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5"/>
  </p:notesMasterIdLst>
  <p:sldIdLst>
    <p:sldId id="256" r:id="rId2"/>
    <p:sldId id="461" r:id="rId3"/>
    <p:sldId id="455" r:id="rId4"/>
    <p:sldId id="459" r:id="rId5"/>
    <p:sldId id="456" r:id="rId6"/>
    <p:sldId id="257" r:id="rId7"/>
    <p:sldId id="473" r:id="rId8"/>
    <p:sldId id="472" r:id="rId9"/>
    <p:sldId id="474" r:id="rId10"/>
    <p:sldId id="475" r:id="rId11"/>
    <p:sldId id="258" r:id="rId12"/>
    <p:sldId id="259" r:id="rId13"/>
    <p:sldId id="260" r:id="rId14"/>
    <p:sldId id="261" r:id="rId15"/>
    <p:sldId id="468" r:id="rId16"/>
    <p:sldId id="451" r:id="rId17"/>
    <p:sldId id="262" r:id="rId18"/>
    <p:sldId id="263" r:id="rId19"/>
    <p:sldId id="264" r:id="rId20"/>
    <p:sldId id="458" r:id="rId21"/>
    <p:sldId id="265" r:id="rId22"/>
    <p:sldId id="266" r:id="rId23"/>
    <p:sldId id="268" r:id="rId24"/>
    <p:sldId id="269" r:id="rId25"/>
    <p:sldId id="270" r:id="rId26"/>
    <p:sldId id="271" r:id="rId27"/>
    <p:sldId id="272" r:id="rId28"/>
    <p:sldId id="273" r:id="rId29"/>
    <p:sldId id="274" r:id="rId30"/>
    <p:sldId id="275" r:id="rId31"/>
    <p:sldId id="276" r:id="rId32"/>
    <p:sldId id="277" r:id="rId33"/>
    <p:sldId id="278" r:id="rId34"/>
    <p:sldId id="452" r:id="rId35"/>
    <p:sldId id="471" r:id="rId36"/>
    <p:sldId id="453" r:id="rId37"/>
    <p:sldId id="279" r:id="rId38"/>
    <p:sldId id="280" r:id="rId39"/>
    <p:sldId id="281" r:id="rId40"/>
    <p:sldId id="282" r:id="rId41"/>
    <p:sldId id="454" r:id="rId42"/>
    <p:sldId id="283" r:id="rId43"/>
    <p:sldId id="284" r:id="rId44"/>
    <p:sldId id="285" r:id="rId45"/>
    <p:sldId id="287" r:id="rId46"/>
    <p:sldId id="288" r:id="rId47"/>
    <p:sldId id="289" r:id="rId48"/>
    <p:sldId id="290" r:id="rId49"/>
    <p:sldId id="291" r:id="rId50"/>
    <p:sldId id="292" r:id="rId51"/>
    <p:sldId id="293" r:id="rId52"/>
    <p:sldId id="294" r:id="rId53"/>
    <p:sldId id="295" r:id="rId54"/>
    <p:sldId id="297" r:id="rId55"/>
    <p:sldId id="298" r:id="rId56"/>
    <p:sldId id="299" r:id="rId57"/>
    <p:sldId id="300" r:id="rId58"/>
    <p:sldId id="301" r:id="rId59"/>
    <p:sldId id="302" r:id="rId60"/>
    <p:sldId id="304" r:id="rId61"/>
    <p:sldId id="305" r:id="rId62"/>
    <p:sldId id="306" r:id="rId63"/>
    <p:sldId id="307" r:id="rId64"/>
    <p:sldId id="308" r:id="rId65"/>
    <p:sldId id="309" r:id="rId66"/>
    <p:sldId id="310" r:id="rId67"/>
    <p:sldId id="311" r:id="rId68"/>
    <p:sldId id="312" r:id="rId69"/>
    <p:sldId id="313" r:id="rId70"/>
    <p:sldId id="314" r:id="rId71"/>
    <p:sldId id="465" r:id="rId72"/>
    <p:sldId id="315" r:id="rId73"/>
    <p:sldId id="316" r:id="rId74"/>
    <p:sldId id="317" r:id="rId75"/>
    <p:sldId id="318" r:id="rId76"/>
    <p:sldId id="319" r:id="rId77"/>
    <p:sldId id="320" r:id="rId78"/>
    <p:sldId id="321" r:id="rId79"/>
    <p:sldId id="322" r:id="rId80"/>
    <p:sldId id="324" r:id="rId81"/>
    <p:sldId id="325" r:id="rId82"/>
    <p:sldId id="326" r:id="rId83"/>
    <p:sldId id="327" r:id="rId84"/>
    <p:sldId id="328" r:id="rId85"/>
    <p:sldId id="329" r:id="rId86"/>
    <p:sldId id="331" r:id="rId87"/>
    <p:sldId id="332" r:id="rId88"/>
    <p:sldId id="333" r:id="rId89"/>
    <p:sldId id="334" r:id="rId90"/>
    <p:sldId id="335" r:id="rId91"/>
    <p:sldId id="336" r:id="rId92"/>
    <p:sldId id="338" r:id="rId93"/>
    <p:sldId id="339" r:id="rId94"/>
    <p:sldId id="340" r:id="rId95"/>
    <p:sldId id="342" r:id="rId96"/>
    <p:sldId id="341" r:id="rId97"/>
    <p:sldId id="343" r:id="rId98"/>
    <p:sldId id="344" r:id="rId99"/>
    <p:sldId id="345"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 id="362" r:id="rId116"/>
    <p:sldId id="363" r:id="rId117"/>
    <p:sldId id="365" r:id="rId118"/>
    <p:sldId id="366" r:id="rId119"/>
    <p:sldId id="367" r:id="rId120"/>
    <p:sldId id="368" r:id="rId121"/>
    <p:sldId id="369" r:id="rId122"/>
    <p:sldId id="370" r:id="rId123"/>
    <p:sldId id="371" r:id="rId124"/>
    <p:sldId id="372" r:id="rId125"/>
    <p:sldId id="373" r:id="rId126"/>
    <p:sldId id="374" r:id="rId127"/>
    <p:sldId id="375" r:id="rId128"/>
    <p:sldId id="377" r:id="rId129"/>
    <p:sldId id="378" r:id="rId130"/>
    <p:sldId id="379" r:id="rId131"/>
    <p:sldId id="380" r:id="rId132"/>
    <p:sldId id="381" r:id="rId133"/>
    <p:sldId id="382" r:id="rId134"/>
    <p:sldId id="384" r:id="rId135"/>
    <p:sldId id="383" r:id="rId136"/>
    <p:sldId id="385" r:id="rId137"/>
    <p:sldId id="386" r:id="rId138"/>
    <p:sldId id="387" r:id="rId139"/>
    <p:sldId id="388" r:id="rId140"/>
    <p:sldId id="389" r:id="rId141"/>
    <p:sldId id="390" r:id="rId142"/>
    <p:sldId id="391" r:id="rId143"/>
    <p:sldId id="392" r:id="rId144"/>
    <p:sldId id="393" r:id="rId145"/>
    <p:sldId id="394"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6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64" r:id="rId186"/>
    <p:sldId id="436" r:id="rId187"/>
    <p:sldId id="476" r:id="rId188"/>
    <p:sldId id="437" r:id="rId189"/>
    <p:sldId id="438" r:id="rId190"/>
    <p:sldId id="440" r:id="rId191"/>
    <p:sldId id="441" r:id="rId192"/>
    <p:sldId id="442" r:id="rId193"/>
    <p:sldId id="443" r:id="rId194"/>
    <p:sldId id="444" r:id="rId195"/>
    <p:sldId id="445" r:id="rId196"/>
    <p:sldId id="446" r:id="rId197"/>
    <p:sldId id="447" r:id="rId198"/>
    <p:sldId id="448" r:id="rId199"/>
    <p:sldId id="449" r:id="rId200"/>
    <p:sldId id="450" r:id="rId201"/>
    <p:sldId id="462" r:id="rId202"/>
    <p:sldId id="469" r:id="rId203"/>
    <p:sldId id="466" r:id="rId204"/>
  </p:sldIdLst>
  <p:sldSz cx="10693400" cy="7772400"/>
  <p:notesSz cx="10693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8CB"/>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39"/>
    <p:restoredTop sz="94674"/>
  </p:normalViewPr>
  <p:slideViewPr>
    <p:cSldViewPr>
      <p:cViewPr varScale="1">
        <p:scale>
          <a:sx n="109" d="100"/>
          <a:sy n="109" d="100"/>
        </p:scale>
        <p:origin x="592" y="192"/>
      </p:cViewPr>
      <p:guideLst>
        <p:guide orient="horz" pos="2880"/>
        <p:guide pos="2160"/>
      </p:guideLst>
    </p:cSldViewPr>
  </p:slideViewPr>
  <p:notesTextViewPr>
    <p:cViewPr>
      <p:scale>
        <a:sx n="100" d="100"/>
        <a:sy n="100" d="100"/>
      </p:scale>
      <p:origin x="0" y="0"/>
    </p:cViewPr>
  </p:notesTextViewPr>
  <p:sorterViewPr>
    <p:cViewPr>
      <p:scale>
        <a:sx n="98" d="100"/>
        <a:sy n="98"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viewProps" Target="view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tableStyles" Target="tableStyle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057900" y="0"/>
            <a:ext cx="4632325" cy="388938"/>
          </a:xfrm>
          <a:prstGeom prst="rect">
            <a:avLst/>
          </a:prstGeom>
        </p:spPr>
        <p:txBody>
          <a:bodyPr vert="horz" lIns="91440" tIns="45720" rIns="91440" bIns="45720" rtlCol="0"/>
          <a:lstStyle>
            <a:lvl1pPr algn="r">
              <a:defRPr sz="1200"/>
            </a:lvl1pPr>
          </a:lstStyle>
          <a:p>
            <a:fld id="{213AFCF1-B08B-8944-BD58-8EEB1F168FC2}" type="datetimeFigureOut">
              <a:rPr lang="en-US" smtClean="0"/>
              <a:t>9/7/23</a:t>
            </a:fld>
            <a:endParaRPr lang="en-US"/>
          </a:p>
        </p:txBody>
      </p:sp>
      <p:sp>
        <p:nvSpPr>
          <p:cNvPr id="4" name="Slide Image Placeholder 3"/>
          <p:cNvSpPr>
            <a:spLocks noGrp="1" noRot="1" noChangeAspect="1"/>
          </p:cNvSpPr>
          <p:nvPr>
            <p:ph type="sldImg" idx="2"/>
          </p:nvPr>
        </p:nvSpPr>
        <p:spPr>
          <a:xfrm>
            <a:off x="3543300" y="971550"/>
            <a:ext cx="3606800"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69975" y="3740150"/>
            <a:ext cx="8553450" cy="306070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3463"/>
            <a:ext cx="4633913"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057900" y="7383463"/>
            <a:ext cx="4632325" cy="388937"/>
          </a:xfrm>
          <a:prstGeom prst="rect">
            <a:avLst/>
          </a:prstGeom>
        </p:spPr>
        <p:txBody>
          <a:bodyPr vert="horz" lIns="91440" tIns="45720" rIns="91440" bIns="45720" rtlCol="0" anchor="b"/>
          <a:lstStyle>
            <a:lvl1pPr algn="r">
              <a:defRPr sz="1200"/>
            </a:lvl1pPr>
          </a:lstStyle>
          <a:p>
            <a:fld id="{8A36F63C-A47B-284C-A9DE-36A64E350C90}" type="slidenum">
              <a:rPr lang="en-US" smtClean="0"/>
              <a:t>‹#›</a:t>
            </a:fld>
            <a:endParaRPr lang="en-US"/>
          </a:p>
        </p:txBody>
      </p:sp>
    </p:spTree>
    <p:extLst>
      <p:ext uri="{BB962C8B-B14F-4D97-AF65-F5344CB8AC3E}">
        <p14:creationId xmlns:p14="http://schemas.microsoft.com/office/powerpoint/2010/main" val="1149294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1412F-ADBA-4E8C-A5F0-4783588EFB8A}" type="slidenum">
              <a:rPr lang="en-US" smtClean="0"/>
              <a:t>1</a:t>
            </a:fld>
            <a:endParaRPr lang="en-US"/>
          </a:p>
        </p:txBody>
      </p:sp>
    </p:spTree>
    <p:extLst>
      <p:ext uri="{BB962C8B-B14F-4D97-AF65-F5344CB8AC3E}">
        <p14:creationId xmlns:p14="http://schemas.microsoft.com/office/powerpoint/2010/main" val="3724787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2589AA26-D1A7-0640-AB0A-AB643335FECD}" type="slidenum">
              <a:rPr lang="en-US"/>
              <a:pPr/>
              <a:t>2</a:t>
            </a:fld>
            <a:endParaRPr lang="en-US"/>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26873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64760" y="2544318"/>
            <a:ext cx="8728879" cy="1455420"/>
          </a:xfrm>
          <a:prstGeom prst="rect">
            <a:avLst/>
          </a:prstGeom>
        </p:spPr>
        <p:txBody>
          <a:bodyPr wrap="square" lIns="0" tIns="0" rIns="0" bIns="0">
            <a:spAutoFit/>
          </a:bodyPr>
          <a:lstStyle>
            <a:lvl1pPr>
              <a:defRPr sz="4700" b="0" i="0">
                <a:solidFill>
                  <a:srgbClr val="FF0000"/>
                </a:solidFill>
                <a:latin typeface="Arial"/>
                <a:cs typeface="Arial"/>
              </a:defRPr>
            </a:lvl1pPr>
          </a:lstStyle>
          <a:p>
            <a:endParaRPr/>
          </a:p>
        </p:txBody>
      </p:sp>
      <p:sp>
        <p:nvSpPr>
          <p:cNvPr id="3" name="Holder 3"/>
          <p:cNvSpPr>
            <a:spLocks noGrp="1"/>
          </p:cNvSpPr>
          <p:nvPr>
            <p:ph type="subTitle" idx="4"/>
          </p:nvPr>
        </p:nvSpPr>
        <p:spPr>
          <a:xfrm>
            <a:off x="2713231" y="4273295"/>
            <a:ext cx="4631936" cy="1171575"/>
          </a:xfrm>
          <a:prstGeom prst="rect">
            <a:avLst/>
          </a:prstGeom>
        </p:spPr>
        <p:txBody>
          <a:bodyPr wrap="square" lIns="0" tIns="0" rIns="0" bIns="0">
            <a:spAutoFit/>
          </a:bodyPr>
          <a:lstStyle>
            <a:lvl1pPr>
              <a:defRPr sz="3200" b="0" i="0">
                <a:solidFill>
                  <a:srgbClr val="3333CC"/>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9/7/23</a:t>
            </a:fld>
            <a:endParaRPr lang="en-US"/>
          </a:p>
        </p:txBody>
      </p:sp>
      <p:sp>
        <p:nvSpPr>
          <p:cNvPr id="6" name="Holder 6"/>
          <p:cNvSpPr>
            <a:spLocks noGrp="1"/>
          </p:cNvSpPr>
          <p:nvPr>
            <p:ph type="sldNum" sz="quarter" idx="7"/>
          </p:nvPr>
        </p:nvSpPr>
        <p:spPr/>
        <p:txBody>
          <a:bodyPr lIns="0" tIns="0" rIns="0" bIns="0"/>
          <a:lstStyle>
            <a:lvl1pPr>
              <a:defRPr sz="1400" b="0" i="0">
                <a:solidFill>
                  <a:schemeClr val="tx1"/>
                </a:solidFill>
                <a:latin typeface="Arial"/>
                <a:cs typeface="Arial"/>
              </a:defRPr>
            </a:lvl1pPr>
          </a:lstStyle>
          <a:p>
            <a:pPr marL="38100">
              <a:lnSpc>
                <a:spcPts val="1645"/>
              </a:lnSpc>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400" b="0" i="0">
                <a:solidFill>
                  <a:srgbClr val="3333CC"/>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9/7/23</a:t>
            </a:fld>
            <a:endParaRPr lang="en-US"/>
          </a:p>
        </p:txBody>
      </p:sp>
      <p:sp>
        <p:nvSpPr>
          <p:cNvPr id="6" name="Holder 6"/>
          <p:cNvSpPr>
            <a:spLocks noGrp="1"/>
          </p:cNvSpPr>
          <p:nvPr>
            <p:ph type="sldNum" sz="quarter" idx="7"/>
          </p:nvPr>
        </p:nvSpPr>
        <p:spPr/>
        <p:txBody>
          <a:bodyPr lIns="0" tIns="0" rIns="0" bIns="0"/>
          <a:lstStyle>
            <a:lvl1pPr>
              <a:defRPr sz="1400" b="0" i="0">
                <a:solidFill>
                  <a:schemeClr val="tx1"/>
                </a:solidFill>
                <a:latin typeface="Arial"/>
                <a:cs typeface="Arial"/>
              </a:defRPr>
            </a:lvl1pPr>
          </a:lstStyle>
          <a:p>
            <a:pPr marL="38100">
              <a:lnSpc>
                <a:spcPts val="1645"/>
              </a:lnSpc>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FF0000"/>
                </a:solidFill>
                <a:latin typeface="Arial"/>
                <a:cs typeface="Arial"/>
              </a:defRPr>
            </a:lvl1pPr>
          </a:lstStyle>
          <a:p>
            <a:endParaRPr/>
          </a:p>
        </p:txBody>
      </p:sp>
      <p:sp>
        <p:nvSpPr>
          <p:cNvPr id="3" name="Holder 3"/>
          <p:cNvSpPr>
            <a:spLocks noGrp="1"/>
          </p:cNvSpPr>
          <p:nvPr>
            <p:ph sz="half" idx="2"/>
          </p:nvPr>
        </p:nvSpPr>
        <p:spPr>
          <a:xfrm>
            <a:off x="318643" y="1640586"/>
            <a:ext cx="4409440" cy="4088765"/>
          </a:xfrm>
          <a:prstGeom prst="rect">
            <a:avLst/>
          </a:prstGeom>
        </p:spPr>
        <p:txBody>
          <a:bodyPr wrap="square" lIns="0" tIns="0" rIns="0" bIns="0">
            <a:spAutoFit/>
          </a:bodyPr>
          <a:lstStyle>
            <a:lvl1pPr>
              <a:defRPr sz="2600" b="0" i="0">
                <a:solidFill>
                  <a:srgbClr val="808080"/>
                </a:solidFill>
                <a:latin typeface="Arial"/>
                <a:cs typeface="Arial"/>
              </a:defRPr>
            </a:lvl1pPr>
          </a:lstStyle>
          <a:p>
            <a:endParaRPr/>
          </a:p>
        </p:txBody>
      </p:sp>
      <p:sp>
        <p:nvSpPr>
          <p:cNvPr id="4" name="Holder 4"/>
          <p:cNvSpPr>
            <a:spLocks noGrp="1"/>
          </p:cNvSpPr>
          <p:nvPr>
            <p:ph sz="half" idx="3"/>
          </p:nvPr>
        </p:nvSpPr>
        <p:spPr>
          <a:xfrm>
            <a:off x="5520563" y="1640586"/>
            <a:ext cx="3940175" cy="4088765"/>
          </a:xfrm>
          <a:prstGeom prst="rect">
            <a:avLst/>
          </a:prstGeom>
        </p:spPr>
        <p:txBody>
          <a:bodyPr wrap="square" lIns="0" tIns="0" rIns="0" bIns="0">
            <a:spAutoFit/>
          </a:bodyPr>
          <a:lstStyle>
            <a:lvl1pPr>
              <a:defRPr sz="2600" b="0" i="0">
                <a:solidFill>
                  <a:srgbClr val="808080"/>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9/7/23</a:t>
            </a:fld>
            <a:endParaRPr lang="en-US"/>
          </a:p>
        </p:txBody>
      </p:sp>
      <p:sp>
        <p:nvSpPr>
          <p:cNvPr id="7" name="Holder 7"/>
          <p:cNvSpPr>
            <a:spLocks noGrp="1"/>
          </p:cNvSpPr>
          <p:nvPr>
            <p:ph type="sldNum" sz="quarter" idx="7"/>
          </p:nvPr>
        </p:nvSpPr>
        <p:spPr/>
        <p:txBody>
          <a:bodyPr lIns="0" tIns="0" rIns="0" bIns="0"/>
          <a:lstStyle>
            <a:lvl1pPr>
              <a:defRPr sz="1400" b="0" i="0">
                <a:solidFill>
                  <a:schemeClr val="tx1"/>
                </a:solidFill>
                <a:latin typeface="Arial"/>
                <a:cs typeface="Arial"/>
              </a:defRPr>
            </a:lvl1pPr>
          </a:lstStyle>
          <a:p>
            <a:pPr marL="38100">
              <a:lnSpc>
                <a:spcPts val="1645"/>
              </a:lnSpc>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9/7/23</a:t>
            </a:fld>
            <a:endParaRPr lang="en-US"/>
          </a:p>
        </p:txBody>
      </p:sp>
      <p:sp>
        <p:nvSpPr>
          <p:cNvPr id="5" name="Holder 5"/>
          <p:cNvSpPr>
            <a:spLocks noGrp="1"/>
          </p:cNvSpPr>
          <p:nvPr>
            <p:ph type="sldNum" sz="quarter" idx="7"/>
          </p:nvPr>
        </p:nvSpPr>
        <p:spPr/>
        <p:txBody>
          <a:bodyPr lIns="0" tIns="0" rIns="0" bIns="0"/>
          <a:lstStyle>
            <a:lvl1pPr>
              <a:defRPr sz="1400" b="0" i="0">
                <a:solidFill>
                  <a:schemeClr val="tx1"/>
                </a:solidFill>
                <a:latin typeface="Arial"/>
                <a:cs typeface="Arial"/>
              </a:defRPr>
            </a:lvl1pPr>
          </a:lstStyle>
          <a:p>
            <a:pPr marL="38100">
              <a:lnSpc>
                <a:spcPts val="1645"/>
              </a:lnSpc>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9/7/23</a:t>
            </a:fld>
            <a:endParaRPr lang="en-US"/>
          </a:p>
        </p:txBody>
      </p:sp>
      <p:sp>
        <p:nvSpPr>
          <p:cNvPr id="4" name="Holder 4"/>
          <p:cNvSpPr>
            <a:spLocks noGrp="1"/>
          </p:cNvSpPr>
          <p:nvPr>
            <p:ph type="sldNum" sz="quarter" idx="7"/>
          </p:nvPr>
        </p:nvSpPr>
        <p:spPr/>
        <p:txBody>
          <a:bodyPr lIns="0" tIns="0" rIns="0" bIns="0"/>
          <a:lstStyle>
            <a:lvl1pPr>
              <a:defRPr sz="1400" b="0" i="0">
                <a:solidFill>
                  <a:schemeClr val="tx1"/>
                </a:solidFill>
                <a:latin typeface="Arial"/>
                <a:cs typeface="Arial"/>
              </a:defRPr>
            </a:lvl1pPr>
          </a:lstStyle>
          <a:p>
            <a:pPr marL="38100">
              <a:lnSpc>
                <a:spcPts val="1645"/>
              </a:lnSpc>
            </a:pPr>
            <a:fld id="{81D60167-4931-47E6-BA6A-407CBD079E47}" type="slidenum">
              <a:rPr dirty="0"/>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36675" y="2358156"/>
            <a:ext cx="8020050" cy="1619802"/>
          </a:xfrm>
        </p:spPr>
        <p:txBody>
          <a:bodyPr anchor="b"/>
          <a:lstStyle>
            <a:lvl1pPr algn="ctr">
              <a:defRPr sz="5263"/>
            </a:lvl1pPr>
          </a:lstStyle>
          <a:p>
            <a:r>
              <a:rPr lang="en-US"/>
              <a:t>Click to edit Master title style</a:t>
            </a:r>
          </a:p>
        </p:txBody>
      </p:sp>
      <p:sp>
        <p:nvSpPr>
          <p:cNvPr id="3" name="Subtitle 2"/>
          <p:cNvSpPr>
            <a:spLocks noGrp="1"/>
          </p:cNvSpPr>
          <p:nvPr>
            <p:ph type="subTitle" idx="1"/>
          </p:nvPr>
        </p:nvSpPr>
        <p:spPr>
          <a:xfrm>
            <a:off x="1336675" y="4082310"/>
            <a:ext cx="8020050" cy="323935"/>
          </a:xfrm>
        </p:spPr>
        <p:txBody>
          <a:bodyPr/>
          <a:lstStyle>
            <a:lvl1pPr marL="0" indent="0" algn="ctr">
              <a:buNone/>
              <a:defRPr sz="2105"/>
            </a:lvl1pPr>
            <a:lvl2pPr marL="401010" indent="0" algn="ctr">
              <a:buNone/>
              <a:defRPr sz="1754"/>
            </a:lvl2pPr>
            <a:lvl3pPr marL="802020" indent="0" algn="ctr">
              <a:buNone/>
              <a:defRPr sz="1579"/>
            </a:lvl3pPr>
            <a:lvl4pPr marL="1203030" indent="0" algn="ctr">
              <a:buNone/>
              <a:defRPr sz="1403"/>
            </a:lvl4pPr>
            <a:lvl5pPr marL="1604040" indent="0" algn="ctr">
              <a:buNone/>
              <a:defRPr sz="1403"/>
            </a:lvl5pPr>
            <a:lvl6pPr marL="2005051" indent="0" algn="ctr">
              <a:buNone/>
              <a:defRPr sz="1403"/>
            </a:lvl6pPr>
            <a:lvl7pPr marL="2406061" indent="0" algn="ctr">
              <a:buNone/>
              <a:defRPr sz="1403"/>
            </a:lvl7pPr>
            <a:lvl8pPr marL="2807071" indent="0" algn="ctr">
              <a:buNone/>
              <a:defRPr sz="1403"/>
            </a:lvl8pPr>
            <a:lvl9pPr marL="3208081" indent="0" algn="ctr">
              <a:buNone/>
              <a:defRPr sz="1403"/>
            </a:lvl9pPr>
          </a:lstStyle>
          <a:p>
            <a:r>
              <a:rPr lang="en-US"/>
              <a:t>Click to edit Master subtitle style</a:t>
            </a:r>
          </a:p>
        </p:txBody>
      </p:sp>
      <p:sp>
        <p:nvSpPr>
          <p:cNvPr id="4" name="Date Placeholder 3"/>
          <p:cNvSpPr>
            <a:spLocks noGrp="1"/>
          </p:cNvSpPr>
          <p:nvPr>
            <p:ph type="dt" sz="half" idx="10"/>
          </p:nvPr>
        </p:nvSpPr>
        <p:spPr>
          <a:xfrm>
            <a:off x="502920" y="7228332"/>
            <a:ext cx="2313432" cy="276999"/>
          </a:xfrm>
        </p:spPr>
        <p:txBody>
          <a:bodyPr/>
          <a:lstStyle/>
          <a:p>
            <a:fld id="{4C3FEC78-C0FA-4E52-9868-9DC22FB0BBA3}" type="datetimeFigureOut">
              <a:rPr lang="en-US" smtClean="0"/>
              <a:t>9/7/23</a:t>
            </a:fld>
            <a:endParaRPr lang="en-US"/>
          </a:p>
        </p:txBody>
      </p:sp>
      <p:sp>
        <p:nvSpPr>
          <p:cNvPr id="5" name="Footer Placeholder 4"/>
          <p:cNvSpPr>
            <a:spLocks noGrp="1"/>
          </p:cNvSpPr>
          <p:nvPr>
            <p:ph type="ftr" sz="quarter" idx="11"/>
          </p:nvPr>
        </p:nvSpPr>
        <p:spPr>
          <a:xfrm>
            <a:off x="3419856" y="7228332"/>
            <a:ext cx="3218688" cy="276999"/>
          </a:xfrm>
        </p:spPr>
        <p:txBody>
          <a:bodyPr/>
          <a:lstStyle/>
          <a:p>
            <a:endParaRPr lang="en-US"/>
          </a:p>
        </p:txBody>
      </p:sp>
      <p:sp>
        <p:nvSpPr>
          <p:cNvPr id="6" name="Slide Number Placeholder 5"/>
          <p:cNvSpPr>
            <a:spLocks noGrp="1"/>
          </p:cNvSpPr>
          <p:nvPr>
            <p:ph type="sldNum" sz="quarter" idx="12"/>
          </p:nvPr>
        </p:nvSpPr>
        <p:spPr>
          <a:xfrm>
            <a:off x="8871168" y="6707202"/>
            <a:ext cx="175259" cy="430887"/>
          </a:xfrm>
        </p:spPr>
        <p:txBody>
          <a:bodyPr/>
          <a:lstStyle/>
          <a:p>
            <a:fld id="{19EA3616-0803-475E-949B-863F58FEE0F6}" type="slidenum">
              <a:rPr lang="en-US" smtClean="0"/>
              <a:t>‹#›</a:t>
            </a:fld>
            <a:endParaRPr lang="en-US"/>
          </a:p>
        </p:txBody>
      </p:sp>
    </p:spTree>
    <p:extLst>
      <p:ext uri="{BB962C8B-B14F-4D97-AF65-F5344CB8AC3E}">
        <p14:creationId xmlns:p14="http://schemas.microsoft.com/office/powerpoint/2010/main" val="41308955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22842" y="963168"/>
            <a:ext cx="6212715" cy="695960"/>
          </a:xfrm>
          <a:prstGeom prst="rect">
            <a:avLst/>
          </a:prstGeom>
        </p:spPr>
        <p:txBody>
          <a:bodyPr wrap="square" lIns="0" tIns="0" rIns="0" bIns="0">
            <a:spAutoFit/>
          </a:bodyPr>
          <a:lstStyle>
            <a:lvl1pPr>
              <a:defRPr sz="4400" b="0" i="0">
                <a:solidFill>
                  <a:srgbClr val="FF0000"/>
                </a:solidFill>
                <a:latin typeface="Arial"/>
                <a:cs typeface="Arial"/>
              </a:defRPr>
            </a:lvl1pPr>
          </a:lstStyle>
          <a:p>
            <a:endParaRPr/>
          </a:p>
        </p:txBody>
      </p:sp>
      <p:sp>
        <p:nvSpPr>
          <p:cNvPr id="3" name="Holder 3"/>
          <p:cNvSpPr>
            <a:spLocks noGrp="1"/>
          </p:cNvSpPr>
          <p:nvPr>
            <p:ph type="body" idx="1"/>
          </p:nvPr>
        </p:nvSpPr>
        <p:spPr>
          <a:xfrm>
            <a:off x="224663" y="1956561"/>
            <a:ext cx="9361805" cy="5408295"/>
          </a:xfrm>
          <a:prstGeom prst="rect">
            <a:avLst/>
          </a:prstGeom>
        </p:spPr>
        <p:txBody>
          <a:bodyPr wrap="square" lIns="0" tIns="0" rIns="0" bIns="0">
            <a:spAutoFit/>
          </a:bodyPr>
          <a:lstStyle>
            <a:lvl1pPr>
              <a:defRPr sz="3400" b="0" i="0">
                <a:solidFill>
                  <a:srgbClr val="3333CC"/>
                </a:solidFill>
                <a:latin typeface="Arial"/>
                <a:cs typeface="Arial"/>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9/7/23</a:t>
            </a:fld>
            <a:endParaRPr lang="en-US"/>
          </a:p>
        </p:txBody>
      </p:sp>
      <p:sp>
        <p:nvSpPr>
          <p:cNvPr id="6" name="Holder 6"/>
          <p:cNvSpPr>
            <a:spLocks noGrp="1"/>
          </p:cNvSpPr>
          <p:nvPr>
            <p:ph type="sldNum" sz="quarter" idx="7"/>
          </p:nvPr>
        </p:nvSpPr>
        <p:spPr>
          <a:xfrm>
            <a:off x="8871168" y="6707202"/>
            <a:ext cx="175259" cy="224154"/>
          </a:xfrm>
          <a:prstGeom prst="rect">
            <a:avLst/>
          </a:prstGeom>
        </p:spPr>
        <p:txBody>
          <a:bodyPr wrap="square" lIns="0" tIns="0" rIns="0" bIns="0">
            <a:spAutoFit/>
          </a:bodyPr>
          <a:lstStyle>
            <a:lvl1pPr>
              <a:defRPr sz="1400" b="0" i="0">
                <a:solidFill>
                  <a:schemeClr val="tx1"/>
                </a:solidFill>
                <a:latin typeface="Arial"/>
                <a:cs typeface="Arial"/>
              </a:defRPr>
            </a:lvl1pPr>
          </a:lstStyle>
          <a:p>
            <a:pPr marL="38100">
              <a:lnSpc>
                <a:spcPts val="1645"/>
              </a:lnSpc>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hyperlink" Target="http://karpathy.github.io/2015/03/30/breaking-convnets/" TargetMode="External"/><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17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2.xml"/><Relationship Id="rId5" Type="http://schemas.openxmlformats.org/officeDocument/2006/relationships/image" Target="../media/image116.jpg"/><Relationship Id="rId4" Type="http://schemas.openxmlformats.org/officeDocument/2006/relationships/image" Target="../media/image115.jpg"/></Relationships>
</file>

<file path=ppt/slides/_rels/slide19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9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FF0000"/>
                </a:solidFill>
              </a:rPr>
              <a:t>Regularization for Deep Learning</a:t>
            </a:r>
          </a:p>
        </p:txBody>
      </p:sp>
      <p:sp>
        <p:nvSpPr>
          <p:cNvPr id="4" name="Rectangle 3"/>
          <p:cNvSpPr/>
          <p:nvPr/>
        </p:nvSpPr>
        <p:spPr>
          <a:xfrm>
            <a:off x="2222500" y="4800600"/>
            <a:ext cx="5346700" cy="830997"/>
          </a:xfrm>
          <a:prstGeom prst="rect">
            <a:avLst/>
          </a:prstGeom>
        </p:spPr>
        <p:txBody>
          <a:bodyPr>
            <a:spAutoFit/>
          </a:bodyPr>
          <a:lstStyle/>
          <a:p>
            <a:pPr algn="ctr"/>
            <a:r>
              <a:rPr lang="en-US" sz="2400" dirty="0"/>
              <a:t>Thanks to Alexander </a:t>
            </a:r>
            <a:r>
              <a:rPr lang="en-US" sz="2400" dirty="0" err="1"/>
              <a:t>Ororbia</a:t>
            </a:r>
            <a:r>
              <a:rPr lang="en-US" sz="2400" dirty="0"/>
              <a:t> and </a:t>
            </a:r>
            <a:r>
              <a:rPr lang="en-US" sz="2400" dirty="0" err="1"/>
              <a:t>Sargur</a:t>
            </a:r>
            <a:r>
              <a:rPr lang="en-US" sz="2400" dirty="0"/>
              <a:t> Srihari </a:t>
            </a:r>
            <a:endParaRPr lang="en-US" dirty="0"/>
          </a:p>
        </p:txBody>
      </p:sp>
    </p:spTree>
    <p:extLst>
      <p:ext uri="{BB962C8B-B14F-4D97-AF65-F5344CB8AC3E}">
        <p14:creationId xmlns:p14="http://schemas.microsoft.com/office/powerpoint/2010/main" val="2929358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D8EF2-7106-B746-9847-F04D35DE7E87}"/>
              </a:ext>
            </a:extLst>
          </p:cNvPr>
          <p:cNvSpPr>
            <a:spLocks noGrp="1"/>
          </p:cNvSpPr>
          <p:nvPr>
            <p:ph type="title"/>
          </p:nvPr>
        </p:nvSpPr>
        <p:spPr>
          <a:xfrm>
            <a:off x="2451100" y="231887"/>
            <a:ext cx="7162800" cy="677108"/>
          </a:xfrm>
        </p:spPr>
        <p:txBody>
          <a:bodyPr/>
          <a:lstStyle/>
          <a:p>
            <a:r>
              <a:rPr lang="en-US" dirty="0"/>
              <a:t>Inverse problems</a:t>
            </a:r>
          </a:p>
        </p:txBody>
      </p:sp>
      <p:sp>
        <p:nvSpPr>
          <p:cNvPr id="3" name="Text Placeholder 2">
            <a:extLst>
              <a:ext uri="{FF2B5EF4-FFF2-40B4-BE49-F238E27FC236}">
                <a16:creationId xmlns:a16="http://schemas.microsoft.com/office/drawing/2014/main" id="{9996598E-1696-6940-A046-F088C93C756F}"/>
              </a:ext>
            </a:extLst>
          </p:cNvPr>
          <p:cNvSpPr>
            <a:spLocks noGrp="1"/>
          </p:cNvSpPr>
          <p:nvPr>
            <p:ph type="body" idx="1"/>
          </p:nvPr>
        </p:nvSpPr>
        <p:spPr>
          <a:xfrm>
            <a:off x="241300" y="2133600"/>
            <a:ext cx="9982200" cy="430887"/>
          </a:xfrm>
        </p:spPr>
        <p:txBody>
          <a:bodyPr/>
          <a:lstStyle/>
          <a:p>
            <a:r>
              <a:rPr lang="en-US" sz="2800" dirty="0"/>
              <a:t>Many ML problems are inverse problems.</a:t>
            </a:r>
          </a:p>
        </p:txBody>
      </p:sp>
    </p:spTree>
    <p:extLst>
      <p:ext uri="{BB962C8B-B14F-4D97-AF65-F5344CB8AC3E}">
        <p14:creationId xmlns:p14="http://schemas.microsoft.com/office/powerpoint/2010/main" val="27260787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12700" rIns="0" bIns="0" rtlCol="0">
            <a:spAutoFit/>
          </a:bodyPr>
          <a:lstStyle/>
          <a:p>
            <a:pPr marL="17145">
              <a:lnSpc>
                <a:spcPct val="100000"/>
              </a:lnSpc>
              <a:spcBef>
                <a:spcPts val="100"/>
              </a:spcBef>
            </a:pPr>
            <a:r>
              <a:rPr spc="-25" dirty="0"/>
              <a:t>Regularization</a:t>
            </a:r>
            <a:r>
              <a:rPr spc="-60" dirty="0"/>
              <a:t> </a:t>
            </a:r>
            <a:r>
              <a:rPr spc="-20" dirty="0"/>
              <a:t>Strategies</a:t>
            </a:r>
          </a:p>
        </p:txBody>
      </p:sp>
      <p:sp>
        <p:nvSpPr>
          <p:cNvPr id="5" name="object 5"/>
          <p:cNvSpPr txBox="1"/>
          <p:nvPr/>
        </p:nvSpPr>
        <p:spPr>
          <a:xfrm>
            <a:off x="661077" y="1805432"/>
            <a:ext cx="4091304" cy="3771900"/>
          </a:xfrm>
          <a:prstGeom prst="rect">
            <a:avLst/>
          </a:prstGeom>
        </p:spPr>
        <p:txBody>
          <a:bodyPr vert="horz" wrap="square" lIns="0" tIns="79375" rIns="0" bIns="0" rtlCol="0">
            <a:spAutoFit/>
          </a:bodyPr>
          <a:lstStyle/>
          <a:p>
            <a:pPr marL="521334" indent="-508634">
              <a:lnSpc>
                <a:spcPct val="100000"/>
              </a:lnSpc>
              <a:spcBef>
                <a:spcPts val="625"/>
              </a:spcBef>
              <a:buAutoNum type="arabicPeriod"/>
              <a:tabLst>
                <a:tab pos="520700" algn="l"/>
                <a:tab pos="521334" algn="l"/>
              </a:tabLst>
            </a:pPr>
            <a:r>
              <a:rPr sz="2400" spc="-15" dirty="0">
                <a:solidFill>
                  <a:srgbClr val="808080"/>
                </a:solidFill>
                <a:latin typeface="Arial"/>
                <a:cs typeface="Arial"/>
              </a:rPr>
              <a:t>Parameter </a:t>
            </a:r>
            <a:r>
              <a:rPr sz="2400" spc="-10" dirty="0">
                <a:solidFill>
                  <a:srgbClr val="808080"/>
                </a:solidFill>
                <a:latin typeface="Arial"/>
                <a:cs typeface="Arial"/>
              </a:rPr>
              <a:t>Norm</a:t>
            </a:r>
            <a:r>
              <a:rPr sz="2400" spc="-100" dirty="0">
                <a:solidFill>
                  <a:srgbClr val="808080"/>
                </a:solidFill>
                <a:latin typeface="Arial"/>
                <a:cs typeface="Arial"/>
              </a:rPr>
              <a:t> </a:t>
            </a:r>
            <a:r>
              <a:rPr sz="2400" spc="-15" dirty="0">
                <a:solidFill>
                  <a:srgbClr val="808080"/>
                </a:solidFill>
                <a:latin typeface="Arial"/>
                <a:cs typeface="Arial"/>
              </a:rPr>
              <a:t>Penalties</a:t>
            </a:r>
            <a:endParaRPr sz="2400">
              <a:latin typeface="Arial"/>
              <a:cs typeface="Arial"/>
            </a:endParaRPr>
          </a:p>
          <a:p>
            <a:pPr marL="521334" marR="172085" indent="-508634">
              <a:lnSpc>
                <a:spcPts val="2780"/>
              </a:lnSpc>
              <a:spcBef>
                <a:spcPts val="705"/>
              </a:spcBef>
              <a:buAutoNum type="arabicPeriod"/>
              <a:tabLst>
                <a:tab pos="520700" algn="l"/>
                <a:tab pos="521334" algn="l"/>
              </a:tabLst>
            </a:pPr>
            <a:r>
              <a:rPr sz="2400" spc="-10" dirty="0">
                <a:solidFill>
                  <a:srgbClr val="808080"/>
                </a:solidFill>
                <a:latin typeface="Arial"/>
                <a:cs typeface="Arial"/>
              </a:rPr>
              <a:t>Norm </a:t>
            </a:r>
            <a:r>
              <a:rPr sz="2400" spc="-15" dirty="0">
                <a:solidFill>
                  <a:srgbClr val="808080"/>
                </a:solidFill>
                <a:latin typeface="Arial"/>
                <a:cs typeface="Arial"/>
              </a:rPr>
              <a:t>Penalties </a:t>
            </a:r>
            <a:r>
              <a:rPr sz="2400" spc="-10" dirty="0">
                <a:solidFill>
                  <a:srgbClr val="808080"/>
                </a:solidFill>
                <a:latin typeface="Arial"/>
                <a:cs typeface="Arial"/>
              </a:rPr>
              <a:t>as  </a:t>
            </a:r>
            <a:r>
              <a:rPr sz="2400" spc="-15" dirty="0">
                <a:solidFill>
                  <a:srgbClr val="808080"/>
                </a:solidFill>
                <a:latin typeface="Arial"/>
                <a:cs typeface="Arial"/>
              </a:rPr>
              <a:t>Constrained</a:t>
            </a:r>
            <a:r>
              <a:rPr sz="2400" spc="-70" dirty="0">
                <a:solidFill>
                  <a:srgbClr val="808080"/>
                </a:solidFill>
                <a:latin typeface="Arial"/>
                <a:cs typeface="Arial"/>
              </a:rPr>
              <a:t> </a:t>
            </a:r>
            <a:r>
              <a:rPr sz="2400" spc="-15" dirty="0">
                <a:solidFill>
                  <a:srgbClr val="808080"/>
                </a:solidFill>
                <a:latin typeface="Arial"/>
                <a:cs typeface="Arial"/>
              </a:rPr>
              <a:t>Optimization</a:t>
            </a:r>
            <a:endParaRPr sz="2400">
              <a:latin typeface="Arial"/>
              <a:cs typeface="Arial"/>
            </a:endParaRPr>
          </a:p>
          <a:p>
            <a:pPr marL="521334" marR="36195" indent="-508634">
              <a:lnSpc>
                <a:spcPts val="2810"/>
              </a:lnSpc>
              <a:spcBef>
                <a:spcPts val="705"/>
              </a:spcBef>
              <a:buAutoNum type="arabicPeriod"/>
              <a:tabLst>
                <a:tab pos="520700" algn="l"/>
                <a:tab pos="521334" algn="l"/>
              </a:tabLst>
            </a:pPr>
            <a:r>
              <a:rPr sz="2400" spc="-15" dirty="0">
                <a:solidFill>
                  <a:srgbClr val="808080"/>
                </a:solidFill>
                <a:latin typeface="Arial"/>
                <a:cs typeface="Arial"/>
              </a:rPr>
              <a:t>Regularization </a:t>
            </a:r>
            <a:r>
              <a:rPr sz="2400" spc="-10" dirty="0">
                <a:solidFill>
                  <a:srgbClr val="808080"/>
                </a:solidFill>
                <a:latin typeface="Arial"/>
                <a:cs typeface="Arial"/>
              </a:rPr>
              <a:t>and </a:t>
            </a:r>
            <a:r>
              <a:rPr sz="2400" spc="-15" dirty="0">
                <a:solidFill>
                  <a:srgbClr val="808080"/>
                </a:solidFill>
                <a:latin typeface="Arial"/>
                <a:cs typeface="Arial"/>
              </a:rPr>
              <a:t>Under-  constrained</a:t>
            </a:r>
            <a:r>
              <a:rPr sz="2400" spc="-35" dirty="0">
                <a:solidFill>
                  <a:srgbClr val="808080"/>
                </a:solidFill>
                <a:latin typeface="Arial"/>
                <a:cs typeface="Arial"/>
              </a:rPr>
              <a:t> </a:t>
            </a:r>
            <a:r>
              <a:rPr sz="2400" spc="-15" dirty="0">
                <a:solidFill>
                  <a:srgbClr val="808080"/>
                </a:solidFill>
                <a:latin typeface="Arial"/>
                <a:cs typeface="Arial"/>
              </a:rPr>
              <a:t>Problems</a:t>
            </a:r>
            <a:endParaRPr sz="2400">
              <a:latin typeface="Arial"/>
              <a:cs typeface="Arial"/>
            </a:endParaRPr>
          </a:p>
          <a:p>
            <a:pPr marL="521334" indent="-508634">
              <a:lnSpc>
                <a:spcPct val="100000"/>
              </a:lnSpc>
              <a:spcBef>
                <a:spcPts val="445"/>
              </a:spcBef>
              <a:buAutoNum type="arabicPeriod"/>
              <a:tabLst>
                <a:tab pos="520700" algn="l"/>
                <a:tab pos="521334" algn="l"/>
              </a:tabLst>
            </a:pPr>
            <a:r>
              <a:rPr sz="2400" spc="-15" dirty="0">
                <a:solidFill>
                  <a:srgbClr val="808080"/>
                </a:solidFill>
                <a:latin typeface="Arial"/>
                <a:cs typeface="Arial"/>
              </a:rPr>
              <a:t>Data Set</a:t>
            </a:r>
            <a:r>
              <a:rPr sz="2400" spc="-55" dirty="0">
                <a:solidFill>
                  <a:srgbClr val="808080"/>
                </a:solidFill>
                <a:latin typeface="Arial"/>
                <a:cs typeface="Arial"/>
              </a:rPr>
              <a:t> </a:t>
            </a:r>
            <a:r>
              <a:rPr sz="2400" spc="-15" dirty="0">
                <a:solidFill>
                  <a:srgbClr val="808080"/>
                </a:solidFill>
                <a:latin typeface="Arial"/>
                <a:cs typeface="Arial"/>
              </a:rPr>
              <a:t>Augmentation</a:t>
            </a:r>
            <a:endParaRPr sz="2400">
              <a:latin typeface="Arial"/>
              <a:cs typeface="Arial"/>
            </a:endParaRPr>
          </a:p>
          <a:p>
            <a:pPr marL="521334" indent="-508634">
              <a:lnSpc>
                <a:spcPct val="100000"/>
              </a:lnSpc>
              <a:spcBef>
                <a:spcPts val="500"/>
              </a:spcBef>
              <a:buAutoNum type="arabicPeriod"/>
              <a:tabLst>
                <a:tab pos="520700" algn="l"/>
                <a:tab pos="521334" algn="l"/>
              </a:tabLst>
            </a:pPr>
            <a:r>
              <a:rPr sz="2400" spc="-10" dirty="0">
                <a:solidFill>
                  <a:srgbClr val="808080"/>
                </a:solidFill>
                <a:latin typeface="Arial"/>
                <a:cs typeface="Arial"/>
              </a:rPr>
              <a:t>Noise</a:t>
            </a:r>
            <a:r>
              <a:rPr sz="2400" spc="-35" dirty="0">
                <a:solidFill>
                  <a:srgbClr val="808080"/>
                </a:solidFill>
                <a:latin typeface="Arial"/>
                <a:cs typeface="Arial"/>
              </a:rPr>
              <a:t> </a:t>
            </a:r>
            <a:r>
              <a:rPr sz="2400" spc="-15" dirty="0">
                <a:solidFill>
                  <a:srgbClr val="808080"/>
                </a:solidFill>
                <a:latin typeface="Arial"/>
                <a:cs typeface="Arial"/>
              </a:rPr>
              <a:t>Robustness</a:t>
            </a:r>
            <a:endParaRPr sz="2400">
              <a:latin typeface="Arial"/>
              <a:cs typeface="Arial"/>
            </a:endParaRPr>
          </a:p>
          <a:p>
            <a:pPr marL="521334" indent="-508634">
              <a:lnSpc>
                <a:spcPct val="100000"/>
              </a:lnSpc>
              <a:spcBef>
                <a:spcPts val="530"/>
              </a:spcBef>
              <a:buAutoNum type="arabicPeriod"/>
              <a:tabLst>
                <a:tab pos="520700" algn="l"/>
                <a:tab pos="521334" algn="l"/>
              </a:tabLst>
            </a:pPr>
            <a:r>
              <a:rPr sz="2400" spc="-15" dirty="0">
                <a:solidFill>
                  <a:srgbClr val="808080"/>
                </a:solidFill>
                <a:latin typeface="Arial"/>
                <a:cs typeface="Arial"/>
              </a:rPr>
              <a:t>Semi-supervised</a:t>
            </a:r>
            <a:r>
              <a:rPr sz="2400" spc="-50" dirty="0">
                <a:solidFill>
                  <a:srgbClr val="808080"/>
                </a:solidFill>
                <a:latin typeface="Arial"/>
                <a:cs typeface="Arial"/>
              </a:rPr>
              <a:t> </a:t>
            </a:r>
            <a:r>
              <a:rPr sz="2400" spc="-10" dirty="0">
                <a:solidFill>
                  <a:srgbClr val="808080"/>
                </a:solidFill>
                <a:latin typeface="Arial"/>
                <a:cs typeface="Arial"/>
              </a:rPr>
              <a:t>learning</a:t>
            </a:r>
            <a:endParaRPr sz="2400">
              <a:latin typeface="Arial"/>
              <a:cs typeface="Arial"/>
            </a:endParaRPr>
          </a:p>
          <a:p>
            <a:pPr marL="521334" indent="-508634">
              <a:lnSpc>
                <a:spcPct val="100000"/>
              </a:lnSpc>
              <a:spcBef>
                <a:spcPts val="505"/>
              </a:spcBef>
              <a:buAutoNum type="arabicPeriod"/>
              <a:tabLst>
                <a:tab pos="520700" algn="l"/>
                <a:tab pos="521334" algn="l"/>
              </a:tabLst>
            </a:pPr>
            <a:r>
              <a:rPr sz="2400" spc="-15" dirty="0">
                <a:solidFill>
                  <a:srgbClr val="808080"/>
                </a:solidFill>
                <a:latin typeface="Arial"/>
                <a:cs typeface="Arial"/>
              </a:rPr>
              <a:t>Multi-task</a:t>
            </a:r>
            <a:r>
              <a:rPr sz="2400" spc="-35" dirty="0">
                <a:solidFill>
                  <a:srgbClr val="808080"/>
                </a:solidFill>
                <a:latin typeface="Arial"/>
                <a:cs typeface="Arial"/>
              </a:rPr>
              <a:t> </a:t>
            </a:r>
            <a:r>
              <a:rPr sz="2400" spc="-15" dirty="0">
                <a:solidFill>
                  <a:srgbClr val="808080"/>
                </a:solidFill>
                <a:latin typeface="Arial"/>
                <a:cs typeface="Arial"/>
              </a:rPr>
              <a:t>learning</a:t>
            </a:r>
            <a:endParaRPr sz="2400">
              <a:latin typeface="Arial"/>
              <a:cs typeface="Arial"/>
            </a:endParaRPr>
          </a:p>
        </p:txBody>
      </p:sp>
      <p:sp>
        <p:nvSpPr>
          <p:cNvPr id="6" name="object 6"/>
          <p:cNvSpPr txBox="1"/>
          <p:nvPr/>
        </p:nvSpPr>
        <p:spPr>
          <a:xfrm>
            <a:off x="5483691" y="1805432"/>
            <a:ext cx="3599179" cy="3771900"/>
          </a:xfrm>
          <a:prstGeom prst="rect">
            <a:avLst/>
          </a:prstGeom>
        </p:spPr>
        <p:txBody>
          <a:bodyPr vert="horz" wrap="square" lIns="0" tIns="79375" rIns="0" bIns="0" rtlCol="0">
            <a:spAutoFit/>
          </a:bodyPr>
          <a:lstStyle/>
          <a:p>
            <a:pPr marL="464820" indent="-452120">
              <a:lnSpc>
                <a:spcPct val="100000"/>
              </a:lnSpc>
              <a:spcBef>
                <a:spcPts val="625"/>
              </a:spcBef>
              <a:buAutoNum type="arabicPeriod" startAt="8"/>
              <a:tabLst>
                <a:tab pos="464184" algn="l"/>
                <a:tab pos="464820" algn="l"/>
              </a:tabLst>
            </a:pPr>
            <a:r>
              <a:rPr sz="2400" spc="-10" dirty="0">
                <a:solidFill>
                  <a:srgbClr val="3333CC"/>
                </a:solidFill>
                <a:latin typeface="Arial"/>
                <a:cs typeface="Arial"/>
              </a:rPr>
              <a:t>Early</a:t>
            </a:r>
            <a:r>
              <a:rPr sz="2400" spc="-35" dirty="0">
                <a:solidFill>
                  <a:srgbClr val="3333CC"/>
                </a:solidFill>
                <a:latin typeface="Arial"/>
                <a:cs typeface="Arial"/>
              </a:rPr>
              <a:t> </a:t>
            </a:r>
            <a:r>
              <a:rPr sz="2400" spc="-15" dirty="0">
                <a:solidFill>
                  <a:srgbClr val="3333CC"/>
                </a:solidFill>
                <a:latin typeface="Arial"/>
                <a:cs typeface="Arial"/>
              </a:rPr>
              <a:t>Stopping</a:t>
            </a:r>
            <a:endParaRPr sz="2400">
              <a:latin typeface="Arial"/>
              <a:cs typeface="Arial"/>
            </a:endParaRPr>
          </a:p>
          <a:p>
            <a:pPr marL="464820" marR="408305" indent="-452120">
              <a:lnSpc>
                <a:spcPts val="2780"/>
              </a:lnSpc>
              <a:spcBef>
                <a:spcPts val="705"/>
              </a:spcBef>
              <a:buAutoNum type="arabicPeriod" startAt="8"/>
              <a:tabLst>
                <a:tab pos="464184" algn="l"/>
                <a:tab pos="464820" algn="l"/>
              </a:tabLst>
            </a:pPr>
            <a:r>
              <a:rPr sz="2400" spc="-15" dirty="0">
                <a:solidFill>
                  <a:srgbClr val="808080"/>
                </a:solidFill>
                <a:latin typeface="Arial"/>
                <a:cs typeface="Arial"/>
              </a:rPr>
              <a:t>Parameter </a:t>
            </a:r>
            <a:r>
              <a:rPr sz="2400" spc="-10" dirty="0">
                <a:solidFill>
                  <a:srgbClr val="808080"/>
                </a:solidFill>
                <a:latin typeface="Arial"/>
                <a:cs typeface="Arial"/>
              </a:rPr>
              <a:t>tying</a:t>
            </a:r>
            <a:r>
              <a:rPr sz="2400" spc="-125" dirty="0">
                <a:solidFill>
                  <a:srgbClr val="808080"/>
                </a:solidFill>
                <a:latin typeface="Arial"/>
                <a:cs typeface="Arial"/>
              </a:rPr>
              <a:t> </a:t>
            </a:r>
            <a:r>
              <a:rPr sz="2400" spc="-10" dirty="0">
                <a:solidFill>
                  <a:srgbClr val="808080"/>
                </a:solidFill>
                <a:latin typeface="Arial"/>
                <a:cs typeface="Arial"/>
              </a:rPr>
              <a:t>and  </a:t>
            </a:r>
            <a:r>
              <a:rPr sz="2400" spc="-15" dirty="0">
                <a:solidFill>
                  <a:srgbClr val="808080"/>
                </a:solidFill>
                <a:latin typeface="Arial"/>
                <a:cs typeface="Arial"/>
              </a:rPr>
              <a:t>parameter</a:t>
            </a:r>
            <a:r>
              <a:rPr sz="2400" spc="-40" dirty="0">
                <a:solidFill>
                  <a:srgbClr val="808080"/>
                </a:solidFill>
                <a:latin typeface="Arial"/>
                <a:cs typeface="Arial"/>
              </a:rPr>
              <a:t> </a:t>
            </a:r>
            <a:r>
              <a:rPr sz="2400" spc="-15" dirty="0">
                <a:solidFill>
                  <a:srgbClr val="808080"/>
                </a:solidFill>
                <a:latin typeface="Arial"/>
                <a:cs typeface="Arial"/>
              </a:rPr>
              <a:t>sharing</a:t>
            </a:r>
            <a:endParaRPr sz="2400">
              <a:latin typeface="Arial"/>
              <a:cs typeface="Arial"/>
            </a:endParaRPr>
          </a:p>
          <a:p>
            <a:pPr marL="464820" indent="-452120">
              <a:lnSpc>
                <a:spcPct val="100000"/>
              </a:lnSpc>
              <a:spcBef>
                <a:spcPts val="550"/>
              </a:spcBef>
              <a:buAutoNum type="arabicPeriod" startAt="8"/>
              <a:tabLst>
                <a:tab pos="464820" algn="l"/>
              </a:tabLst>
            </a:pPr>
            <a:r>
              <a:rPr sz="2400" spc="-15" dirty="0">
                <a:solidFill>
                  <a:srgbClr val="808080"/>
                </a:solidFill>
                <a:latin typeface="Arial"/>
                <a:cs typeface="Arial"/>
              </a:rPr>
              <a:t>Sparse</a:t>
            </a:r>
            <a:r>
              <a:rPr sz="2400" spc="-70" dirty="0">
                <a:solidFill>
                  <a:srgbClr val="808080"/>
                </a:solidFill>
                <a:latin typeface="Arial"/>
                <a:cs typeface="Arial"/>
              </a:rPr>
              <a:t> </a:t>
            </a:r>
            <a:r>
              <a:rPr sz="2400" spc="-15" dirty="0">
                <a:solidFill>
                  <a:srgbClr val="808080"/>
                </a:solidFill>
                <a:latin typeface="Arial"/>
                <a:cs typeface="Arial"/>
              </a:rPr>
              <a:t>representations</a:t>
            </a:r>
            <a:endParaRPr sz="2400">
              <a:latin typeface="Arial"/>
              <a:cs typeface="Arial"/>
            </a:endParaRPr>
          </a:p>
          <a:p>
            <a:pPr marL="464820" marR="577215" indent="-452120">
              <a:lnSpc>
                <a:spcPts val="2780"/>
              </a:lnSpc>
              <a:spcBef>
                <a:spcPts val="705"/>
              </a:spcBef>
              <a:buAutoNum type="arabicPeriod" startAt="8"/>
              <a:tabLst>
                <a:tab pos="464820" algn="l"/>
              </a:tabLst>
            </a:pPr>
            <a:r>
              <a:rPr sz="2400" spc="-15" dirty="0">
                <a:solidFill>
                  <a:srgbClr val="808080"/>
                </a:solidFill>
                <a:latin typeface="Arial"/>
                <a:cs typeface="Arial"/>
              </a:rPr>
              <a:t>Bagging </a:t>
            </a:r>
            <a:r>
              <a:rPr sz="2400" spc="-10" dirty="0">
                <a:solidFill>
                  <a:srgbClr val="808080"/>
                </a:solidFill>
                <a:latin typeface="Arial"/>
                <a:cs typeface="Arial"/>
              </a:rPr>
              <a:t>and </a:t>
            </a:r>
            <a:r>
              <a:rPr sz="2400" spc="-15" dirty="0">
                <a:solidFill>
                  <a:srgbClr val="808080"/>
                </a:solidFill>
                <a:latin typeface="Arial"/>
                <a:cs typeface="Arial"/>
              </a:rPr>
              <a:t>other  ensemble</a:t>
            </a:r>
            <a:r>
              <a:rPr sz="2400" spc="-85" dirty="0">
                <a:solidFill>
                  <a:srgbClr val="808080"/>
                </a:solidFill>
                <a:latin typeface="Arial"/>
                <a:cs typeface="Arial"/>
              </a:rPr>
              <a:t> </a:t>
            </a:r>
            <a:r>
              <a:rPr sz="2400" spc="-20" dirty="0">
                <a:solidFill>
                  <a:srgbClr val="808080"/>
                </a:solidFill>
                <a:latin typeface="Arial"/>
                <a:cs typeface="Arial"/>
              </a:rPr>
              <a:t>methods</a:t>
            </a:r>
            <a:endParaRPr sz="2400">
              <a:latin typeface="Arial"/>
              <a:cs typeface="Arial"/>
            </a:endParaRPr>
          </a:p>
          <a:p>
            <a:pPr marL="464820" indent="-452120">
              <a:lnSpc>
                <a:spcPct val="100000"/>
              </a:lnSpc>
              <a:spcBef>
                <a:spcPts val="455"/>
              </a:spcBef>
              <a:buAutoNum type="arabicPeriod" startAt="8"/>
              <a:tabLst>
                <a:tab pos="464820" algn="l"/>
              </a:tabLst>
            </a:pPr>
            <a:r>
              <a:rPr sz="2400" spc="-15" dirty="0">
                <a:solidFill>
                  <a:srgbClr val="808080"/>
                </a:solidFill>
                <a:latin typeface="Arial"/>
                <a:cs typeface="Arial"/>
              </a:rPr>
              <a:t>Dropout</a:t>
            </a:r>
            <a:endParaRPr sz="2400">
              <a:latin typeface="Arial"/>
              <a:cs typeface="Arial"/>
            </a:endParaRPr>
          </a:p>
          <a:p>
            <a:pPr marL="464820" indent="-452120">
              <a:lnSpc>
                <a:spcPct val="100000"/>
              </a:lnSpc>
              <a:spcBef>
                <a:spcPts val="530"/>
              </a:spcBef>
              <a:buAutoNum type="arabicPeriod" startAt="8"/>
              <a:tabLst>
                <a:tab pos="464820" algn="l"/>
              </a:tabLst>
            </a:pPr>
            <a:r>
              <a:rPr sz="2400" spc="-15" dirty="0">
                <a:solidFill>
                  <a:srgbClr val="808080"/>
                </a:solidFill>
                <a:latin typeface="Arial"/>
                <a:cs typeface="Arial"/>
              </a:rPr>
              <a:t>Adversarial</a:t>
            </a:r>
            <a:r>
              <a:rPr sz="2400" spc="-25" dirty="0">
                <a:solidFill>
                  <a:srgbClr val="808080"/>
                </a:solidFill>
                <a:latin typeface="Arial"/>
                <a:cs typeface="Arial"/>
              </a:rPr>
              <a:t> </a:t>
            </a:r>
            <a:r>
              <a:rPr sz="2400" spc="-10" dirty="0">
                <a:solidFill>
                  <a:srgbClr val="808080"/>
                </a:solidFill>
                <a:latin typeface="Arial"/>
                <a:cs typeface="Arial"/>
              </a:rPr>
              <a:t>training</a:t>
            </a:r>
            <a:endParaRPr sz="2400">
              <a:latin typeface="Arial"/>
              <a:cs typeface="Arial"/>
            </a:endParaRPr>
          </a:p>
          <a:p>
            <a:pPr marL="464820" indent="-452120">
              <a:lnSpc>
                <a:spcPct val="100000"/>
              </a:lnSpc>
              <a:spcBef>
                <a:spcPts val="505"/>
              </a:spcBef>
              <a:buAutoNum type="arabicPeriod" startAt="8"/>
              <a:tabLst>
                <a:tab pos="464820" algn="l"/>
              </a:tabLst>
            </a:pPr>
            <a:r>
              <a:rPr sz="2400" spc="-55" dirty="0">
                <a:solidFill>
                  <a:srgbClr val="808080"/>
                </a:solidFill>
                <a:latin typeface="Arial"/>
                <a:cs typeface="Arial"/>
              </a:rPr>
              <a:t>Tangent</a:t>
            </a:r>
            <a:r>
              <a:rPr sz="2400" spc="-35" dirty="0">
                <a:solidFill>
                  <a:srgbClr val="808080"/>
                </a:solidFill>
                <a:latin typeface="Arial"/>
                <a:cs typeface="Arial"/>
              </a:rPr>
              <a:t> </a:t>
            </a:r>
            <a:r>
              <a:rPr sz="2400" spc="-15" dirty="0">
                <a:solidFill>
                  <a:srgbClr val="808080"/>
                </a:solidFill>
                <a:latin typeface="Arial"/>
                <a:cs typeface="Arial"/>
              </a:rPr>
              <a:t>methods</a:t>
            </a:r>
            <a:endParaRPr sz="2400">
              <a:latin typeface="Arial"/>
              <a:cs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035333" y="963168"/>
            <a:ext cx="5991225" cy="695960"/>
          </a:xfrm>
          <a:prstGeom prst="rect">
            <a:avLst/>
          </a:prstGeom>
        </p:spPr>
        <p:txBody>
          <a:bodyPr vert="horz" wrap="square" lIns="0" tIns="12700" rIns="0" bIns="0" rtlCol="0">
            <a:spAutoFit/>
          </a:bodyPr>
          <a:lstStyle/>
          <a:p>
            <a:pPr marL="12700">
              <a:lnSpc>
                <a:spcPct val="100000"/>
              </a:lnSpc>
              <a:spcBef>
                <a:spcPts val="100"/>
              </a:spcBef>
            </a:pPr>
            <a:r>
              <a:rPr spc="-25" dirty="0"/>
              <a:t>Topics </a:t>
            </a:r>
            <a:r>
              <a:rPr spc="-10" dirty="0"/>
              <a:t>in </a:t>
            </a:r>
            <a:r>
              <a:rPr spc="-20" dirty="0"/>
              <a:t>Early</a:t>
            </a:r>
            <a:r>
              <a:rPr spc="-120" dirty="0"/>
              <a:t> </a:t>
            </a:r>
            <a:r>
              <a:rPr spc="-25" dirty="0"/>
              <a:t>Stopping</a:t>
            </a:r>
          </a:p>
        </p:txBody>
      </p:sp>
      <p:sp>
        <p:nvSpPr>
          <p:cNvPr id="5" name="object 5"/>
          <p:cNvSpPr txBox="1"/>
          <p:nvPr/>
        </p:nvSpPr>
        <p:spPr>
          <a:xfrm>
            <a:off x="1025144" y="2017775"/>
            <a:ext cx="6828790" cy="1738630"/>
          </a:xfrm>
          <a:prstGeom prst="rect">
            <a:avLst/>
          </a:prstGeom>
        </p:spPr>
        <p:txBody>
          <a:bodyPr vert="horz" wrap="square" lIns="0" tIns="94615" rIns="0" bIns="0" rtlCol="0">
            <a:spAutoFit/>
          </a:bodyPr>
          <a:lstStyle/>
          <a:p>
            <a:pPr marL="534035" indent="-508634">
              <a:lnSpc>
                <a:spcPct val="100000"/>
              </a:lnSpc>
              <a:spcBef>
                <a:spcPts val="745"/>
              </a:spcBef>
              <a:buAutoNum type="arabicPeriod"/>
              <a:tabLst>
                <a:tab pos="533400" algn="l"/>
                <a:tab pos="534035" algn="l"/>
              </a:tabLst>
            </a:pPr>
            <a:r>
              <a:rPr sz="3200" spc="-20" dirty="0">
                <a:solidFill>
                  <a:srgbClr val="3333CC"/>
                </a:solidFill>
                <a:latin typeface="Arial"/>
                <a:cs typeface="Arial"/>
              </a:rPr>
              <a:t>Learning</a:t>
            </a:r>
            <a:r>
              <a:rPr sz="3200" spc="-45" dirty="0">
                <a:solidFill>
                  <a:srgbClr val="3333CC"/>
                </a:solidFill>
                <a:latin typeface="Arial"/>
                <a:cs typeface="Arial"/>
              </a:rPr>
              <a:t> </a:t>
            </a:r>
            <a:r>
              <a:rPr sz="3200" spc="-25" dirty="0">
                <a:solidFill>
                  <a:srgbClr val="3333CC"/>
                </a:solidFill>
                <a:latin typeface="Arial"/>
                <a:cs typeface="Arial"/>
              </a:rPr>
              <a:t>Curves</a:t>
            </a:r>
            <a:endParaRPr sz="3200">
              <a:latin typeface="Arial"/>
              <a:cs typeface="Arial"/>
            </a:endParaRPr>
          </a:p>
          <a:p>
            <a:pPr marL="534035" indent="-508634">
              <a:lnSpc>
                <a:spcPct val="100000"/>
              </a:lnSpc>
              <a:spcBef>
                <a:spcPts val="650"/>
              </a:spcBef>
              <a:buAutoNum type="arabicPeriod"/>
              <a:tabLst>
                <a:tab pos="533400" algn="l"/>
                <a:tab pos="534035" algn="l"/>
              </a:tabLst>
            </a:pPr>
            <a:r>
              <a:rPr sz="3200" spc="-15" dirty="0">
                <a:solidFill>
                  <a:srgbClr val="3333CC"/>
                </a:solidFill>
                <a:latin typeface="Arial"/>
                <a:cs typeface="Arial"/>
              </a:rPr>
              <a:t>Early </a:t>
            </a:r>
            <a:r>
              <a:rPr sz="3200" spc="-20" dirty="0">
                <a:solidFill>
                  <a:srgbClr val="3333CC"/>
                </a:solidFill>
                <a:latin typeface="Arial"/>
                <a:cs typeface="Arial"/>
              </a:rPr>
              <a:t>Stopping</a:t>
            </a:r>
            <a:r>
              <a:rPr sz="3200" spc="-75" dirty="0">
                <a:solidFill>
                  <a:srgbClr val="3333CC"/>
                </a:solidFill>
                <a:latin typeface="Arial"/>
                <a:cs typeface="Arial"/>
              </a:rPr>
              <a:t> </a:t>
            </a:r>
            <a:r>
              <a:rPr sz="3200" spc="-20" dirty="0">
                <a:solidFill>
                  <a:srgbClr val="3333CC"/>
                </a:solidFill>
                <a:latin typeface="Arial"/>
                <a:cs typeface="Arial"/>
              </a:rPr>
              <a:t>Meta-Algorithm</a:t>
            </a:r>
            <a:endParaRPr sz="3200">
              <a:latin typeface="Arial"/>
              <a:cs typeface="Arial"/>
            </a:endParaRPr>
          </a:p>
          <a:p>
            <a:pPr marL="534035" indent="-508634">
              <a:lnSpc>
                <a:spcPct val="100000"/>
              </a:lnSpc>
              <a:spcBef>
                <a:spcPts val="670"/>
              </a:spcBef>
              <a:buAutoNum type="arabicPeriod"/>
              <a:tabLst>
                <a:tab pos="533400" algn="l"/>
                <a:tab pos="534035" algn="l"/>
              </a:tabLst>
            </a:pPr>
            <a:r>
              <a:rPr sz="3200" spc="-15" dirty="0">
                <a:solidFill>
                  <a:srgbClr val="3333CC"/>
                </a:solidFill>
                <a:latin typeface="Arial"/>
                <a:cs typeface="Arial"/>
              </a:rPr>
              <a:t>Early </a:t>
            </a:r>
            <a:r>
              <a:rPr sz="3200" spc="-20" dirty="0">
                <a:solidFill>
                  <a:srgbClr val="3333CC"/>
                </a:solidFill>
                <a:latin typeface="Arial"/>
                <a:cs typeface="Arial"/>
              </a:rPr>
              <a:t>Stopping </a:t>
            </a:r>
            <a:r>
              <a:rPr sz="3200" spc="-10" dirty="0">
                <a:solidFill>
                  <a:srgbClr val="3333CC"/>
                </a:solidFill>
                <a:latin typeface="Arial"/>
                <a:cs typeface="Arial"/>
              </a:rPr>
              <a:t>vs </a:t>
            </a:r>
            <a:r>
              <a:rPr sz="3200" i="1" spc="-15" dirty="0">
                <a:solidFill>
                  <a:srgbClr val="3333CC"/>
                </a:solidFill>
                <a:latin typeface="Times New Roman"/>
                <a:cs typeface="Times New Roman"/>
              </a:rPr>
              <a:t>L</a:t>
            </a:r>
            <a:r>
              <a:rPr sz="3150" spc="-22" baseline="23809" dirty="0">
                <a:solidFill>
                  <a:srgbClr val="3333CC"/>
                </a:solidFill>
                <a:latin typeface="Times New Roman"/>
                <a:cs typeface="Times New Roman"/>
              </a:rPr>
              <a:t>2</a:t>
            </a:r>
            <a:r>
              <a:rPr sz="3150" spc="330" baseline="23809" dirty="0">
                <a:solidFill>
                  <a:srgbClr val="3333CC"/>
                </a:solidFill>
                <a:latin typeface="Times New Roman"/>
                <a:cs typeface="Times New Roman"/>
              </a:rPr>
              <a:t> </a:t>
            </a:r>
            <a:r>
              <a:rPr sz="3200" spc="-20" dirty="0">
                <a:solidFill>
                  <a:srgbClr val="3333CC"/>
                </a:solidFill>
                <a:latin typeface="Arial"/>
                <a:cs typeface="Arial"/>
              </a:rPr>
              <a:t>Regularization</a:t>
            </a:r>
            <a:endParaRPr sz="3200">
              <a:latin typeface="Arial"/>
              <a:cs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313196" y="963168"/>
            <a:ext cx="8148304" cy="689932"/>
          </a:xfrm>
          <a:prstGeom prst="rect">
            <a:avLst/>
          </a:prstGeom>
        </p:spPr>
        <p:txBody>
          <a:bodyPr vert="horz" wrap="square" lIns="0" tIns="12700" rIns="0" bIns="0" rtlCol="0">
            <a:spAutoFit/>
          </a:bodyPr>
          <a:lstStyle/>
          <a:p>
            <a:pPr marL="12700">
              <a:lnSpc>
                <a:spcPct val="100000"/>
              </a:lnSpc>
              <a:spcBef>
                <a:spcPts val="100"/>
              </a:spcBef>
            </a:pPr>
            <a:r>
              <a:rPr spc="-25" dirty="0"/>
              <a:t>Increase </a:t>
            </a:r>
            <a:r>
              <a:rPr spc="-10" dirty="0"/>
              <a:t>in </a:t>
            </a:r>
            <a:r>
              <a:rPr lang="en-US" spc="-25" dirty="0"/>
              <a:t>V</a:t>
            </a:r>
            <a:r>
              <a:rPr spc="-25" dirty="0"/>
              <a:t>alidation </a:t>
            </a:r>
            <a:r>
              <a:rPr lang="en-US" spc="-20" dirty="0"/>
              <a:t>S</a:t>
            </a:r>
            <a:r>
              <a:rPr spc="-20" dirty="0"/>
              <a:t>et</a:t>
            </a:r>
            <a:r>
              <a:rPr spc="-105" dirty="0"/>
              <a:t> </a:t>
            </a:r>
            <a:r>
              <a:rPr lang="en-US" spc="-25" dirty="0"/>
              <a:t>E</a:t>
            </a:r>
            <a:r>
              <a:rPr spc="-25" dirty="0"/>
              <a:t>rror</a:t>
            </a:r>
          </a:p>
        </p:txBody>
      </p:sp>
      <p:sp>
        <p:nvSpPr>
          <p:cNvPr id="5" name="object 5"/>
          <p:cNvSpPr txBox="1"/>
          <p:nvPr/>
        </p:nvSpPr>
        <p:spPr>
          <a:xfrm>
            <a:off x="1037844" y="2100072"/>
            <a:ext cx="7924165" cy="2533642"/>
          </a:xfrm>
          <a:prstGeom prst="rect">
            <a:avLst/>
          </a:prstGeom>
        </p:spPr>
        <p:txBody>
          <a:bodyPr vert="horz" wrap="square" lIns="0" tIns="20955" rIns="0" bIns="0" rtlCol="0">
            <a:spAutoFit/>
          </a:bodyPr>
          <a:lstStyle/>
          <a:p>
            <a:pPr marL="351790" marR="5080" indent="-339090">
              <a:lnSpc>
                <a:spcPct val="98300"/>
              </a:lnSpc>
              <a:spcBef>
                <a:spcPts val="165"/>
              </a:spcBef>
              <a:buChar char="•"/>
              <a:tabLst>
                <a:tab pos="351155" algn="l"/>
                <a:tab pos="351790" algn="l"/>
              </a:tabLst>
            </a:pPr>
            <a:r>
              <a:rPr sz="3200" spc="-20" dirty="0">
                <a:solidFill>
                  <a:srgbClr val="3333CC"/>
                </a:solidFill>
                <a:latin typeface="Arial"/>
                <a:cs typeface="Arial"/>
              </a:rPr>
              <a:t>When training large models </a:t>
            </a:r>
            <a:r>
              <a:rPr sz="3200" spc="-15" dirty="0">
                <a:solidFill>
                  <a:srgbClr val="3333CC"/>
                </a:solidFill>
                <a:latin typeface="Arial"/>
                <a:cs typeface="Arial"/>
              </a:rPr>
              <a:t>with </a:t>
            </a:r>
            <a:r>
              <a:rPr sz="3200" spc="-20" dirty="0">
                <a:solidFill>
                  <a:srgbClr val="3333CC"/>
                </a:solidFill>
                <a:latin typeface="Arial"/>
                <a:cs typeface="Arial"/>
              </a:rPr>
              <a:t>sufficient  </a:t>
            </a:r>
            <a:r>
              <a:rPr sz="3200" spc="-25" dirty="0">
                <a:solidFill>
                  <a:srgbClr val="3333CC"/>
                </a:solidFill>
                <a:latin typeface="Arial"/>
                <a:cs typeface="Arial"/>
              </a:rPr>
              <a:t>representational </a:t>
            </a:r>
            <a:r>
              <a:rPr sz="3200" spc="-20" dirty="0">
                <a:solidFill>
                  <a:srgbClr val="3333CC"/>
                </a:solidFill>
                <a:latin typeface="Arial"/>
                <a:cs typeface="Arial"/>
              </a:rPr>
              <a:t>capacity </a:t>
            </a:r>
            <a:r>
              <a:rPr sz="3200" spc="-10" dirty="0">
                <a:solidFill>
                  <a:srgbClr val="3333CC"/>
                </a:solidFill>
                <a:latin typeface="Arial"/>
                <a:cs typeface="Arial"/>
              </a:rPr>
              <a:t>to </a:t>
            </a:r>
            <a:r>
              <a:rPr sz="3200" spc="-20" dirty="0">
                <a:solidFill>
                  <a:srgbClr val="3333CC"/>
                </a:solidFill>
                <a:latin typeface="Arial"/>
                <a:cs typeface="Arial"/>
              </a:rPr>
              <a:t>overfit </a:t>
            </a:r>
            <a:r>
              <a:rPr sz="3200" spc="-15" dirty="0">
                <a:solidFill>
                  <a:srgbClr val="3333CC"/>
                </a:solidFill>
                <a:latin typeface="Arial"/>
                <a:cs typeface="Arial"/>
              </a:rPr>
              <a:t>the  </a:t>
            </a:r>
            <a:r>
              <a:rPr sz="3200" spc="-20" dirty="0">
                <a:solidFill>
                  <a:srgbClr val="3333CC"/>
                </a:solidFill>
                <a:latin typeface="Arial"/>
                <a:cs typeface="Arial"/>
              </a:rPr>
              <a:t>task, training error </a:t>
            </a:r>
            <a:r>
              <a:rPr sz="3200" spc="-25" dirty="0">
                <a:solidFill>
                  <a:srgbClr val="3333CC"/>
                </a:solidFill>
                <a:latin typeface="Arial"/>
                <a:cs typeface="Arial"/>
              </a:rPr>
              <a:t>decreases </a:t>
            </a:r>
            <a:r>
              <a:rPr sz="3200" spc="-20" dirty="0">
                <a:solidFill>
                  <a:srgbClr val="3333CC"/>
                </a:solidFill>
                <a:latin typeface="Arial"/>
                <a:cs typeface="Arial"/>
              </a:rPr>
              <a:t>steadily over  time, but validation set error </a:t>
            </a:r>
            <a:r>
              <a:rPr sz="3200" spc="-25" dirty="0">
                <a:solidFill>
                  <a:srgbClr val="3333CC"/>
                </a:solidFill>
                <a:latin typeface="Arial"/>
                <a:cs typeface="Arial"/>
              </a:rPr>
              <a:t>begins </a:t>
            </a:r>
            <a:r>
              <a:rPr sz="3200" spc="-10" dirty="0">
                <a:solidFill>
                  <a:srgbClr val="3333CC"/>
                </a:solidFill>
                <a:latin typeface="Arial"/>
                <a:cs typeface="Arial"/>
              </a:rPr>
              <a:t>to </a:t>
            </a:r>
            <a:r>
              <a:rPr sz="3200" spc="-15" dirty="0">
                <a:solidFill>
                  <a:srgbClr val="3333CC"/>
                </a:solidFill>
                <a:latin typeface="Arial"/>
                <a:cs typeface="Arial"/>
              </a:rPr>
              <a:t>rise  </a:t>
            </a:r>
            <a:endParaRPr sz="3200" dirty="0">
              <a:latin typeface="Arial"/>
              <a:cs typeface="Arial"/>
            </a:endParaRPr>
          </a:p>
          <a:p>
            <a:pPr marL="351790" indent="-339090">
              <a:lnSpc>
                <a:spcPct val="100000"/>
              </a:lnSpc>
              <a:spcBef>
                <a:spcPts val="745"/>
              </a:spcBef>
              <a:buChar char="•"/>
              <a:tabLst>
                <a:tab pos="351155" algn="l"/>
                <a:tab pos="351790" algn="l"/>
              </a:tabLst>
            </a:pPr>
            <a:r>
              <a:rPr sz="3200" spc="-15" dirty="0">
                <a:solidFill>
                  <a:srgbClr val="3333CC"/>
                </a:solidFill>
                <a:latin typeface="Arial"/>
                <a:cs typeface="Arial"/>
              </a:rPr>
              <a:t>An </a:t>
            </a:r>
            <a:r>
              <a:rPr sz="3200" spc="-20" dirty="0">
                <a:solidFill>
                  <a:srgbClr val="3333CC"/>
                </a:solidFill>
                <a:latin typeface="Arial"/>
                <a:cs typeface="Arial"/>
              </a:rPr>
              <a:t>example </a:t>
            </a:r>
            <a:r>
              <a:rPr sz="3200" spc="-15" dirty="0">
                <a:solidFill>
                  <a:srgbClr val="3333CC"/>
                </a:solidFill>
                <a:latin typeface="Arial"/>
                <a:cs typeface="Arial"/>
              </a:rPr>
              <a:t>of this </a:t>
            </a:r>
            <a:r>
              <a:rPr sz="3200" spc="-20" dirty="0">
                <a:solidFill>
                  <a:srgbClr val="3333CC"/>
                </a:solidFill>
                <a:latin typeface="Arial"/>
                <a:cs typeface="Arial"/>
              </a:rPr>
              <a:t>behavior </a:t>
            </a:r>
            <a:r>
              <a:rPr sz="3200" spc="-5" dirty="0">
                <a:solidFill>
                  <a:srgbClr val="3333CC"/>
                </a:solidFill>
                <a:latin typeface="Arial"/>
                <a:cs typeface="Arial"/>
              </a:rPr>
              <a:t>is </a:t>
            </a:r>
            <a:r>
              <a:rPr sz="3200" spc="-20" dirty="0">
                <a:solidFill>
                  <a:srgbClr val="3333CC"/>
                </a:solidFill>
                <a:latin typeface="Arial"/>
                <a:cs typeface="Arial"/>
              </a:rPr>
              <a:t>shown</a:t>
            </a:r>
            <a:r>
              <a:rPr sz="3200" spc="-195" dirty="0">
                <a:solidFill>
                  <a:srgbClr val="3333CC"/>
                </a:solidFill>
                <a:latin typeface="Arial"/>
                <a:cs typeface="Arial"/>
              </a:rPr>
              <a:t> </a:t>
            </a:r>
            <a:r>
              <a:rPr sz="3200" spc="-20" dirty="0">
                <a:solidFill>
                  <a:srgbClr val="3333CC"/>
                </a:solidFill>
                <a:latin typeface="Arial"/>
                <a:cs typeface="Arial"/>
              </a:rPr>
              <a:t>next</a:t>
            </a:r>
            <a:endParaRPr sz="3200" dirty="0">
              <a:latin typeface="Arial"/>
              <a:cs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988238" y="963168"/>
            <a:ext cx="4082415" cy="695960"/>
          </a:xfrm>
          <a:prstGeom prst="rect">
            <a:avLst/>
          </a:prstGeom>
        </p:spPr>
        <p:txBody>
          <a:bodyPr vert="horz" wrap="square" lIns="0" tIns="12700" rIns="0" bIns="0" rtlCol="0">
            <a:spAutoFit/>
          </a:bodyPr>
          <a:lstStyle/>
          <a:p>
            <a:pPr marL="12700">
              <a:lnSpc>
                <a:spcPct val="100000"/>
              </a:lnSpc>
              <a:spcBef>
                <a:spcPts val="100"/>
              </a:spcBef>
            </a:pPr>
            <a:r>
              <a:rPr spc="-25" dirty="0"/>
              <a:t>Learning</a:t>
            </a:r>
            <a:r>
              <a:rPr spc="-80" dirty="0"/>
              <a:t> </a:t>
            </a:r>
            <a:r>
              <a:rPr spc="-30" dirty="0"/>
              <a:t>Curves</a:t>
            </a:r>
          </a:p>
        </p:txBody>
      </p:sp>
      <p:sp>
        <p:nvSpPr>
          <p:cNvPr id="6" name="object 6"/>
          <p:cNvSpPr/>
          <p:nvPr/>
        </p:nvSpPr>
        <p:spPr>
          <a:xfrm>
            <a:off x="1219842" y="1867060"/>
            <a:ext cx="7158726" cy="3363674"/>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585723" y="5414264"/>
            <a:ext cx="8412480" cy="1377044"/>
          </a:xfrm>
          <a:prstGeom prst="rect">
            <a:avLst/>
          </a:prstGeom>
        </p:spPr>
        <p:txBody>
          <a:bodyPr vert="horz" wrap="square" lIns="0" tIns="9525" rIns="0" bIns="0" rtlCol="0">
            <a:spAutoFit/>
          </a:bodyPr>
          <a:lstStyle/>
          <a:p>
            <a:pPr marL="12700" marR="588645">
              <a:lnSpc>
                <a:spcPct val="101099"/>
              </a:lnSpc>
              <a:spcBef>
                <a:spcPts val="75"/>
              </a:spcBef>
            </a:pPr>
            <a:r>
              <a:rPr sz="1800" spc="-15" dirty="0">
                <a:solidFill>
                  <a:srgbClr val="660066"/>
                </a:solidFill>
                <a:latin typeface="Arial"/>
                <a:cs typeface="Arial"/>
              </a:rPr>
              <a:t>Shows </a:t>
            </a:r>
            <a:r>
              <a:rPr sz="1800" spc="-10" dirty="0">
                <a:solidFill>
                  <a:srgbClr val="660066"/>
                </a:solidFill>
                <a:latin typeface="Arial"/>
                <a:cs typeface="Arial"/>
              </a:rPr>
              <a:t>how </a:t>
            </a:r>
            <a:r>
              <a:rPr sz="1800" spc="-15" dirty="0">
                <a:solidFill>
                  <a:srgbClr val="660066"/>
                </a:solidFill>
                <a:latin typeface="Arial"/>
                <a:cs typeface="Arial"/>
              </a:rPr>
              <a:t>negative </a:t>
            </a:r>
            <a:r>
              <a:rPr sz="1800" spc="-10" dirty="0">
                <a:solidFill>
                  <a:srgbClr val="660066"/>
                </a:solidFill>
                <a:latin typeface="Arial"/>
                <a:cs typeface="Arial"/>
              </a:rPr>
              <a:t>log-likelihood loss </a:t>
            </a:r>
            <a:r>
              <a:rPr sz="1800" spc="-15" dirty="0">
                <a:solidFill>
                  <a:srgbClr val="660066"/>
                </a:solidFill>
                <a:latin typeface="Arial"/>
                <a:cs typeface="Arial"/>
              </a:rPr>
              <a:t>changes </a:t>
            </a:r>
            <a:r>
              <a:rPr sz="1800" spc="-10" dirty="0">
                <a:solidFill>
                  <a:srgbClr val="660066"/>
                </a:solidFill>
                <a:latin typeface="Arial"/>
                <a:cs typeface="Arial"/>
              </a:rPr>
              <a:t>over time (indicated as n</a:t>
            </a:r>
            <a:r>
              <a:rPr lang="en-US" sz="1800" spc="-10" dirty="0">
                <a:solidFill>
                  <a:srgbClr val="660066"/>
                </a:solidFill>
                <a:latin typeface="Arial"/>
                <a:cs typeface="Arial"/>
              </a:rPr>
              <a:t>umber</a:t>
            </a:r>
            <a:r>
              <a:rPr sz="1800" spc="-10" dirty="0">
                <a:solidFill>
                  <a:srgbClr val="660066"/>
                </a:solidFill>
                <a:latin typeface="Arial"/>
                <a:cs typeface="Arial"/>
              </a:rPr>
              <a:t> of  </a:t>
            </a:r>
            <a:r>
              <a:rPr lang="en-US" spc="-20" dirty="0">
                <a:solidFill>
                  <a:srgbClr val="660066"/>
                </a:solidFill>
                <a:latin typeface="Arial"/>
                <a:cs typeface="Arial"/>
              </a:rPr>
              <a:t>t</a:t>
            </a:r>
            <a:r>
              <a:rPr sz="1800" spc="-20" dirty="0">
                <a:solidFill>
                  <a:srgbClr val="660066"/>
                </a:solidFill>
                <a:latin typeface="Arial"/>
                <a:cs typeface="Arial"/>
              </a:rPr>
              <a:t>raining </a:t>
            </a:r>
            <a:r>
              <a:rPr sz="1800" spc="-10" dirty="0">
                <a:solidFill>
                  <a:srgbClr val="660066"/>
                </a:solidFill>
                <a:latin typeface="Arial"/>
                <a:cs typeface="Arial"/>
              </a:rPr>
              <a:t>iterations over the data set, or</a:t>
            </a:r>
            <a:r>
              <a:rPr sz="1800" spc="-60" dirty="0">
                <a:solidFill>
                  <a:srgbClr val="660066"/>
                </a:solidFill>
                <a:latin typeface="Arial"/>
                <a:cs typeface="Arial"/>
              </a:rPr>
              <a:t> </a:t>
            </a:r>
            <a:r>
              <a:rPr sz="1800" b="1" spc="-15" dirty="0">
                <a:solidFill>
                  <a:srgbClr val="FF0000"/>
                </a:solidFill>
                <a:latin typeface="Arial"/>
                <a:cs typeface="Arial"/>
              </a:rPr>
              <a:t>epochs</a:t>
            </a:r>
            <a:r>
              <a:rPr sz="1800" spc="-15" dirty="0">
                <a:solidFill>
                  <a:srgbClr val="660066"/>
                </a:solidFill>
                <a:latin typeface="Arial"/>
                <a:cs typeface="Arial"/>
              </a:rPr>
              <a:t>).</a:t>
            </a:r>
            <a:endParaRPr sz="1800" dirty="0">
              <a:latin typeface="Arial"/>
              <a:cs typeface="Arial"/>
            </a:endParaRPr>
          </a:p>
          <a:p>
            <a:pPr marL="12700">
              <a:lnSpc>
                <a:spcPts val="2014"/>
              </a:lnSpc>
            </a:pPr>
            <a:r>
              <a:rPr sz="1800" spc="-5" dirty="0">
                <a:solidFill>
                  <a:srgbClr val="660066"/>
                </a:solidFill>
                <a:latin typeface="Arial"/>
                <a:cs typeface="Arial"/>
              </a:rPr>
              <a:t>In </a:t>
            </a:r>
            <a:r>
              <a:rPr sz="1800" spc="-10" dirty="0">
                <a:solidFill>
                  <a:srgbClr val="660066"/>
                </a:solidFill>
                <a:latin typeface="Arial"/>
                <a:cs typeface="Arial"/>
              </a:rPr>
              <a:t>this </a:t>
            </a:r>
            <a:r>
              <a:rPr sz="1800" spc="-15" dirty="0">
                <a:solidFill>
                  <a:srgbClr val="660066"/>
                </a:solidFill>
                <a:latin typeface="Arial"/>
                <a:cs typeface="Arial"/>
              </a:rPr>
              <a:t>example, </a:t>
            </a:r>
            <a:r>
              <a:rPr sz="1800" spc="-10" dirty="0">
                <a:solidFill>
                  <a:srgbClr val="660066"/>
                </a:solidFill>
                <a:latin typeface="Arial"/>
                <a:cs typeface="Arial"/>
              </a:rPr>
              <a:t>we train </a:t>
            </a:r>
            <a:r>
              <a:rPr sz="1800" dirty="0">
                <a:solidFill>
                  <a:srgbClr val="660066"/>
                </a:solidFill>
                <a:latin typeface="Arial"/>
                <a:cs typeface="Arial"/>
              </a:rPr>
              <a:t>a </a:t>
            </a:r>
            <a:r>
              <a:rPr sz="1800" spc="-15" dirty="0">
                <a:latin typeface="Times New Roman"/>
                <a:cs typeface="Times New Roman"/>
              </a:rPr>
              <a:t>maxout </a:t>
            </a:r>
            <a:r>
              <a:rPr sz="1800" spc="-15" dirty="0">
                <a:solidFill>
                  <a:srgbClr val="660066"/>
                </a:solidFill>
                <a:latin typeface="Arial"/>
                <a:cs typeface="Arial"/>
              </a:rPr>
              <a:t>network </a:t>
            </a:r>
            <a:r>
              <a:rPr sz="1800" spc="-10" dirty="0">
                <a:solidFill>
                  <a:srgbClr val="660066"/>
                </a:solidFill>
                <a:latin typeface="Arial"/>
                <a:cs typeface="Arial"/>
              </a:rPr>
              <a:t>on </a:t>
            </a:r>
            <a:r>
              <a:rPr sz="1800" spc="-15" dirty="0">
                <a:solidFill>
                  <a:srgbClr val="660066"/>
                </a:solidFill>
                <a:latin typeface="Arial"/>
                <a:cs typeface="Arial"/>
              </a:rPr>
              <a:t>MNIST </a:t>
            </a:r>
            <a:r>
              <a:rPr sz="1600" spc="-10" dirty="0">
                <a:solidFill>
                  <a:srgbClr val="660066"/>
                </a:solidFill>
                <a:latin typeface="Arial"/>
                <a:cs typeface="Arial"/>
              </a:rPr>
              <a:t>(</a:t>
            </a:r>
            <a:r>
              <a:rPr sz="1600" spc="-10" dirty="0" err="1">
                <a:latin typeface="Times New Roman"/>
                <a:cs typeface="Times New Roman"/>
              </a:rPr>
              <a:t>maxout</a:t>
            </a:r>
            <a:r>
              <a:rPr sz="1600" spc="-10" dirty="0">
                <a:latin typeface="Times New Roman"/>
                <a:cs typeface="Times New Roman"/>
              </a:rPr>
              <a:t> </a:t>
            </a:r>
            <a:r>
              <a:rPr lang="en-US" sz="1600" spc="-15" dirty="0">
                <a:solidFill>
                  <a:srgbClr val="660066"/>
                </a:solidFill>
                <a:latin typeface="Arial"/>
                <a:cs typeface="Arial"/>
              </a:rPr>
              <a:t>further g</a:t>
            </a:r>
            <a:r>
              <a:rPr sz="1600" spc="-15" dirty="0">
                <a:solidFill>
                  <a:srgbClr val="660066"/>
                </a:solidFill>
                <a:latin typeface="Arial"/>
                <a:cs typeface="Arial"/>
              </a:rPr>
              <a:t>eneralizes </a:t>
            </a:r>
            <a:r>
              <a:rPr sz="1600" spc="-15" dirty="0">
                <a:latin typeface="Times New Roman"/>
                <a:cs typeface="Times New Roman"/>
              </a:rPr>
              <a:t>RELU</a:t>
            </a:r>
            <a:r>
              <a:rPr sz="1600" spc="-10" dirty="0">
                <a:solidFill>
                  <a:srgbClr val="660066"/>
                </a:solidFill>
                <a:latin typeface="Arial"/>
                <a:cs typeface="Arial"/>
              </a:rPr>
              <a:t>)</a:t>
            </a:r>
            <a:endParaRPr sz="1600" dirty="0">
              <a:latin typeface="Arial"/>
              <a:cs typeface="Arial"/>
            </a:endParaRPr>
          </a:p>
          <a:p>
            <a:pPr marL="12700" marR="316230">
              <a:lnSpc>
                <a:spcPts val="2110"/>
              </a:lnSpc>
              <a:spcBef>
                <a:spcPts val="135"/>
              </a:spcBef>
            </a:pPr>
            <a:r>
              <a:rPr sz="1800" spc="-20" dirty="0">
                <a:solidFill>
                  <a:srgbClr val="660066"/>
                </a:solidFill>
                <a:latin typeface="Arial"/>
                <a:cs typeface="Arial"/>
              </a:rPr>
              <a:t>Training </a:t>
            </a:r>
            <a:r>
              <a:rPr sz="1800" spc="-10" dirty="0">
                <a:solidFill>
                  <a:srgbClr val="660066"/>
                </a:solidFill>
                <a:latin typeface="Arial"/>
                <a:cs typeface="Arial"/>
              </a:rPr>
              <a:t>objective </a:t>
            </a:r>
            <a:r>
              <a:rPr sz="1800" spc="-15" dirty="0">
                <a:solidFill>
                  <a:srgbClr val="660066"/>
                </a:solidFill>
                <a:latin typeface="Arial"/>
                <a:cs typeface="Arial"/>
              </a:rPr>
              <a:t>decreases </a:t>
            </a:r>
            <a:r>
              <a:rPr sz="1800" spc="-10" dirty="0">
                <a:solidFill>
                  <a:srgbClr val="660066"/>
                </a:solidFill>
                <a:latin typeface="Arial"/>
                <a:cs typeface="Arial"/>
              </a:rPr>
              <a:t>consistently over time, but validation set </a:t>
            </a:r>
            <a:r>
              <a:rPr sz="1800" spc="-15" dirty="0">
                <a:solidFill>
                  <a:srgbClr val="660066"/>
                </a:solidFill>
                <a:latin typeface="Arial"/>
                <a:cs typeface="Arial"/>
              </a:rPr>
              <a:t>average  </a:t>
            </a:r>
            <a:r>
              <a:rPr lang="en-US" sz="1800" spc="-15" dirty="0">
                <a:solidFill>
                  <a:srgbClr val="660066"/>
                </a:solidFill>
                <a:latin typeface="Arial"/>
                <a:cs typeface="Arial"/>
              </a:rPr>
              <a:t>l</a:t>
            </a:r>
            <a:r>
              <a:rPr sz="1800" spc="-15" dirty="0">
                <a:solidFill>
                  <a:srgbClr val="660066"/>
                </a:solidFill>
                <a:latin typeface="Arial"/>
                <a:cs typeface="Arial"/>
              </a:rPr>
              <a:t>oss eventually begins </a:t>
            </a:r>
            <a:r>
              <a:rPr sz="1800" spc="-5" dirty="0">
                <a:solidFill>
                  <a:srgbClr val="660066"/>
                </a:solidFill>
                <a:latin typeface="Arial"/>
                <a:cs typeface="Arial"/>
              </a:rPr>
              <a:t>to </a:t>
            </a:r>
            <a:r>
              <a:rPr sz="1800" spc="-15" dirty="0">
                <a:solidFill>
                  <a:srgbClr val="660066"/>
                </a:solidFill>
                <a:latin typeface="Arial"/>
                <a:cs typeface="Arial"/>
              </a:rPr>
              <a:t>increase </a:t>
            </a:r>
            <a:r>
              <a:rPr sz="1800" spc="-10" dirty="0">
                <a:solidFill>
                  <a:srgbClr val="660066"/>
                </a:solidFill>
                <a:latin typeface="Arial"/>
                <a:cs typeface="Arial"/>
              </a:rPr>
              <a:t>again </a:t>
            </a:r>
            <a:r>
              <a:rPr sz="1800" spc="-15" dirty="0">
                <a:solidFill>
                  <a:srgbClr val="660066"/>
                </a:solidFill>
                <a:latin typeface="Arial"/>
                <a:cs typeface="Arial"/>
              </a:rPr>
              <a:t>forming </a:t>
            </a:r>
            <a:r>
              <a:rPr sz="1800" spc="-10" dirty="0">
                <a:solidFill>
                  <a:srgbClr val="660066"/>
                </a:solidFill>
                <a:latin typeface="Arial"/>
                <a:cs typeface="Arial"/>
              </a:rPr>
              <a:t>an </a:t>
            </a:r>
            <a:r>
              <a:rPr sz="1800" spc="-15" dirty="0">
                <a:solidFill>
                  <a:srgbClr val="660066"/>
                </a:solidFill>
                <a:latin typeface="Arial"/>
                <a:cs typeface="Arial"/>
              </a:rPr>
              <a:t>asymmetric U-shaped</a:t>
            </a:r>
            <a:r>
              <a:rPr sz="1800" spc="20" dirty="0">
                <a:solidFill>
                  <a:srgbClr val="660066"/>
                </a:solidFill>
                <a:latin typeface="Arial"/>
                <a:cs typeface="Arial"/>
              </a:rPr>
              <a:t> </a:t>
            </a:r>
            <a:r>
              <a:rPr sz="1800" spc="-15" dirty="0">
                <a:solidFill>
                  <a:srgbClr val="660066"/>
                </a:solidFill>
                <a:latin typeface="Arial"/>
                <a:cs typeface="Arial"/>
              </a:rPr>
              <a:t>curve</a:t>
            </a:r>
            <a:endParaRPr sz="1800" dirty="0">
              <a:latin typeface="Arial"/>
              <a:cs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679700" y="381000"/>
            <a:ext cx="5012655" cy="689932"/>
          </a:xfrm>
          <a:prstGeom prst="rect">
            <a:avLst/>
          </a:prstGeom>
        </p:spPr>
        <p:txBody>
          <a:bodyPr vert="horz" wrap="square" lIns="0" tIns="12700" rIns="0" bIns="0" rtlCol="0">
            <a:spAutoFit/>
          </a:bodyPr>
          <a:lstStyle/>
          <a:p>
            <a:pPr marL="12700">
              <a:lnSpc>
                <a:spcPct val="100000"/>
              </a:lnSpc>
              <a:spcBef>
                <a:spcPts val="100"/>
              </a:spcBef>
            </a:pPr>
            <a:r>
              <a:rPr spc="-25" dirty="0"/>
              <a:t>Saving</a:t>
            </a:r>
            <a:r>
              <a:rPr spc="-120" dirty="0"/>
              <a:t> </a:t>
            </a:r>
            <a:r>
              <a:rPr lang="en-US" spc="-25" dirty="0"/>
              <a:t>P</a:t>
            </a:r>
            <a:r>
              <a:rPr spc="-25" dirty="0"/>
              <a:t>arameters</a:t>
            </a:r>
          </a:p>
        </p:txBody>
      </p:sp>
      <p:sp>
        <p:nvSpPr>
          <p:cNvPr id="5" name="object 5"/>
          <p:cNvSpPr txBox="1"/>
          <p:nvPr/>
        </p:nvSpPr>
        <p:spPr>
          <a:xfrm>
            <a:off x="622300" y="1295400"/>
            <a:ext cx="8705215" cy="6294544"/>
          </a:xfrm>
          <a:prstGeom prst="rect">
            <a:avLst/>
          </a:prstGeom>
        </p:spPr>
        <p:txBody>
          <a:bodyPr vert="horz" wrap="square" lIns="0" tIns="22860" rIns="0" bIns="0" rtlCol="0">
            <a:spAutoFit/>
          </a:bodyPr>
          <a:lstStyle/>
          <a:p>
            <a:pPr marL="351155" marR="5080" indent="-339090">
              <a:lnSpc>
                <a:spcPct val="97900"/>
              </a:lnSpc>
              <a:spcBef>
                <a:spcPts val="180"/>
              </a:spcBef>
              <a:buChar char="•"/>
              <a:tabLst>
                <a:tab pos="351155" algn="l"/>
                <a:tab pos="351790" algn="l"/>
              </a:tabLst>
            </a:pPr>
            <a:r>
              <a:rPr lang="en-US" sz="3200" spc="-15" dirty="0">
                <a:solidFill>
                  <a:srgbClr val="3333CC"/>
                </a:solidFill>
                <a:latin typeface="Arial"/>
                <a:cs typeface="Arial"/>
              </a:rPr>
              <a:t>C</a:t>
            </a:r>
            <a:r>
              <a:rPr sz="3200" spc="-15" dirty="0">
                <a:solidFill>
                  <a:srgbClr val="3333CC"/>
                </a:solidFill>
                <a:latin typeface="Arial"/>
                <a:cs typeface="Arial"/>
              </a:rPr>
              <a:t>an </a:t>
            </a:r>
            <a:r>
              <a:rPr sz="3200" spc="-20" dirty="0">
                <a:solidFill>
                  <a:srgbClr val="3333CC"/>
                </a:solidFill>
                <a:latin typeface="Arial"/>
                <a:cs typeface="Arial"/>
              </a:rPr>
              <a:t>thus obtain </a:t>
            </a:r>
            <a:r>
              <a:rPr sz="3200" dirty="0">
                <a:solidFill>
                  <a:srgbClr val="3333CC"/>
                </a:solidFill>
                <a:latin typeface="Arial"/>
                <a:cs typeface="Arial"/>
              </a:rPr>
              <a:t>a </a:t>
            </a:r>
            <a:r>
              <a:rPr sz="3200" spc="-25" dirty="0">
                <a:solidFill>
                  <a:srgbClr val="3333CC"/>
                </a:solidFill>
                <a:latin typeface="Arial"/>
                <a:cs typeface="Arial"/>
              </a:rPr>
              <a:t>model </a:t>
            </a:r>
            <a:r>
              <a:rPr sz="3200" spc="-15" dirty="0">
                <a:solidFill>
                  <a:srgbClr val="3333CC"/>
                </a:solidFill>
                <a:latin typeface="Arial"/>
                <a:cs typeface="Arial"/>
              </a:rPr>
              <a:t>with </a:t>
            </a:r>
            <a:r>
              <a:rPr sz="3200" spc="-20" dirty="0">
                <a:solidFill>
                  <a:srgbClr val="3333CC"/>
                </a:solidFill>
                <a:latin typeface="Arial"/>
                <a:cs typeface="Arial"/>
              </a:rPr>
              <a:t>better  validation </a:t>
            </a:r>
            <a:r>
              <a:rPr sz="3200" spc="-15" dirty="0">
                <a:solidFill>
                  <a:srgbClr val="3333CC"/>
                </a:solidFill>
                <a:latin typeface="Arial"/>
                <a:cs typeface="Arial"/>
              </a:rPr>
              <a:t>set </a:t>
            </a:r>
            <a:r>
              <a:rPr sz="3200" spc="-20" dirty="0">
                <a:solidFill>
                  <a:srgbClr val="3333CC"/>
                </a:solidFill>
                <a:latin typeface="Arial"/>
                <a:cs typeface="Arial"/>
              </a:rPr>
              <a:t>error (and thus better </a:t>
            </a:r>
            <a:r>
              <a:rPr sz="3200" spc="-15" dirty="0">
                <a:solidFill>
                  <a:srgbClr val="3333CC"/>
                </a:solidFill>
                <a:latin typeface="Arial"/>
                <a:cs typeface="Arial"/>
              </a:rPr>
              <a:t>test </a:t>
            </a:r>
            <a:r>
              <a:rPr sz="3200" spc="-20" dirty="0">
                <a:solidFill>
                  <a:srgbClr val="3333CC"/>
                </a:solidFill>
                <a:latin typeface="Arial"/>
                <a:cs typeface="Arial"/>
              </a:rPr>
              <a:t>error)  </a:t>
            </a:r>
            <a:r>
              <a:rPr sz="3200" spc="-15" dirty="0">
                <a:solidFill>
                  <a:srgbClr val="3333CC"/>
                </a:solidFill>
                <a:latin typeface="Arial"/>
                <a:cs typeface="Arial"/>
              </a:rPr>
              <a:t>by </a:t>
            </a:r>
            <a:r>
              <a:rPr sz="3200" spc="-20" dirty="0">
                <a:solidFill>
                  <a:srgbClr val="3333CC"/>
                </a:solidFill>
                <a:latin typeface="Arial"/>
                <a:cs typeface="Arial"/>
              </a:rPr>
              <a:t>returning </a:t>
            </a:r>
            <a:r>
              <a:rPr sz="3200" spc="-10" dirty="0">
                <a:solidFill>
                  <a:srgbClr val="3333CC"/>
                </a:solidFill>
                <a:latin typeface="Arial"/>
                <a:cs typeface="Arial"/>
              </a:rPr>
              <a:t>to </a:t>
            </a:r>
            <a:r>
              <a:rPr sz="3200" spc="-15" dirty="0">
                <a:solidFill>
                  <a:srgbClr val="3333CC"/>
                </a:solidFill>
                <a:latin typeface="Arial"/>
                <a:cs typeface="Arial"/>
              </a:rPr>
              <a:t>the </a:t>
            </a:r>
            <a:r>
              <a:rPr sz="3200" spc="-25" dirty="0">
                <a:solidFill>
                  <a:srgbClr val="3333CC"/>
                </a:solidFill>
                <a:latin typeface="Arial"/>
                <a:cs typeface="Arial"/>
              </a:rPr>
              <a:t>parameter </a:t>
            </a:r>
            <a:r>
              <a:rPr sz="3200" spc="-20" dirty="0">
                <a:solidFill>
                  <a:srgbClr val="3333CC"/>
                </a:solidFill>
                <a:latin typeface="Arial"/>
                <a:cs typeface="Arial"/>
              </a:rPr>
              <a:t>setting </a:t>
            </a:r>
            <a:r>
              <a:rPr sz="3200" spc="-15" dirty="0">
                <a:solidFill>
                  <a:srgbClr val="3333CC"/>
                </a:solidFill>
                <a:latin typeface="Arial"/>
                <a:cs typeface="Arial"/>
              </a:rPr>
              <a:t>at </a:t>
            </a:r>
            <a:r>
              <a:rPr sz="3200" spc="-25" dirty="0">
                <a:solidFill>
                  <a:srgbClr val="3333CC"/>
                </a:solidFill>
                <a:latin typeface="Arial"/>
                <a:cs typeface="Arial"/>
              </a:rPr>
              <a:t>the  </a:t>
            </a:r>
            <a:r>
              <a:rPr sz="3200" spc="-20" dirty="0">
                <a:solidFill>
                  <a:srgbClr val="3333CC"/>
                </a:solidFill>
                <a:latin typeface="Arial"/>
                <a:cs typeface="Arial"/>
              </a:rPr>
              <a:t>point </a:t>
            </a:r>
            <a:r>
              <a:rPr sz="3200" spc="-15" dirty="0">
                <a:solidFill>
                  <a:srgbClr val="3333CC"/>
                </a:solidFill>
                <a:latin typeface="Arial"/>
                <a:cs typeface="Arial"/>
              </a:rPr>
              <a:t>of time with the </a:t>
            </a:r>
            <a:r>
              <a:rPr sz="3200" i="1" spc="-20" dirty="0">
                <a:solidFill>
                  <a:srgbClr val="3333CC"/>
                </a:solidFill>
                <a:latin typeface="Arial"/>
                <a:cs typeface="Arial"/>
              </a:rPr>
              <a:t>lowest</a:t>
            </a:r>
            <a:r>
              <a:rPr sz="3200" spc="-20" dirty="0">
                <a:solidFill>
                  <a:srgbClr val="3333CC"/>
                </a:solidFill>
                <a:latin typeface="Arial"/>
                <a:cs typeface="Arial"/>
              </a:rPr>
              <a:t> validation </a:t>
            </a:r>
            <a:r>
              <a:rPr sz="3200" spc="-15" dirty="0">
                <a:solidFill>
                  <a:srgbClr val="3333CC"/>
                </a:solidFill>
                <a:latin typeface="Arial"/>
                <a:cs typeface="Arial"/>
              </a:rPr>
              <a:t>set</a:t>
            </a:r>
            <a:r>
              <a:rPr sz="3200" spc="-140" dirty="0">
                <a:solidFill>
                  <a:srgbClr val="3333CC"/>
                </a:solidFill>
                <a:latin typeface="Arial"/>
                <a:cs typeface="Arial"/>
              </a:rPr>
              <a:t> </a:t>
            </a:r>
            <a:r>
              <a:rPr sz="3200" spc="-25" dirty="0">
                <a:solidFill>
                  <a:srgbClr val="3333CC"/>
                </a:solidFill>
                <a:latin typeface="Arial"/>
                <a:cs typeface="Arial"/>
              </a:rPr>
              <a:t>error</a:t>
            </a:r>
            <a:endParaRPr sz="3200" dirty="0">
              <a:latin typeface="Arial"/>
              <a:cs typeface="Arial"/>
            </a:endParaRPr>
          </a:p>
          <a:p>
            <a:pPr marL="351155" marR="1139825" indent="-339090">
              <a:lnSpc>
                <a:spcPct val="97800"/>
              </a:lnSpc>
              <a:spcBef>
                <a:spcPts val="850"/>
              </a:spcBef>
              <a:buChar char="•"/>
              <a:tabLst>
                <a:tab pos="351155" algn="l"/>
                <a:tab pos="351790" algn="l"/>
              </a:tabLst>
            </a:pPr>
            <a:endParaRPr lang="en-US" sz="3200" spc="-20" dirty="0">
              <a:solidFill>
                <a:srgbClr val="3333CC"/>
              </a:solidFill>
              <a:latin typeface="Arial"/>
              <a:cs typeface="Arial"/>
            </a:endParaRPr>
          </a:p>
          <a:p>
            <a:pPr marL="351155" marR="1139825" indent="-339090">
              <a:lnSpc>
                <a:spcPct val="97800"/>
              </a:lnSpc>
              <a:spcBef>
                <a:spcPts val="850"/>
              </a:spcBef>
              <a:buChar char="•"/>
              <a:tabLst>
                <a:tab pos="351155" algn="l"/>
                <a:tab pos="351790" algn="l"/>
              </a:tabLst>
            </a:pPr>
            <a:r>
              <a:rPr sz="3200" spc="-20" dirty="0">
                <a:solidFill>
                  <a:srgbClr val="3333CC"/>
                </a:solidFill>
                <a:latin typeface="Arial"/>
                <a:cs typeface="Arial"/>
              </a:rPr>
              <a:t>Every </a:t>
            </a:r>
            <a:r>
              <a:rPr sz="3200" spc="-15" dirty="0">
                <a:solidFill>
                  <a:srgbClr val="3333CC"/>
                </a:solidFill>
                <a:latin typeface="Arial"/>
                <a:cs typeface="Arial"/>
              </a:rPr>
              <a:t>time the </a:t>
            </a:r>
            <a:r>
              <a:rPr sz="3200" spc="-20" dirty="0">
                <a:solidFill>
                  <a:srgbClr val="3333CC"/>
                </a:solidFill>
                <a:latin typeface="Arial"/>
                <a:cs typeface="Arial"/>
              </a:rPr>
              <a:t>error </a:t>
            </a:r>
            <a:r>
              <a:rPr sz="3200" spc="-15" dirty="0">
                <a:solidFill>
                  <a:srgbClr val="3333CC"/>
                </a:solidFill>
                <a:latin typeface="Arial"/>
                <a:cs typeface="Arial"/>
              </a:rPr>
              <a:t>on the </a:t>
            </a:r>
            <a:r>
              <a:rPr sz="3200" spc="-20" dirty="0">
                <a:solidFill>
                  <a:srgbClr val="3333CC"/>
                </a:solidFill>
                <a:latin typeface="Arial"/>
                <a:cs typeface="Arial"/>
              </a:rPr>
              <a:t>validation</a:t>
            </a:r>
            <a:r>
              <a:rPr sz="3200" spc="-175" dirty="0">
                <a:solidFill>
                  <a:srgbClr val="3333CC"/>
                </a:solidFill>
                <a:latin typeface="Arial"/>
                <a:cs typeface="Arial"/>
              </a:rPr>
              <a:t> </a:t>
            </a:r>
            <a:r>
              <a:rPr sz="3200" spc="-15" dirty="0">
                <a:solidFill>
                  <a:srgbClr val="3333CC"/>
                </a:solidFill>
                <a:latin typeface="Arial"/>
                <a:cs typeface="Arial"/>
              </a:rPr>
              <a:t>set  </a:t>
            </a:r>
            <a:r>
              <a:rPr sz="3200" spc="-25" dirty="0">
                <a:solidFill>
                  <a:srgbClr val="3333CC"/>
                </a:solidFill>
                <a:latin typeface="Arial"/>
                <a:cs typeface="Arial"/>
              </a:rPr>
              <a:t>improves, </a:t>
            </a:r>
            <a:r>
              <a:rPr sz="3200" spc="-15" dirty="0">
                <a:solidFill>
                  <a:srgbClr val="3333CC"/>
                </a:solidFill>
                <a:latin typeface="Arial"/>
                <a:cs typeface="Arial"/>
              </a:rPr>
              <a:t>we </a:t>
            </a:r>
            <a:r>
              <a:rPr sz="3200" spc="-20" dirty="0">
                <a:solidFill>
                  <a:srgbClr val="3333CC"/>
                </a:solidFill>
                <a:latin typeface="Arial"/>
                <a:cs typeface="Arial"/>
              </a:rPr>
              <a:t>store </a:t>
            </a:r>
            <a:r>
              <a:rPr sz="3200" dirty="0">
                <a:solidFill>
                  <a:srgbClr val="3333CC"/>
                </a:solidFill>
                <a:latin typeface="Arial"/>
                <a:cs typeface="Arial"/>
              </a:rPr>
              <a:t>a </a:t>
            </a:r>
            <a:r>
              <a:rPr sz="3200" spc="-20" dirty="0">
                <a:solidFill>
                  <a:srgbClr val="3333CC"/>
                </a:solidFill>
                <a:latin typeface="Arial"/>
                <a:cs typeface="Arial"/>
              </a:rPr>
              <a:t>copy </a:t>
            </a:r>
            <a:r>
              <a:rPr sz="3200" spc="-15" dirty="0">
                <a:solidFill>
                  <a:srgbClr val="3333CC"/>
                </a:solidFill>
                <a:latin typeface="Arial"/>
                <a:cs typeface="Arial"/>
              </a:rPr>
              <a:t>of the </a:t>
            </a:r>
            <a:r>
              <a:rPr sz="3200" spc="-25" dirty="0">
                <a:solidFill>
                  <a:srgbClr val="3333CC"/>
                </a:solidFill>
                <a:latin typeface="Arial"/>
                <a:cs typeface="Arial"/>
              </a:rPr>
              <a:t>model  parameters.</a:t>
            </a:r>
            <a:endParaRPr sz="3200" dirty="0">
              <a:latin typeface="Arial"/>
              <a:cs typeface="Arial"/>
            </a:endParaRPr>
          </a:p>
          <a:p>
            <a:pPr marL="351155" marR="165100" indent="-339090">
              <a:lnSpc>
                <a:spcPts val="3820"/>
              </a:lnSpc>
              <a:spcBef>
                <a:spcPts val="890"/>
              </a:spcBef>
              <a:buChar char="•"/>
              <a:tabLst>
                <a:tab pos="351155" algn="l"/>
                <a:tab pos="351790" algn="l"/>
              </a:tabLst>
            </a:pPr>
            <a:endParaRPr lang="en-US" sz="3200" spc="-20" dirty="0">
              <a:solidFill>
                <a:srgbClr val="3333CC"/>
              </a:solidFill>
              <a:latin typeface="Arial"/>
              <a:cs typeface="Arial"/>
            </a:endParaRPr>
          </a:p>
          <a:p>
            <a:pPr marL="351155" marR="165100" indent="-339090">
              <a:lnSpc>
                <a:spcPts val="3820"/>
              </a:lnSpc>
              <a:spcBef>
                <a:spcPts val="890"/>
              </a:spcBef>
              <a:buChar char="•"/>
              <a:tabLst>
                <a:tab pos="351155" algn="l"/>
                <a:tab pos="351790" algn="l"/>
              </a:tabLst>
            </a:pPr>
            <a:r>
              <a:rPr sz="3200" spc="-20" dirty="0">
                <a:solidFill>
                  <a:srgbClr val="3333CC"/>
                </a:solidFill>
                <a:latin typeface="Arial"/>
                <a:cs typeface="Arial"/>
              </a:rPr>
              <a:t>When </a:t>
            </a:r>
            <a:r>
              <a:rPr sz="3200" spc="-15" dirty="0">
                <a:solidFill>
                  <a:srgbClr val="3333CC"/>
                </a:solidFill>
                <a:latin typeface="Arial"/>
                <a:cs typeface="Arial"/>
              </a:rPr>
              <a:t>the </a:t>
            </a:r>
            <a:r>
              <a:rPr sz="3200" spc="-20" dirty="0">
                <a:solidFill>
                  <a:srgbClr val="3333CC"/>
                </a:solidFill>
                <a:latin typeface="Arial"/>
                <a:cs typeface="Arial"/>
              </a:rPr>
              <a:t>training algorithm terminates, </a:t>
            </a:r>
            <a:r>
              <a:rPr sz="3200" spc="-15" dirty="0">
                <a:solidFill>
                  <a:srgbClr val="3333CC"/>
                </a:solidFill>
                <a:latin typeface="Arial"/>
                <a:cs typeface="Arial"/>
              </a:rPr>
              <a:t>we  </a:t>
            </a:r>
            <a:r>
              <a:rPr sz="3200" spc="-20" dirty="0">
                <a:solidFill>
                  <a:srgbClr val="3333CC"/>
                </a:solidFill>
                <a:latin typeface="Arial"/>
                <a:cs typeface="Arial"/>
              </a:rPr>
              <a:t>return </a:t>
            </a:r>
            <a:r>
              <a:rPr lang="en-US" sz="3200" spc="-20" dirty="0">
                <a:solidFill>
                  <a:srgbClr val="3333CC"/>
                </a:solidFill>
                <a:latin typeface="Arial"/>
                <a:cs typeface="Arial"/>
              </a:rPr>
              <a:t>to </a:t>
            </a:r>
            <a:r>
              <a:rPr sz="3200" spc="-20" dirty="0">
                <a:solidFill>
                  <a:srgbClr val="3333CC"/>
                </a:solidFill>
                <a:latin typeface="Arial"/>
                <a:cs typeface="Arial"/>
              </a:rPr>
              <a:t>these </a:t>
            </a:r>
            <a:r>
              <a:rPr sz="3200" spc="-25" dirty="0">
                <a:solidFill>
                  <a:srgbClr val="3333CC"/>
                </a:solidFill>
                <a:latin typeface="Arial"/>
                <a:cs typeface="Arial"/>
              </a:rPr>
              <a:t>parameters, </a:t>
            </a:r>
            <a:r>
              <a:rPr sz="3200" spc="-20" dirty="0">
                <a:solidFill>
                  <a:srgbClr val="3333CC"/>
                </a:solidFill>
                <a:latin typeface="Arial"/>
                <a:cs typeface="Arial"/>
              </a:rPr>
              <a:t>rather than </a:t>
            </a:r>
            <a:r>
              <a:rPr sz="3200" spc="-15" dirty="0">
                <a:solidFill>
                  <a:srgbClr val="3333CC"/>
                </a:solidFill>
                <a:latin typeface="Arial"/>
                <a:cs typeface="Arial"/>
              </a:rPr>
              <a:t>the</a:t>
            </a:r>
            <a:r>
              <a:rPr sz="3200" spc="-155" dirty="0">
                <a:solidFill>
                  <a:srgbClr val="3333CC"/>
                </a:solidFill>
                <a:latin typeface="Arial"/>
                <a:cs typeface="Arial"/>
              </a:rPr>
              <a:t> </a:t>
            </a:r>
            <a:r>
              <a:rPr sz="3200" spc="-20" dirty="0">
                <a:solidFill>
                  <a:srgbClr val="3333CC"/>
                </a:solidFill>
                <a:latin typeface="Arial"/>
                <a:cs typeface="Arial"/>
              </a:rPr>
              <a:t>latest</a:t>
            </a:r>
            <a:r>
              <a:rPr lang="en-US" sz="3200" spc="-20" dirty="0">
                <a:solidFill>
                  <a:srgbClr val="3333CC"/>
                </a:solidFill>
                <a:latin typeface="Arial"/>
                <a:cs typeface="Arial"/>
              </a:rPr>
              <a:t> set</a:t>
            </a:r>
            <a:endParaRPr sz="3200" dirty="0">
              <a:latin typeface="Arial"/>
              <a:cs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58017" y="357498"/>
            <a:ext cx="8278082" cy="689932"/>
          </a:xfrm>
          <a:prstGeom prst="rect">
            <a:avLst/>
          </a:prstGeom>
        </p:spPr>
        <p:txBody>
          <a:bodyPr vert="horz" wrap="square" lIns="0" tIns="12700" rIns="0" bIns="0" rtlCol="0">
            <a:spAutoFit/>
          </a:bodyPr>
          <a:lstStyle/>
          <a:p>
            <a:pPr marL="12700">
              <a:lnSpc>
                <a:spcPct val="100000"/>
              </a:lnSpc>
              <a:spcBef>
                <a:spcPts val="100"/>
              </a:spcBef>
            </a:pPr>
            <a:r>
              <a:rPr spc="-20" dirty="0"/>
              <a:t>Early </a:t>
            </a:r>
            <a:r>
              <a:rPr lang="en-US" spc="-25" dirty="0"/>
              <a:t>S</a:t>
            </a:r>
            <a:r>
              <a:rPr spc="-25" dirty="0"/>
              <a:t>topping </a:t>
            </a:r>
            <a:r>
              <a:rPr lang="en-US" spc="-25" dirty="0"/>
              <a:t>M</a:t>
            </a:r>
            <a:r>
              <a:rPr spc="-25" dirty="0"/>
              <a:t>eta</a:t>
            </a:r>
            <a:r>
              <a:rPr spc="-100" dirty="0"/>
              <a:t> </a:t>
            </a:r>
            <a:r>
              <a:rPr lang="en-US" spc="-25" dirty="0"/>
              <a:t>A</a:t>
            </a:r>
            <a:r>
              <a:rPr spc="-25" dirty="0"/>
              <a:t>lgorithm</a:t>
            </a:r>
          </a:p>
        </p:txBody>
      </p:sp>
      <p:sp>
        <p:nvSpPr>
          <p:cNvPr id="5" name="object 5"/>
          <p:cNvSpPr/>
          <p:nvPr/>
        </p:nvSpPr>
        <p:spPr>
          <a:xfrm>
            <a:off x="1076364" y="1474893"/>
            <a:ext cx="6488581" cy="5580127"/>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6385559" y="2906607"/>
            <a:ext cx="3050540" cy="2282825"/>
          </a:xfrm>
          <a:prstGeom prst="rect">
            <a:avLst/>
          </a:prstGeom>
          <a:ln w="9419">
            <a:solidFill>
              <a:srgbClr val="000000"/>
            </a:solidFill>
          </a:ln>
        </p:spPr>
        <p:txBody>
          <a:bodyPr vert="horz" wrap="square" lIns="0" tIns="36830" rIns="0" bIns="0" rtlCol="0">
            <a:spAutoFit/>
          </a:bodyPr>
          <a:lstStyle/>
          <a:p>
            <a:pPr marL="90170" marR="153035">
              <a:lnSpc>
                <a:spcPct val="98700"/>
              </a:lnSpc>
              <a:spcBef>
                <a:spcPts val="290"/>
              </a:spcBef>
            </a:pPr>
            <a:r>
              <a:rPr sz="1800" spc="-10" dirty="0">
                <a:solidFill>
                  <a:srgbClr val="660066"/>
                </a:solidFill>
                <a:latin typeface="Arial"/>
                <a:cs typeface="Arial"/>
              </a:rPr>
              <a:t>Algorithm </a:t>
            </a:r>
            <a:r>
              <a:rPr sz="1800" spc="-15" dirty="0">
                <a:solidFill>
                  <a:srgbClr val="660066"/>
                </a:solidFill>
                <a:latin typeface="Arial"/>
                <a:cs typeface="Arial"/>
              </a:rPr>
              <a:t>determines </a:t>
            </a:r>
            <a:r>
              <a:rPr sz="1800" spc="-10" dirty="0">
                <a:solidFill>
                  <a:srgbClr val="660066"/>
                </a:solidFill>
                <a:latin typeface="Arial"/>
                <a:cs typeface="Arial"/>
              </a:rPr>
              <a:t>the  </a:t>
            </a:r>
            <a:r>
              <a:rPr sz="1800" spc="-15" dirty="0">
                <a:solidFill>
                  <a:srgbClr val="660066"/>
                </a:solidFill>
                <a:latin typeface="Arial"/>
                <a:cs typeface="Arial"/>
              </a:rPr>
              <a:t>best amount </a:t>
            </a:r>
            <a:r>
              <a:rPr sz="1800" spc="-10" dirty="0">
                <a:solidFill>
                  <a:srgbClr val="660066"/>
                </a:solidFill>
                <a:latin typeface="Arial"/>
                <a:cs typeface="Arial"/>
              </a:rPr>
              <a:t>of time </a:t>
            </a:r>
            <a:r>
              <a:rPr sz="1800" spc="-5" dirty="0">
                <a:solidFill>
                  <a:srgbClr val="660066"/>
                </a:solidFill>
                <a:latin typeface="Arial"/>
                <a:cs typeface="Arial"/>
              </a:rPr>
              <a:t>to</a:t>
            </a:r>
            <a:r>
              <a:rPr sz="1800" spc="-80" dirty="0">
                <a:solidFill>
                  <a:srgbClr val="660066"/>
                </a:solidFill>
                <a:latin typeface="Arial"/>
                <a:cs typeface="Arial"/>
              </a:rPr>
              <a:t> </a:t>
            </a:r>
            <a:r>
              <a:rPr sz="1800" spc="-15" dirty="0">
                <a:solidFill>
                  <a:srgbClr val="660066"/>
                </a:solidFill>
                <a:latin typeface="Arial"/>
                <a:cs typeface="Arial"/>
              </a:rPr>
              <a:t>train.  </a:t>
            </a:r>
            <a:r>
              <a:rPr sz="1800" spc="-10" dirty="0">
                <a:solidFill>
                  <a:srgbClr val="660066"/>
                </a:solidFill>
                <a:latin typeface="Arial"/>
                <a:cs typeface="Arial"/>
              </a:rPr>
              <a:t>The </a:t>
            </a:r>
            <a:r>
              <a:rPr sz="1800" spc="-15" dirty="0">
                <a:solidFill>
                  <a:srgbClr val="660066"/>
                </a:solidFill>
                <a:latin typeface="Arial"/>
                <a:cs typeface="Arial"/>
              </a:rPr>
              <a:t>meta </a:t>
            </a:r>
            <a:r>
              <a:rPr sz="1800" spc="-10" dirty="0">
                <a:solidFill>
                  <a:srgbClr val="660066"/>
                </a:solidFill>
                <a:latin typeface="Arial"/>
                <a:cs typeface="Arial"/>
              </a:rPr>
              <a:t>algorithm </a:t>
            </a:r>
            <a:r>
              <a:rPr sz="1800" spc="-5" dirty="0">
                <a:solidFill>
                  <a:srgbClr val="660066"/>
                </a:solidFill>
                <a:latin typeface="Arial"/>
                <a:cs typeface="Arial"/>
              </a:rPr>
              <a:t>is </a:t>
            </a:r>
            <a:r>
              <a:rPr sz="1800" dirty="0">
                <a:solidFill>
                  <a:srgbClr val="660066"/>
                </a:solidFill>
                <a:latin typeface="Arial"/>
                <a:cs typeface="Arial"/>
              </a:rPr>
              <a:t>a  </a:t>
            </a:r>
            <a:r>
              <a:rPr sz="1800" spc="-15" dirty="0">
                <a:solidFill>
                  <a:srgbClr val="660066"/>
                </a:solidFill>
                <a:latin typeface="Arial"/>
                <a:cs typeface="Arial"/>
              </a:rPr>
              <a:t>general strategy </a:t>
            </a:r>
            <a:r>
              <a:rPr sz="1800" spc="-10" dirty="0">
                <a:solidFill>
                  <a:srgbClr val="660066"/>
                </a:solidFill>
                <a:latin typeface="Arial"/>
                <a:cs typeface="Arial"/>
              </a:rPr>
              <a:t>that </a:t>
            </a:r>
            <a:r>
              <a:rPr sz="1800" spc="-15" dirty="0">
                <a:solidFill>
                  <a:srgbClr val="660066"/>
                </a:solidFill>
                <a:latin typeface="Arial"/>
                <a:cs typeface="Arial"/>
              </a:rPr>
              <a:t>works  </a:t>
            </a:r>
            <a:r>
              <a:rPr sz="1800" spc="-10" dirty="0">
                <a:solidFill>
                  <a:srgbClr val="660066"/>
                </a:solidFill>
                <a:latin typeface="Arial"/>
                <a:cs typeface="Arial"/>
              </a:rPr>
              <a:t>well with </a:t>
            </a:r>
            <a:r>
              <a:rPr sz="1800" dirty="0">
                <a:solidFill>
                  <a:srgbClr val="660066"/>
                </a:solidFill>
                <a:latin typeface="Arial"/>
                <a:cs typeface="Arial"/>
              </a:rPr>
              <a:t>a </a:t>
            </a:r>
            <a:r>
              <a:rPr sz="1800" spc="-10" dirty="0">
                <a:solidFill>
                  <a:srgbClr val="660066"/>
                </a:solidFill>
                <a:latin typeface="Arial"/>
                <a:cs typeface="Arial"/>
              </a:rPr>
              <a:t>variety of  training </a:t>
            </a:r>
            <a:r>
              <a:rPr sz="1800" spc="-15" dirty="0">
                <a:solidFill>
                  <a:srgbClr val="660066"/>
                </a:solidFill>
                <a:latin typeface="Arial"/>
                <a:cs typeface="Arial"/>
              </a:rPr>
              <a:t>algorithms </a:t>
            </a:r>
            <a:r>
              <a:rPr sz="1800" spc="-10" dirty="0">
                <a:solidFill>
                  <a:srgbClr val="660066"/>
                </a:solidFill>
                <a:latin typeface="Arial"/>
                <a:cs typeface="Arial"/>
              </a:rPr>
              <a:t>and  </a:t>
            </a:r>
            <a:r>
              <a:rPr sz="1800" spc="-15" dirty="0">
                <a:solidFill>
                  <a:srgbClr val="660066"/>
                </a:solidFill>
                <a:latin typeface="Arial"/>
                <a:cs typeface="Arial"/>
              </a:rPr>
              <a:t>ways </a:t>
            </a:r>
            <a:r>
              <a:rPr sz="1800" spc="-10" dirty="0">
                <a:solidFill>
                  <a:srgbClr val="660066"/>
                </a:solidFill>
                <a:latin typeface="Arial"/>
                <a:cs typeface="Arial"/>
              </a:rPr>
              <a:t>of quantifying</a:t>
            </a:r>
            <a:r>
              <a:rPr sz="1800" spc="-55" dirty="0">
                <a:solidFill>
                  <a:srgbClr val="660066"/>
                </a:solidFill>
                <a:latin typeface="Arial"/>
                <a:cs typeface="Arial"/>
              </a:rPr>
              <a:t> </a:t>
            </a:r>
            <a:r>
              <a:rPr sz="1800" spc="-10" dirty="0">
                <a:solidFill>
                  <a:srgbClr val="660066"/>
                </a:solidFill>
                <a:latin typeface="Arial"/>
                <a:cs typeface="Arial"/>
              </a:rPr>
              <a:t>error</a:t>
            </a:r>
            <a:endParaRPr sz="1800">
              <a:latin typeface="Arial"/>
              <a:cs typeface="Arial"/>
            </a:endParaRPr>
          </a:p>
          <a:p>
            <a:pPr marL="90170">
              <a:lnSpc>
                <a:spcPts val="2110"/>
              </a:lnSpc>
            </a:pPr>
            <a:r>
              <a:rPr sz="1800" spc="-10" dirty="0">
                <a:solidFill>
                  <a:srgbClr val="660066"/>
                </a:solidFill>
                <a:latin typeface="Arial"/>
                <a:cs typeface="Arial"/>
              </a:rPr>
              <a:t>on the validation</a:t>
            </a:r>
            <a:r>
              <a:rPr sz="1800" spc="-60" dirty="0">
                <a:solidFill>
                  <a:srgbClr val="660066"/>
                </a:solidFill>
                <a:latin typeface="Arial"/>
                <a:cs typeface="Arial"/>
              </a:rPr>
              <a:t> </a:t>
            </a:r>
            <a:r>
              <a:rPr sz="1800" spc="-10" dirty="0">
                <a:solidFill>
                  <a:srgbClr val="660066"/>
                </a:solidFill>
                <a:latin typeface="Arial"/>
                <a:cs typeface="Arial"/>
              </a:rPr>
              <a:t>set.</a:t>
            </a:r>
            <a:endParaRPr sz="1800">
              <a:latin typeface="Arial"/>
              <a:cs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803778" y="963168"/>
            <a:ext cx="6451600" cy="695960"/>
          </a:xfrm>
          <a:prstGeom prst="rect">
            <a:avLst/>
          </a:prstGeom>
        </p:spPr>
        <p:txBody>
          <a:bodyPr vert="horz" wrap="square" lIns="0" tIns="12700" rIns="0" bIns="0" rtlCol="0">
            <a:spAutoFit/>
          </a:bodyPr>
          <a:lstStyle/>
          <a:p>
            <a:pPr marL="12700">
              <a:lnSpc>
                <a:spcPct val="100000"/>
              </a:lnSpc>
              <a:spcBef>
                <a:spcPts val="100"/>
              </a:spcBef>
            </a:pPr>
            <a:r>
              <a:rPr spc="-25" dirty="0"/>
              <a:t>Strategy </a:t>
            </a:r>
            <a:r>
              <a:rPr spc="-15" dirty="0"/>
              <a:t>of </a:t>
            </a:r>
            <a:r>
              <a:rPr spc="-20" dirty="0"/>
              <a:t>Early</a:t>
            </a:r>
            <a:r>
              <a:rPr spc="-110" dirty="0"/>
              <a:t> </a:t>
            </a:r>
            <a:r>
              <a:rPr spc="-25" dirty="0"/>
              <a:t>Stopping</a:t>
            </a:r>
          </a:p>
        </p:txBody>
      </p:sp>
      <p:sp>
        <p:nvSpPr>
          <p:cNvPr id="5" name="object 5"/>
          <p:cNvSpPr txBox="1"/>
          <p:nvPr/>
        </p:nvSpPr>
        <p:spPr>
          <a:xfrm>
            <a:off x="585723" y="2017775"/>
            <a:ext cx="8735060" cy="2134559"/>
          </a:xfrm>
          <a:prstGeom prst="rect">
            <a:avLst/>
          </a:prstGeom>
        </p:spPr>
        <p:txBody>
          <a:bodyPr vert="horz" wrap="square" lIns="0" tIns="94615" rIns="0" bIns="0" rtlCol="0">
            <a:spAutoFit/>
          </a:bodyPr>
          <a:lstStyle/>
          <a:p>
            <a:pPr marL="351155" marR="144145" indent="-339090">
              <a:lnSpc>
                <a:spcPts val="3790"/>
              </a:lnSpc>
              <a:spcBef>
                <a:spcPts val="820"/>
              </a:spcBef>
              <a:buChar char="•"/>
              <a:tabLst>
                <a:tab pos="351155" algn="l"/>
                <a:tab pos="351790" algn="l"/>
              </a:tabLst>
            </a:pPr>
            <a:r>
              <a:rPr sz="3200" spc="-10" dirty="0">
                <a:solidFill>
                  <a:srgbClr val="3333CC"/>
                </a:solidFill>
                <a:latin typeface="Arial"/>
                <a:cs typeface="Arial"/>
              </a:rPr>
              <a:t>It </a:t>
            </a:r>
            <a:r>
              <a:rPr sz="3200" spc="-5" dirty="0">
                <a:solidFill>
                  <a:srgbClr val="3333CC"/>
                </a:solidFill>
                <a:latin typeface="Arial"/>
                <a:cs typeface="Arial"/>
              </a:rPr>
              <a:t>is </a:t>
            </a:r>
            <a:r>
              <a:rPr sz="3200" spc="-15" dirty="0">
                <a:solidFill>
                  <a:srgbClr val="3333CC"/>
                </a:solidFill>
                <a:latin typeface="Arial"/>
                <a:cs typeface="Arial"/>
              </a:rPr>
              <a:t>the </a:t>
            </a:r>
            <a:r>
              <a:rPr sz="3200" spc="-25" dirty="0">
                <a:solidFill>
                  <a:srgbClr val="3333CC"/>
                </a:solidFill>
                <a:latin typeface="Arial"/>
                <a:cs typeface="Arial"/>
              </a:rPr>
              <a:t>most common </a:t>
            </a:r>
            <a:r>
              <a:rPr sz="3200" spc="-15" dirty="0">
                <a:solidFill>
                  <a:srgbClr val="3333CC"/>
                </a:solidFill>
                <a:latin typeface="Arial"/>
                <a:cs typeface="Arial"/>
              </a:rPr>
              <a:t>form of </a:t>
            </a:r>
            <a:r>
              <a:rPr sz="3200" spc="-20" dirty="0">
                <a:solidFill>
                  <a:srgbClr val="3333CC"/>
                </a:solidFill>
                <a:latin typeface="Arial"/>
                <a:cs typeface="Arial"/>
              </a:rPr>
              <a:t>regularization</a:t>
            </a:r>
            <a:r>
              <a:rPr sz="3200" spc="-235" dirty="0">
                <a:solidFill>
                  <a:srgbClr val="3333CC"/>
                </a:solidFill>
                <a:latin typeface="Arial"/>
                <a:cs typeface="Arial"/>
              </a:rPr>
              <a:t> </a:t>
            </a:r>
            <a:r>
              <a:rPr sz="3200" spc="-5" dirty="0">
                <a:solidFill>
                  <a:srgbClr val="3333CC"/>
                </a:solidFill>
                <a:latin typeface="Arial"/>
                <a:cs typeface="Arial"/>
              </a:rPr>
              <a:t>in  </a:t>
            </a:r>
            <a:r>
              <a:rPr sz="3200" spc="-20" dirty="0">
                <a:solidFill>
                  <a:srgbClr val="3333CC"/>
                </a:solidFill>
                <a:latin typeface="Arial"/>
                <a:cs typeface="Arial"/>
              </a:rPr>
              <a:t>deep</a:t>
            </a:r>
            <a:r>
              <a:rPr sz="3200" spc="-45" dirty="0">
                <a:solidFill>
                  <a:srgbClr val="3333CC"/>
                </a:solidFill>
                <a:latin typeface="Arial"/>
                <a:cs typeface="Arial"/>
              </a:rPr>
              <a:t> </a:t>
            </a:r>
            <a:r>
              <a:rPr sz="3200" spc="-20" dirty="0">
                <a:solidFill>
                  <a:srgbClr val="3333CC"/>
                </a:solidFill>
                <a:latin typeface="Arial"/>
                <a:cs typeface="Arial"/>
              </a:rPr>
              <a:t>learning</a:t>
            </a:r>
            <a:endParaRPr sz="3200" dirty="0">
              <a:latin typeface="Arial"/>
              <a:cs typeface="Arial"/>
            </a:endParaRPr>
          </a:p>
          <a:p>
            <a:pPr marL="351155" marR="212090" indent="-339090">
              <a:lnSpc>
                <a:spcPts val="3790"/>
              </a:lnSpc>
              <a:spcBef>
                <a:spcPts val="720"/>
              </a:spcBef>
              <a:buChar char="•"/>
              <a:tabLst>
                <a:tab pos="351155" algn="l"/>
                <a:tab pos="351790" algn="l"/>
              </a:tabLst>
            </a:pPr>
            <a:r>
              <a:rPr lang="en-US" sz="3200" spc="-10" dirty="0">
                <a:solidFill>
                  <a:srgbClr val="3333CC"/>
                </a:solidFill>
                <a:latin typeface="Arial"/>
                <a:cs typeface="Arial"/>
              </a:rPr>
              <a:t>P</a:t>
            </a:r>
            <a:r>
              <a:rPr sz="3200" spc="-25" dirty="0">
                <a:solidFill>
                  <a:srgbClr val="3333CC"/>
                </a:solidFill>
                <a:latin typeface="Arial"/>
                <a:cs typeface="Arial"/>
              </a:rPr>
              <a:t>opularity </a:t>
            </a:r>
            <a:r>
              <a:rPr sz="3200" spc="-5" dirty="0">
                <a:solidFill>
                  <a:srgbClr val="3333CC"/>
                </a:solidFill>
                <a:latin typeface="Arial"/>
                <a:cs typeface="Arial"/>
              </a:rPr>
              <a:t>is </a:t>
            </a:r>
            <a:r>
              <a:rPr sz="3200" spc="-20" dirty="0">
                <a:solidFill>
                  <a:srgbClr val="3333CC"/>
                </a:solidFill>
                <a:latin typeface="Arial"/>
                <a:cs typeface="Arial"/>
              </a:rPr>
              <a:t>due </a:t>
            </a:r>
            <a:r>
              <a:rPr sz="3200" spc="-10" dirty="0">
                <a:solidFill>
                  <a:srgbClr val="3333CC"/>
                </a:solidFill>
                <a:latin typeface="Arial"/>
                <a:cs typeface="Arial"/>
              </a:rPr>
              <a:t>to its </a:t>
            </a:r>
            <a:r>
              <a:rPr sz="3200" spc="-20" dirty="0">
                <a:solidFill>
                  <a:srgbClr val="3333CC"/>
                </a:solidFill>
                <a:latin typeface="Arial"/>
                <a:cs typeface="Arial"/>
              </a:rPr>
              <a:t>effectiveness and</a:t>
            </a:r>
            <a:r>
              <a:rPr sz="3200" spc="-204" dirty="0">
                <a:solidFill>
                  <a:srgbClr val="3333CC"/>
                </a:solidFill>
                <a:latin typeface="Arial"/>
                <a:cs typeface="Arial"/>
              </a:rPr>
              <a:t> </a:t>
            </a:r>
            <a:r>
              <a:rPr sz="3200" spc="-15" dirty="0">
                <a:solidFill>
                  <a:srgbClr val="3333CC"/>
                </a:solidFill>
                <a:latin typeface="Arial"/>
                <a:cs typeface="Arial"/>
              </a:rPr>
              <a:t>its  </a:t>
            </a:r>
            <a:r>
              <a:rPr sz="3200" spc="-20" dirty="0">
                <a:solidFill>
                  <a:srgbClr val="3333CC"/>
                </a:solidFill>
                <a:latin typeface="Arial"/>
                <a:cs typeface="Arial"/>
              </a:rPr>
              <a:t>simplicity</a:t>
            </a:r>
            <a:endParaRPr sz="3200" dirty="0">
              <a:latin typeface="Arial"/>
              <a:cs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879130" y="796543"/>
            <a:ext cx="8301355" cy="574040"/>
          </a:xfrm>
          <a:prstGeom prst="rect">
            <a:avLst/>
          </a:prstGeom>
        </p:spPr>
        <p:txBody>
          <a:bodyPr vert="horz" wrap="square" lIns="0" tIns="12700" rIns="0" bIns="0" rtlCol="0">
            <a:spAutoFit/>
          </a:bodyPr>
          <a:lstStyle/>
          <a:p>
            <a:pPr marL="12700">
              <a:lnSpc>
                <a:spcPct val="100000"/>
              </a:lnSpc>
              <a:spcBef>
                <a:spcPts val="100"/>
              </a:spcBef>
            </a:pPr>
            <a:r>
              <a:rPr sz="3600" spc="-20" dirty="0"/>
              <a:t>Early Stopping </a:t>
            </a:r>
            <a:r>
              <a:rPr sz="3200" spc="-15" dirty="0"/>
              <a:t>as </a:t>
            </a:r>
            <a:r>
              <a:rPr sz="3200" spc="-25" dirty="0"/>
              <a:t>Hyperparameter</a:t>
            </a:r>
            <a:r>
              <a:rPr sz="3200" spc="30" dirty="0"/>
              <a:t> </a:t>
            </a:r>
            <a:r>
              <a:rPr sz="3200" spc="-20" dirty="0"/>
              <a:t>Selection</a:t>
            </a:r>
            <a:endParaRPr sz="3200"/>
          </a:p>
        </p:txBody>
      </p:sp>
      <p:sp>
        <p:nvSpPr>
          <p:cNvPr id="5" name="object 5"/>
          <p:cNvSpPr/>
          <p:nvPr/>
        </p:nvSpPr>
        <p:spPr>
          <a:xfrm>
            <a:off x="1071300" y="5331127"/>
            <a:ext cx="4053017" cy="1915645"/>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602992" y="1496568"/>
            <a:ext cx="8723630" cy="4955540"/>
          </a:xfrm>
          <a:prstGeom prst="rect">
            <a:avLst/>
          </a:prstGeom>
        </p:spPr>
        <p:txBody>
          <a:bodyPr vert="horz" wrap="square" lIns="0" tIns="33655" rIns="0" bIns="0" rtlCol="0">
            <a:spAutoFit/>
          </a:bodyPr>
          <a:lstStyle/>
          <a:p>
            <a:pPr marL="351790" marR="579755" indent="-339090">
              <a:lnSpc>
                <a:spcPts val="3790"/>
              </a:lnSpc>
              <a:spcBef>
                <a:spcPts val="265"/>
              </a:spcBef>
              <a:buChar char="•"/>
              <a:tabLst>
                <a:tab pos="351155" algn="l"/>
                <a:tab pos="351790" algn="l"/>
              </a:tabLst>
            </a:pPr>
            <a:r>
              <a:rPr lang="en-US" sz="3200" spc="-15" dirty="0">
                <a:solidFill>
                  <a:srgbClr val="3333CC"/>
                </a:solidFill>
                <a:latin typeface="Arial"/>
                <a:cs typeface="Arial"/>
              </a:rPr>
              <a:t>C</a:t>
            </a:r>
            <a:r>
              <a:rPr sz="3200" spc="-15" dirty="0">
                <a:solidFill>
                  <a:srgbClr val="3333CC"/>
                </a:solidFill>
                <a:latin typeface="Arial"/>
                <a:cs typeface="Arial"/>
              </a:rPr>
              <a:t>an think of </a:t>
            </a:r>
            <a:r>
              <a:rPr sz="3200" spc="-20" dirty="0">
                <a:solidFill>
                  <a:srgbClr val="3333CC"/>
                </a:solidFill>
                <a:latin typeface="Arial"/>
                <a:cs typeface="Arial"/>
              </a:rPr>
              <a:t>early stopping </a:t>
            </a:r>
            <a:r>
              <a:rPr sz="3200" spc="-15" dirty="0">
                <a:solidFill>
                  <a:srgbClr val="3333CC"/>
                </a:solidFill>
                <a:latin typeface="Arial"/>
                <a:cs typeface="Arial"/>
              </a:rPr>
              <a:t>as </a:t>
            </a:r>
            <a:r>
              <a:rPr sz="3200" dirty="0">
                <a:solidFill>
                  <a:srgbClr val="3333CC"/>
                </a:solidFill>
                <a:latin typeface="Arial"/>
                <a:cs typeface="Arial"/>
              </a:rPr>
              <a:t>a </a:t>
            </a:r>
            <a:r>
              <a:rPr sz="3200" spc="-20" dirty="0">
                <a:solidFill>
                  <a:srgbClr val="3333CC"/>
                </a:solidFill>
                <a:latin typeface="Arial"/>
                <a:cs typeface="Arial"/>
              </a:rPr>
              <a:t>very  efficient </a:t>
            </a:r>
            <a:r>
              <a:rPr sz="3200" spc="-25" dirty="0">
                <a:solidFill>
                  <a:srgbClr val="3333CC"/>
                </a:solidFill>
                <a:latin typeface="Arial"/>
                <a:cs typeface="Arial"/>
              </a:rPr>
              <a:t>hyperparameter </a:t>
            </a:r>
            <a:r>
              <a:rPr sz="3200" spc="-20" dirty="0">
                <a:solidFill>
                  <a:srgbClr val="3333CC"/>
                </a:solidFill>
                <a:latin typeface="Arial"/>
                <a:cs typeface="Arial"/>
              </a:rPr>
              <a:t>selection</a:t>
            </a:r>
            <a:r>
              <a:rPr sz="3200" spc="-35" dirty="0">
                <a:solidFill>
                  <a:srgbClr val="3333CC"/>
                </a:solidFill>
                <a:latin typeface="Arial"/>
                <a:cs typeface="Arial"/>
              </a:rPr>
              <a:t> </a:t>
            </a:r>
            <a:r>
              <a:rPr sz="3200" spc="-20" dirty="0">
                <a:solidFill>
                  <a:srgbClr val="3333CC"/>
                </a:solidFill>
                <a:latin typeface="Arial"/>
                <a:cs typeface="Arial"/>
              </a:rPr>
              <a:t>algorithm</a:t>
            </a:r>
            <a:endParaRPr sz="3200" dirty="0">
              <a:latin typeface="Arial"/>
              <a:cs typeface="Arial"/>
            </a:endParaRPr>
          </a:p>
          <a:p>
            <a:pPr marL="747395" marR="1764030" lvl="1" indent="-282575">
              <a:lnSpc>
                <a:spcPts val="3290"/>
              </a:lnSpc>
              <a:spcBef>
                <a:spcPts val="620"/>
              </a:spcBef>
              <a:buChar char="–"/>
              <a:tabLst>
                <a:tab pos="747395" algn="l"/>
              </a:tabLst>
            </a:pPr>
            <a:r>
              <a:rPr sz="2800" spc="-10" dirty="0">
                <a:solidFill>
                  <a:srgbClr val="336600"/>
                </a:solidFill>
                <a:latin typeface="Arial"/>
                <a:cs typeface="Arial"/>
              </a:rPr>
              <a:t>In this view n</a:t>
            </a:r>
            <a:r>
              <a:rPr lang="en-US" sz="2800" spc="-10" dirty="0">
                <a:solidFill>
                  <a:srgbClr val="336600"/>
                </a:solidFill>
                <a:latin typeface="Arial"/>
                <a:cs typeface="Arial"/>
              </a:rPr>
              <a:t>umber</a:t>
            </a:r>
            <a:r>
              <a:rPr sz="2800" spc="-10" dirty="0">
                <a:solidFill>
                  <a:srgbClr val="336600"/>
                </a:solidFill>
                <a:latin typeface="Arial"/>
                <a:cs typeface="Arial"/>
              </a:rPr>
              <a:t> of training </a:t>
            </a:r>
            <a:r>
              <a:rPr sz="2800" spc="-15" dirty="0">
                <a:solidFill>
                  <a:srgbClr val="336600"/>
                </a:solidFill>
                <a:latin typeface="Arial"/>
                <a:cs typeface="Arial"/>
              </a:rPr>
              <a:t>steps </a:t>
            </a:r>
            <a:r>
              <a:rPr sz="2800" spc="-5" dirty="0">
                <a:solidFill>
                  <a:srgbClr val="336600"/>
                </a:solidFill>
                <a:latin typeface="Arial"/>
                <a:cs typeface="Arial"/>
              </a:rPr>
              <a:t>is </a:t>
            </a:r>
            <a:r>
              <a:rPr sz="2800" spc="-10" dirty="0">
                <a:solidFill>
                  <a:srgbClr val="336600"/>
                </a:solidFill>
                <a:latin typeface="Arial"/>
                <a:cs typeface="Arial"/>
              </a:rPr>
              <a:t>just</a:t>
            </a:r>
            <a:r>
              <a:rPr sz="2800" spc="-229" dirty="0">
                <a:solidFill>
                  <a:srgbClr val="336600"/>
                </a:solidFill>
                <a:latin typeface="Arial"/>
                <a:cs typeface="Arial"/>
              </a:rPr>
              <a:t> </a:t>
            </a:r>
            <a:r>
              <a:rPr sz="2800" dirty="0">
                <a:solidFill>
                  <a:srgbClr val="336600"/>
                </a:solidFill>
                <a:latin typeface="Arial"/>
                <a:cs typeface="Arial"/>
              </a:rPr>
              <a:t>a </a:t>
            </a:r>
            <a:r>
              <a:rPr sz="2800" spc="-15" dirty="0">
                <a:solidFill>
                  <a:srgbClr val="336600"/>
                </a:solidFill>
                <a:latin typeface="Arial"/>
                <a:cs typeface="Arial"/>
              </a:rPr>
              <a:t>hyperparameter</a:t>
            </a:r>
            <a:endParaRPr sz="2800" dirty="0">
              <a:latin typeface="Arial"/>
              <a:cs typeface="Arial"/>
            </a:endParaRPr>
          </a:p>
          <a:p>
            <a:pPr marL="747395" marR="5080" lvl="1" indent="-282575">
              <a:lnSpc>
                <a:spcPct val="100699"/>
              </a:lnSpc>
              <a:spcBef>
                <a:spcPts val="430"/>
              </a:spcBef>
              <a:buChar char="–"/>
              <a:tabLst>
                <a:tab pos="747395" algn="l"/>
              </a:tabLst>
            </a:pPr>
            <a:r>
              <a:rPr sz="2800" spc="-10" dirty="0">
                <a:solidFill>
                  <a:srgbClr val="336600"/>
                </a:solidFill>
                <a:latin typeface="Arial"/>
                <a:cs typeface="Arial"/>
              </a:rPr>
              <a:t>This </a:t>
            </a:r>
            <a:r>
              <a:rPr sz="2800" spc="-15" dirty="0">
                <a:solidFill>
                  <a:srgbClr val="336600"/>
                </a:solidFill>
                <a:latin typeface="Arial"/>
                <a:cs typeface="Arial"/>
              </a:rPr>
              <a:t>hyperparameter </a:t>
            </a:r>
            <a:r>
              <a:rPr sz="2800" spc="-10" dirty="0">
                <a:solidFill>
                  <a:srgbClr val="336600"/>
                </a:solidFill>
                <a:latin typeface="Arial"/>
                <a:cs typeface="Arial"/>
              </a:rPr>
              <a:t>has </a:t>
            </a:r>
            <a:r>
              <a:rPr sz="2800" dirty="0">
                <a:solidFill>
                  <a:srgbClr val="336600"/>
                </a:solidFill>
                <a:latin typeface="Arial"/>
                <a:cs typeface="Arial"/>
              </a:rPr>
              <a:t>a </a:t>
            </a:r>
            <a:r>
              <a:rPr sz="2800" spc="-15" dirty="0">
                <a:latin typeface="Calibri"/>
                <a:cs typeface="Calibri"/>
              </a:rPr>
              <a:t>U</a:t>
            </a:r>
            <a:r>
              <a:rPr sz="2800" spc="-15" dirty="0">
                <a:solidFill>
                  <a:srgbClr val="336600"/>
                </a:solidFill>
                <a:latin typeface="Arial"/>
                <a:cs typeface="Arial"/>
              </a:rPr>
              <a:t>-shaped validation</a:t>
            </a:r>
            <a:r>
              <a:rPr sz="2800" spc="-145" dirty="0">
                <a:solidFill>
                  <a:srgbClr val="336600"/>
                </a:solidFill>
                <a:latin typeface="Arial"/>
                <a:cs typeface="Arial"/>
              </a:rPr>
              <a:t> </a:t>
            </a:r>
            <a:r>
              <a:rPr sz="2800" spc="-15" dirty="0">
                <a:solidFill>
                  <a:srgbClr val="336600"/>
                </a:solidFill>
                <a:latin typeface="Arial"/>
                <a:cs typeface="Arial"/>
              </a:rPr>
              <a:t>set  performance</a:t>
            </a:r>
            <a:r>
              <a:rPr sz="2800" spc="-30" dirty="0">
                <a:solidFill>
                  <a:srgbClr val="336600"/>
                </a:solidFill>
                <a:latin typeface="Arial"/>
                <a:cs typeface="Arial"/>
              </a:rPr>
              <a:t> </a:t>
            </a:r>
            <a:r>
              <a:rPr sz="2800" spc="-15" dirty="0">
                <a:solidFill>
                  <a:srgbClr val="336600"/>
                </a:solidFill>
                <a:latin typeface="Arial"/>
                <a:cs typeface="Arial"/>
              </a:rPr>
              <a:t>curve</a:t>
            </a:r>
            <a:endParaRPr sz="2800" dirty="0">
              <a:latin typeface="Arial"/>
              <a:cs typeface="Arial"/>
            </a:endParaRPr>
          </a:p>
          <a:p>
            <a:pPr marL="747395" marR="429895" lvl="1" indent="-282575">
              <a:lnSpc>
                <a:spcPct val="101400"/>
              </a:lnSpc>
              <a:spcBef>
                <a:spcPts val="505"/>
              </a:spcBef>
              <a:buChar char="–"/>
              <a:tabLst>
                <a:tab pos="747395" algn="l"/>
              </a:tabLst>
            </a:pPr>
            <a:r>
              <a:rPr sz="2800" spc="-15" dirty="0">
                <a:solidFill>
                  <a:srgbClr val="336600"/>
                </a:solidFill>
                <a:latin typeface="Arial"/>
                <a:cs typeface="Arial"/>
              </a:rPr>
              <a:t>Most hyperparameters have such </a:t>
            </a:r>
            <a:r>
              <a:rPr sz="2800" dirty="0">
                <a:solidFill>
                  <a:srgbClr val="336600"/>
                </a:solidFill>
                <a:latin typeface="Arial"/>
                <a:cs typeface="Arial"/>
              </a:rPr>
              <a:t>a </a:t>
            </a:r>
            <a:r>
              <a:rPr sz="2800" spc="-15" dirty="0">
                <a:latin typeface="Calibri"/>
                <a:cs typeface="Calibri"/>
              </a:rPr>
              <a:t>U</a:t>
            </a:r>
            <a:r>
              <a:rPr sz="2800" spc="-15" dirty="0">
                <a:solidFill>
                  <a:srgbClr val="336600"/>
                </a:solidFill>
                <a:latin typeface="Arial"/>
                <a:cs typeface="Arial"/>
              </a:rPr>
              <a:t>-shaped  validation set performance curve, </a:t>
            </a:r>
            <a:r>
              <a:rPr sz="2800" spc="-10" dirty="0">
                <a:solidFill>
                  <a:srgbClr val="336600"/>
                </a:solidFill>
                <a:latin typeface="Arial"/>
                <a:cs typeface="Arial"/>
              </a:rPr>
              <a:t>as </a:t>
            </a:r>
            <a:r>
              <a:rPr sz="2800" spc="-15" dirty="0">
                <a:solidFill>
                  <a:srgbClr val="336600"/>
                </a:solidFill>
                <a:latin typeface="Arial"/>
                <a:cs typeface="Arial"/>
              </a:rPr>
              <a:t>seen</a:t>
            </a:r>
            <a:r>
              <a:rPr sz="2800" spc="-100" dirty="0">
                <a:solidFill>
                  <a:srgbClr val="336600"/>
                </a:solidFill>
                <a:latin typeface="Arial"/>
                <a:cs typeface="Arial"/>
              </a:rPr>
              <a:t> </a:t>
            </a:r>
            <a:r>
              <a:rPr sz="2800" spc="-10" dirty="0">
                <a:solidFill>
                  <a:srgbClr val="336600"/>
                </a:solidFill>
                <a:latin typeface="Arial"/>
                <a:cs typeface="Arial"/>
              </a:rPr>
              <a:t>below</a:t>
            </a:r>
            <a:endParaRPr sz="2800" dirty="0">
              <a:latin typeface="Arial"/>
              <a:cs typeface="Arial"/>
            </a:endParaRPr>
          </a:p>
          <a:p>
            <a:pPr marL="4742180" marR="306070">
              <a:lnSpc>
                <a:spcPct val="98900"/>
              </a:lnSpc>
              <a:spcBef>
                <a:spcPts val="810"/>
              </a:spcBef>
            </a:pPr>
            <a:r>
              <a:rPr sz="1800" spc="-5" dirty="0">
                <a:solidFill>
                  <a:srgbClr val="660066"/>
                </a:solidFill>
                <a:latin typeface="Arial"/>
                <a:cs typeface="Arial"/>
              </a:rPr>
              <a:t>In </a:t>
            </a:r>
            <a:r>
              <a:rPr sz="1800" spc="-10" dirty="0">
                <a:solidFill>
                  <a:srgbClr val="660066"/>
                </a:solidFill>
                <a:latin typeface="Arial"/>
                <a:cs typeface="Arial"/>
              </a:rPr>
              <a:t>the case of early </a:t>
            </a:r>
            <a:r>
              <a:rPr sz="1800" spc="-15" dirty="0">
                <a:solidFill>
                  <a:srgbClr val="660066"/>
                </a:solidFill>
                <a:latin typeface="Arial"/>
                <a:cs typeface="Arial"/>
              </a:rPr>
              <a:t>stopping </a:t>
            </a:r>
            <a:r>
              <a:rPr sz="1800" spc="-10" dirty="0">
                <a:solidFill>
                  <a:srgbClr val="660066"/>
                </a:solidFill>
                <a:latin typeface="Arial"/>
                <a:cs typeface="Arial"/>
              </a:rPr>
              <a:t>we </a:t>
            </a:r>
            <a:r>
              <a:rPr sz="1800" spc="-15" dirty="0">
                <a:solidFill>
                  <a:srgbClr val="660066"/>
                </a:solidFill>
                <a:latin typeface="Arial"/>
                <a:cs typeface="Arial"/>
              </a:rPr>
              <a:t>are  </a:t>
            </a:r>
            <a:r>
              <a:rPr sz="1800" spc="-10" dirty="0">
                <a:solidFill>
                  <a:srgbClr val="660066"/>
                </a:solidFill>
                <a:latin typeface="Arial"/>
                <a:cs typeface="Arial"/>
              </a:rPr>
              <a:t>controlling the </a:t>
            </a:r>
            <a:r>
              <a:rPr sz="1800" spc="-15" dirty="0">
                <a:solidFill>
                  <a:srgbClr val="660066"/>
                </a:solidFill>
                <a:latin typeface="Arial"/>
                <a:cs typeface="Arial"/>
              </a:rPr>
              <a:t>effective capacity </a:t>
            </a:r>
            <a:r>
              <a:rPr sz="1800" spc="-10" dirty="0">
                <a:solidFill>
                  <a:srgbClr val="660066"/>
                </a:solidFill>
                <a:latin typeface="Arial"/>
                <a:cs typeface="Arial"/>
              </a:rPr>
              <a:t>of  the </a:t>
            </a:r>
            <a:r>
              <a:rPr sz="1800" spc="-15" dirty="0">
                <a:solidFill>
                  <a:srgbClr val="660066"/>
                </a:solidFill>
                <a:latin typeface="Arial"/>
                <a:cs typeface="Arial"/>
              </a:rPr>
              <a:t>model </a:t>
            </a:r>
            <a:r>
              <a:rPr sz="1800" spc="-10" dirty="0">
                <a:solidFill>
                  <a:srgbClr val="660066"/>
                </a:solidFill>
                <a:latin typeface="Arial"/>
                <a:cs typeface="Arial"/>
              </a:rPr>
              <a:t>by </a:t>
            </a:r>
            <a:r>
              <a:rPr sz="1800" spc="-15" dirty="0">
                <a:solidFill>
                  <a:srgbClr val="660066"/>
                </a:solidFill>
                <a:latin typeface="Arial"/>
                <a:cs typeface="Arial"/>
              </a:rPr>
              <a:t>determining </a:t>
            </a:r>
            <a:r>
              <a:rPr sz="1800" spc="-10" dirty="0">
                <a:solidFill>
                  <a:srgbClr val="660066"/>
                </a:solidFill>
                <a:latin typeface="Arial"/>
                <a:cs typeface="Arial"/>
              </a:rPr>
              <a:t>how </a:t>
            </a:r>
            <a:r>
              <a:rPr sz="1800" spc="-15" dirty="0">
                <a:solidFill>
                  <a:srgbClr val="660066"/>
                </a:solidFill>
                <a:latin typeface="Arial"/>
                <a:cs typeface="Arial"/>
              </a:rPr>
              <a:t>many  steps </a:t>
            </a:r>
            <a:r>
              <a:rPr sz="1800" spc="-5" dirty="0">
                <a:solidFill>
                  <a:srgbClr val="660066"/>
                </a:solidFill>
                <a:latin typeface="Arial"/>
                <a:cs typeface="Arial"/>
              </a:rPr>
              <a:t>it </a:t>
            </a:r>
            <a:r>
              <a:rPr sz="1800" spc="-10" dirty="0">
                <a:solidFill>
                  <a:srgbClr val="660066"/>
                </a:solidFill>
                <a:latin typeface="Arial"/>
                <a:cs typeface="Arial"/>
              </a:rPr>
              <a:t>can take </a:t>
            </a:r>
            <a:r>
              <a:rPr sz="1800" spc="-5" dirty="0">
                <a:solidFill>
                  <a:srgbClr val="660066"/>
                </a:solidFill>
                <a:latin typeface="Arial"/>
                <a:cs typeface="Arial"/>
              </a:rPr>
              <a:t>to fit </a:t>
            </a:r>
            <a:r>
              <a:rPr sz="1800" spc="-10" dirty="0">
                <a:solidFill>
                  <a:srgbClr val="660066"/>
                </a:solidFill>
                <a:latin typeface="Arial"/>
                <a:cs typeface="Arial"/>
              </a:rPr>
              <a:t>the training</a:t>
            </a:r>
            <a:r>
              <a:rPr sz="1800" spc="-155" dirty="0">
                <a:solidFill>
                  <a:srgbClr val="660066"/>
                </a:solidFill>
                <a:latin typeface="Arial"/>
                <a:cs typeface="Arial"/>
              </a:rPr>
              <a:t> </a:t>
            </a:r>
            <a:r>
              <a:rPr sz="1800" spc="-10" dirty="0">
                <a:solidFill>
                  <a:srgbClr val="660066"/>
                </a:solidFill>
                <a:latin typeface="Arial"/>
                <a:cs typeface="Arial"/>
              </a:rPr>
              <a:t>set</a:t>
            </a:r>
            <a:endParaRPr sz="1800" dirty="0">
              <a:latin typeface="Arial"/>
              <a:cs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127167" y="381000"/>
            <a:ext cx="5809615" cy="695960"/>
          </a:xfrm>
          <a:prstGeom prst="rect">
            <a:avLst/>
          </a:prstGeom>
        </p:spPr>
        <p:txBody>
          <a:bodyPr vert="horz" wrap="square" lIns="0" tIns="12700" rIns="0" bIns="0" rtlCol="0">
            <a:spAutoFit/>
          </a:bodyPr>
          <a:lstStyle/>
          <a:p>
            <a:pPr marL="12700">
              <a:lnSpc>
                <a:spcPct val="100000"/>
              </a:lnSpc>
              <a:spcBef>
                <a:spcPts val="100"/>
              </a:spcBef>
            </a:pPr>
            <a:r>
              <a:rPr spc="-20" dirty="0"/>
              <a:t>Costs </a:t>
            </a:r>
            <a:r>
              <a:rPr spc="-15" dirty="0"/>
              <a:t>of </a:t>
            </a:r>
            <a:r>
              <a:rPr spc="-20" dirty="0"/>
              <a:t>Early</a:t>
            </a:r>
            <a:r>
              <a:rPr spc="-135" dirty="0"/>
              <a:t> </a:t>
            </a:r>
            <a:r>
              <a:rPr spc="-20" dirty="0"/>
              <a:t>Stopping</a:t>
            </a:r>
          </a:p>
        </p:txBody>
      </p:sp>
      <p:sp>
        <p:nvSpPr>
          <p:cNvPr id="5" name="object 5"/>
          <p:cNvSpPr txBox="1"/>
          <p:nvPr/>
        </p:nvSpPr>
        <p:spPr>
          <a:xfrm>
            <a:off x="622218" y="1376944"/>
            <a:ext cx="8819515" cy="5948423"/>
          </a:xfrm>
          <a:prstGeom prst="rect">
            <a:avLst/>
          </a:prstGeom>
        </p:spPr>
        <p:txBody>
          <a:bodyPr vert="horz" wrap="square" lIns="0" tIns="33655" rIns="0" bIns="0" rtlCol="0">
            <a:spAutoFit/>
          </a:bodyPr>
          <a:lstStyle/>
          <a:p>
            <a:pPr marL="351155" marR="47625" indent="-339090">
              <a:lnSpc>
                <a:spcPts val="3790"/>
              </a:lnSpc>
              <a:spcBef>
                <a:spcPts val="265"/>
              </a:spcBef>
              <a:buChar char="•"/>
              <a:tabLst>
                <a:tab pos="351155" algn="l"/>
                <a:tab pos="351790" algn="l"/>
              </a:tabLst>
            </a:pPr>
            <a:r>
              <a:rPr sz="3200" spc="-20" dirty="0">
                <a:solidFill>
                  <a:srgbClr val="3333CC"/>
                </a:solidFill>
                <a:latin typeface="Arial"/>
                <a:cs typeface="Arial"/>
              </a:rPr>
              <a:t>Cost </a:t>
            </a:r>
            <a:r>
              <a:rPr sz="3200" spc="-15" dirty="0">
                <a:solidFill>
                  <a:srgbClr val="3333CC"/>
                </a:solidFill>
                <a:latin typeface="Arial"/>
                <a:cs typeface="Arial"/>
              </a:rPr>
              <a:t>of this </a:t>
            </a:r>
            <a:r>
              <a:rPr sz="3200" spc="-25" dirty="0">
                <a:solidFill>
                  <a:srgbClr val="3333CC"/>
                </a:solidFill>
                <a:latin typeface="Arial"/>
                <a:cs typeface="Arial"/>
              </a:rPr>
              <a:t>hyperparameter </a:t>
            </a:r>
            <a:r>
              <a:rPr sz="3200" spc="-5" dirty="0">
                <a:solidFill>
                  <a:srgbClr val="3333CC"/>
                </a:solidFill>
                <a:latin typeface="Arial"/>
                <a:cs typeface="Arial"/>
              </a:rPr>
              <a:t>is </a:t>
            </a:r>
            <a:r>
              <a:rPr lang="en-US" sz="3200" spc="-25" dirty="0">
                <a:solidFill>
                  <a:srgbClr val="3333CC"/>
                </a:solidFill>
                <a:latin typeface="Arial"/>
                <a:cs typeface="Arial"/>
              </a:rPr>
              <a:t>doing the </a:t>
            </a:r>
            <a:r>
              <a:rPr sz="3200" spc="-20" dirty="0">
                <a:solidFill>
                  <a:srgbClr val="3333CC"/>
                </a:solidFill>
                <a:latin typeface="Arial"/>
                <a:cs typeface="Arial"/>
              </a:rPr>
              <a:t>validation evaluation periodically during</a:t>
            </a:r>
            <a:r>
              <a:rPr sz="3200" spc="-45" dirty="0">
                <a:solidFill>
                  <a:srgbClr val="3333CC"/>
                </a:solidFill>
                <a:latin typeface="Arial"/>
                <a:cs typeface="Arial"/>
              </a:rPr>
              <a:t> </a:t>
            </a:r>
            <a:r>
              <a:rPr sz="3200" spc="-20" dirty="0">
                <a:solidFill>
                  <a:srgbClr val="3333CC"/>
                </a:solidFill>
                <a:latin typeface="Arial"/>
                <a:cs typeface="Arial"/>
              </a:rPr>
              <a:t>training</a:t>
            </a:r>
            <a:endParaRPr sz="3200" dirty="0">
              <a:latin typeface="Arial"/>
              <a:cs typeface="Arial"/>
            </a:endParaRPr>
          </a:p>
          <a:p>
            <a:pPr marL="747395" marR="795020" lvl="1" indent="-282575">
              <a:lnSpc>
                <a:spcPts val="3290"/>
              </a:lnSpc>
              <a:spcBef>
                <a:spcPts val="620"/>
              </a:spcBef>
              <a:buChar char="–"/>
              <a:tabLst>
                <a:tab pos="747395" algn="l"/>
              </a:tabLst>
            </a:pPr>
            <a:r>
              <a:rPr sz="2800" spc="-10" dirty="0">
                <a:solidFill>
                  <a:srgbClr val="336600"/>
                </a:solidFill>
                <a:latin typeface="Arial"/>
                <a:cs typeface="Arial"/>
              </a:rPr>
              <a:t>Ideally </a:t>
            </a:r>
            <a:r>
              <a:rPr sz="2800" spc="-15" dirty="0">
                <a:solidFill>
                  <a:srgbClr val="336600"/>
                </a:solidFill>
                <a:latin typeface="Arial"/>
                <a:cs typeface="Arial"/>
              </a:rPr>
              <a:t>done </a:t>
            </a:r>
            <a:r>
              <a:rPr sz="2800" spc="-5" dirty="0">
                <a:solidFill>
                  <a:srgbClr val="336600"/>
                </a:solidFill>
                <a:latin typeface="Arial"/>
                <a:cs typeface="Arial"/>
              </a:rPr>
              <a:t>in </a:t>
            </a:r>
            <a:r>
              <a:rPr sz="2800" spc="-10" dirty="0">
                <a:solidFill>
                  <a:srgbClr val="336600"/>
                </a:solidFill>
                <a:latin typeface="Arial"/>
                <a:cs typeface="Arial"/>
              </a:rPr>
              <a:t>parallel to </a:t>
            </a:r>
            <a:r>
              <a:rPr lang="en-US" sz="2800" spc="-10" dirty="0">
                <a:solidFill>
                  <a:srgbClr val="336600"/>
                </a:solidFill>
                <a:latin typeface="Arial"/>
                <a:cs typeface="Arial"/>
              </a:rPr>
              <a:t>the </a:t>
            </a:r>
            <a:r>
              <a:rPr sz="2800" spc="-10" dirty="0">
                <a:solidFill>
                  <a:srgbClr val="336600"/>
                </a:solidFill>
                <a:latin typeface="Arial"/>
                <a:cs typeface="Arial"/>
              </a:rPr>
              <a:t>training </a:t>
            </a:r>
            <a:r>
              <a:rPr sz="2800" spc="-15" dirty="0">
                <a:solidFill>
                  <a:srgbClr val="336600"/>
                </a:solidFill>
                <a:latin typeface="Arial"/>
                <a:cs typeface="Arial"/>
              </a:rPr>
              <a:t>process </a:t>
            </a:r>
            <a:r>
              <a:rPr sz="2800" spc="-10" dirty="0">
                <a:solidFill>
                  <a:srgbClr val="336600"/>
                </a:solidFill>
                <a:latin typeface="Arial"/>
                <a:cs typeface="Arial"/>
              </a:rPr>
              <a:t>on</a:t>
            </a:r>
            <a:r>
              <a:rPr sz="2800" spc="-190" dirty="0">
                <a:solidFill>
                  <a:srgbClr val="336600"/>
                </a:solidFill>
                <a:latin typeface="Arial"/>
                <a:cs typeface="Arial"/>
              </a:rPr>
              <a:t> </a:t>
            </a:r>
            <a:r>
              <a:rPr sz="2800" dirty="0">
                <a:solidFill>
                  <a:srgbClr val="336600"/>
                </a:solidFill>
                <a:latin typeface="Arial"/>
                <a:cs typeface="Arial"/>
              </a:rPr>
              <a:t>a </a:t>
            </a:r>
            <a:r>
              <a:rPr sz="2800" spc="-15" dirty="0">
                <a:solidFill>
                  <a:srgbClr val="336600"/>
                </a:solidFill>
                <a:latin typeface="Arial"/>
                <a:cs typeface="Arial"/>
              </a:rPr>
              <a:t>separate</a:t>
            </a:r>
            <a:r>
              <a:rPr sz="2800" spc="-35" dirty="0">
                <a:solidFill>
                  <a:srgbClr val="336600"/>
                </a:solidFill>
                <a:latin typeface="Arial"/>
                <a:cs typeface="Arial"/>
              </a:rPr>
              <a:t> </a:t>
            </a:r>
            <a:r>
              <a:rPr sz="2800" spc="-15" dirty="0">
                <a:solidFill>
                  <a:srgbClr val="336600"/>
                </a:solidFill>
                <a:latin typeface="Arial"/>
                <a:cs typeface="Arial"/>
              </a:rPr>
              <a:t>machine</a:t>
            </a:r>
            <a:endParaRPr sz="2800" dirty="0">
              <a:latin typeface="Arial"/>
              <a:cs typeface="Arial"/>
            </a:endParaRPr>
          </a:p>
          <a:p>
            <a:pPr marL="1143000" lvl="2" indent="-226695">
              <a:lnSpc>
                <a:spcPct val="100000"/>
              </a:lnSpc>
              <a:spcBef>
                <a:spcPts val="445"/>
              </a:spcBef>
              <a:buChar char="•"/>
              <a:tabLst>
                <a:tab pos="1143000" algn="l"/>
                <a:tab pos="3606800" algn="l"/>
              </a:tabLst>
            </a:pPr>
            <a:r>
              <a:rPr sz="2400" spc="-15" dirty="0">
                <a:solidFill>
                  <a:srgbClr val="660066"/>
                </a:solidFill>
                <a:latin typeface="Arial"/>
                <a:cs typeface="Arial"/>
              </a:rPr>
              <a:t>Separate</a:t>
            </a:r>
            <a:r>
              <a:rPr sz="2400" spc="-20" dirty="0">
                <a:solidFill>
                  <a:srgbClr val="660066"/>
                </a:solidFill>
                <a:latin typeface="Arial"/>
                <a:cs typeface="Arial"/>
              </a:rPr>
              <a:t> </a:t>
            </a:r>
            <a:r>
              <a:rPr sz="2400" spc="-15" dirty="0">
                <a:solidFill>
                  <a:srgbClr val="660066"/>
                </a:solidFill>
                <a:latin typeface="Arial"/>
                <a:cs typeface="Arial"/>
              </a:rPr>
              <a:t>CPU</a:t>
            </a:r>
            <a:r>
              <a:rPr sz="2400" spc="-20" dirty="0">
                <a:solidFill>
                  <a:srgbClr val="660066"/>
                </a:solidFill>
                <a:latin typeface="Arial"/>
                <a:cs typeface="Arial"/>
              </a:rPr>
              <a:t> </a:t>
            </a:r>
            <a:r>
              <a:rPr sz="2400" spc="-10" dirty="0">
                <a:solidFill>
                  <a:srgbClr val="660066"/>
                </a:solidFill>
                <a:latin typeface="Arial"/>
                <a:cs typeface="Arial"/>
              </a:rPr>
              <a:t>or	</a:t>
            </a:r>
            <a:r>
              <a:rPr sz="2400" spc="-20" dirty="0">
                <a:solidFill>
                  <a:srgbClr val="660066"/>
                </a:solidFill>
                <a:latin typeface="Arial"/>
                <a:cs typeface="Arial"/>
              </a:rPr>
              <a:t>GPU </a:t>
            </a:r>
            <a:r>
              <a:rPr sz="2400" spc="-10" dirty="0">
                <a:solidFill>
                  <a:srgbClr val="660066"/>
                </a:solidFill>
                <a:latin typeface="Arial"/>
                <a:cs typeface="Arial"/>
              </a:rPr>
              <a:t>from </a:t>
            </a:r>
            <a:r>
              <a:rPr sz="2400" spc="-15" dirty="0">
                <a:solidFill>
                  <a:srgbClr val="660066"/>
                </a:solidFill>
                <a:latin typeface="Arial"/>
                <a:cs typeface="Arial"/>
              </a:rPr>
              <a:t>main </a:t>
            </a:r>
            <a:r>
              <a:rPr sz="2400" spc="-10" dirty="0">
                <a:solidFill>
                  <a:srgbClr val="660066"/>
                </a:solidFill>
                <a:latin typeface="Arial"/>
                <a:cs typeface="Arial"/>
              </a:rPr>
              <a:t>training </a:t>
            </a:r>
            <a:r>
              <a:rPr sz="2400" spc="-15" dirty="0">
                <a:solidFill>
                  <a:srgbClr val="660066"/>
                </a:solidFill>
                <a:latin typeface="Arial"/>
                <a:cs typeface="Arial"/>
              </a:rPr>
              <a:t>process</a:t>
            </a:r>
            <a:endParaRPr sz="2400" dirty="0">
              <a:latin typeface="Arial"/>
              <a:cs typeface="Arial"/>
            </a:endParaRPr>
          </a:p>
          <a:p>
            <a:pPr marL="1143000" lvl="2" indent="-226695">
              <a:lnSpc>
                <a:spcPct val="100000"/>
              </a:lnSpc>
              <a:spcBef>
                <a:spcPts val="530"/>
              </a:spcBef>
              <a:buChar char="•"/>
              <a:tabLst>
                <a:tab pos="1143000" algn="l"/>
              </a:tabLst>
            </a:pPr>
            <a:r>
              <a:rPr lang="en-US" sz="2400" spc="-10" dirty="0">
                <a:solidFill>
                  <a:srgbClr val="660066"/>
                </a:solidFill>
                <a:latin typeface="Arial"/>
                <a:cs typeface="Arial"/>
              </a:rPr>
              <a:t>Or u</a:t>
            </a:r>
            <a:r>
              <a:rPr sz="2400" spc="-10" dirty="0">
                <a:solidFill>
                  <a:srgbClr val="660066"/>
                </a:solidFill>
                <a:latin typeface="Arial"/>
                <a:cs typeface="Arial"/>
              </a:rPr>
              <a:t>s</a:t>
            </a:r>
            <a:r>
              <a:rPr lang="en-US" sz="2400" spc="-10" dirty="0">
                <a:solidFill>
                  <a:srgbClr val="660066"/>
                </a:solidFill>
                <a:latin typeface="Arial"/>
                <a:cs typeface="Arial"/>
              </a:rPr>
              <a:t>e</a:t>
            </a:r>
            <a:r>
              <a:rPr sz="2400" spc="-10" dirty="0">
                <a:solidFill>
                  <a:srgbClr val="660066"/>
                </a:solidFill>
                <a:latin typeface="Arial"/>
                <a:cs typeface="Arial"/>
              </a:rPr>
              <a:t> </a:t>
            </a:r>
            <a:r>
              <a:rPr lang="en-US" sz="2400" spc="-10" dirty="0">
                <a:solidFill>
                  <a:srgbClr val="660066"/>
                </a:solidFill>
                <a:latin typeface="Arial"/>
                <a:cs typeface="Arial"/>
              </a:rPr>
              <a:t>a </a:t>
            </a:r>
            <a:r>
              <a:rPr sz="2400" spc="-15" dirty="0">
                <a:solidFill>
                  <a:srgbClr val="660066"/>
                </a:solidFill>
                <a:latin typeface="Arial"/>
                <a:cs typeface="Arial"/>
              </a:rPr>
              <a:t>small</a:t>
            </a:r>
            <a:r>
              <a:rPr lang="en-US" sz="2400" spc="-15" dirty="0">
                <a:solidFill>
                  <a:srgbClr val="660066"/>
                </a:solidFill>
                <a:latin typeface="Arial"/>
                <a:cs typeface="Arial"/>
              </a:rPr>
              <a:t>er</a:t>
            </a:r>
            <a:r>
              <a:rPr sz="2400" spc="-15" dirty="0">
                <a:solidFill>
                  <a:srgbClr val="660066"/>
                </a:solidFill>
                <a:latin typeface="Arial"/>
                <a:cs typeface="Arial"/>
              </a:rPr>
              <a:t> validation </a:t>
            </a:r>
            <a:r>
              <a:rPr sz="2400" spc="-10" dirty="0">
                <a:solidFill>
                  <a:srgbClr val="660066"/>
                </a:solidFill>
                <a:latin typeface="Arial"/>
                <a:cs typeface="Arial"/>
              </a:rPr>
              <a:t>set or </a:t>
            </a:r>
            <a:r>
              <a:rPr sz="2400" spc="-15" dirty="0">
                <a:solidFill>
                  <a:srgbClr val="660066"/>
                </a:solidFill>
                <a:latin typeface="Arial"/>
                <a:cs typeface="Arial"/>
              </a:rPr>
              <a:t>validating</a:t>
            </a:r>
            <a:r>
              <a:rPr sz="2400" spc="-10" dirty="0">
                <a:solidFill>
                  <a:srgbClr val="660066"/>
                </a:solidFill>
                <a:latin typeface="Arial"/>
                <a:cs typeface="Arial"/>
              </a:rPr>
              <a:t> less</a:t>
            </a:r>
            <a:r>
              <a:rPr sz="2400" spc="-60" dirty="0">
                <a:solidFill>
                  <a:srgbClr val="660066"/>
                </a:solidFill>
                <a:latin typeface="Arial"/>
                <a:cs typeface="Arial"/>
              </a:rPr>
              <a:t> </a:t>
            </a:r>
            <a:r>
              <a:rPr sz="2400" spc="-15" dirty="0">
                <a:solidFill>
                  <a:srgbClr val="660066"/>
                </a:solidFill>
                <a:latin typeface="Arial"/>
                <a:cs typeface="Arial"/>
              </a:rPr>
              <a:t>frequently</a:t>
            </a:r>
            <a:endParaRPr sz="2400" dirty="0">
              <a:latin typeface="Arial"/>
              <a:cs typeface="Arial"/>
            </a:endParaRPr>
          </a:p>
          <a:p>
            <a:pPr marL="351790" indent="-339090">
              <a:lnSpc>
                <a:spcPct val="100000"/>
              </a:lnSpc>
              <a:spcBef>
                <a:spcPts val="710"/>
              </a:spcBef>
              <a:buChar char="•"/>
              <a:tabLst>
                <a:tab pos="351155" algn="l"/>
                <a:tab pos="351790" algn="l"/>
              </a:tabLst>
            </a:pPr>
            <a:r>
              <a:rPr sz="3200" spc="-20" dirty="0">
                <a:solidFill>
                  <a:srgbClr val="3333CC"/>
                </a:solidFill>
                <a:latin typeface="Arial"/>
                <a:cs typeface="Arial"/>
              </a:rPr>
              <a:t>Need </a:t>
            </a:r>
            <a:r>
              <a:rPr sz="3200" spc="-10" dirty="0">
                <a:solidFill>
                  <a:srgbClr val="3333CC"/>
                </a:solidFill>
                <a:latin typeface="Arial"/>
                <a:cs typeface="Arial"/>
              </a:rPr>
              <a:t>to </a:t>
            </a:r>
            <a:r>
              <a:rPr sz="3200" spc="-20" dirty="0">
                <a:solidFill>
                  <a:srgbClr val="3333CC"/>
                </a:solidFill>
                <a:latin typeface="Arial"/>
                <a:cs typeface="Arial"/>
              </a:rPr>
              <a:t>maintain </a:t>
            </a:r>
            <a:r>
              <a:rPr sz="3200" dirty="0">
                <a:solidFill>
                  <a:srgbClr val="3333CC"/>
                </a:solidFill>
                <a:latin typeface="Arial"/>
                <a:cs typeface="Arial"/>
              </a:rPr>
              <a:t>a </a:t>
            </a:r>
            <a:r>
              <a:rPr sz="3200" spc="-20" dirty="0">
                <a:solidFill>
                  <a:srgbClr val="3333CC"/>
                </a:solidFill>
                <a:latin typeface="Arial"/>
                <a:cs typeface="Arial"/>
              </a:rPr>
              <a:t>copy </a:t>
            </a:r>
            <a:r>
              <a:rPr sz="3200" spc="-15" dirty="0">
                <a:solidFill>
                  <a:srgbClr val="3333CC"/>
                </a:solidFill>
                <a:latin typeface="Arial"/>
                <a:cs typeface="Arial"/>
              </a:rPr>
              <a:t>of the </a:t>
            </a:r>
            <a:r>
              <a:rPr sz="3200" spc="-20" dirty="0">
                <a:solidFill>
                  <a:srgbClr val="3333CC"/>
                </a:solidFill>
                <a:latin typeface="Arial"/>
                <a:cs typeface="Arial"/>
              </a:rPr>
              <a:t>best</a:t>
            </a:r>
            <a:r>
              <a:rPr sz="3200" spc="-155" dirty="0">
                <a:solidFill>
                  <a:srgbClr val="3333CC"/>
                </a:solidFill>
                <a:latin typeface="Arial"/>
                <a:cs typeface="Arial"/>
              </a:rPr>
              <a:t> </a:t>
            </a:r>
            <a:r>
              <a:rPr sz="3200" spc="-25" dirty="0">
                <a:solidFill>
                  <a:srgbClr val="3333CC"/>
                </a:solidFill>
                <a:latin typeface="Arial"/>
                <a:cs typeface="Arial"/>
              </a:rPr>
              <a:t>parameters</a:t>
            </a:r>
            <a:endParaRPr sz="3200" dirty="0">
              <a:latin typeface="Arial"/>
              <a:cs typeface="Arial"/>
            </a:endParaRPr>
          </a:p>
          <a:p>
            <a:pPr marL="747395" marR="287020" lvl="1" indent="-282575">
              <a:lnSpc>
                <a:spcPts val="3290"/>
              </a:lnSpc>
              <a:spcBef>
                <a:spcPts val="830"/>
              </a:spcBef>
              <a:buChar char="–"/>
              <a:tabLst>
                <a:tab pos="747395" algn="l"/>
              </a:tabLst>
            </a:pPr>
            <a:r>
              <a:rPr sz="2800" spc="-10" dirty="0">
                <a:solidFill>
                  <a:srgbClr val="336600"/>
                </a:solidFill>
                <a:latin typeface="Arial"/>
                <a:cs typeface="Arial"/>
              </a:rPr>
              <a:t>This </a:t>
            </a:r>
            <a:r>
              <a:rPr sz="2800" spc="-15" dirty="0">
                <a:solidFill>
                  <a:srgbClr val="336600"/>
                </a:solidFill>
                <a:latin typeface="Arial"/>
                <a:cs typeface="Arial"/>
              </a:rPr>
              <a:t>cost </a:t>
            </a:r>
            <a:r>
              <a:rPr sz="2800" spc="-5" dirty="0">
                <a:solidFill>
                  <a:srgbClr val="336600"/>
                </a:solidFill>
                <a:latin typeface="Arial"/>
                <a:cs typeface="Arial"/>
              </a:rPr>
              <a:t>is </a:t>
            </a:r>
            <a:r>
              <a:rPr sz="2800" spc="-10" dirty="0">
                <a:solidFill>
                  <a:srgbClr val="336600"/>
                </a:solidFill>
                <a:latin typeface="Arial"/>
                <a:cs typeface="Arial"/>
              </a:rPr>
              <a:t>negligible </a:t>
            </a:r>
            <a:r>
              <a:rPr sz="2800" spc="-15" dirty="0">
                <a:solidFill>
                  <a:srgbClr val="336600"/>
                </a:solidFill>
                <a:latin typeface="Arial"/>
                <a:cs typeface="Arial"/>
              </a:rPr>
              <a:t>because they </a:t>
            </a:r>
            <a:r>
              <a:rPr sz="2800" spc="-10" dirty="0">
                <a:solidFill>
                  <a:srgbClr val="336600"/>
                </a:solidFill>
                <a:latin typeface="Arial"/>
                <a:cs typeface="Arial"/>
              </a:rPr>
              <a:t>can be</a:t>
            </a:r>
            <a:r>
              <a:rPr sz="2800" spc="-155" dirty="0">
                <a:solidFill>
                  <a:srgbClr val="336600"/>
                </a:solidFill>
                <a:latin typeface="Arial"/>
                <a:cs typeface="Arial"/>
              </a:rPr>
              <a:t> </a:t>
            </a:r>
            <a:r>
              <a:rPr sz="2800" spc="-15" dirty="0">
                <a:solidFill>
                  <a:srgbClr val="336600"/>
                </a:solidFill>
                <a:latin typeface="Arial"/>
                <a:cs typeface="Arial"/>
              </a:rPr>
              <a:t>stored  </a:t>
            </a:r>
            <a:r>
              <a:rPr sz="2800" spc="-10" dirty="0">
                <a:solidFill>
                  <a:srgbClr val="336600"/>
                </a:solidFill>
                <a:latin typeface="Arial"/>
                <a:cs typeface="Arial"/>
              </a:rPr>
              <a:t>on </a:t>
            </a:r>
            <a:r>
              <a:rPr sz="2800" dirty="0">
                <a:solidFill>
                  <a:srgbClr val="336600"/>
                </a:solidFill>
                <a:latin typeface="Arial"/>
                <a:cs typeface="Arial"/>
              </a:rPr>
              <a:t>a </a:t>
            </a:r>
            <a:r>
              <a:rPr sz="2800" spc="-15" dirty="0">
                <a:solidFill>
                  <a:srgbClr val="336600"/>
                </a:solidFill>
                <a:latin typeface="Arial"/>
                <a:cs typeface="Arial"/>
              </a:rPr>
              <a:t>slower, </a:t>
            </a:r>
            <a:r>
              <a:rPr sz="2800" spc="-10" dirty="0">
                <a:solidFill>
                  <a:srgbClr val="336600"/>
                </a:solidFill>
                <a:latin typeface="Arial"/>
                <a:cs typeface="Arial"/>
              </a:rPr>
              <a:t>larger</a:t>
            </a:r>
            <a:r>
              <a:rPr sz="2800" spc="-80" dirty="0">
                <a:solidFill>
                  <a:srgbClr val="336600"/>
                </a:solidFill>
                <a:latin typeface="Arial"/>
                <a:cs typeface="Arial"/>
              </a:rPr>
              <a:t> </a:t>
            </a:r>
            <a:r>
              <a:rPr sz="2800" spc="-15" dirty="0">
                <a:solidFill>
                  <a:srgbClr val="336600"/>
                </a:solidFill>
                <a:latin typeface="Arial"/>
                <a:cs typeface="Arial"/>
              </a:rPr>
              <a:t>memory</a:t>
            </a:r>
            <a:endParaRPr sz="2800" dirty="0">
              <a:latin typeface="Arial"/>
              <a:cs typeface="Arial"/>
            </a:endParaRPr>
          </a:p>
          <a:p>
            <a:pPr marL="1143000" lvl="2" indent="-226695">
              <a:lnSpc>
                <a:spcPct val="100000"/>
              </a:lnSpc>
              <a:spcBef>
                <a:spcPts val="445"/>
              </a:spcBef>
              <a:buChar char="•"/>
              <a:tabLst>
                <a:tab pos="1143000" algn="l"/>
              </a:tabLst>
            </a:pPr>
            <a:r>
              <a:rPr sz="2400" spc="-15" dirty="0">
                <a:solidFill>
                  <a:srgbClr val="660066"/>
                </a:solidFill>
                <a:latin typeface="Arial"/>
                <a:cs typeface="Arial"/>
              </a:rPr>
              <a:t>E.g., </a:t>
            </a:r>
            <a:r>
              <a:rPr sz="2400" spc="-10" dirty="0">
                <a:solidFill>
                  <a:srgbClr val="660066"/>
                </a:solidFill>
                <a:latin typeface="Arial"/>
                <a:cs typeface="Arial"/>
              </a:rPr>
              <a:t>training </a:t>
            </a:r>
            <a:r>
              <a:rPr lang="en-US" sz="2400" spc="-5" dirty="0">
                <a:solidFill>
                  <a:srgbClr val="660066"/>
                </a:solidFill>
                <a:latin typeface="Arial"/>
                <a:cs typeface="Arial"/>
              </a:rPr>
              <a:t>on</a:t>
            </a:r>
            <a:r>
              <a:rPr sz="2400" spc="-5" dirty="0">
                <a:solidFill>
                  <a:srgbClr val="660066"/>
                </a:solidFill>
                <a:latin typeface="Arial"/>
                <a:cs typeface="Arial"/>
              </a:rPr>
              <a:t> </a:t>
            </a:r>
            <a:r>
              <a:rPr sz="2400" spc="-20" dirty="0">
                <a:solidFill>
                  <a:srgbClr val="660066"/>
                </a:solidFill>
                <a:latin typeface="Arial"/>
                <a:cs typeface="Arial"/>
              </a:rPr>
              <a:t>GPU, </a:t>
            </a:r>
            <a:r>
              <a:rPr sz="2400" spc="-10" dirty="0">
                <a:solidFill>
                  <a:srgbClr val="660066"/>
                </a:solidFill>
                <a:latin typeface="Arial"/>
                <a:cs typeface="Arial"/>
              </a:rPr>
              <a:t>but </a:t>
            </a:r>
            <a:r>
              <a:rPr sz="2400" spc="-15" dirty="0">
                <a:solidFill>
                  <a:srgbClr val="660066"/>
                </a:solidFill>
                <a:latin typeface="Arial"/>
                <a:cs typeface="Arial"/>
              </a:rPr>
              <a:t>storing </a:t>
            </a:r>
            <a:r>
              <a:rPr sz="2400" spc="-10" dirty="0">
                <a:solidFill>
                  <a:srgbClr val="660066"/>
                </a:solidFill>
                <a:latin typeface="Arial"/>
                <a:cs typeface="Arial"/>
              </a:rPr>
              <a:t>the </a:t>
            </a:r>
            <a:r>
              <a:rPr sz="2400" spc="-15" dirty="0">
                <a:solidFill>
                  <a:srgbClr val="660066"/>
                </a:solidFill>
                <a:latin typeface="Arial"/>
                <a:cs typeface="Arial"/>
              </a:rPr>
              <a:t>optimal</a:t>
            </a:r>
            <a:r>
              <a:rPr sz="2400" spc="-114" dirty="0">
                <a:solidFill>
                  <a:srgbClr val="660066"/>
                </a:solidFill>
                <a:latin typeface="Arial"/>
                <a:cs typeface="Arial"/>
              </a:rPr>
              <a:t> </a:t>
            </a:r>
            <a:r>
              <a:rPr sz="2400" spc="-15" dirty="0">
                <a:solidFill>
                  <a:srgbClr val="660066"/>
                </a:solidFill>
                <a:latin typeface="Arial"/>
                <a:cs typeface="Arial"/>
              </a:rPr>
              <a:t>parameters</a:t>
            </a:r>
            <a:endParaRPr lang="en-US" sz="2400" spc="-15" dirty="0">
              <a:solidFill>
                <a:srgbClr val="660066"/>
              </a:solidFill>
              <a:latin typeface="Arial"/>
              <a:cs typeface="Arial"/>
            </a:endParaRPr>
          </a:p>
          <a:p>
            <a:pPr marL="916305" lvl="2">
              <a:spcBef>
                <a:spcPts val="445"/>
              </a:spcBef>
              <a:tabLst>
                <a:tab pos="1143000" algn="l"/>
              </a:tabLst>
            </a:pPr>
            <a:r>
              <a:rPr lang="en-US" sz="2400" spc="-5" dirty="0">
                <a:solidFill>
                  <a:srgbClr val="660066"/>
                </a:solidFill>
                <a:latin typeface="Arial"/>
                <a:cs typeface="Arial"/>
              </a:rPr>
              <a:t>in </a:t>
            </a:r>
            <a:r>
              <a:rPr lang="en-US" sz="2400" spc="-15" dirty="0">
                <a:solidFill>
                  <a:srgbClr val="660066"/>
                </a:solidFill>
                <a:latin typeface="Arial"/>
                <a:cs typeface="Arial"/>
              </a:rPr>
              <a:t>host memory </a:t>
            </a:r>
            <a:r>
              <a:rPr lang="en-US" sz="2400" spc="-10" dirty="0">
                <a:solidFill>
                  <a:srgbClr val="660066"/>
                </a:solidFill>
                <a:latin typeface="Arial"/>
                <a:cs typeface="Arial"/>
              </a:rPr>
              <a:t>or elsewhere</a:t>
            </a:r>
            <a:endParaRPr lang="en-US" sz="2400" dirty="0">
              <a:latin typeface="Arial"/>
              <a:cs typeface="Arial"/>
            </a:endParaRPr>
          </a:p>
          <a:p>
            <a:pPr marL="916305" lvl="2">
              <a:lnSpc>
                <a:spcPct val="100000"/>
              </a:lnSpc>
              <a:spcBef>
                <a:spcPts val="445"/>
              </a:spcBef>
              <a:tabLst>
                <a:tab pos="1143000" algn="l"/>
              </a:tabLst>
            </a:pPr>
            <a:endParaRPr lang="en-US" sz="2400" spc="-15" dirty="0">
              <a:solidFill>
                <a:srgbClr val="660066"/>
              </a:solidFill>
              <a:latin typeface="Arial"/>
              <a:cs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55700" y="304800"/>
            <a:ext cx="8047355" cy="695960"/>
          </a:xfrm>
          <a:prstGeom prst="rect">
            <a:avLst/>
          </a:prstGeom>
        </p:spPr>
        <p:txBody>
          <a:bodyPr vert="horz" wrap="square" lIns="0" tIns="12700" rIns="0" bIns="0" rtlCol="0">
            <a:spAutoFit/>
          </a:bodyPr>
          <a:lstStyle/>
          <a:p>
            <a:pPr marL="12700">
              <a:lnSpc>
                <a:spcPct val="100000"/>
              </a:lnSpc>
              <a:spcBef>
                <a:spcPts val="100"/>
              </a:spcBef>
            </a:pPr>
            <a:r>
              <a:rPr spc="-20" dirty="0"/>
              <a:t>Early </a:t>
            </a:r>
            <a:r>
              <a:rPr spc="-25" dirty="0"/>
              <a:t>Stopping </a:t>
            </a:r>
            <a:r>
              <a:rPr spc="-15" dirty="0"/>
              <a:t>as</a:t>
            </a:r>
            <a:r>
              <a:rPr spc="-130" dirty="0"/>
              <a:t> </a:t>
            </a:r>
            <a:r>
              <a:rPr spc="-25" dirty="0"/>
              <a:t>Regularization</a:t>
            </a:r>
          </a:p>
        </p:txBody>
      </p:sp>
      <p:sp>
        <p:nvSpPr>
          <p:cNvPr id="5" name="object 5"/>
          <p:cNvSpPr txBox="1"/>
          <p:nvPr/>
        </p:nvSpPr>
        <p:spPr>
          <a:xfrm>
            <a:off x="759777" y="1212102"/>
            <a:ext cx="8839200" cy="6425605"/>
          </a:xfrm>
          <a:prstGeom prst="rect">
            <a:avLst/>
          </a:prstGeom>
        </p:spPr>
        <p:txBody>
          <a:bodyPr vert="horz" wrap="square" lIns="0" tIns="30480" rIns="0" bIns="0" rtlCol="0">
            <a:spAutoFit/>
          </a:bodyPr>
          <a:lstStyle/>
          <a:p>
            <a:pPr marL="351155" marR="1429385" indent="-339090">
              <a:lnSpc>
                <a:spcPts val="3820"/>
              </a:lnSpc>
              <a:spcBef>
                <a:spcPts val="240"/>
              </a:spcBef>
              <a:buChar char="•"/>
              <a:tabLst>
                <a:tab pos="351155" algn="l"/>
                <a:tab pos="351790" algn="l"/>
              </a:tabLst>
            </a:pPr>
            <a:r>
              <a:rPr sz="3200" spc="-15" dirty="0">
                <a:solidFill>
                  <a:srgbClr val="3333CC"/>
                </a:solidFill>
                <a:latin typeface="Arial"/>
                <a:cs typeface="Arial"/>
              </a:rPr>
              <a:t>Early </a:t>
            </a:r>
            <a:r>
              <a:rPr sz="3200" spc="-20" dirty="0">
                <a:solidFill>
                  <a:srgbClr val="3333CC"/>
                </a:solidFill>
                <a:latin typeface="Arial"/>
                <a:cs typeface="Arial"/>
              </a:rPr>
              <a:t>stopping </a:t>
            </a:r>
            <a:r>
              <a:rPr sz="3200" spc="-5" dirty="0">
                <a:solidFill>
                  <a:srgbClr val="3333CC"/>
                </a:solidFill>
                <a:latin typeface="Arial"/>
                <a:cs typeface="Arial"/>
              </a:rPr>
              <a:t>is </a:t>
            </a:r>
            <a:r>
              <a:rPr sz="3200" spc="-15" dirty="0">
                <a:solidFill>
                  <a:srgbClr val="3333CC"/>
                </a:solidFill>
                <a:latin typeface="Arial"/>
                <a:cs typeface="Arial"/>
              </a:rPr>
              <a:t>an </a:t>
            </a:r>
            <a:r>
              <a:rPr sz="3200" spc="-20" dirty="0">
                <a:solidFill>
                  <a:srgbClr val="3333CC"/>
                </a:solidFill>
                <a:latin typeface="Arial"/>
                <a:cs typeface="Arial"/>
              </a:rPr>
              <a:t>unobtrusive </a:t>
            </a:r>
            <a:r>
              <a:rPr sz="3200" spc="-15" dirty="0">
                <a:solidFill>
                  <a:srgbClr val="3333CC"/>
                </a:solidFill>
                <a:latin typeface="Arial"/>
                <a:cs typeface="Arial"/>
              </a:rPr>
              <a:t>form</a:t>
            </a:r>
            <a:r>
              <a:rPr sz="3200" spc="-204" dirty="0">
                <a:solidFill>
                  <a:srgbClr val="3333CC"/>
                </a:solidFill>
                <a:latin typeface="Arial"/>
                <a:cs typeface="Arial"/>
              </a:rPr>
              <a:t> </a:t>
            </a:r>
            <a:r>
              <a:rPr sz="3200" spc="-15" dirty="0">
                <a:solidFill>
                  <a:srgbClr val="3333CC"/>
                </a:solidFill>
                <a:latin typeface="Arial"/>
                <a:cs typeface="Arial"/>
              </a:rPr>
              <a:t>of  </a:t>
            </a:r>
            <a:r>
              <a:rPr sz="3200" spc="-20" dirty="0">
                <a:solidFill>
                  <a:srgbClr val="3333CC"/>
                </a:solidFill>
                <a:latin typeface="Arial"/>
                <a:cs typeface="Arial"/>
              </a:rPr>
              <a:t>regularization</a:t>
            </a:r>
            <a:endParaRPr lang="en-US" sz="3200" spc="-20" dirty="0">
              <a:solidFill>
                <a:srgbClr val="3333CC"/>
              </a:solidFill>
              <a:latin typeface="Arial"/>
              <a:cs typeface="Arial"/>
            </a:endParaRPr>
          </a:p>
          <a:p>
            <a:pPr marL="351155" marR="1429385" indent="-339090">
              <a:lnSpc>
                <a:spcPts val="3820"/>
              </a:lnSpc>
              <a:spcBef>
                <a:spcPts val="240"/>
              </a:spcBef>
              <a:buChar char="•"/>
              <a:tabLst>
                <a:tab pos="351155" algn="l"/>
                <a:tab pos="351790" algn="l"/>
              </a:tabLst>
            </a:pPr>
            <a:endParaRPr lang="en-US" sz="3200" spc="-20" dirty="0">
              <a:solidFill>
                <a:srgbClr val="3333CC"/>
              </a:solidFill>
              <a:latin typeface="Arial"/>
              <a:cs typeface="Arial"/>
            </a:endParaRPr>
          </a:p>
          <a:p>
            <a:pPr marL="351155" marR="5080" indent="-339090">
              <a:lnSpc>
                <a:spcPct val="99100"/>
              </a:lnSpc>
              <a:spcBef>
                <a:spcPts val="555"/>
              </a:spcBef>
              <a:buChar char="•"/>
              <a:tabLst>
                <a:tab pos="351155" algn="l"/>
                <a:tab pos="351790" algn="l"/>
              </a:tabLst>
            </a:pPr>
            <a:r>
              <a:rPr sz="3200" spc="-10" dirty="0">
                <a:solidFill>
                  <a:srgbClr val="3333CC"/>
                </a:solidFill>
                <a:latin typeface="Arial"/>
                <a:cs typeface="Arial"/>
              </a:rPr>
              <a:t>It </a:t>
            </a:r>
            <a:r>
              <a:rPr sz="3200" spc="-25" dirty="0">
                <a:solidFill>
                  <a:srgbClr val="3333CC"/>
                </a:solidFill>
                <a:latin typeface="Arial"/>
                <a:cs typeface="Arial"/>
              </a:rPr>
              <a:t>requires almost </a:t>
            </a:r>
            <a:r>
              <a:rPr sz="3200" spc="-15" dirty="0">
                <a:solidFill>
                  <a:srgbClr val="3333CC"/>
                </a:solidFill>
                <a:latin typeface="Arial"/>
                <a:cs typeface="Arial"/>
              </a:rPr>
              <a:t>no </a:t>
            </a:r>
            <a:r>
              <a:rPr sz="3200" spc="-25" dirty="0">
                <a:solidFill>
                  <a:srgbClr val="3333CC"/>
                </a:solidFill>
                <a:latin typeface="Arial"/>
                <a:cs typeface="Arial"/>
              </a:rPr>
              <a:t>change </a:t>
            </a:r>
            <a:r>
              <a:rPr sz="3200" spc="-10" dirty="0">
                <a:solidFill>
                  <a:srgbClr val="3333CC"/>
                </a:solidFill>
                <a:latin typeface="Arial"/>
                <a:cs typeface="Arial"/>
              </a:rPr>
              <a:t>to </a:t>
            </a:r>
            <a:r>
              <a:rPr sz="3200" spc="-15" dirty="0">
                <a:solidFill>
                  <a:srgbClr val="3333CC"/>
                </a:solidFill>
                <a:latin typeface="Arial"/>
                <a:cs typeface="Arial"/>
              </a:rPr>
              <a:t>the </a:t>
            </a:r>
            <a:r>
              <a:rPr sz="3200" spc="-25" dirty="0">
                <a:solidFill>
                  <a:srgbClr val="3333CC"/>
                </a:solidFill>
                <a:latin typeface="Arial"/>
                <a:cs typeface="Arial"/>
              </a:rPr>
              <a:t>underlying  </a:t>
            </a:r>
            <a:r>
              <a:rPr sz="3200" spc="-20" dirty="0">
                <a:solidFill>
                  <a:srgbClr val="3333CC"/>
                </a:solidFill>
                <a:latin typeface="Arial"/>
                <a:cs typeface="Arial"/>
              </a:rPr>
              <a:t>training </a:t>
            </a:r>
            <a:r>
              <a:rPr sz="3200" spc="-25" dirty="0">
                <a:solidFill>
                  <a:srgbClr val="3333CC"/>
                </a:solidFill>
                <a:latin typeface="Arial"/>
                <a:cs typeface="Arial"/>
              </a:rPr>
              <a:t>procedure, </a:t>
            </a:r>
            <a:r>
              <a:rPr sz="3200" spc="-15" dirty="0">
                <a:solidFill>
                  <a:srgbClr val="3333CC"/>
                </a:solidFill>
                <a:latin typeface="Arial"/>
                <a:cs typeface="Arial"/>
              </a:rPr>
              <a:t>the </a:t>
            </a:r>
            <a:r>
              <a:rPr sz="3200" spc="-20" dirty="0">
                <a:solidFill>
                  <a:srgbClr val="3333CC"/>
                </a:solidFill>
                <a:latin typeface="Arial"/>
                <a:cs typeface="Arial"/>
              </a:rPr>
              <a:t>objective function, </a:t>
            </a:r>
            <a:r>
              <a:rPr sz="3200" spc="-15" dirty="0">
                <a:solidFill>
                  <a:srgbClr val="3333CC"/>
                </a:solidFill>
                <a:latin typeface="Arial"/>
                <a:cs typeface="Arial"/>
              </a:rPr>
              <a:t>or the  set of </a:t>
            </a:r>
            <a:r>
              <a:rPr sz="3200" spc="-20" dirty="0">
                <a:solidFill>
                  <a:srgbClr val="3333CC"/>
                </a:solidFill>
                <a:latin typeface="Arial"/>
                <a:cs typeface="Arial"/>
              </a:rPr>
              <a:t>allowable </a:t>
            </a:r>
            <a:r>
              <a:rPr sz="3200" spc="-25" dirty="0">
                <a:solidFill>
                  <a:srgbClr val="3333CC"/>
                </a:solidFill>
                <a:latin typeface="Arial"/>
                <a:cs typeface="Arial"/>
              </a:rPr>
              <a:t>parameter</a:t>
            </a:r>
            <a:r>
              <a:rPr sz="3200" spc="-75" dirty="0">
                <a:solidFill>
                  <a:srgbClr val="3333CC"/>
                </a:solidFill>
                <a:latin typeface="Arial"/>
                <a:cs typeface="Arial"/>
              </a:rPr>
              <a:t> </a:t>
            </a:r>
            <a:r>
              <a:rPr sz="3200" spc="-20" dirty="0">
                <a:solidFill>
                  <a:srgbClr val="3333CC"/>
                </a:solidFill>
                <a:latin typeface="Arial"/>
                <a:cs typeface="Arial"/>
              </a:rPr>
              <a:t>values</a:t>
            </a:r>
            <a:endParaRPr lang="en-US" sz="3200" spc="-20" dirty="0">
              <a:solidFill>
                <a:srgbClr val="3333CC"/>
              </a:solidFill>
              <a:latin typeface="Arial"/>
              <a:cs typeface="Arial"/>
            </a:endParaRPr>
          </a:p>
          <a:p>
            <a:pPr marL="351155" marR="5080" indent="-339090">
              <a:lnSpc>
                <a:spcPct val="99100"/>
              </a:lnSpc>
              <a:spcBef>
                <a:spcPts val="555"/>
              </a:spcBef>
              <a:buChar char="•"/>
              <a:tabLst>
                <a:tab pos="351155" algn="l"/>
                <a:tab pos="351790" algn="l"/>
              </a:tabLst>
            </a:pPr>
            <a:endParaRPr sz="3200" dirty="0">
              <a:latin typeface="Arial"/>
              <a:cs typeface="Arial"/>
            </a:endParaRPr>
          </a:p>
          <a:p>
            <a:pPr marL="351155" marR="1115060" indent="-339090">
              <a:lnSpc>
                <a:spcPts val="3790"/>
              </a:lnSpc>
              <a:spcBef>
                <a:spcPts val="840"/>
              </a:spcBef>
              <a:buChar char="•"/>
              <a:tabLst>
                <a:tab pos="351155" algn="l"/>
                <a:tab pos="351790" algn="l"/>
              </a:tabLst>
            </a:pPr>
            <a:r>
              <a:rPr lang="en-US" sz="3200" spc="-15" dirty="0">
                <a:solidFill>
                  <a:srgbClr val="3333CC"/>
                </a:solidFill>
                <a:latin typeface="Arial"/>
                <a:cs typeface="Arial"/>
              </a:rPr>
              <a:t>As such</a:t>
            </a:r>
            <a:r>
              <a:rPr sz="3200" spc="-15" dirty="0">
                <a:solidFill>
                  <a:srgbClr val="3333CC"/>
                </a:solidFill>
                <a:latin typeface="Arial"/>
                <a:cs typeface="Arial"/>
              </a:rPr>
              <a:t> </a:t>
            </a:r>
            <a:r>
              <a:rPr sz="3200" spc="-5" dirty="0">
                <a:solidFill>
                  <a:srgbClr val="3333CC"/>
                </a:solidFill>
                <a:latin typeface="Arial"/>
                <a:cs typeface="Arial"/>
              </a:rPr>
              <a:t>it is </a:t>
            </a:r>
            <a:r>
              <a:rPr sz="3200" spc="-20" dirty="0">
                <a:solidFill>
                  <a:srgbClr val="3333CC"/>
                </a:solidFill>
                <a:latin typeface="Arial"/>
                <a:cs typeface="Arial"/>
              </a:rPr>
              <a:t>easy </a:t>
            </a:r>
            <a:r>
              <a:rPr sz="3200" spc="-10" dirty="0">
                <a:solidFill>
                  <a:srgbClr val="3333CC"/>
                </a:solidFill>
                <a:latin typeface="Arial"/>
                <a:cs typeface="Arial"/>
              </a:rPr>
              <a:t>to </a:t>
            </a:r>
            <a:r>
              <a:rPr sz="3200" spc="-15" dirty="0">
                <a:solidFill>
                  <a:srgbClr val="3333CC"/>
                </a:solidFill>
                <a:latin typeface="Arial"/>
                <a:cs typeface="Arial"/>
              </a:rPr>
              <a:t>use early </a:t>
            </a:r>
            <a:r>
              <a:rPr sz="3200" spc="-20" dirty="0">
                <a:solidFill>
                  <a:srgbClr val="3333CC"/>
                </a:solidFill>
                <a:latin typeface="Arial"/>
                <a:cs typeface="Arial"/>
              </a:rPr>
              <a:t>stopping</a:t>
            </a:r>
            <a:r>
              <a:rPr sz="3200" spc="-235" dirty="0">
                <a:solidFill>
                  <a:srgbClr val="3333CC"/>
                </a:solidFill>
                <a:latin typeface="Arial"/>
                <a:cs typeface="Arial"/>
              </a:rPr>
              <a:t> </a:t>
            </a:r>
            <a:r>
              <a:rPr sz="3200" spc="-20" dirty="0">
                <a:solidFill>
                  <a:srgbClr val="3333CC"/>
                </a:solidFill>
                <a:latin typeface="Arial"/>
                <a:cs typeface="Arial"/>
              </a:rPr>
              <a:t>without </a:t>
            </a:r>
            <a:r>
              <a:rPr sz="3200" spc="-25" dirty="0">
                <a:solidFill>
                  <a:srgbClr val="3333CC"/>
                </a:solidFill>
                <a:latin typeface="Arial"/>
                <a:cs typeface="Arial"/>
              </a:rPr>
              <a:t>damaging </a:t>
            </a:r>
            <a:r>
              <a:rPr sz="3200" spc="-15" dirty="0">
                <a:solidFill>
                  <a:srgbClr val="3333CC"/>
                </a:solidFill>
                <a:latin typeface="Arial"/>
                <a:cs typeface="Arial"/>
              </a:rPr>
              <a:t>the </a:t>
            </a:r>
            <a:r>
              <a:rPr sz="3200" spc="-20" dirty="0">
                <a:solidFill>
                  <a:srgbClr val="3333CC"/>
                </a:solidFill>
                <a:latin typeface="Arial"/>
                <a:cs typeface="Arial"/>
              </a:rPr>
              <a:t>learning</a:t>
            </a:r>
            <a:r>
              <a:rPr sz="3200" spc="-90" dirty="0">
                <a:solidFill>
                  <a:srgbClr val="3333CC"/>
                </a:solidFill>
                <a:latin typeface="Arial"/>
                <a:cs typeface="Arial"/>
              </a:rPr>
              <a:t> </a:t>
            </a:r>
            <a:r>
              <a:rPr sz="3200" spc="-20" dirty="0">
                <a:solidFill>
                  <a:srgbClr val="3333CC"/>
                </a:solidFill>
                <a:latin typeface="Arial"/>
                <a:cs typeface="Arial"/>
              </a:rPr>
              <a:t>dynamics</a:t>
            </a:r>
            <a:endParaRPr sz="3200" dirty="0">
              <a:latin typeface="Arial"/>
              <a:cs typeface="Arial"/>
            </a:endParaRPr>
          </a:p>
          <a:p>
            <a:pPr marL="747395" marR="843280" lvl="1" indent="-282575">
              <a:lnSpc>
                <a:spcPts val="3290"/>
              </a:lnSpc>
              <a:spcBef>
                <a:spcPts val="720"/>
              </a:spcBef>
              <a:buChar char="–"/>
              <a:tabLst>
                <a:tab pos="747395" algn="l"/>
              </a:tabLst>
            </a:pPr>
            <a:r>
              <a:rPr sz="2800" spc="-10" dirty="0">
                <a:solidFill>
                  <a:srgbClr val="336600"/>
                </a:solidFill>
                <a:latin typeface="Arial"/>
                <a:cs typeface="Arial"/>
              </a:rPr>
              <a:t>In </a:t>
            </a:r>
            <a:r>
              <a:rPr sz="2800" spc="-15" dirty="0">
                <a:solidFill>
                  <a:srgbClr val="336600"/>
                </a:solidFill>
                <a:latin typeface="Arial"/>
                <a:cs typeface="Arial"/>
              </a:rPr>
              <a:t>contrast </a:t>
            </a:r>
            <a:r>
              <a:rPr sz="2800" spc="-10" dirty="0">
                <a:solidFill>
                  <a:srgbClr val="336600"/>
                </a:solidFill>
                <a:latin typeface="Arial"/>
                <a:cs typeface="Arial"/>
              </a:rPr>
              <a:t>to </a:t>
            </a:r>
            <a:r>
              <a:rPr sz="2800" spc="-15" dirty="0">
                <a:solidFill>
                  <a:srgbClr val="336600"/>
                </a:solidFill>
                <a:latin typeface="Arial"/>
                <a:cs typeface="Arial"/>
              </a:rPr>
              <a:t>weight decay, where we must</a:t>
            </a:r>
            <a:r>
              <a:rPr sz="2800" spc="-145" dirty="0">
                <a:solidFill>
                  <a:srgbClr val="336600"/>
                </a:solidFill>
                <a:latin typeface="Arial"/>
                <a:cs typeface="Arial"/>
              </a:rPr>
              <a:t> </a:t>
            </a:r>
            <a:r>
              <a:rPr sz="2800" spc="-15" dirty="0">
                <a:solidFill>
                  <a:srgbClr val="336600"/>
                </a:solidFill>
                <a:latin typeface="Arial"/>
                <a:cs typeface="Arial"/>
              </a:rPr>
              <a:t>be  careful </a:t>
            </a:r>
            <a:r>
              <a:rPr sz="2800" spc="-10" dirty="0">
                <a:solidFill>
                  <a:srgbClr val="336600"/>
                </a:solidFill>
                <a:latin typeface="Arial"/>
                <a:cs typeface="Arial"/>
              </a:rPr>
              <a:t>not to </a:t>
            </a:r>
            <a:r>
              <a:rPr sz="2800" spc="-15" dirty="0">
                <a:solidFill>
                  <a:srgbClr val="336600"/>
                </a:solidFill>
                <a:latin typeface="Arial"/>
                <a:cs typeface="Arial"/>
              </a:rPr>
              <a:t>use </a:t>
            </a:r>
            <a:r>
              <a:rPr sz="2800" spc="-10" dirty="0">
                <a:solidFill>
                  <a:srgbClr val="336600"/>
                </a:solidFill>
                <a:latin typeface="Arial"/>
                <a:cs typeface="Arial"/>
              </a:rPr>
              <a:t>too </a:t>
            </a:r>
            <a:r>
              <a:rPr sz="2800" spc="-15" dirty="0">
                <a:solidFill>
                  <a:srgbClr val="336600"/>
                </a:solidFill>
                <a:latin typeface="Arial"/>
                <a:cs typeface="Arial"/>
              </a:rPr>
              <a:t>much weight</a:t>
            </a:r>
            <a:r>
              <a:rPr sz="2800" spc="-135" dirty="0">
                <a:solidFill>
                  <a:srgbClr val="336600"/>
                </a:solidFill>
                <a:latin typeface="Arial"/>
                <a:cs typeface="Arial"/>
              </a:rPr>
              <a:t> </a:t>
            </a:r>
            <a:r>
              <a:rPr sz="2800" spc="-15" dirty="0">
                <a:solidFill>
                  <a:srgbClr val="336600"/>
                </a:solidFill>
                <a:latin typeface="Arial"/>
                <a:cs typeface="Arial"/>
              </a:rPr>
              <a:t>decay</a:t>
            </a:r>
            <a:endParaRPr sz="2800" dirty="0">
              <a:latin typeface="Arial"/>
              <a:cs typeface="Arial"/>
            </a:endParaRPr>
          </a:p>
          <a:p>
            <a:pPr marL="1143000" lvl="2" indent="-226695">
              <a:lnSpc>
                <a:spcPct val="100000"/>
              </a:lnSpc>
              <a:spcBef>
                <a:spcPts val="440"/>
              </a:spcBef>
              <a:buChar char="•"/>
              <a:tabLst>
                <a:tab pos="1143000" algn="l"/>
                <a:tab pos="3137535" algn="l"/>
              </a:tabLst>
            </a:pPr>
            <a:r>
              <a:rPr sz="2400" spc="-15" dirty="0">
                <a:solidFill>
                  <a:srgbClr val="660066"/>
                </a:solidFill>
                <a:latin typeface="Arial"/>
                <a:cs typeface="Arial"/>
              </a:rPr>
              <a:t>Otherwise</a:t>
            </a:r>
            <a:r>
              <a:rPr sz="2400" spc="-20" dirty="0">
                <a:solidFill>
                  <a:srgbClr val="660066"/>
                </a:solidFill>
                <a:latin typeface="Arial"/>
                <a:cs typeface="Arial"/>
              </a:rPr>
              <a:t> </a:t>
            </a:r>
            <a:r>
              <a:rPr sz="2400" spc="-10" dirty="0">
                <a:solidFill>
                  <a:srgbClr val="660066"/>
                </a:solidFill>
                <a:latin typeface="Arial"/>
                <a:cs typeface="Arial"/>
              </a:rPr>
              <a:t>we</a:t>
            </a:r>
            <a:r>
              <a:rPr lang="en-US" sz="2400" spc="-10" dirty="0">
                <a:solidFill>
                  <a:srgbClr val="660066"/>
                </a:solidFill>
                <a:latin typeface="Arial"/>
                <a:cs typeface="Arial"/>
              </a:rPr>
              <a:t> </a:t>
            </a:r>
            <a:r>
              <a:rPr sz="2400" spc="-10" dirty="0">
                <a:solidFill>
                  <a:srgbClr val="660066"/>
                </a:solidFill>
                <a:latin typeface="Arial"/>
                <a:cs typeface="Arial"/>
              </a:rPr>
              <a:t>trap the </a:t>
            </a:r>
            <a:r>
              <a:rPr sz="2400" spc="-15" dirty="0">
                <a:solidFill>
                  <a:srgbClr val="660066"/>
                </a:solidFill>
                <a:latin typeface="Arial"/>
                <a:cs typeface="Arial"/>
              </a:rPr>
              <a:t>network </a:t>
            </a:r>
            <a:r>
              <a:rPr sz="2400" spc="-5" dirty="0">
                <a:solidFill>
                  <a:srgbClr val="660066"/>
                </a:solidFill>
                <a:latin typeface="Arial"/>
                <a:cs typeface="Arial"/>
              </a:rPr>
              <a:t>in </a:t>
            </a:r>
            <a:r>
              <a:rPr sz="2400" dirty="0">
                <a:solidFill>
                  <a:srgbClr val="660066"/>
                </a:solidFill>
                <a:latin typeface="Arial"/>
                <a:cs typeface="Arial"/>
              </a:rPr>
              <a:t>a </a:t>
            </a:r>
            <a:r>
              <a:rPr sz="2400" spc="-10" dirty="0">
                <a:solidFill>
                  <a:srgbClr val="660066"/>
                </a:solidFill>
                <a:latin typeface="Arial"/>
                <a:cs typeface="Arial"/>
              </a:rPr>
              <a:t>bad local</a:t>
            </a:r>
            <a:r>
              <a:rPr sz="2400" spc="-150" dirty="0">
                <a:solidFill>
                  <a:srgbClr val="660066"/>
                </a:solidFill>
                <a:latin typeface="Arial"/>
                <a:cs typeface="Arial"/>
              </a:rPr>
              <a:t> </a:t>
            </a:r>
            <a:r>
              <a:rPr sz="2400" spc="-15" dirty="0">
                <a:solidFill>
                  <a:srgbClr val="660066"/>
                </a:solidFill>
                <a:latin typeface="Arial"/>
                <a:cs typeface="Arial"/>
              </a:rPr>
              <a:t>minimum</a:t>
            </a:r>
            <a:r>
              <a:rPr lang="en-US" sz="2400" spc="-15" dirty="0">
                <a:solidFill>
                  <a:srgbClr val="660066"/>
                </a:solidFill>
                <a:latin typeface="Arial"/>
                <a:cs typeface="Arial"/>
              </a:rPr>
              <a:t> corresponding to pathologically small weights </a:t>
            </a:r>
            <a:endParaRPr sz="2400" dirty="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758254" y="963168"/>
            <a:ext cx="5255446" cy="689932"/>
          </a:xfrm>
          <a:prstGeom prst="rect">
            <a:avLst/>
          </a:prstGeom>
        </p:spPr>
        <p:txBody>
          <a:bodyPr vert="horz" wrap="square" lIns="0" tIns="12700" rIns="0" bIns="0" rtlCol="0">
            <a:spAutoFit/>
          </a:bodyPr>
          <a:lstStyle/>
          <a:p>
            <a:pPr marL="12700">
              <a:lnSpc>
                <a:spcPct val="100000"/>
              </a:lnSpc>
              <a:spcBef>
                <a:spcPts val="100"/>
              </a:spcBef>
            </a:pPr>
            <a:r>
              <a:rPr spc="-25" dirty="0"/>
              <a:t>Philosophical</a:t>
            </a:r>
            <a:r>
              <a:rPr spc="-105" dirty="0"/>
              <a:t> </a:t>
            </a:r>
            <a:r>
              <a:rPr lang="en-US" spc="-20" dirty="0"/>
              <a:t>V</a:t>
            </a:r>
            <a:r>
              <a:rPr spc="-20" dirty="0"/>
              <a:t>iew</a:t>
            </a:r>
          </a:p>
        </p:txBody>
      </p:sp>
      <p:sp>
        <p:nvSpPr>
          <p:cNvPr id="4" name="object 4"/>
          <p:cNvSpPr txBox="1"/>
          <p:nvPr/>
        </p:nvSpPr>
        <p:spPr>
          <a:xfrm>
            <a:off x="585723" y="2017775"/>
            <a:ext cx="8374380" cy="4245393"/>
          </a:xfrm>
          <a:prstGeom prst="rect">
            <a:avLst/>
          </a:prstGeom>
        </p:spPr>
        <p:txBody>
          <a:bodyPr vert="horz" wrap="square" lIns="0" tIns="94615" rIns="0" bIns="0" rtlCol="0">
            <a:spAutoFit/>
          </a:bodyPr>
          <a:lstStyle/>
          <a:p>
            <a:pPr marL="351790" indent="-339090">
              <a:lnSpc>
                <a:spcPct val="100000"/>
              </a:lnSpc>
              <a:spcBef>
                <a:spcPts val="745"/>
              </a:spcBef>
              <a:buChar char="•"/>
              <a:tabLst>
                <a:tab pos="351155" algn="l"/>
                <a:tab pos="351790" algn="l"/>
              </a:tabLst>
            </a:pPr>
            <a:r>
              <a:rPr sz="3200" spc="-20" dirty="0">
                <a:solidFill>
                  <a:srgbClr val="3333CC"/>
                </a:solidFill>
                <a:latin typeface="Arial"/>
                <a:cs typeface="Arial"/>
              </a:rPr>
              <a:t>Regularization </a:t>
            </a:r>
            <a:r>
              <a:rPr sz="3200" spc="-5" dirty="0">
                <a:solidFill>
                  <a:srgbClr val="3333CC"/>
                </a:solidFill>
                <a:latin typeface="Arial"/>
                <a:cs typeface="Arial"/>
              </a:rPr>
              <a:t>is </a:t>
            </a:r>
            <a:r>
              <a:rPr sz="3200" dirty="0">
                <a:solidFill>
                  <a:srgbClr val="3333CC"/>
                </a:solidFill>
                <a:latin typeface="Arial"/>
                <a:cs typeface="Arial"/>
              </a:rPr>
              <a:t>a </a:t>
            </a:r>
            <a:r>
              <a:rPr lang="en-US" sz="3200" spc="-20" dirty="0">
                <a:solidFill>
                  <a:srgbClr val="3333CC"/>
                </a:solidFill>
                <a:latin typeface="Arial"/>
                <a:cs typeface="Arial"/>
              </a:rPr>
              <a:t>continuing</a:t>
            </a:r>
            <a:r>
              <a:rPr sz="3200" spc="-20" dirty="0">
                <a:solidFill>
                  <a:srgbClr val="3333CC"/>
                </a:solidFill>
                <a:latin typeface="Arial"/>
                <a:cs typeface="Arial"/>
              </a:rPr>
              <a:t> </a:t>
            </a:r>
            <a:r>
              <a:rPr sz="3200" spc="-15" dirty="0">
                <a:solidFill>
                  <a:srgbClr val="3333CC"/>
                </a:solidFill>
                <a:latin typeface="Arial"/>
                <a:cs typeface="Arial"/>
              </a:rPr>
              <a:t>issue </a:t>
            </a:r>
            <a:r>
              <a:rPr sz="3200" spc="-5" dirty="0">
                <a:solidFill>
                  <a:srgbClr val="3333CC"/>
                </a:solidFill>
                <a:latin typeface="Arial"/>
                <a:cs typeface="Arial"/>
              </a:rPr>
              <a:t>in</a:t>
            </a:r>
            <a:r>
              <a:rPr sz="3200" spc="-150" dirty="0">
                <a:solidFill>
                  <a:srgbClr val="3333CC"/>
                </a:solidFill>
                <a:latin typeface="Arial"/>
                <a:cs typeface="Arial"/>
              </a:rPr>
              <a:t> </a:t>
            </a:r>
            <a:r>
              <a:rPr sz="3200" spc="-20" dirty="0">
                <a:solidFill>
                  <a:srgbClr val="3333CC"/>
                </a:solidFill>
                <a:latin typeface="Arial"/>
                <a:cs typeface="Arial"/>
              </a:rPr>
              <a:t>ML</a:t>
            </a:r>
            <a:endParaRPr sz="3200" dirty="0">
              <a:latin typeface="Arial"/>
              <a:cs typeface="Arial"/>
            </a:endParaRPr>
          </a:p>
          <a:p>
            <a:pPr marL="351155" marR="610870" indent="-339090">
              <a:lnSpc>
                <a:spcPts val="3790"/>
              </a:lnSpc>
              <a:spcBef>
                <a:spcPts val="820"/>
              </a:spcBef>
              <a:buChar char="•"/>
              <a:tabLst>
                <a:tab pos="351155" algn="l"/>
                <a:tab pos="351790" algn="l"/>
              </a:tabLst>
            </a:pPr>
            <a:r>
              <a:rPr sz="3200" spc="-20" dirty="0">
                <a:solidFill>
                  <a:srgbClr val="3333CC"/>
                </a:solidFill>
                <a:latin typeface="Arial"/>
                <a:cs typeface="Arial"/>
              </a:rPr>
              <a:t>Hinton </a:t>
            </a:r>
            <a:r>
              <a:rPr lang="en-US" sz="3200" spc="-20" dirty="0">
                <a:solidFill>
                  <a:srgbClr val="3333CC"/>
                </a:solidFill>
                <a:latin typeface="Arial"/>
                <a:cs typeface="Arial"/>
              </a:rPr>
              <a:t>mentioned</a:t>
            </a:r>
            <a:r>
              <a:rPr sz="3200" spc="-20" dirty="0">
                <a:solidFill>
                  <a:srgbClr val="3333CC"/>
                </a:solidFill>
                <a:latin typeface="Arial"/>
                <a:cs typeface="Arial"/>
              </a:rPr>
              <a:t> </a:t>
            </a:r>
            <a:r>
              <a:rPr lang="en-US" sz="3200" spc="-15" dirty="0">
                <a:solidFill>
                  <a:srgbClr val="3333CC"/>
                </a:solidFill>
                <a:latin typeface="Arial"/>
                <a:cs typeface="Arial"/>
              </a:rPr>
              <a:t>it this way</a:t>
            </a:r>
            <a:r>
              <a:rPr sz="3200" spc="-25" dirty="0">
                <a:solidFill>
                  <a:srgbClr val="3333CC"/>
                </a:solidFill>
                <a:latin typeface="Arial"/>
                <a:cs typeface="Arial"/>
              </a:rPr>
              <a:t>:</a:t>
            </a:r>
            <a:endParaRPr sz="3200" dirty="0">
              <a:latin typeface="Arial"/>
              <a:cs typeface="Arial"/>
            </a:endParaRPr>
          </a:p>
          <a:p>
            <a:pPr marL="464820">
              <a:lnSpc>
                <a:spcPct val="100000"/>
              </a:lnSpc>
              <a:spcBef>
                <a:spcPts val="545"/>
              </a:spcBef>
              <a:tabLst>
                <a:tab pos="4290695" algn="l"/>
              </a:tabLst>
            </a:pPr>
            <a:r>
              <a:rPr sz="2800" dirty="0">
                <a:solidFill>
                  <a:srgbClr val="336600"/>
                </a:solidFill>
                <a:latin typeface="Arial"/>
                <a:cs typeface="Arial"/>
              </a:rPr>
              <a:t>– </a:t>
            </a:r>
            <a:r>
              <a:rPr sz="2800" spc="-15" dirty="0">
                <a:solidFill>
                  <a:srgbClr val="336600"/>
                </a:solidFill>
                <a:latin typeface="Arial"/>
                <a:cs typeface="Arial"/>
              </a:rPr>
              <a:t>used </a:t>
            </a:r>
            <a:r>
              <a:rPr sz="2800" dirty="0">
                <a:solidFill>
                  <a:srgbClr val="336600"/>
                </a:solidFill>
                <a:latin typeface="Arial"/>
                <a:cs typeface="Arial"/>
              </a:rPr>
              <a:t>a</a:t>
            </a:r>
            <a:r>
              <a:rPr sz="2800" spc="-135" dirty="0">
                <a:solidFill>
                  <a:srgbClr val="336600"/>
                </a:solidFill>
                <a:latin typeface="Arial"/>
                <a:cs typeface="Arial"/>
              </a:rPr>
              <a:t> </a:t>
            </a:r>
            <a:r>
              <a:rPr sz="2800" spc="-15" dirty="0">
                <a:solidFill>
                  <a:srgbClr val="336600"/>
                </a:solidFill>
                <a:latin typeface="Arial"/>
                <a:cs typeface="Arial"/>
              </a:rPr>
              <a:t>s</a:t>
            </a:r>
            <a:r>
              <a:rPr lang="en-US" sz="2800" spc="-15" dirty="0">
                <a:solidFill>
                  <a:srgbClr val="336600"/>
                </a:solidFill>
                <a:latin typeface="Arial"/>
                <a:cs typeface="Arial"/>
              </a:rPr>
              <a:t>urprising</a:t>
            </a:r>
            <a:r>
              <a:rPr sz="2800" spc="-15" dirty="0">
                <a:solidFill>
                  <a:srgbClr val="336600"/>
                </a:solidFill>
                <a:latin typeface="Arial"/>
                <a:cs typeface="Arial"/>
              </a:rPr>
              <a:t> </a:t>
            </a:r>
            <a:r>
              <a:rPr sz="2800" spc="-10" dirty="0">
                <a:solidFill>
                  <a:srgbClr val="336600"/>
                </a:solidFill>
                <a:latin typeface="Arial"/>
                <a:cs typeface="Arial"/>
              </a:rPr>
              <a:t>term	</a:t>
            </a:r>
            <a:r>
              <a:rPr sz="2800" spc="-15" dirty="0">
                <a:solidFill>
                  <a:srgbClr val="336600"/>
                </a:solidFill>
                <a:latin typeface="Arial"/>
                <a:cs typeface="Arial"/>
              </a:rPr>
              <a:t>"unlearning" </a:t>
            </a:r>
            <a:r>
              <a:rPr lang="en-US" sz="2800" spc="-10" dirty="0">
                <a:solidFill>
                  <a:srgbClr val="336600"/>
                </a:solidFill>
                <a:latin typeface="Arial"/>
                <a:cs typeface="Arial"/>
              </a:rPr>
              <a:t>as the process</a:t>
            </a:r>
            <a:endParaRPr sz="2800" dirty="0">
              <a:latin typeface="Arial"/>
              <a:cs typeface="Arial"/>
            </a:endParaRPr>
          </a:p>
          <a:p>
            <a:pPr marL="351155" marR="5080" indent="-339090">
              <a:lnSpc>
                <a:spcPts val="3790"/>
              </a:lnSpc>
              <a:spcBef>
                <a:spcPts val="825"/>
              </a:spcBef>
              <a:buChar char="•"/>
              <a:tabLst>
                <a:tab pos="351155" algn="l"/>
                <a:tab pos="351790" algn="l"/>
              </a:tabLst>
            </a:pPr>
            <a:r>
              <a:rPr sz="3200" spc="-15" dirty="0">
                <a:solidFill>
                  <a:srgbClr val="3333CC"/>
                </a:solidFill>
                <a:latin typeface="Arial"/>
                <a:cs typeface="Arial"/>
              </a:rPr>
              <a:t>To </a:t>
            </a:r>
            <a:r>
              <a:rPr sz="3200" spc="-20" dirty="0">
                <a:solidFill>
                  <a:srgbClr val="3333CC"/>
                </a:solidFill>
                <a:latin typeface="Arial"/>
                <a:cs typeface="Arial"/>
              </a:rPr>
              <a:t>achieve </a:t>
            </a:r>
            <a:r>
              <a:rPr sz="3200" dirty="0">
                <a:solidFill>
                  <a:srgbClr val="3333CC"/>
                </a:solidFill>
                <a:latin typeface="Arial"/>
                <a:cs typeface="Arial"/>
              </a:rPr>
              <a:t>a </a:t>
            </a:r>
            <a:r>
              <a:rPr sz="3200" spc="-20" dirty="0">
                <a:solidFill>
                  <a:srgbClr val="3333CC"/>
                </a:solidFill>
                <a:latin typeface="Arial"/>
                <a:cs typeface="Arial"/>
              </a:rPr>
              <a:t>greater effectiveness, </a:t>
            </a:r>
            <a:r>
              <a:rPr lang="en-US" sz="3200" spc="-20" dirty="0">
                <a:solidFill>
                  <a:srgbClr val="3333CC"/>
                </a:solidFill>
                <a:latin typeface="Arial"/>
                <a:cs typeface="Arial"/>
              </a:rPr>
              <a:t>do </a:t>
            </a:r>
            <a:r>
              <a:rPr sz="3200" spc="-20" dirty="0">
                <a:solidFill>
                  <a:srgbClr val="3333CC"/>
                </a:solidFill>
                <a:latin typeface="Arial"/>
                <a:cs typeface="Arial"/>
              </a:rPr>
              <a:t>not </a:t>
            </a:r>
            <a:r>
              <a:rPr sz="3200" spc="-15" dirty="0">
                <a:solidFill>
                  <a:srgbClr val="3333CC"/>
                </a:solidFill>
                <a:latin typeface="Arial"/>
                <a:cs typeface="Arial"/>
              </a:rPr>
              <a:t>learn the </a:t>
            </a:r>
            <a:r>
              <a:rPr sz="3200" spc="-20" dirty="0">
                <a:solidFill>
                  <a:srgbClr val="3333CC"/>
                </a:solidFill>
                <a:latin typeface="Arial"/>
                <a:cs typeface="Arial"/>
              </a:rPr>
              <a:t>idiosyncrasies </a:t>
            </a:r>
            <a:r>
              <a:rPr sz="3200" spc="-15" dirty="0">
                <a:solidFill>
                  <a:srgbClr val="3333CC"/>
                </a:solidFill>
                <a:latin typeface="Arial"/>
                <a:cs typeface="Arial"/>
              </a:rPr>
              <a:t>of the</a:t>
            </a:r>
            <a:r>
              <a:rPr sz="3200" spc="-130" dirty="0">
                <a:solidFill>
                  <a:srgbClr val="3333CC"/>
                </a:solidFill>
                <a:latin typeface="Arial"/>
                <a:cs typeface="Arial"/>
              </a:rPr>
              <a:t> </a:t>
            </a:r>
            <a:r>
              <a:rPr sz="3200" spc="-20" dirty="0">
                <a:solidFill>
                  <a:srgbClr val="3333CC"/>
                </a:solidFill>
                <a:latin typeface="Arial"/>
                <a:cs typeface="Arial"/>
              </a:rPr>
              <a:t>data</a:t>
            </a:r>
            <a:endParaRPr sz="3200" dirty="0">
              <a:latin typeface="Arial"/>
              <a:cs typeface="Arial"/>
            </a:endParaRPr>
          </a:p>
          <a:p>
            <a:pPr marL="351155" marR="290830" indent="-339090">
              <a:lnSpc>
                <a:spcPts val="3820"/>
              </a:lnSpc>
              <a:spcBef>
                <a:spcPts val="675"/>
              </a:spcBef>
              <a:buChar char="•"/>
              <a:tabLst>
                <a:tab pos="351155" algn="l"/>
                <a:tab pos="351790" algn="l"/>
              </a:tabLst>
            </a:pPr>
            <a:r>
              <a:rPr lang="en-US" sz="3200" spc="-20" dirty="0">
                <a:solidFill>
                  <a:srgbClr val="3333CC"/>
                </a:solidFill>
                <a:latin typeface="Arial"/>
                <a:cs typeface="Arial"/>
              </a:rPr>
              <a:t>"</a:t>
            </a:r>
            <a:r>
              <a:rPr sz="3200" spc="-20" dirty="0">
                <a:solidFill>
                  <a:srgbClr val="3333CC"/>
                </a:solidFill>
                <a:latin typeface="Arial"/>
                <a:cs typeface="Arial"/>
              </a:rPr>
              <a:t>One must remain </a:t>
            </a:r>
            <a:r>
              <a:rPr sz="3200" dirty="0">
                <a:solidFill>
                  <a:srgbClr val="3333CC"/>
                </a:solidFill>
                <a:latin typeface="Arial"/>
                <a:cs typeface="Arial"/>
              </a:rPr>
              <a:t>a </a:t>
            </a:r>
            <a:r>
              <a:rPr sz="3200" spc="-10" dirty="0">
                <a:solidFill>
                  <a:srgbClr val="3333CC"/>
                </a:solidFill>
                <a:latin typeface="Arial"/>
                <a:cs typeface="Arial"/>
              </a:rPr>
              <a:t>little </a:t>
            </a:r>
            <a:r>
              <a:rPr sz="3200" spc="-20" dirty="0">
                <a:solidFill>
                  <a:srgbClr val="3333CC"/>
                </a:solidFill>
                <a:latin typeface="Arial"/>
                <a:cs typeface="Arial"/>
              </a:rPr>
              <a:t>ignorant </a:t>
            </a:r>
            <a:r>
              <a:rPr sz="3200" spc="-5" dirty="0">
                <a:solidFill>
                  <a:srgbClr val="3333CC"/>
                </a:solidFill>
                <a:latin typeface="Arial"/>
                <a:cs typeface="Arial"/>
              </a:rPr>
              <a:t>in </a:t>
            </a:r>
            <a:r>
              <a:rPr sz="3200" spc="-20" dirty="0">
                <a:solidFill>
                  <a:srgbClr val="3333CC"/>
                </a:solidFill>
                <a:latin typeface="Arial"/>
                <a:cs typeface="Arial"/>
              </a:rPr>
              <a:t>order</a:t>
            </a:r>
            <a:r>
              <a:rPr sz="3200" spc="-170" dirty="0">
                <a:solidFill>
                  <a:srgbClr val="3333CC"/>
                </a:solidFill>
                <a:latin typeface="Arial"/>
                <a:cs typeface="Arial"/>
              </a:rPr>
              <a:t> </a:t>
            </a:r>
            <a:r>
              <a:rPr sz="3200" spc="-5" dirty="0">
                <a:solidFill>
                  <a:srgbClr val="3333CC"/>
                </a:solidFill>
                <a:latin typeface="Arial"/>
                <a:cs typeface="Arial"/>
              </a:rPr>
              <a:t>to </a:t>
            </a:r>
            <a:r>
              <a:rPr sz="3200" spc="-20" dirty="0">
                <a:solidFill>
                  <a:srgbClr val="3333CC"/>
                </a:solidFill>
                <a:latin typeface="Arial"/>
                <a:cs typeface="Arial"/>
              </a:rPr>
              <a:t>discover </a:t>
            </a:r>
            <a:r>
              <a:rPr sz="3200" spc="-15" dirty="0">
                <a:solidFill>
                  <a:srgbClr val="3333CC"/>
                </a:solidFill>
                <a:latin typeface="Arial"/>
                <a:cs typeface="Arial"/>
              </a:rPr>
              <a:t>the true </a:t>
            </a:r>
            <a:r>
              <a:rPr sz="3200" spc="-20" dirty="0">
                <a:solidFill>
                  <a:srgbClr val="3333CC"/>
                </a:solidFill>
                <a:latin typeface="Arial"/>
                <a:cs typeface="Arial"/>
              </a:rPr>
              <a:t>behavior </a:t>
            </a:r>
            <a:r>
              <a:rPr sz="3200" spc="-15" dirty="0">
                <a:solidFill>
                  <a:srgbClr val="3333CC"/>
                </a:solidFill>
                <a:latin typeface="Arial"/>
                <a:cs typeface="Arial"/>
              </a:rPr>
              <a:t>of the</a:t>
            </a:r>
            <a:r>
              <a:rPr sz="3200" spc="-140" dirty="0">
                <a:solidFill>
                  <a:srgbClr val="3333CC"/>
                </a:solidFill>
                <a:latin typeface="Arial"/>
                <a:cs typeface="Arial"/>
              </a:rPr>
              <a:t> </a:t>
            </a:r>
            <a:r>
              <a:rPr sz="3200" spc="-20" dirty="0">
                <a:solidFill>
                  <a:srgbClr val="3333CC"/>
                </a:solidFill>
                <a:latin typeface="Arial"/>
                <a:cs typeface="Arial"/>
              </a:rPr>
              <a:t>data</a:t>
            </a:r>
            <a:r>
              <a:rPr lang="en-US" sz="3200" spc="-20" dirty="0">
                <a:solidFill>
                  <a:srgbClr val="3333CC"/>
                </a:solidFill>
                <a:latin typeface="Arial"/>
                <a:cs typeface="Arial"/>
              </a:rPr>
              <a:t>"</a:t>
            </a:r>
            <a:endParaRPr sz="3200" dirty="0">
              <a:latin typeface="Arial"/>
              <a:cs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434861" y="691895"/>
            <a:ext cx="8102839" cy="689932"/>
          </a:xfrm>
          <a:prstGeom prst="rect">
            <a:avLst/>
          </a:prstGeom>
        </p:spPr>
        <p:txBody>
          <a:bodyPr vert="horz" wrap="square" lIns="0" tIns="12700" rIns="0" bIns="0" rtlCol="0">
            <a:spAutoFit/>
          </a:bodyPr>
          <a:lstStyle/>
          <a:p>
            <a:pPr marL="12700">
              <a:lnSpc>
                <a:spcPct val="100000"/>
              </a:lnSpc>
              <a:spcBef>
                <a:spcPts val="100"/>
              </a:spcBef>
            </a:pPr>
            <a:r>
              <a:rPr spc="-25" dirty="0"/>
              <a:t>Use </a:t>
            </a:r>
            <a:r>
              <a:rPr spc="-15" dirty="0"/>
              <a:t>of </a:t>
            </a:r>
            <a:r>
              <a:rPr dirty="0"/>
              <a:t>a </a:t>
            </a:r>
            <a:r>
              <a:rPr lang="en-US" spc="-25" dirty="0"/>
              <a:t>S</a:t>
            </a:r>
            <a:r>
              <a:rPr spc="-25" dirty="0"/>
              <a:t>econd </a:t>
            </a:r>
            <a:r>
              <a:rPr lang="en-US" spc="-20" dirty="0"/>
              <a:t>T</a:t>
            </a:r>
            <a:r>
              <a:rPr spc="-20" dirty="0"/>
              <a:t>raining</a:t>
            </a:r>
            <a:r>
              <a:rPr spc="-130" dirty="0"/>
              <a:t> </a:t>
            </a:r>
            <a:r>
              <a:rPr lang="en-US" spc="-15" dirty="0"/>
              <a:t>S</a:t>
            </a:r>
            <a:r>
              <a:rPr spc="-15" dirty="0"/>
              <a:t>tep</a:t>
            </a:r>
          </a:p>
        </p:txBody>
      </p:sp>
      <p:sp>
        <p:nvSpPr>
          <p:cNvPr id="5" name="object 5"/>
          <p:cNvSpPr txBox="1"/>
          <p:nvPr/>
        </p:nvSpPr>
        <p:spPr>
          <a:xfrm>
            <a:off x="585723" y="1417610"/>
            <a:ext cx="8756015" cy="4618990"/>
          </a:xfrm>
          <a:prstGeom prst="rect">
            <a:avLst/>
          </a:prstGeom>
        </p:spPr>
        <p:txBody>
          <a:bodyPr vert="horz" wrap="square" lIns="0" tIns="91440" rIns="0" bIns="0" rtlCol="0">
            <a:spAutoFit/>
          </a:bodyPr>
          <a:lstStyle/>
          <a:p>
            <a:pPr marL="351790" indent="-339090">
              <a:lnSpc>
                <a:spcPct val="100000"/>
              </a:lnSpc>
              <a:spcBef>
                <a:spcPts val="720"/>
              </a:spcBef>
              <a:buChar char="•"/>
              <a:tabLst>
                <a:tab pos="351155" algn="l"/>
                <a:tab pos="351790" algn="l"/>
              </a:tabLst>
            </a:pPr>
            <a:r>
              <a:rPr sz="3200" spc="-15" dirty="0">
                <a:solidFill>
                  <a:srgbClr val="3333CC"/>
                </a:solidFill>
                <a:latin typeface="Arial"/>
                <a:cs typeface="Arial"/>
              </a:rPr>
              <a:t>Early </a:t>
            </a:r>
            <a:r>
              <a:rPr sz="3200" spc="-20" dirty="0">
                <a:solidFill>
                  <a:srgbClr val="3333CC"/>
                </a:solidFill>
                <a:latin typeface="Arial"/>
                <a:cs typeface="Arial"/>
              </a:rPr>
              <a:t>stopping requires </a:t>
            </a:r>
            <a:r>
              <a:rPr sz="3200" dirty="0">
                <a:solidFill>
                  <a:srgbClr val="3333CC"/>
                </a:solidFill>
                <a:latin typeface="Arial"/>
                <a:cs typeface="Arial"/>
              </a:rPr>
              <a:t>a </a:t>
            </a:r>
            <a:r>
              <a:rPr sz="3200" spc="-20" dirty="0">
                <a:solidFill>
                  <a:srgbClr val="3333CC"/>
                </a:solidFill>
                <a:latin typeface="Arial"/>
                <a:cs typeface="Arial"/>
              </a:rPr>
              <a:t>validation</a:t>
            </a:r>
            <a:r>
              <a:rPr sz="3200" spc="-135" dirty="0">
                <a:solidFill>
                  <a:srgbClr val="3333CC"/>
                </a:solidFill>
                <a:latin typeface="Arial"/>
                <a:cs typeface="Arial"/>
              </a:rPr>
              <a:t> </a:t>
            </a:r>
            <a:r>
              <a:rPr sz="3200" spc="-15" dirty="0">
                <a:solidFill>
                  <a:srgbClr val="3333CC"/>
                </a:solidFill>
                <a:latin typeface="Arial"/>
                <a:cs typeface="Arial"/>
              </a:rPr>
              <a:t>set</a:t>
            </a:r>
            <a:endParaRPr sz="3200" dirty="0">
              <a:latin typeface="Arial"/>
              <a:cs typeface="Arial"/>
            </a:endParaRPr>
          </a:p>
          <a:p>
            <a:pPr marL="747395" lvl="1" indent="-282575">
              <a:lnSpc>
                <a:spcPct val="100000"/>
              </a:lnSpc>
              <a:spcBef>
                <a:spcPts val="545"/>
              </a:spcBef>
              <a:buChar char="–"/>
              <a:tabLst>
                <a:tab pos="747395" algn="l"/>
              </a:tabLst>
            </a:pPr>
            <a:r>
              <a:rPr sz="2800" spc="-15" dirty="0">
                <a:solidFill>
                  <a:srgbClr val="336600"/>
                </a:solidFill>
                <a:latin typeface="Arial"/>
                <a:cs typeface="Arial"/>
              </a:rPr>
              <a:t>Thus some </a:t>
            </a:r>
            <a:r>
              <a:rPr sz="2800" spc="-10" dirty="0">
                <a:solidFill>
                  <a:srgbClr val="336600"/>
                </a:solidFill>
                <a:latin typeface="Arial"/>
                <a:cs typeface="Arial"/>
              </a:rPr>
              <a:t>training </a:t>
            </a:r>
            <a:r>
              <a:rPr sz="2800" spc="-15" dirty="0">
                <a:solidFill>
                  <a:srgbClr val="336600"/>
                </a:solidFill>
                <a:latin typeface="Arial"/>
                <a:cs typeface="Arial"/>
              </a:rPr>
              <a:t>data </a:t>
            </a:r>
            <a:r>
              <a:rPr sz="2800" spc="-5" dirty="0">
                <a:solidFill>
                  <a:srgbClr val="336600"/>
                </a:solidFill>
                <a:latin typeface="Arial"/>
                <a:cs typeface="Arial"/>
              </a:rPr>
              <a:t>is </a:t>
            </a:r>
            <a:r>
              <a:rPr sz="2800" spc="-10" dirty="0">
                <a:solidFill>
                  <a:srgbClr val="336600"/>
                </a:solidFill>
                <a:latin typeface="Arial"/>
                <a:cs typeface="Arial"/>
              </a:rPr>
              <a:t>not fed to the</a:t>
            </a:r>
            <a:r>
              <a:rPr sz="2800" spc="-180" dirty="0">
                <a:solidFill>
                  <a:srgbClr val="336600"/>
                </a:solidFill>
                <a:latin typeface="Arial"/>
                <a:cs typeface="Arial"/>
              </a:rPr>
              <a:t> </a:t>
            </a:r>
            <a:r>
              <a:rPr sz="2800" spc="-15" dirty="0">
                <a:solidFill>
                  <a:srgbClr val="336600"/>
                </a:solidFill>
                <a:latin typeface="Arial"/>
                <a:cs typeface="Arial"/>
              </a:rPr>
              <a:t>model</a:t>
            </a:r>
            <a:endParaRPr sz="2800" dirty="0">
              <a:latin typeface="Arial"/>
              <a:cs typeface="Arial"/>
            </a:endParaRPr>
          </a:p>
          <a:p>
            <a:pPr marL="351155" marR="5080" indent="-339090">
              <a:lnSpc>
                <a:spcPct val="99100"/>
              </a:lnSpc>
              <a:spcBef>
                <a:spcPts val="785"/>
              </a:spcBef>
              <a:buChar char="•"/>
              <a:tabLst>
                <a:tab pos="351155" algn="l"/>
                <a:tab pos="351790" algn="l"/>
              </a:tabLst>
            </a:pPr>
            <a:r>
              <a:rPr sz="3200" spc="-15" dirty="0">
                <a:solidFill>
                  <a:srgbClr val="3333CC"/>
                </a:solidFill>
                <a:latin typeface="Arial"/>
                <a:cs typeface="Arial"/>
              </a:rPr>
              <a:t>To </a:t>
            </a:r>
            <a:r>
              <a:rPr sz="3200" spc="-20" dirty="0">
                <a:solidFill>
                  <a:srgbClr val="3333CC"/>
                </a:solidFill>
                <a:latin typeface="Arial"/>
                <a:cs typeface="Arial"/>
              </a:rPr>
              <a:t>best </a:t>
            </a:r>
            <a:r>
              <a:rPr lang="en-US" sz="3200" spc="-15" dirty="0">
                <a:solidFill>
                  <a:srgbClr val="3333CC"/>
                </a:solidFill>
                <a:latin typeface="Arial"/>
                <a:cs typeface="Arial"/>
              </a:rPr>
              <a:t>use</a:t>
            </a:r>
            <a:r>
              <a:rPr sz="3200" spc="-15" dirty="0">
                <a:solidFill>
                  <a:srgbClr val="3333CC"/>
                </a:solidFill>
                <a:latin typeface="Arial"/>
                <a:cs typeface="Arial"/>
              </a:rPr>
              <a:t> this extra </a:t>
            </a:r>
            <a:r>
              <a:rPr sz="3200" spc="-20" dirty="0">
                <a:solidFill>
                  <a:srgbClr val="3333CC"/>
                </a:solidFill>
                <a:latin typeface="Arial"/>
                <a:cs typeface="Arial"/>
              </a:rPr>
              <a:t>data, one </a:t>
            </a:r>
            <a:r>
              <a:rPr sz="3200" spc="-15" dirty="0">
                <a:solidFill>
                  <a:srgbClr val="3333CC"/>
                </a:solidFill>
                <a:latin typeface="Arial"/>
                <a:cs typeface="Arial"/>
              </a:rPr>
              <a:t>can</a:t>
            </a:r>
            <a:r>
              <a:rPr sz="3200" spc="-160" dirty="0">
                <a:solidFill>
                  <a:srgbClr val="3333CC"/>
                </a:solidFill>
                <a:latin typeface="Arial"/>
                <a:cs typeface="Arial"/>
              </a:rPr>
              <a:t> </a:t>
            </a:r>
            <a:r>
              <a:rPr sz="3200" spc="-20" dirty="0">
                <a:solidFill>
                  <a:srgbClr val="3333CC"/>
                </a:solidFill>
                <a:latin typeface="Arial"/>
                <a:cs typeface="Arial"/>
              </a:rPr>
              <a:t>perform  </a:t>
            </a:r>
            <a:r>
              <a:rPr sz="3200" spc="-15" dirty="0">
                <a:solidFill>
                  <a:srgbClr val="3333CC"/>
                </a:solidFill>
                <a:latin typeface="Arial"/>
                <a:cs typeface="Arial"/>
              </a:rPr>
              <a:t>extra </a:t>
            </a:r>
            <a:r>
              <a:rPr sz="3200" spc="-20" dirty="0">
                <a:solidFill>
                  <a:srgbClr val="3333CC"/>
                </a:solidFill>
                <a:latin typeface="Arial"/>
                <a:cs typeface="Arial"/>
              </a:rPr>
              <a:t>training after </a:t>
            </a:r>
            <a:r>
              <a:rPr sz="3200" spc="-15" dirty="0">
                <a:solidFill>
                  <a:srgbClr val="3333CC"/>
                </a:solidFill>
                <a:latin typeface="Arial"/>
                <a:cs typeface="Arial"/>
              </a:rPr>
              <a:t>the initial </a:t>
            </a:r>
            <a:r>
              <a:rPr sz="3200" spc="-20" dirty="0">
                <a:solidFill>
                  <a:srgbClr val="3333CC"/>
                </a:solidFill>
                <a:latin typeface="Arial"/>
                <a:cs typeface="Arial"/>
              </a:rPr>
              <a:t>training </a:t>
            </a:r>
            <a:r>
              <a:rPr lang="en-US" sz="3200" spc="-15" dirty="0">
                <a:solidFill>
                  <a:srgbClr val="3333CC"/>
                </a:solidFill>
                <a:latin typeface="Arial"/>
                <a:cs typeface="Arial"/>
              </a:rPr>
              <a:t>and</a:t>
            </a:r>
            <a:r>
              <a:rPr sz="3200" spc="-15" dirty="0">
                <a:solidFill>
                  <a:srgbClr val="3333CC"/>
                </a:solidFill>
                <a:latin typeface="Arial"/>
                <a:cs typeface="Arial"/>
              </a:rPr>
              <a:t> early  </a:t>
            </a:r>
            <a:r>
              <a:rPr sz="3200" spc="-20" dirty="0">
                <a:solidFill>
                  <a:srgbClr val="3333CC"/>
                </a:solidFill>
                <a:latin typeface="Arial"/>
                <a:cs typeface="Arial"/>
              </a:rPr>
              <a:t>stopping has</a:t>
            </a:r>
            <a:r>
              <a:rPr sz="3200" spc="-55" dirty="0">
                <a:solidFill>
                  <a:srgbClr val="3333CC"/>
                </a:solidFill>
                <a:latin typeface="Arial"/>
                <a:cs typeface="Arial"/>
              </a:rPr>
              <a:t> </a:t>
            </a:r>
            <a:r>
              <a:rPr sz="3200" spc="-20" dirty="0">
                <a:solidFill>
                  <a:srgbClr val="3333CC"/>
                </a:solidFill>
                <a:latin typeface="Arial"/>
                <a:cs typeface="Arial"/>
              </a:rPr>
              <a:t>completed</a:t>
            </a:r>
            <a:endParaRPr sz="3200" dirty="0">
              <a:latin typeface="Arial"/>
              <a:cs typeface="Arial"/>
            </a:endParaRPr>
          </a:p>
          <a:p>
            <a:pPr marL="747395" marR="598170" lvl="1" indent="-282575">
              <a:lnSpc>
                <a:spcPts val="3310"/>
              </a:lnSpc>
              <a:spcBef>
                <a:spcPts val="695"/>
              </a:spcBef>
              <a:buChar char="–"/>
              <a:tabLst>
                <a:tab pos="747395" algn="l"/>
              </a:tabLst>
            </a:pPr>
            <a:r>
              <a:rPr sz="2800" spc="-10" dirty="0">
                <a:solidFill>
                  <a:srgbClr val="336600"/>
                </a:solidFill>
                <a:latin typeface="Arial"/>
                <a:cs typeface="Arial"/>
              </a:rPr>
              <a:t>In the </a:t>
            </a:r>
            <a:r>
              <a:rPr sz="2800" spc="-15" dirty="0">
                <a:solidFill>
                  <a:srgbClr val="336600"/>
                </a:solidFill>
                <a:latin typeface="Arial"/>
                <a:cs typeface="Arial"/>
              </a:rPr>
              <a:t>second extra </a:t>
            </a:r>
            <a:r>
              <a:rPr sz="2800" spc="-10" dirty="0">
                <a:solidFill>
                  <a:srgbClr val="336600"/>
                </a:solidFill>
                <a:latin typeface="Arial"/>
                <a:cs typeface="Arial"/>
              </a:rPr>
              <a:t>training </a:t>
            </a:r>
            <a:r>
              <a:rPr sz="2800" spc="-15" dirty="0">
                <a:solidFill>
                  <a:srgbClr val="336600"/>
                </a:solidFill>
                <a:latin typeface="Arial"/>
                <a:cs typeface="Arial"/>
              </a:rPr>
              <a:t>step, </a:t>
            </a:r>
            <a:r>
              <a:rPr sz="2800" spc="-10" dirty="0">
                <a:solidFill>
                  <a:srgbClr val="336600"/>
                </a:solidFill>
                <a:latin typeface="Arial"/>
                <a:cs typeface="Arial"/>
              </a:rPr>
              <a:t>all the</a:t>
            </a:r>
            <a:r>
              <a:rPr sz="2800" spc="-130" dirty="0">
                <a:solidFill>
                  <a:srgbClr val="336600"/>
                </a:solidFill>
                <a:latin typeface="Arial"/>
                <a:cs typeface="Arial"/>
              </a:rPr>
              <a:t> </a:t>
            </a:r>
            <a:r>
              <a:rPr sz="2800" spc="-15" dirty="0">
                <a:solidFill>
                  <a:srgbClr val="336600"/>
                </a:solidFill>
                <a:latin typeface="Arial"/>
                <a:cs typeface="Arial"/>
              </a:rPr>
              <a:t>training  data </a:t>
            </a:r>
            <a:r>
              <a:rPr sz="2800" spc="-5" dirty="0">
                <a:solidFill>
                  <a:srgbClr val="336600"/>
                </a:solidFill>
                <a:latin typeface="Arial"/>
                <a:cs typeface="Arial"/>
              </a:rPr>
              <a:t>is</a:t>
            </a:r>
            <a:r>
              <a:rPr sz="2800" spc="-45" dirty="0">
                <a:solidFill>
                  <a:srgbClr val="336600"/>
                </a:solidFill>
                <a:latin typeface="Arial"/>
                <a:cs typeface="Arial"/>
              </a:rPr>
              <a:t> </a:t>
            </a:r>
            <a:r>
              <a:rPr sz="2800" spc="-15" dirty="0">
                <a:solidFill>
                  <a:srgbClr val="336600"/>
                </a:solidFill>
                <a:latin typeface="Arial"/>
                <a:cs typeface="Arial"/>
              </a:rPr>
              <a:t>included</a:t>
            </a:r>
            <a:endParaRPr sz="2800" dirty="0">
              <a:latin typeface="Arial"/>
              <a:cs typeface="Arial"/>
            </a:endParaRPr>
          </a:p>
          <a:p>
            <a:pPr marL="351155" marR="362585" indent="-339090">
              <a:lnSpc>
                <a:spcPts val="3820"/>
              </a:lnSpc>
              <a:spcBef>
                <a:spcPts val="775"/>
              </a:spcBef>
              <a:buChar char="•"/>
              <a:tabLst>
                <a:tab pos="351155" algn="l"/>
                <a:tab pos="351790" algn="l"/>
              </a:tabLst>
            </a:pPr>
            <a:r>
              <a:rPr sz="3200" spc="-20" dirty="0">
                <a:solidFill>
                  <a:srgbClr val="3333CC"/>
                </a:solidFill>
                <a:latin typeface="Arial"/>
                <a:cs typeface="Arial"/>
              </a:rPr>
              <a:t>There </a:t>
            </a:r>
            <a:r>
              <a:rPr sz="3200" spc="-15" dirty="0">
                <a:solidFill>
                  <a:srgbClr val="3333CC"/>
                </a:solidFill>
                <a:latin typeface="Arial"/>
                <a:cs typeface="Arial"/>
              </a:rPr>
              <a:t>are two basic </a:t>
            </a:r>
            <a:r>
              <a:rPr sz="3200" spc="-20" dirty="0">
                <a:solidFill>
                  <a:srgbClr val="3333CC"/>
                </a:solidFill>
                <a:latin typeface="Arial"/>
                <a:cs typeface="Arial"/>
              </a:rPr>
              <a:t>strategies </a:t>
            </a:r>
            <a:r>
              <a:rPr sz="3200" spc="-15" dirty="0">
                <a:solidFill>
                  <a:srgbClr val="3333CC"/>
                </a:solidFill>
                <a:latin typeface="Arial"/>
                <a:cs typeface="Arial"/>
              </a:rPr>
              <a:t>for the</a:t>
            </a:r>
            <a:r>
              <a:rPr sz="3200" spc="-165" dirty="0">
                <a:solidFill>
                  <a:srgbClr val="3333CC"/>
                </a:solidFill>
                <a:latin typeface="Arial"/>
                <a:cs typeface="Arial"/>
              </a:rPr>
              <a:t> </a:t>
            </a:r>
            <a:r>
              <a:rPr sz="3200" spc="-20" dirty="0">
                <a:solidFill>
                  <a:srgbClr val="3333CC"/>
                </a:solidFill>
                <a:latin typeface="Arial"/>
                <a:cs typeface="Arial"/>
              </a:rPr>
              <a:t>second  training</a:t>
            </a:r>
            <a:r>
              <a:rPr sz="3200" spc="-45" dirty="0">
                <a:solidFill>
                  <a:srgbClr val="3333CC"/>
                </a:solidFill>
                <a:latin typeface="Arial"/>
                <a:cs typeface="Arial"/>
              </a:rPr>
              <a:t> </a:t>
            </a:r>
            <a:r>
              <a:rPr sz="3200" spc="-25" dirty="0">
                <a:solidFill>
                  <a:srgbClr val="3333CC"/>
                </a:solidFill>
                <a:latin typeface="Arial"/>
                <a:cs typeface="Arial"/>
              </a:rPr>
              <a:t>procedure</a:t>
            </a:r>
            <a:endParaRPr sz="3200" dirty="0">
              <a:latin typeface="Arial"/>
              <a:cs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561235" y="691895"/>
            <a:ext cx="6788784" cy="695960"/>
          </a:xfrm>
          <a:prstGeom prst="rect">
            <a:avLst/>
          </a:prstGeom>
        </p:spPr>
        <p:txBody>
          <a:bodyPr vert="horz" wrap="square" lIns="0" tIns="12700" rIns="0" bIns="0" rtlCol="0">
            <a:spAutoFit/>
          </a:bodyPr>
          <a:lstStyle/>
          <a:p>
            <a:pPr marL="12700">
              <a:lnSpc>
                <a:spcPct val="100000"/>
              </a:lnSpc>
              <a:spcBef>
                <a:spcPts val="100"/>
              </a:spcBef>
            </a:pPr>
            <a:r>
              <a:rPr spc="-20" dirty="0"/>
              <a:t>First Strategy </a:t>
            </a:r>
            <a:r>
              <a:rPr spc="-15" dirty="0"/>
              <a:t>for</a:t>
            </a:r>
            <a:r>
              <a:rPr spc="-110" dirty="0"/>
              <a:t> </a:t>
            </a:r>
            <a:r>
              <a:rPr spc="-25" dirty="0"/>
              <a:t>Retraining</a:t>
            </a:r>
          </a:p>
        </p:txBody>
      </p:sp>
      <p:sp>
        <p:nvSpPr>
          <p:cNvPr id="5" name="object 5"/>
          <p:cNvSpPr txBox="1"/>
          <p:nvPr/>
        </p:nvSpPr>
        <p:spPr>
          <a:xfrm>
            <a:off x="585723" y="1569720"/>
            <a:ext cx="9332977" cy="5453224"/>
          </a:xfrm>
          <a:prstGeom prst="rect">
            <a:avLst/>
          </a:prstGeom>
        </p:spPr>
        <p:txBody>
          <a:bodyPr vert="horz" wrap="square" lIns="0" tIns="30480" rIns="0" bIns="0" rtlCol="0">
            <a:spAutoFit/>
          </a:bodyPr>
          <a:lstStyle/>
          <a:p>
            <a:pPr marL="351155" marR="5080" indent="-339090">
              <a:lnSpc>
                <a:spcPts val="3820"/>
              </a:lnSpc>
              <a:spcBef>
                <a:spcPts val="240"/>
              </a:spcBef>
              <a:buChar char="•"/>
              <a:tabLst>
                <a:tab pos="351155" algn="l"/>
                <a:tab pos="351790" algn="l"/>
              </a:tabLst>
            </a:pPr>
            <a:r>
              <a:rPr lang="en-US" sz="3200" spc="-20" dirty="0">
                <a:solidFill>
                  <a:srgbClr val="3333CC"/>
                </a:solidFill>
                <a:latin typeface="Arial"/>
                <a:cs typeface="Arial"/>
              </a:rPr>
              <a:t>I</a:t>
            </a:r>
            <a:r>
              <a:rPr sz="3200" spc="-15" dirty="0">
                <a:solidFill>
                  <a:srgbClr val="3333CC"/>
                </a:solidFill>
                <a:latin typeface="Arial"/>
                <a:cs typeface="Arial"/>
              </a:rPr>
              <a:t>nitialize the </a:t>
            </a:r>
            <a:r>
              <a:rPr sz="3200" spc="-25" dirty="0">
                <a:solidFill>
                  <a:srgbClr val="3333CC"/>
                </a:solidFill>
                <a:latin typeface="Arial"/>
                <a:cs typeface="Arial"/>
              </a:rPr>
              <a:t>model </a:t>
            </a:r>
            <a:r>
              <a:rPr sz="3200" spc="-20" dirty="0">
                <a:solidFill>
                  <a:srgbClr val="3333CC"/>
                </a:solidFill>
                <a:latin typeface="Arial"/>
                <a:cs typeface="Arial"/>
              </a:rPr>
              <a:t>again</a:t>
            </a:r>
            <a:r>
              <a:rPr sz="3200" spc="-110" dirty="0">
                <a:solidFill>
                  <a:srgbClr val="3333CC"/>
                </a:solidFill>
                <a:latin typeface="Arial"/>
                <a:cs typeface="Arial"/>
              </a:rPr>
              <a:t> </a:t>
            </a:r>
            <a:r>
              <a:rPr sz="3200" spc="-20" dirty="0">
                <a:solidFill>
                  <a:srgbClr val="3333CC"/>
                </a:solidFill>
                <a:latin typeface="Arial"/>
                <a:cs typeface="Arial"/>
              </a:rPr>
              <a:t>and retrain </a:t>
            </a:r>
            <a:r>
              <a:rPr sz="3200" spc="-15" dirty="0">
                <a:solidFill>
                  <a:srgbClr val="3333CC"/>
                </a:solidFill>
                <a:latin typeface="Arial"/>
                <a:cs typeface="Arial"/>
              </a:rPr>
              <a:t>on all the</a:t>
            </a:r>
            <a:r>
              <a:rPr sz="3200" spc="-100" dirty="0">
                <a:solidFill>
                  <a:srgbClr val="3333CC"/>
                </a:solidFill>
                <a:latin typeface="Arial"/>
                <a:cs typeface="Arial"/>
              </a:rPr>
              <a:t> </a:t>
            </a:r>
            <a:r>
              <a:rPr sz="3200" spc="-20" dirty="0">
                <a:solidFill>
                  <a:srgbClr val="3333CC"/>
                </a:solidFill>
                <a:latin typeface="Arial"/>
                <a:cs typeface="Arial"/>
              </a:rPr>
              <a:t>data</a:t>
            </a:r>
            <a:endParaRPr sz="3200" dirty="0">
              <a:latin typeface="Arial"/>
              <a:cs typeface="Arial"/>
            </a:endParaRPr>
          </a:p>
          <a:p>
            <a:pPr marL="351155" marR="146050" indent="-339090">
              <a:lnSpc>
                <a:spcPct val="99100"/>
              </a:lnSpc>
              <a:spcBef>
                <a:spcPts val="555"/>
              </a:spcBef>
              <a:buChar char="•"/>
              <a:tabLst>
                <a:tab pos="351155" algn="l"/>
                <a:tab pos="351790" algn="l"/>
              </a:tabLst>
            </a:pPr>
            <a:r>
              <a:rPr sz="3200" spc="-10" dirty="0">
                <a:solidFill>
                  <a:srgbClr val="3333CC"/>
                </a:solidFill>
                <a:latin typeface="Arial"/>
                <a:cs typeface="Arial"/>
              </a:rPr>
              <a:t>In </a:t>
            </a:r>
            <a:r>
              <a:rPr sz="3200" spc="-15" dirty="0">
                <a:solidFill>
                  <a:srgbClr val="3333CC"/>
                </a:solidFill>
                <a:latin typeface="Arial"/>
                <a:cs typeface="Arial"/>
              </a:rPr>
              <a:t>the </a:t>
            </a:r>
            <a:r>
              <a:rPr sz="3200" spc="-25" dirty="0">
                <a:solidFill>
                  <a:srgbClr val="3333CC"/>
                </a:solidFill>
                <a:latin typeface="Arial"/>
                <a:cs typeface="Arial"/>
              </a:rPr>
              <a:t>second </a:t>
            </a:r>
            <a:r>
              <a:rPr sz="3200" spc="-20" dirty="0">
                <a:solidFill>
                  <a:srgbClr val="3333CC"/>
                </a:solidFill>
                <a:latin typeface="Arial"/>
                <a:cs typeface="Arial"/>
              </a:rPr>
              <a:t>training pass, </a:t>
            </a:r>
            <a:r>
              <a:rPr sz="3200" spc="-15" dirty="0">
                <a:solidFill>
                  <a:srgbClr val="3333CC"/>
                </a:solidFill>
                <a:latin typeface="Arial"/>
                <a:cs typeface="Arial"/>
              </a:rPr>
              <a:t>we train for the  </a:t>
            </a:r>
            <a:r>
              <a:rPr sz="3200" spc="-20" dirty="0">
                <a:solidFill>
                  <a:srgbClr val="3333CC"/>
                </a:solidFill>
                <a:latin typeface="Arial"/>
                <a:cs typeface="Arial"/>
              </a:rPr>
              <a:t>same n</a:t>
            </a:r>
            <a:r>
              <a:rPr lang="en-US" sz="3200" spc="-20" dirty="0">
                <a:solidFill>
                  <a:srgbClr val="3333CC"/>
                </a:solidFill>
                <a:latin typeface="Arial"/>
                <a:cs typeface="Arial"/>
              </a:rPr>
              <a:t>umber</a:t>
            </a:r>
            <a:r>
              <a:rPr sz="3200" spc="-20" dirty="0">
                <a:solidFill>
                  <a:srgbClr val="3333CC"/>
                </a:solidFill>
                <a:latin typeface="Arial"/>
                <a:cs typeface="Arial"/>
              </a:rPr>
              <a:t> </a:t>
            </a:r>
            <a:r>
              <a:rPr sz="3200" spc="-15" dirty="0">
                <a:solidFill>
                  <a:srgbClr val="3333CC"/>
                </a:solidFill>
                <a:latin typeface="Arial"/>
                <a:cs typeface="Arial"/>
              </a:rPr>
              <a:t>of </a:t>
            </a:r>
            <a:r>
              <a:rPr sz="3200" spc="-20" dirty="0">
                <a:solidFill>
                  <a:srgbClr val="3333CC"/>
                </a:solidFill>
                <a:latin typeface="Arial"/>
                <a:cs typeface="Arial"/>
              </a:rPr>
              <a:t>steps </a:t>
            </a:r>
            <a:r>
              <a:rPr sz="3200" spc="-15" dirty="0">
                <a:solidFill>
                  <a:srgbClr val="3333CC"/>
                </a:solidFill>
                <a:latin typeface="Arial"/>
                <a:cs typeface="Arial"/>
              </a:rPr>
              <a:t>the early </a:t>
            </a:r>
            <a:r>
              <a:rPr sz="3200" spc="-20" dirty="0">
                <a:solidFill>
                  <a:srgbClr val="3333CC"/>
                </a:solidFill>
                <a:latin typeface="Arial"/>
                <a:cs typeface="Arial"/>
              </a:rPr>
              <a:t>stopping  procedure determined was optimal </a:t>
            </a:r>
            <a:r>
              <a:rPr sz="3200" spc="-5" dirty="0">
                <a:solidFill>
                  <a:srgbClr val="3333CC"/>
                </a:solidFill>
                <a:latin typeface="Arial"/>
                <a:cs typeface="Arial"/>
              </a:rPr>
              <a:t>in </a:t>
            </a:r>
            <a:r>
              <a:rPr sz="3200" spc="-15" dirty="0">
                <a:solidFill>
                  <a:srgbClr val="3333CC"/>
                </a:solidFill>
                <a:latin typeface="Arial"/>
                <a:cs typeface="Arial"/>
              </a:rPr>
              <a:t>first</a:t>
            </a:r>
            <a:r>
              <a:rPr sz="3200" spc="-165" dirty="0">
                <a:solidFill>
                  <a:srgbClr val="3333CC"/>
                </a:solidFill>
                <a:latin typeface="Arial"/>
                <a:cs typeface="Arial"/>
              </a:rPr>
              <a:t> </a:t>
            </a:r>
            <a:r>
              <a:rPr sz="3200" spc="-20" dirty="0">
                <a:solidFill>
                  <a:srgbClr val="3333CC"/>
                </a:solidFill>
                <a:latin typeface="Arial"/>
                <a:cs typeface="Arial"/>
              </a:rPr>
              <a:t>pass</a:t>
            </a:r>
            <a:endParaRPr sz="3200" dirty="0">
              <a:latin typeface="Arial"/>
              <a:cs typeface="Arial"/>
            </a:endParaRPr>
          </a:p>
          <a:p>
            <a:pPr marL="351155" marR="464184" indent="-339090">
              <a:lnSpc>
                <a:spcPts val="3790"/>
              </a:lnSpc>
              <a:spcBef>
                <a:spcPts val="840"/>
              </a:spcBef>
              <a:buChar char="•"/>
              <a:tabLst>
                <a:tab pos="351155" algn="l"/>
                <a:tab pos="351790" algn="l"/>
              </a:tabLst>
            </a:pPr>
            <a:r>
              <a:rPr lang="en-US" sz="3200" spc="-25" dirty="0">
                <a:solidFill>
                  <a:srgbClr val="3333CC"/>
                </a:solidFill>
                <a:latin typeface="Arial"/>
                <a:cs typeface="Arial"/>
              </a:rPr>
              <a:t>Determine whether</a:t>
            </a:r>
            <a:r>
              <a:rPr sz="3200" spc="-25" dirty="0">
                <a:solidFill>
                  <a:srgbClr val="3333CC"/>
                </a:solidFill>
                <a:latin typeface="Arial"/>
                <a:cs typeface="Arial"/>
              </a:rPr>
              <a:t> </a:t>
            </a:r>
            <a:r>
              <a:rPr sz="3200" spc="-10" dirty="0">
                <a:solidFill>
                  <a:srgbClr val="3333CC"/>
                </a:solidFill>
                <a:latin typeface="Arial"/>
                <a:cs typeface="Arial"/>
              </a:rPr>
              <a:t>to </a:t>
            </a:r>
            <a:r>
              <a:rPr sz="3200" spc="-20" dirty="0">
                <a:solidFill>
                  <a:srgbClr val="3333CC"/>
                </a:solidFill>
                <a:latin typeface="Arial"/>
                <a:cs typeface="Arial"/>
              </a:rPr>
              <a:t>retrain </a:t>
            </a:r>
            <a:r>
              <a:rPr sz="3200" spc="-15" dirty="0">
                <a:solidFill>
                  <a:srgbClr val="3333CC"/>
                </a:solidFill>
                <a:latin typeface="Arial"/>
                <a:cs typeface="Arial"/>
              </a:rPr>
              <a:t>for the </a:t>
            </a:r>
            <a:r>
              <a:rPr sz="3200" spc="-20" dirty="0">
                <a:solidFill>
                  <a:srgbClr val="3333CC"/>
                </a:solidFill>
                <a:latin typeface="Arial"/>
                <a:cs typeface="Arial"/>
              </a:rPr>
              <a:t>same n</a:t>
            </a:r>
            <a:r>
              <a:rPr lang="en-US" sz="3200" spc="-20" dirty="0">
                <a:solidFill>
                  <a:srgbClr val="3333CC"/>
                </a:solidFill>
                <a:latin typeface="Arial"/>
                <a:cs typeface="Arial"/>
              </a:rPr>
              <a:t>umber</a:t>
            </a:r>
            <a:r>
              <a:rPr sz="3200" spc="-20" dirty="0">
                <a:solidFill>
                  <a:srgbClr val="3333CC"/>
                </a:solidFill>
                <a:latin typeface="Arial"/>
                <a:cs typeface="Arial"/>
              </a:rPr>
              <a:t> </a:t>
            </a:r>
            <a:r>
              <a:rPr sz="3200" spc="-15" dirty="0">
                <a:solidFill>
                  <a:srgbClr val="3333CC"/>
                </a:solidFill>
                <a:latin typeface="Arial"/>
                <a:cs typeface="Arial"/>
              </a:rPr>
              <a:t>of  </a:t>
            </a:r>
            <a:r>
              <a:rPr sz="3200" spc="-25" dirty="0">
                <a:solidFill>
                  <a:srgbClr val="3333CC"/>
                </a:solidFill>
                <a:latin typeface="Arial"/>
                <a:cs typeface="Arial"/>
              </a:rPr>
              <a:t>parameter </a:t>
            </a:r>
            <a:r>
              <a:rPr sz="3200" spc="-20" dirty="0">
                <a:solidFill>
                  <a:srgbClr val="3333CC"/>
                </a:solidFill>
                <a:latin typeface="Arial"/>
                <a:cs typeface="Arial"/>
              </a:rPr>
              <a:t>updates </a:t>
            </a:r>
            <a:r>
              <a:rPr sz="3200" spc="-15" dirty="0">
                <a:solidFill>
                  <a:srgbClr val="3333CC"/>
                </a:solidFill>
                <a:latin typeface="Arial"/>
                <a:cs typeface="Arial"/>
              </a:rPr>
              <a:t>or the </a:t>
            </a:r>
            <a:r>
              <a:rPr sz="3200" spc="-20" dirty="0">
                <a:solidFill>
                  <a:srgbClr val="3333CC"/>
                </a:solidFill>
                <a:latin typeface="Arial"/>
                <a:cs typeface="Arial"/>
              </a:rPr>
              <a:t>same </a:t>
            </a:r>
            <a:r>
              <a:rPr sz="3200" spc="-15" dirty="0">
                <a:solidFill>
                  <a:srgbClr val="3333CC"/>
                </a:solidFill>
                <a:latin typeface="Arial"/>
                <a:cs typeface="Arial"/>
              </a:rPr>
              <a:t>n</a:t>
            </a:r>
            <a:r>
              <a:rPr lang="en-US" sz="3200" spc="-15" dirty="0">
                <a:solidFill>
                  <a:srgbClr val="3333CC"/>
                </a:solidFill>
                <a:latin typeface="Arial"/>
                <a:cs typeface="Arial"/>
              </a:rPr>
              <a:t>umber</a:t>
            </a:r>
            <a:r>
              <a:rPr sz="3200" spc="-15" dirty="0">
                <a:solidFill>
                  <a:srgbClr val="3333CC"/>
                </a:solidFill>
                <a:latin typeface="Arial"/>
                <a:cs typeface="Arial"/>
              </a:rPr>
              <a:t> of</a:t>
            </a:r>
            <a:r>
              <a:rPr sz="3200" spc="-160" dirty="0">
                <a:solidFill>
                  <a:srgbClr val="3333CC"/>
                </a:solidFill>
                <a:latin typeface="Arial"/>
                <a:cs typeface="Arial"/>
              </a:rPr>
              <a:t> </a:t>
            </a:r>
            <a:r>
              <a:rPr sz="3200" spc="-25" dirty="0">
                <a:solidFill>
                  <a:srgbClr val="3333CC"/>
                </a:solidFill>
                <a:latin typeface="Arial"/>
                <a:cs typeface="Arial"/>
              </a:rPr>
              <a:t>passes through </a:t>
            </a:r>
            <a:r>
              <a:rPr sz="3200" spc="-15" dirty="0">
                <a:solidFill>
                  <a:srgbClr val="3333CC"/>
                </a:solidFill>
                <a:latin typeface="Arial"/>
                <a:cs typeface="Arial"/>
              </a:rPr>
              <a:t>the </a:t>
            </a:r>
            <a:r>
              <a:rPr sz="3200" spc="-20" dirty="0">
                <a:solidFill>
                  <a:srgbClr val="3333CC"/>
                </a:solidFill>
                <a:latin typeface="Arial"/>
                <a:cs typeface="Arial"/>
              </a:rPr>
              <a:t>data</a:t>
            </a:r>
            <a:r>
              <a:rPr sz="3200" spc="-85" dirty="0">
                <a:solidFill>
                  <a:srgbClr val="3333CC"/>
                </a:solidFill>
                <a:latin typeface="Arial"/>
                <a:cs typeface="Arial"/>
              </a:rPr>
              <a:t> </a:t>
            </a:r>
            <a:r>
              <a:rPr sz="3200" spc="-20" dirty="0">
                <a:solidFill>
                  <a:srgbClr val="3333CC"/>
                </a:solidFill>
                <a:latin typeface="Arial"/>
                <a:cs typeface="Arial"/>
              </a:rPr>
              <a:t>set</a:t>
            </a:r>
            <a:endParaRPr sz="3200" dirty="0">
              <a:latin typeface="Arial"/>
              <a:cs typeface="Arial"/>
            </a:endParaRPr>
          </a:p>
          <a:p>
            <a:pPr marL="747395" marR="405765" indent="-282575">
              <a:lnSpc>
                <a:spcPct val="98200"/>
              </a:lnSpc>
              <a:spcBef>
                <a:spcPts val="615"/>
              </a:spcBef>
            </a:pPr>
            <a:r>
              <a:rPr sz="2800" dirty="0">
                <a:solidFill>
                  <a:srgbClr val="336600"/>
                </a:solidFill>
                <a:latin typeface="Arial"/>
                <a:cs typeface="Arial"/>
              </a:rPr>
              <a:t>– </a:t>
            </a:r>
            <a:r>
              <a:rPr sz="2800" spc="-15" dirty="0">
                <a:solidFill>
                  <a:srgbClr val="336600"/>
                </a:solidFill>
                <a:latin typeface="Arial"/>
                <a:cs typeface="Arial"/>
              </a:rPr>
              <a:t>On </a:t>
            </a:r>
            <a:r>
              <a:rPr sz="2800" spc="-10" dirty="0">
                <a:solidFill>
                  <a:srgbClr val="336600"/>
                </a:solidFill>
                <a:latin typeface="Arial"/>
                <a:cs typeface="Arial"/>
              </a:rPr>
              <a:t>the </a:t>
            </a:r>
            <a:r>
              <a:rPr sz="2800" spc="-15" dirty="0">
                <a:solidFill>
                  <a:srgbClr val="336600"/>
                </a:solidFill>
                <a:latin typeface="Arial"/>
                <a:cs typeface="Arial"/>
              </a:rPr>
              <a:t>second round, each pass through</a:t>
            </a:r>
            <a:r>
              <a:rPr sz="2800" spc="-235" dirty="0">
                <a:solidFill>
                  <a:srgbClr val="336600"/>
                </a:solidFill>
                <a:latin typeface="Arial"/>
                <a:cs typeface="Arial"/>
              </a:rPr>
              <a:t> </a:t>
            </a:r>
            <a:r>
              <a:rPr sz="2800" spc="-15" dirty="0">
                <a:solidFill>
                  <a:srgbClr val="336600"/>
                </a:solidFill>
                <a:latin typeface="Arial"/>
                <a:cs typeface="Arial"/>
              </a:rPr>
              <a:t>dataset  </a:t>
            </a:r>
            <a:r>
              <a:rPr sz="2800" spc="-10" dirty="0">
                <a:solidFill>
                  <a:srgbClr val="336600"/>
                </a:solidFill>
                <a:latin typeface="Arial"/>
                <a:cs typeface="Arial"/>
              </a:rPr>
              <a:t>will require </a:t>
            </a:r>
            <a:r>
              <a:rPr sz="2800" spc="-15" dirty="0">
                <a:solidFill>
                  <a:srgbClr val="336600"/>
                </a:solidFill>
                <a:latin typeface="Arial"/>
                <a:cs typeface="Arial"/>
              </a:rPr>
              <a:t>more parameter updates because </a:t>
            </a:r>
            <a:r>
              <a:rPr lang="en-US" sz="2800" spc="-15" dirty="0">
                <a:solidFill>
                  <a:srgbClr val="336600"/>
                </a:solidFill>
                <a:latin typeface="Arial"/>
                <a:cs typeface="Arial"/>
              </a:rPr>
              <a:t>the</a:t>
            </a:r>
            <a:r>
              <a:rPr sz="2800" spc="-15" dirty="0">
                <a:solidFill>
                  <a:srgbClr val="336600"/>
                </a:solidFill>
                <a:latin typeface="Arial"/>
                <a:cs typeface="Arial"/>
              </a:rPr>
              <a:t> dataset </a:t>
            </a:r>
            <a:r>
              <a:rPr sz="2800" spc="-5" dirty="0">
                <a:solidFill>
                  <a:srgbClr val="336600"/>
                </a:solidFill>
                <a:latin typeface="Arial"/>
                <a:cs typeface="Arial"/>
              </a:rPr>
              <a:t>is</a:t>
            </a:r>
            <a:r>
              <a:rPr sz="2800" spc="-45" dirty="0">
                <a:solidFill>
                  <a:srgbClr val="336600"/>
                </a:solidFill>
                <a:latin typeface="Arial"/>
                <a:cs typeface="Arial"/>
              </a:rPr>
              <a:t> </a:t>
            </a:r>
            <a:r>
              <a:rPr sz="2800" spc="-15" dirty="0">
                <a:solidFill>
                  <a:srgbClr val="336600"/>
                </a:solidFill>
                <a:latin typeface="Arial"/>
                <a:cs typeface="Arial"/>
              </a:rPr>
              <a:t>bigger</a:t>
            </a:r>
            <a:endParaRPr sz="2800" dirty="0">
              <a:latin typeface="Arial"/>
              <a:cs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p:nvPr/>
        </p:nvSpPr>
        <p:spPr>
          <a:xfrm>
            <a:off x="945848" y="963168"/>
            <a:ext cx="8896651" cy="695960"/>
          </a:xfrm>
          <a:prstGeom prst="rect">
            <a:avLst/>
          </a:prstGeom>
        </p:spPr>
        <p:txBody>
          <a:bodyPr vert="horz" wrap="square" lIns="0" tIns="12700" rIns="0" bIns="0" rtlCol="0">
            <a:spAutoFit/>
          </a:bodyPr>
          <a:lstStyle/>
          <a:p>
            <a:pPr marL="12700">
              <a:lnSpc>
                <a:spcPct val="100000"/>
              </a:lnSpc>
              <a:spcBef>
                <a:spcPts val="100"/>
              </a:spcBef>
            </a:pPr>
            <a:r>
              <a:rPr sz="4400" spc="-20" dirty="0">
                <a:solidFill>
                  <a:srgbClr val="FF0000"/>
                </a:solidFill>
                <a:latin typeface="Arial"/>
                <a:cs typeface="Arial"/>
              </a:rPr>
              <a:t>First </a:t>
            </a:r>
            <a:r>
              <a:rPr lang="en-US" sz="4400" spc="-25" dirty="0">
                <a:solidFill>
                  <a:srgbClr val="FF0000"/>
                </a:solidFill>
                <a:latin typeface="Arial"/>
                <a:cs typeface="Arial"/>
              </a:rPr>
              <a:t>M</a:t>
            </a:r>
            <a:r>
              <a:rPr sz="4400" spc="-25" dirty="0">
                <a:solidFill>
                  <a:srgbClr val="FF0000"/>
                </a:solidFill>
                <a:latin typeface="Arial"/>
                <a:cs typeface="Arial"/>
              </a:rPr>
              <a:t>eta </a:t>
            </a:r>
            <a:r>
              <a:rPr lang="en-US" sz="4400" spc="-20" dirty="0">
                <a:solidFill>
                  <a:srgbClr val="FF0000"/>
                </a:solidFill>
                <a:latin typeface="Arial"/>
                <a:cs typeface="Arial"/>
              </a:rPr>
              <a:t>A</a:t>
            </a:r>
            <a:r>
              <a:rPr sz="4400" spc="-20" dirty="0">
                <a:solidFill>
                  <a:srgbClr val="FF0000"/>
                </a:solidFill>
                <a:latin typeface="Arial"/>
                <a:cs typeface="Arial"/>
              </a:rPr>
              <a:t>lgorithm </a:t>
            </a:r>
            <a:r>
              <a:rPr sz="4400" spc="-15" dirty="0">
                <a:solidFill>
                  <a:srgbClr val="FF0000"/>
                </a:solidFill>
                <a:latin typeface="Arial"/>
                <a:cs typeface="Arial"/>
              </a:rPr>
              <a:t>for</a:t>
            </a:r>
            <a:r>
              <a:rPr sz="4400" spc="-145" dirty="0">
                <a:solidFill>
                  <a:srgbClr val="FF0000"/>
                </a:solidFill>
                <a:latin typeface="Arial"/>
                <a:cs typeface="Arial"/>
              </a:rPr>
              <a:t> </a:t>
            </a:r>
            <a:r>
              <a:rPr lang="en-US" sz="4400" spc="-20" dirty="0">
                <a:solidFill>
                  <a:srgbClr val="FF0000"/>
                </a:solidFill>
                <a:latin typeface="Arial"/>
                <a:cs typeface="Arial"/>
              </a:rPr>
              <a:t>R</a:t>
            </a:r>
            <a:r>
              <a:rPr sz="4400" spc="-20" dirty="0">
                <a:solidFill>
                  <a:srgbClr val="FF0000"/>
                </a:solidFill>
                <a:latin typeface="Arial"/>
                <a:cs typeface="Arial"/>
              </a:rPr>
              <a:t>etraining</a:t>
            </a:r>
            <a:endParaRPr sz="4400" dirty="0">
              <a:latin typeface="Arial"/>
              <a:cs typeface="Arial"/>
            </a:endParaRPr>
          </a:p>
        </p:txBody>
      </p:sp>
      <p:sp>
        <p:nvSpPr>
          <p:cNvPr id="5" name="object 5"/>
          <p:cNvSpPr/>
          <p:nvPr/>
        </p:nvSpPr>
        <p:spPr>
          <a:xfrm>
            <a:off x="884766" y="3835964"/>
            <a:ext cx="7698598" cy="2210363"/>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804703" y="3806137"/>
            <a:ext cx="7808595" cy="2332990"/>
          </a:xfrm>
          <a:custGeom>
            <a:avLst/>
            <a:gdLst/>
            <a:ahLst/>
            <a:cxnLst/>
            <a:rect l="l" t="t" r="r" b="b"/>
            <a:pathLst>
              <a:path w="7808595" h="2332990">
                <a:moveTo>
                  <a:pt x="0" y="0"/>
                </a:moveTo>
                <a:lnTo>
                  <a:pt x="7808489" y="0"/>
                </a:lnTo>
                <a:lnTo>
                  <a:pt x="7808489" y="2332813"/>
                </a:lnTo>
                <a:lnTo>
                  <a:pt x="0" y="2332813"/>
                </a:lnTo>
                <a:lnTo>
                  <a:pt x="0" y="0"/>
                </a:lnTo>
                <a:close/>
              </a:path>
            </a:pathLst>
          </a:custGeom>
          <a:ln w="9419">
            <a:solidFill>
              <a:srgbClr val="000000"/>
            </a:solidFill>
          </a:ln>
        </p:spPr>
        <p:txBody>
          <a:bodyPr wrap="square" lIns="0" tIns="0" rIns="0" bIns="0" rtlCol="0"/>
          <a:lstStyle/>
          <a:p>
            <a:endParaRPr/>
          </a:p>
        </p:txBody>
      </p:sp>
      <p:sp>
        <p:nvSpPr>
          <p:cNvPr id="7" name="object 7"/>
          <p:cNvSpPr txBox="1"/>
          <p:nvPr/>
        </p:nvSpPr>
        <p:spPr>
          <a:xfrm>
            <a:off x="585723" y="1871472"/>
            <a:ext cx="8722360" cy="1467485"/>
          </a:xfrm>
          <a:prstGeom prst="rect">
            <a:avLst/>
          </a:prstGeom>
        </p:spPr>
        <p:txBody>
          <a:bodyPr vert="horz" wrap="square" lIns="0" tIns="23495" rIns="0" bIns="0" rtlCol="0">
            <a:spAutoFit/>
          </a:bodyPr>
          <a:lstStyle/>
          <a:p>
            <a:pPr marL="12700" marR="5080">
              <a:lnSpc>
                <a:spcPct val="97800"/>
              </a:lnSpc>
              <a:spcBef>
                <a:spcPts val="185"/>
              </a:spcBef>
            </a:pPr>
            <a:r>
              <a:rPr sz="3200" dirty="0">
                <a:solidFill>
                  <a:srgbClr val="3333CC"/>
                </a:solidFill>
                <a:latin typeface="Arial"/>
                <a:cs typeface="Arial"/>
              </a:rPr>
              <a:t>A </a:t>
            </a:r>
            <a:r>
              <a:rPr sz="3200" spc="-20" dirty="0">
                <a:solidFill>
                  <a:srgbClr val="3333CC"/>
                </a:solidFill>
                <a:latin typeface="Arial"/>
                <a:cs typeface="Arial"/>
              </a:rPr>
              <a:t>meta algorithm </a:t>
            </a:r>
            <a:r>
              <a:rPr sz="3200" spc="-15" dirty="0">
                <a:solidFill>
                  <a:srgbClr val="3333CC"/>
                </a:solidFill>
                <a:latin typeface="Arial"/>
                <a:cs typeface="Arial"/>
              </a:rPr>
              <a:t>for </a:t>
            </a:r>
            <a:r>
              <a:rPr sz="3200" spc="-20" dirty="0">
                <a:solidFill>
                  <a:srgbClr val="3333CC"/>
                </a:solidFill>
                <a:latin typeface="Arial"/>
                <a:cs typeface="Arial"/>
              </a:rPr>
              <a:t>using early stopping </a:t>
            </a:r>
            <a:r>
              <a:rPr sz="3200" spc="-10" dirty="0">
                <a:solidFill>
                  <a:srgbClr val="3333CC"/>
                </a:solidFill>
                <a:latin typeface="Arial"/>
                <a:cs typeface="Arial"/>
              </a:rPr>
              <a:t>to  </a:t>
            </a:r>
            <a:r>
              <a:rPr sz="3200" spc="-20" dirty="0">
                <a:solidFill>
                  <a:srgbClr val="3333CC"/>
                </a:solidFill>
                <a:latin typeface="Arial"/>
                <a:cs typeface="Arial"/>
              </a:rPr>
              <a:t>determine how </a:t>
            </a:r>
            <a:r>
              <a:rPr sz="3200" spc="-15" dirty="0">
                <a:solidFill>
                  <a:srgbClr val="3333CC"/>
                </a:solidFill>
                <a:latin typeface="Arial"/>
                <a:cs typeface="Arial"/>
              </a:rPr>
              <a:t>long </a:t>
            </a:r>
            <a:r>
              <a:rPr sz="3200" spc="-10" dirty="0">
                <a:solidFill>
                  <a:srgbClr val="3333CC"/>
                </a:solidFill>
                <a:latin typeface="Arial"/>
                <a:cs typeface="Arial"/>
              </a:rPr>
              <a:t>to </a:t>
            </a:r>
            <a:r>
              <a:rPr sz="3200" spc="-15" dirty="0">
                <a:solidFill>
                  <a:srgbClr val="3333CC"/>
                </a:solidFill>
                <a:latin typeface="Arial"/>
                <a:cs typeface="Arial"/>
              </a:rPr>
              <a:t>train, </a:t>
            </a:r>
            <a:r>
              <a:rPr sz="3200" spc="-20" dirty="0">
                <a:solidFill>
                  <a:srgbClr val="3333CC"/>
                </a:solidFill>
                <a:latin typeface="Arial"/>
                <a:cs typeface="Arial"/>
              </a:rPr>
              <a:t>then retraining </a:t>
            </a:r>
            <a:r>
              <a:rPr sz="3200" spc="-15" dirty="0">
                <a:solidFill>
                  <a:srgbClr val="3333CC"/>
                </a:solidFill>
                <a:latin typeface="Arial"/>
                <a:cs typeface="Arial"/>
              </a:rPr>
              <a:t>on</a:t>
            </a:r>
            <a:r>
              <a:rPr sz="3200" spc="-200" dirty="0">
                <a:solidFill>
                  <a:srgbClr val="3333CC"/>
                </a:solidFill>
                <a:latin typeface="Arial"/>
                <a:cs typeface="Arial"/>
              </a:rPr>
              <a:t> </a:t>
            </a:r>
            <a:r>
              <a:rPr sz="3200" spc="-15" dirty="0">
                <a:solidFill>
                  <a:srgbClr val="3333CC"/>
                </a:solidFill>
                <a:latin typeface="Arial"/>
                <a:cs typeface="Arial"/>
              </a:rPr>
              <a:t>all  the</a:t>
            </a:r>
            <a:r>
              <a:rPr sz="3200" spc="-45" dirty="0">
                <a:solidFill>
                  <a:srgbClr val="3333CC"/>
                </a:solidFill>
                <a:latin typeface="Arial"/>
                <a:cs typeface="Arial"/>
              </a:rPr>
              <a:t> </a:t>
            </a:r>
            <a:r>
              <a:rPr sz="3200" spc="-25" dirty="0">
                <a:solidFill>
                  <a:srgbClr val="3333CC"/>
                </a:solidFill>
                <a:latin typeface="Arial"/>
                <a:cs typeface="Arial"/>
              </a:rPr>
              <a:t>data</a:t>
            </a:r>
            <a:endParaRPr sz="3200">
              <a:latin typeface="Arial"/>
              <a:cs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389335" y="963168"/>
            <a:ext cx="8081308" cy="689932"/>
          </a:xfrm>
          <a:prstGeom prst="rect">
            <a:avLst/>
          </a:prstGeom>
        </p:spPr>
        <p:txBody>
          <a:bodyPr vert="horz" wrap="square" lIns="0" tIns="12700" rIns="0" bIns="0" rtlCol="0">
            <a:spAutoFit/>
          </a:bodyPr>
          <a:lstStyle/>
          <a:p>
            <a:pPr marL="12700">
              <a:lnSpc>
                <a:spcPct val="100000"/>
              </a:lnSpc>
              <a:spcBef>
                <a:spcPts val="100"/>
              </a:spcBef>
            </a:pPr>
            <a:r>
              <a:rPr spc="-25" dirty="0"/>
              <a:t>Second </a:t>
            </a:r>
            <a:r>
              <a:rPr lang="en-US" spc="-25" dirty="0"/>
              <a:t>S</a:t>
            </a:r>
            <a:r>
              <a:rPr spc="-25" dirty="0"/>
              <a:t>trategy </a:t>
            </a:r>
            <a:r>
              <a:rPr spc="-15" dirty="0"/>
              <a:t>for</a:t>
            </a:r>
            <a:r>
              <a:rPr spc="-85" dirty="0"/>
              <a:t> </a:t>
            </a:r>
            <a:r>
              <a:rPr lang="en-US" spc="-25" dirty="0"/>
              <a:t>R</a:t>
            </a:r>
            <a:r>
              <a:rPr spc="-25" dirty="0"/>
              <a:t>etraining</a:t>
            </a:r>
          </a:p>
        </p:txBody>
      </p:sp>
      <p:sp>
        <p:nvSpPr>
          <p:cNvPr id="5" name="object 5"/>
          <p:cNvSpPr txBox="1"/>
          <p:nvPr/>
        </p:nvSpPr>
        <p:spPr>
          <a:xfrm>
            <a:off x="561847" y="1828800"/>
            <a:ext cx="8884920" cy="5506892"/>
          </a:xfrm>
          <a:prstGeom prst="rect">
            <a:avLst/>
          </a:prstGeom>
        </p:spPr>
        <p:txBody>
          <a:bodyPr vert="horz" wrap="square" lIns="0" tIns="24765" rIns="0" bIns="0" rtlCol="0">
            <a:spAutoFit/>
          </a:bodyPr>
          <a:lstStyle/>
          <a:p>
            <a:pPr marL="351155" marR="230504" indent="-339090" algn="just">
              <a:lnSpc>
                <a:spcPct val="97500"/>
              </a:lnSpc>
              <a:spcBef>
                <a:spcPts val="195"/>
              </a:spcBef>
              <a:buChar char="•"/>
              <a:tabLst>
                <a:tab pos="351790" algn="l"/>
              </a:tabLst>
            </a:pPr>
            <a:r>
              <a:rPr sz="3200" spc="-20" dirty="0">
                <a:solidFill>
                  <a:srgbClr val="3333CC"/>
                </a:solidFill>
                <a:latin typeface="Arial"/>
                <a:cs typeface="Arial"/>
              </a:rPr>
              <a:t>Keep </a:t>
            </a:r>
            <a:r>
              <a:rPr sz="3200" spc="-15" dirty="0">
                <a:solidFill>
                  <a:srgbClr val="3333CC"/>
                </a:solidFill>
                <a:latin typeface="Arial"/>
                <a:cs typeface="Arial"/>
              </a:rPr>
              <a:t>all the </a:t>
            </a:r>
            <a:r>
              <a:rPr sz="3200" spc="-25" dirty="0">
                <a:solidFill>
                  <a:srgbClr val="3333CC"/>
                </a:solidFill>
                <a:latin typeface="Arial"/>
                <a:cs typeface="Arial"/>
              </a:rPr>
              <a:t>parameters </a:t>
            </a:r>
            <a:r>
              <a:rPr sz="3200" spc="-20" dirty="0">
                <a:solidFill>
                  <a:srgbClr val="3333CC"/>
                </a:solidFill>
                <a:latin typeface="Arial"/>
                <a:cs typeface="Arial"/>
              </a:rPr>
              <a:t>obtained </a:t>
            </a:r>
            <a:r>
              <a:rPr sz="3200" spc="-15" dirty="0">
                <a:solidFill>
                  <a:srgbClr val="3333CC"/>
                </a:solidFill>
                <a:latin typeface="Arial"/>
                <a:cs typeface="Arial"/>
              </a:rPr>
              <a:t>from the first  </a:t>
            </a:r>
            <a:r>
              <a:rPr sz="3200" spc="-25" dirty="0">
                <a:solidFill>
                  <a:srgbClr val="3333CC"/>
                </a:solidFill>
                <a:latin typeface="Arial"/>
                <a:cs typeface="Arial"/>
              </a:rPr>
              <a:t>round </a:t>
            </a:r>
            <a:r>
              <a:rPr sz="3200" spc="-15" dirty="0">
                <a:solidFill>
                  <a:srgbClr val="3333CC"/>
                </a:solidFill>
                <a:latin typeface="Arial"/>
                <a:cs typeface="Arial"/>
              </a:rPr>
              <a:t>of </a:t>
            </a:r>
            <a:r>
              <a:rPr sz="3200" spc="-20" dirty="0">
                <a:solidFill>
                  <a:srgbClr val="3333CC"/>
                </a:solidFill>
                <a:latin typeface="Arial"/>
                <a:cs typeface="Arial"/>
              </a:rPr>
              <a:t>training and then </a:t>
            </a:r>
            <a:r>
              <a:rPr sz="3200" i="1" spc="-20" dirty="0">
                <a:solidFill>
                  <a:srgbClr val="3333CC"/>
                </a:solidFill>
                <a:latin typeface="Arial"/>
                <a:cs typeface="Arial"/>
              </a:rPr>
              <a:t>continue </a:t>
            </a:r>
            <a:r>
              <a:rPr sz="3200" spc="-20" dirty="0">
                <a:solidFill>
                  <a:srgbClr val="3333CC"/>
                </a:solidFill>
                <a:latin typeface="Arial"/>
                <a:cs typeface="Arial"/>
              </a:rPr>
              <a:t>training but  now </a:t>
            </a:r>
            <a:r>
              <a:rPr lang="en-US" sz="3200" spc="-20" dirty="0">
                <a:solidFill>
                  <a:srgbClr val="3333CC"/>
                </a:solidFill>
                <a:latin typeface="Arial"/>
                <a:cs typeface="Arial"/>
              </a:rPr>
              <a:t>use </a:t>
            </a:r>
            <a:r>
              <a:rPr sz="3200" spc="-15" dirty="0">
                <a:solidFill>
                  <a:srgbClr val="3333CC"/>
                </a:solidFill>
                <a:latin typeface="Arial"/>
                <a:cs typeface="Arial"/>
              </a:rPr>
              <a:t>all the</a:t>
            </a:r>
            <a:r>
              <a:rPr sz="3200" spc="-110" dirty="0">
                <a:solidFill>
                  <a:srgbClr val="3333CC"/>
                </a:solidFill>
                <a:latin typeface="Arial"/>
                <a:cs typeface="Arial"/>
              </a:rPr>
              <a:t> </a:t>
            </a:r>
            <a:r>
              <a:rPr sz="3200" spc="-20" dirty="0">
                <a:solidFill>
                  <a:srgbClr val="3333CC"/>
                </a:solidFill>
                <a:latin typeface="Arial"/>
                <a:cs typeface="Arial"/>
              </a:rPr>
              <a:t>data</a:t>
            </a:r>
            <a:endParaRPr lang="en-US" sz="3200" spc="-20" dirty="0">
              <a:solidFill>
                <a:srgbClr val="3333CC"/>
              </a:solidFill>
              <a:latin typeface="Arial"/>
              <a:cs typeface="Arial"/>
            </a:endParaRPr>
          </a:p>
          <a:p>
            <a:pPr marL="351155" marR="230504" indent="-339090" algn="just">
              <a:lnSpc>
                <a:spcPct val="97500"/>
              </a:lnSpc>
              <a:spcBef>
                <a:spcPts val="195"/>
              </a:spcBef>
              <a:buChar char="•"/>
              <a:tabLst>
                <a:tab pos="351790" algn="l"/>
              </a:tabLst>
            </a:pPr>
            <a:endParaRPr lang="en-US" sz="3200" dirty="0">
              <a:latin typeface="Arial"/>
              <a:cs typeface="Arial"/>
            </a:endParaRPr>
          </a:p>
          <a:p>
            <a:pPr marL="351155" marR="230504" indent="-339090" algn="just">
              <a:lnSpc>
                <a:spcPct val="97500"/>
              </a:lnSpc>
              <a:spcBef>
                <a:spcPts val="195"/>
              </a:spcBef>
              <a:buChar char="•"/>
              <a:tabLst>
                <a:tab pos="351790" algn="l"/>
              </a:tabLst>
            </a:pPr>
            <a:r>
              <a:rPr lang="en-US" sz="3200" spc="-15" dirty="0">
                <a:solidFill>
                  <a:srgbClr val="3333CC"/>
                </a:solidFill>
                <a:latin typeface="Arial"/>
                <a:cs typeface="Arial"/>
              </a:rPr>
              <a:t>However</a:t>
            </a:r>
            <a:r>
              <a:rPr sz="3200" spc="-15" dirty="0">
                <a:solidFill>
                  <a:srgbClr val="3333CC"/>
                </a:solidFill>
                <a:latin typeface="Arial"/>
                <a:cs typeface="Arial"/>
              </a:rPr>
              <a:t> no </a:t>
            </a:r>
            <a:r>
              <a:rPr sz="3200" spc="-20" dirty="0">
                <a:solidFill>
                  <a:srgbClr val="3333CC"/>
                </a:solidFill>
                <a:latin typeface="Arial"/>
                <a:cs typeface="Arial"/>
              </a:rPr>
              <a:t>longer</a:t>
            </a:r>
            <a:r>
              <a:rPr lang="en-US" sz="3200" spc="-20" dirty="0">
                <a:solidFill>
                  <a:srgbClr val="3333CC"/>
                </a:solidFill>
                <a:latin typeface="Arial"/>
                <a:cs typeface="Arial"/>
              </a:rPr>
              <a:t> is there</a:t>
            </a:r>
            <a:r>
              <a:rPr sz="3200" spc="-20" dirty="0">
                <a:solidFill>
                  <a:srgbClr val="3333CC"/>
                </a:solidFill>
                <a:latin typeface="Arial"/>
                <a:cs typeface="Arial"/>
              </a:rPr>
              <a:t> </a:t>
            </a:r>
            <a:r>
              <a:rPr sz="3200" dirty="0">
                <a:solidFill>
                  <a:srgbClr val="3333CC"/>
                </a:solidFill>
                <a:latin typeface="Arial"/>
                <a:cs typeface="Arial"/>
              </a:rPr>
              <a:t>a </a:t>
            </a:r>
            <a:r>
              <a:rPr sz="3200" spc="-20" dirty="0">
                <a:solidFill>
                  <a:srgbClr val="3333CC"/>
                </a:solidFill>
                <a:latin typeface="Arial"/>
                <a:cs typeface="Arial"/>
              </a:rPr>
              <a:t>guide </a:t>
            </a:r>
            <a:r>
              <a:rPr sz="3200" spc="-15" dirty="0">
                <a:solidFill>
                  <a:srgbClr val="3333CC"/>
                </a:solidFill>
                <a:latin typeface="Arial"/>
                <a:cs typeface="Arial"/>
              </a:rPr>
              <a:t>for </a:t>
            </a:r>
            <a:r>
              <a:rPr sz="3200" spc="-20" dirty="0">
                <a:solidFill>
                  <a:srgbClr val="3333CC"/>
                </a:solidFill>
                <a:latin typeface="Arial"/>
                <a:cs typeface="Arial"/>
              </a:rPr>
              <a:t>when </a:t>
            </a:r>
            <a:r>
              <a:rPr sz="3200" spc="-10" dirty="0">
                <a:solidFill>
                  <a:srgbClr val="3333CC"/>
                </a:solidFill>
                <a:latin typeface="Arial"/>
                <a:cs typeface="Arial"/>
              </a:rPr>
              <a:t>to </a:t>
            </a:r>
            <a:r>
              <a:rPr sz="3200" spc="-15" dirty="0">
                <a:solidFill>
                  <a:srgbClr val="3333CC"/>
                </a:solidFill>
                <a:latin typeface="Arial"/>
                <a:cs typeface="Arial"/>
              </a:rPr>
              <a:t>stop</a:t>
            </a:r>
            <a:r>
              <a:rPr sz="3200" spc="-290" dirty="0">
                <a:solidFill>
                  <a:srgbClr val="3333CC"/>
                </a:solidFill>
                <a:latin typeface="Arial"/>
                <a:cs typeface="Arial"/>
              </a:rPr>
              <a:t> </a:t>
            </a:r>
            <a:r>
              <a:rPr sz="3200" spc="-5" dirty="0">
                <a:solidFill>
                  <a:srgbClr val="3333CC"/>
                </a:solidFill>
                <a:latin typeface="Arial"/>
                <a:cs typeface="Arial"/>
              </a:rPr>
              <a:t>in  </a:t>
            </a:r>
            <a:r>
              <a:rPr sz="3200" spc="-20" dirty="0">
                <a:solidFill>
                  <a:srgbClr val="3333CC"/>
                </a:solidFill>
                <a:latin typeface="Arial"/>
                <a:cs typeface="Arial"/>
              </a:rPr>
              <a:t>terms </a:t>
            </a:r>
            <a:r>
              <a:rPr sz="3200" spc="-15" dirty="0">
                <a:solidFill>
                  <a:srgbClr val="3333CC"/>
                </a:solidFill>
                <a:latin typeface="Arial"/>
                <a:cs typeface="Arial"/>
              </a:rPr>
              <a:t>of the n</a:t>
            </a:r>
            <a:r>
              <a:rPr lang="en-US" sz="3200" spc="-15" dirty="0">
                <a:solidFill>
                  <a:srgbClr val="3333CC"/>
                </a:solidFill>
                <a:latin typeface="Arial"/>
                <a:cs typeface="Arial"/>
              </a:rPr>
              <a:t>umber</a:t>
            </a:r>
            <a:r>
              <a:rPr sz="3200" spc="-15" dirty="0">
                <a:solidFill>
                  <a:srgbClr val="3333CC"/>
                </a:solidFill>
                <a:latin typeface="Arial"/>
                <a:cs typeface="Arial"/>
              </a:rPr>
              <a:t> of</a:t>
            </a:r>
            <a:r>
              <a:rPr sz="3200" spc="-105" dirty="0">
                <a:solidFill>
                  <a:srgbClr val="3333CC"/>
                </a:solidFill>
                <a:latin typeface="Arial"/>
                <a:cs typeface="Arial"/>
              </a:rPr>
              <a:t> </a:t>
            </a:r>
            <a:r>
              <a:rPr sz="3200" spc="-20" dirty="0">
                <a:solidFill>
                  <a:srgbClr val="3333CC"/>
                </a:solidFill>
                <a:latin typeface="Arial"/>
                <a:cs typeface="Arial"/>
              </a:rPr>
              <a:t>steps</a:t>
            </a:r>
            <a:endParaRPr lang="en-US" sz="3200" spc="-20" dirty="0">
              <a:solidFill>
                <a:srgbClr val="3333CC"/>
              </a:solidFill>
              <a:latin typeface="Arial"/>
              <a:cs typeface="Arial"/>
            </a:endParaRPr>
          </a:p>
          <a:p>
            <a:pPr marL="351155" marR="230504" indent="-339090" algn="just">
              <a:lnSpc>
                <a:spcPct val="97500"/>
              </a:lnSpc>
              <a:spcBef>
                <a:spcPts val="195"/>
              </a:spcBef>
              <a:buChar char="•"/>
              <a:tabLst>
                <a:tab pos="351790" algn="l"/>
              </a:tabLst>
            </a:pPr>
            <a:endParaRPr sz="3200" dirty="0">
              <a:latin typeface="Arial"/>
              <a:cs typeface="Arial"/>
            </a:endParaRPr>
          </a:p>
          <a:p>
            <a:pPr marL="351155" marR="5080" indent="-339090">
              <a:lnSpc>
                <a:spcPct val="99000"/>
              </a:lnSpc>
              <a:spcBef>
                <a:spcPts val="595"/>
              </a:spcBef>
              <a:buChar char="•"/>
              <a:tabLst>
                <a:tab pos="351155" algn="l"/>
                <a:tab pos="351790" algn="l"/>
              </a:tabLst>
            </a:pPr>
            <a:r>
              <a:rPr sz="3200" spc="-20" dirty="0">
                <a:solidFill>
                  <a:srgbClr val="3333CC"/>
                </a:solidFill>
                <a:latin typeface="Arial"/>
                <a:cs typeface="Arial"/>
              </a:rPr>
              <a:t>Instead </a:t>
            </a:r>
            <a:r>
              <a:rPr sz="3200" spc="-25" dirty="0">
                <a:solidFill>
                  <a:srgbClr val="3333CC"/>
                </a:solidFill>
                <a:latin typeface="Arial"/>
                <a:cs typeface="Arial"/>
              </a:rPr>
              <a:t>monitor </a:t>
            </a:r>
            <a:r>
              <a:rPr sz="3200" spc="-15" dirty="0">
                <a:solidFill>
                  <a:srgbClr val="3333CC"/>
                </a:solidFill>
                <a:latin typeface="Arial"/>
                <a:cs typeface="Arial"/>
              </a:rPr>
              <a:t>the </a:t>
            </a:r>
            <a:r>
              <a:rPr sz="3200" spc="-25" dirty="0">
                <a:solidFill>
                  <a:srgbClr val="3333CC"/>
                </a:solidFill>
                <a:latin typeface="Arial"/>
                <a:cs typeface="Arial"/>
              </a:rPr>
              <a:t>average </a:t>
            </a:r>
            <a:r>
              <a:rPr sz="3200" spc="-15" dirty="0">
                <a:solidFill>
                  <a:srgbClr val="3333CC"/>
                </a:solidFill>
                <a:latin typeface="Arial"/>
                <a:cs typeface="Arial"/>
              </a:rPr>
              <a:t>loss </a:t>
            </a:r>
            <a:r>
              <a:rPr sz="3200" spc="-20" dirty="0">
                <a:solidFill>
                  <a:srgbClr val="3333CC"/>
                </a:solidFill>
                <a:latin typeface="Arial"/>
                <a:cs typeface="Arial"/>
              </a:rPr>
              <a:t>function</a:t>
            </a:r>
            <a:r>
              <a:rPr sz="3200" spc="-165" dirty="0">
                <a:solidFill>
                  <a:srgbClr val="3333CC"/>
                </a:solidFill>
                <a:latin typeface="Arial"/>
                <a:cs typeface="Arial"/>
              </a:rPr>
              <a:t> </a:t>
            </a:r>
            <a:r>
              <a:rPr sz="3200" spc="-15" dirty="0">
                <a:solidFill>
                  <a:srgbClr val="3333CC"/>
                </a:solidFill>
                <a:latin typeface="Arial"/>
                <a:cs typeface="Arial"/>
              </a:rPr>
              <a:t>on  the </a:t>
            </a:r>
            <a:r>
              <a:rPr sz="3200" spc="-20" dirty="0">
                <a:solidFill>
                  <a:srgbClr val="3333CC"/>
                </a:solidFill>
                <a:latin typeface="Arial"/>
                <a:cs typeface="Arial"/>
              </a:rPr>
              <a:t>validation set and continue training until </a:t>
            </a:r>
            <a:r>
              <a:rPr sz="3200" spc="-5" dirty="0">
                <a:solidFill>
                  <a:srgbClr val="3333CC"/>
                </a:solidFill>
                <a:latin typeface="Arial"/>
                <a:cs typeface="Arial"/>
              </a:rPr>
              <a:t>it  </a:t>
            </a:r>
            <a:r>
              <a:rPr sz="3200" spc="-15" dirty="0">
                <a:solidFill>
                  <a:srgbClr val="3333CC"/>
                </a:solidFill>
                <a:latin typeface="Arial"/>
                <a:cs typeface="Arial"/>
              </a:rPr>
              <a:t>falls </a:t>
            </a:r>
            <a:r>
              <a:rPr sz="3200" spc="-20" dirty="0">
                <a:solidFill>
                  <a:srgbClr val="3333CC"/>
                </a:solidFill>
                <a:latin typeface="Arial"/>
                <a:cs typeface="Arial"/>
              </a:rPr>
              <a:t>below </a:t>
            </a:r>
            <a:r>
              <a:rPr sz="3200" spc="-15" dirty="0">
                <a:solidFill>
                  <a:srgbClr val="3333CC"/>
                </a:solidFill>
                <a:latin typeface="Arial"/>
                <a:cs typeface="Arial"/>
              </a:rPr>
              <a:t>the </a:t>
            </a:r>
            <a:r>
              <a:rPr sz="3200" spc="-20" dirty="0">
                <a:solidFill>
                  <a:srgbClr val="3333CC"/>
                </a:solidFill>
                <a:latin typeface="Arial"/>
                <a:cs typeface="Arial"/>
              </a:rPr>
              <a:t>value </a:t>
            </a:r>
            <a:r>
              <a:rPr sz="3200" spc="-15" dirty="0">
                <a:solidFill>
                  <a:srgbClr val="3333CC"/>
                </a:solidFill>
                <a:latin typeface="Arial"/>
                <a:cs typeface="Arial"/>
              </a:rPr>
              <a:t>of the </a:t>
            </a:r>
            <a:r>
              <a:rPr sz="3200" spc="-20" dirty="0">
                <a:solidFill>
                  <a:srgbClr val="3333CC"/>
                </a:solidFill>
                <a:latin typeface="Arial"/>
                <a:cs typeface="Arial"/>
              </a:rPr>
              <a:t>training set objective  </a:t>
            </a:r>
            <a:r>
              <a:rPr sz="3200" spc="-15" dirty="0">
                <a:solidFill>
                  <a:srgbClr val="3333CC"/>
                </a:solidFill>
                <a:latin typeface="Arial"/>
                <a:cs typeface="Arial"/>
              </a:rPr>
              <a:t>of </a:t>
            </a:r>
            <a:r>
              <a:rPr sz="3200" spc="-25" dirty="0">
                <a:solidFill>
                  <a:srgbClr val="3333CC"/>
                </a:solidFill>
                <a:latin typeface="Arial"/>
                <a:cs typeface="Arial"/>
              </a:rPr>
              <a:t>when </a:t>
            </a:r>
            <a:r>
              <a:rPr sz="3200" spc="-15" dirty="0">
                <a:solidFill>
                  <a:srgbClr val="3333CC"/>
                </a:solidFill>
                <a:latin typeface="Arial"/>
                <a:cs typeface="Arial"/>
              </a:rPr>
              <a:t>early </a:t>
            </a:r>
            <a:r>
              <a:rPr sz="3200" spc="-20" dirty="0">
                <a:solidFill>
                  <a:srgbClr val="3333CC"/>
                </a:solidFill>
                <a:latin typeface="Arial"/>
                <a:cs typeface="Arial"/>
              </a:rPr>
              <a:t>stopping</a:t>
            </a:r>
            <a:r>
              <a:rPr sz="3200" spc="-90" dirty="0">
                <a:solidFill>
                  <a:srgbClr val="3333CC"/>
                </a:solidFill>
                <a:latin typeface="Arial"/>
                <a:cs typeface="Arial"/>
              </a:rPr>
              <a:t> </a:t>
            </a:r>
            <a:r>
              <a:rPr sz="3200" spc="-25" dirty="0">
                <a:solidFill>
                  <a:srgbClr val="3333CC"/>
                </a:solidFill>
                <a:latin typeface="Arial"/>
                <a:cs typeface="Arial"/>
              </a:rPr>
              <a:t>halted</a:t>
            </a:r>
            <a:endParaRPr sz="3200" dirty="0">
              <a:latin typeface="Arial"/>
              <a:cs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p:nvPr/>
        </p:nvSpPr>
        <p:spPr>
          <a:xfrm>
            <a:off x="951344" y="992631"/>
            <a:ext cx="8967356" cy="635000"/>
          </a:xfrm>
          <a:prstGeom prst="rect">
            <a:avLst/>
          </a:prstGeom>
        </p:spPr>
        <p:txBody>
          <a:bodyPr vert="horz" wrap="square" lIns="0" tIns="12700" rIns="0" bIns="0" rtlCol="0">
            <a:spAutoFit/>
          </a:bodyPr>
          <a:lstStyle/>
          <a:p>
            <a:pPr marL="12700">
              <a:lnSpc>
                <a:spcPct val="100000"/>
              </a:lnSpc>
              <a:spcBef>
                <a:spcPts val="100"/>
              </a:spcBef>
            </a:pPr>
            <a:r>
              <a:rPr sz="4000" spc="-25" dirty="0">
                <a:solidFill>
                  <a:srgbClr val="FF0000"/>
                </a:solidFill>
                <a:latin typeface="Arial"/>
                <a:cs typeface="Arial"/>
              </a:rPr>
              <a:t>Second </a:t>
            </a:r>
            <a:r>
              <a:rPr lang="en-US" sz="4000" spc="-20" dirty="0">
                <a:solidFill>
                  <a:srgbClr val="FF0000"/>
                </a:solidFill>
                <a:latin typeface="Arial"/>
                <a:cs typeface="Arial"/>
              </a:rPr>
              <a:t>M</a:t>
            </a:r>
            <a:r>
              <a:rPr sz="4000" spc="-20" dirty="0">
                <a:solidFill>
                  <a:srgbClr val="FF0000"/>
                </a:solidFill>
                <a:latin typeface="Arial"/>
                <a:cs typeface="Arial"/>
              </a:rPr>
              <a:t>eta </a:t>
            </a:r>
            <a:r>
              <a:rPr lang="en-US" sz="4000" spc="-20" dirty="0">
                <a:solidFill>
                  <a:srgbClr val="FF0000"/>
                </a:solidFill>
                <a:latin typeface="Arial"/>
                <a:cs typeface="Arial"/>
              </a:rPr>
              <a:t>A</a:t>
            </a:r>
            <a:r>
              <a:rPr sz="4000" spc="-20" dirty="0">
                <a:solidFill>
                  <a:srgbClr val="FF0000"/>
                </a:solidFill>
                <a:latin typeface="Arial"/>
                <a:cs typeface="Arial"/>
              </a:rPr>
              <a:t>lgorithm </a:t>
            </a:r>
            <a:r>
              <a:rPr sz="4000" spc="-15" dirty="0">
                <a:solidFill>
                  <a:srgbClr val="FF0000"/>
                </a:solidFill>
                <a:latin typeface="Arial"/>
                <a:cs typeface="Arial"/>
              </a:rPr>
              <a:t>for</a:t>
            </a:r>
            <a:r>
              <a:rPr sz="4000" spc="-90" dirty="0">
                <a:solidFill>
                  <a:srgbClr val="FF0000"/>
                </a:solidFill>
                <a:latin typeface="Arial"/>
                <a:cs typeface="Arial"/>
              </a:rPr>
              <a:t> </a:t>
            </a:r>
            <a:r>
              <a:rPr lang="en-US" sz="4000" spc="-20" dirty="0">
                <a:solidFill>
                  <a:srgbClr val="FF0000"/>
                </a:solidFill>
                <a:latin typeface="Arial"/>
                <a:cs typeface="Arial"/>
              </a:rPr>
              <a:t>R</a:t>
            </a:r>
            <a:r>
              <a:rPr sz="4000" spc="-20" dirty="0">
                <a:solidFill>
                  <a:srgbClr val="FF0000"/>
                </a:solidFill>
                <a:latin typeface="Arial"/>
                <a:cs typeface="Arial"/>
              </a:rPr>
              <a:t>etraining</a:t>
            </a:r>
            <a:endParaRPr sz="4000" dirty="0">
              <a:latin typeface="Arial"/>
              <a:cs typeface="Arial"/>
            </a:endParaRPr>
          </a:p>
        </p:txBody>
      </p:sp>
      <p:sp>
        <p:nvSpPr>
          <p:cNvPr id="5" name="object 5"/>
          <p:cNvSpPr/>
          <p:nvPr/>
        </p:nvSpPr>
        <p:spPr>
          <a:xfrm>
            <a:off x="922443" y="3459197"/>
            <a:ext cx="7698598" cy="2712719"/>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804703" y="3429370"/>
            <a:ext cx="7858759" cy="2810510"/>
          </a:xfrm>
          <a:custGeom>
            <a:avLst/>
            <a:gdLst/>
            <a:ahLst/>
            <a:cxnLst/>
            <a:rect l="l" t="t" r="r" b="b"/>
            <a:pathLst>
              <a:path w="7858759" h="2810510">
                <a:moveTo>
                  <a:pt x="0" y="0"/>
                </a:moveTo>
                <a:lnTo>
                  <a:pt x="7858724" y="0"/>
                </a:lnTo>
                <a:lnTo>
                  <a:pt x="7858724" y="2810051"/>
                </a:lnTo>
                <a:lnTo>
                  <a:pt x="0" y="2810051"/>
                </a:lnTo>
                <a:lnTo>
                  <a:pt x="0" y="0"/>
                </a:lnTo>
                <a:close/>
              </a:path>
            </a:pathLst>
          </a:custGeom>
          <a:ln w="9419">
            <a:solidFill>
              <a:srgbClr val="000000"/>
            </a:solidFill>
          </a:ln>
        </p:spPr>
        <p:txBody>
          <a:bodyPr wrap="square" lIns="0" tIns="0" rIns="0" bIns="0" rtlCol="0"/>
          <a:lstStyle/>
          <a:p>
            <a:endParaRPr/>
          </a:p>
        </p:txBody>
      </p:sp>
      <p:sp>
        <p:nvSpPr>
          <p:cNvPr id="7" name="object 7"/>
          <p:cNvSpPr txBox="1"/>
          <p:nvPr/>
        </p:nvSpPr>
        <p:spPr>
          <a:xfrm>
            <a:off x="811783" y="1948688"/>
            <a:ext cx="8089265" cy="1113790"/>
          </a:xfrm>
          <a:prstGeom prst="rect">
            <a:avLst/>
          </a:prstGeom>
        </p:spPr>
        <p:txBody>
          <a:bodyPr vert="horz" wrap="square" lIns="0" tIns="17145" rIns="0" bIns="0" rtlCol="0">
            <a:spAutoFit/>
          </a:bodyPr>
          <a:lstStyle/>
          <a:p>
            <a:pPr marL="12700" marR="5080">
              <a:lnSpc>
                <a:spcPct val="98800"/>
              </a:lnSpc>
              <a:spcBef>
                <a:spcPts val="135"/>
              </a:spcBef>
            </a:pPr>
            <a:r>
              <a:rPr sz="2400" spc="-15" dirty="0">
                <a:solidFill>
                  <a:srgbClr val="3333CC"/>
                </a:solidFill>
                <a:latin typeface="Arial"/>
                <a:cs typeface="Arial"/>
              </a:rPr>
              <a:t>Meta-algorithm </a:t>
            </a:r>
            <a:r>
              <a:rPr sz="2400" spc="-10" dirty="0">
                <a:solidFill>
                  <a:srgbClr val="3333CC"/>
                </a:solidFill>
                <a:latin typeface="Arial"/>
                <a:cs typeface="Arial"/>
              </a:rPr>
              <a:t>using early </a:t>
            </a:r>
            <a:r>
              <a:rPr sz="2400" spc="-15" dirty="0">
                <a:solidFill>
                  <a:srgbClr val="3333CC"/>
                </a:solidFill>
                <a:latin typeface="Arial"/>
                <a:cs typeface="Arial"/>
              </a:rPr>
              <a:t>stopping </a:t>
            </a:r>
            <a:r>
              <a:rPr sz="2400" spc="-10" dirty="0">
                <a:solidFill>
                  <a:srgbClr val="3333CC"/>
                </a:solidFill>
                <a:latin typeface="Arial"/>
                <a:cs typeface="Arial"/>
              </a:rPr>
              <a:t>to </a:t>
            </a:r>
            <a:r>
              <a:rPr sz="2400" spc="-15" dirty="0">
                <a:solidFill>
                  <a:srgbClr val="3333CC"/>
                </a:solidFill>
                <a:latin typeface="Arial"/>
                <a:cs typeface="Arial"/>
              </a:rPr>
              <a:t>determine </a:t>
            </a:r>
            <a:r>
              <a:rPr sz="2400" spc="-10" dirty="0">
                <a:solidFill>
                  <a:srgbClr val="3333CC"/>
                </a:solidFill>
                <a:latin typeface="Arial"/>
                <a:cs typeface="Arial"/>
              </a:rPr>
              <a:t>at </a:t>
            </a:r>
            <a:r>
              <a:rPr sz="2400" spc="-15" dirty="0">
                <a:solidFill>
                  <a:srgbClr val="3333CC"/>
                </a:solidFill>
                <a:latin typeface="Arial"/>
                <a:cs typeface="Arial"/>
              </a:rPr>
              <a:t>what  objective </a:t>
            </a:r>
            <a:r>
              <a:rPr sz="2400" spc="-10" dirty="0">
                <a:solidFill>
                  <a:srgbClr val="3333CC"/>
                </a:solidFill>
                <a:latin typeface="Arial"/>
                <a:cs typeface="Arial"/>
              </a:rPr>
              <a:t>value we </a:t>
            </a:r>
            <a:r>
              <a:rPr sz="2400" spc="-15" dirty="0">
                <a:solidFill>
                  <a:srgbClr val="3333CC"/>
                </a:solidFill>
                <a:latin typeface="Arial"/>
                <a:cs typeface="Arial"/>
              </a:rPr>
              <a:t>start </a:t>
            </a:r>
            <a:r>
              <a:rPr sz="2400" spc="-10" dirty="0">
                <a:solidFill>
                  <a:srgbClr val="3333CC"/>
                </a:solidFill>
                <a:latin typeface="Arial"/>
                <a:cs typeface="Arial"/>
              </a:rPr>
              <a:t>to </a:t>
            </a:r>
            <a:r>
              <a:rPr sz="2400" spc="-15" dirty="0">
                <a:solidFill>
                  <a:srgbClr val="3333CC"/>
                </a:solidFill>
                <a:latin typeface="Arial"/>
                <a:cs typeface="Arial"/>
              </a:rPr>
              <a:t>overfit, then continue </a:t>
            </a:r>
            <a:r>
              <a:rPr sz="2400" spc="-10" dirty="0">
                <a:solidFill>
                  <a:srgbClr val="3333CC"/>
                </a:solidFill>
                <a:latin typeface="Arial"/>
                <a:cs typeface="Arial"/>
              </a:rPr>
              <a:t>training until  </a:t>
            </a:r>
            <a:r>
              <a:rPr sz="2400" spc="-15" dirty="0">
                <a:solidFill>
                  <a:srgbClr val="3333CC"/>
                </a:solidFill>
                <a:latin typeface="Arial"/>
                <a:cs typeface="Arial"/>
              </a:rPr>
              <a:t>that </a:t>
            </a:r>
            <a:r>
              <a:rPr sz="2400" spc="-10" dirty="0">
                <a:solidFill>
                  <a:srgbClr val="3333CC"/>
                </a:solidFill>
                <a:latin typeface="Arial"/>
                <a:cs typeface="Arial"/>
              </a:rPr>
              <a:t>value </a:t>
            </a:r>
            <a:r>
              <a:rPr sz="2400" spc="-5" dirty="0">
                <a:solidFill>
                  <a:srgbClr val="3333CC"/>
                </a:solidFill>
                <a:latin typeface="Arial"/>
                <a:cs typeface="Arial"/>
              </a:rPr>
              <a:t>is</a:t>
            </a:r>
            <a:r>
              <a:rPr sz="2400" spc="-60" dirty="0">
                <a:solidFill>
                  <a:srgbClr val="3333CC"/>
                </a:solidFill>
                <a:latin typeface="Arial"/>
                <a:cs typeface="Arial"/>
              </a:rPr>
              <a:t> </a:t>
            </a:r>
            <a:r>
              <a:rPr sz="2400" spc="-15" dirty="0">
                <a:solidFill>
                  <a:srgbClr val="3333CC"/>
                </a:solidFill>
                <a:latin typeface="Arial"/>
                <a:cs typeface="Arial"/>
              </a:rPr>
              <a:t>reached</a:t>
            </a:r>
            <a:endParaRPr sz="2400">
              <a:latin typeface="Arial"/>
              <a:cs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40354" y="675132"/>
            <a:ext cx="9054545" cy="736099"/>
          </a:xfrm>
          <a:prstGeom prst="rect">
            <a:avLst/>
          </a:prstGeom>
        </p:spPr>
        <p:txBody>
          <a:bodyPr vert="horz" wrap="square" lIns="0" tIns="12700" rIns="0" bIns="0" rtlCol="0">
            <a:spAutoFit/>
          </a:bodyPr>
          <a:lstStyle/>
          <a:p>
            <a:pPr marL="12700">
              <a:lnSpc>
                <a:spcPct val="100000"/>
              </a:lnSpc>
              <a:spcBef>
                <a:spcPts val="100"/>
              </a:spcBef>
            </a:pPr>
            <a:r>
              <a:rPr sz="4700" spc="15" dirty="0"/>
              <a:t>Early </a:t>
            </a:r>
            <a:r>
              <a:rPr lang="en-US" sz="4700" spc="20" dirty="0"/>
              <a:t>S</a:t>
            </a:r>
            <a:r>
              <a:rPr sz="4700" spc="20" dirty="0"/>
              <a:t>topping </a:t>
            </a:r>
            <a:r>
              <a:rPr sz="4700" spc="15" dirty="0"/>
              <a:t>as </a:t>
            </a:r>
            <a:r>
              <a:rPr sz="4700" dirty="0"/>
              <a:t>a</a:t>
            </a:r>
            <a:r>
              <a:rPr sz="4700" spc="65" dirty="0"/>
              <a:t> </a:t>
            </a:r>
            <a:r>
              <a:rPr lang="en-US" sz="4700" spc="15" dirty="0" err="1"/>
              <a:t>R</a:t>
            </a:r>
            <a:r>
              <a:rPr sz="4700" spc="15" dirty="0" err="1"/>
              <a:t>egularizer</a:t>
            </a:r>
            <a:endParaRPr sz="4700" dirty="0"/>
          </a:p>
        </p:txBody>
      </p:sp>
      <p:sp>
        <p:nvSpPr>
          <p:cNvPr id="5" name="object 5"/>
          <p:cNvSpPr txBox="1"/>
          <p:nvPr/>
        </p:nvSpPr>
        <p:spPr>
          <a:xfrm>
            <a:off x="566187" y="1828800"/>
            <a:ext cx="9802878" cy="4769383"/>
          </a:xfrm>
          <a:prstGeom prst="rect">
            <a:avLst/>
          </a:prstGeom>
        </p:spPr>
        <p:txBody>
          <a:bodyPr vert="horz" wrap="square" lIns="0" tIns="30480" rIns="0" bIns="0" rtlCol="0">
            <a:spAutoFit/>
          </a:bodyPr>
          <a:lstStyle/>
          <a:p>
            <a:pPr marL="363855" marR="417830" indent="-339090">
              <a:lnSpc>
                <a:spcPts val="3820"/>
              </a:lnSpc>
              <a:spcBef>
                <a:spcPts val="240"/>
              </a:spcBef>
              <a:buChar char="•"/>
              <a:tabLst>
                <a:tab pos="363855" algn="l"/>
                <a:tab pos="364490" algn="l"/>
              </a:tabLst>
            </a:pPr>
            <a:r>
              <a:rPr lang="en-US" sz="3200" spc="-15" dirty="0">
                <a:solidFill>
                  <a:srgbClr val="3333CC"/>
                </a:solidFill>
                <a:latin typeface="Arial"/>
                <a:cs typeface="Arial"/>
              </a:rPr>
              <a:t>The claim is that</a:t>
            </a:r>
            <a:r>
              <a:rPr sz="3200" spc="-20" dirty="0">
                <a:solidFill>
                  <a:srgbClr val="3333CC"/>
                </a:solidFill>
                <a:latin typeface="Arial"/>
                <a:cs typeface="Arial"/>
              </a:rPr>
              <a:t> </a:t>
            </a:r>
            <a:r>
              <a:rPr sz="3200" spc="-15" dirty="0">
                <a:solidFill>
                  <a:srgbClr val="3333CC"/>
                </a:solidFill>
                <a:latin typeface="Arial"/>
                <a:cs typeface="Arial"/>
              </a:rPr>
              <a:t>early </a:t>
            </a:r>
            <a:r>
              <a:rPr sz="3200" spc="-20" dirty="0">
                <a:solidFill>
                  <a:srgbClr val="3333CC"/>
                </a:solidFill>
                <a:latin typeface="Arial"/>
                <a:cs typeface="Arial"/>
              </a:rPr>
              <a:t>stopping </a:t>
            </a:r>
            <a:r>
              <a:rPr sz="3200" spc="-5" dirty="0">
                <a:solidFill>
                  <a:srgbClr val="3333CC"/>
                </a:solidFill>
                <a:latin typeface="Arial"/>
                <a:cs typeface="Arial"/>
              </a:rPr>
              <a:t>is</a:t>
            </a:r>
            <a:r>
              <a:rPr sz="3200" spc="-195" dirty="0">
                <a:solidFill>
                  <a:srgbClr val="3333CC"/>
                </a:solidFill>
                <a:latin typeface="Arial"/>
                <a:cs typeface="Arial"/>
              </a:rPr>
              <a:t> </a:t>
            </a:r>
            <a:r>
              <a:rPr sz="3200" spc="-20" dirty="0">
                <a:solidFill>
                  <a:srgbClr val="3333CC"/>
                </a:solidFill>
                <a:latin typeface="Arial"/>
                <a:cs typeface="Arial"/>
              </a:rPr>
              <a:t>regularization</a:t>
            </a:r>
            <a:endParaRPr sz="3200" dirty="0">
              <a:latin typeface="Arial"/>
              <a:cs typeface="Arial"/>
            </a:endParaRPr>
          </a:p>
          <a:p>
            <a:pPr marL="760095" marR="374015" lvl="1" indent="-282575">
              <a:lnSpc>
                <a:spcPct val="98200"/>
              </a:lnSpc>
              <a:spcBef>
                <a:spcPts val="480"/>
              </a:spcBef>
              <a:buChar char="–"/>
              <a:tabLst>
                <a:tab pos="760095" algn="l"/>
              </a:tabLst>
            </a:pPr>
            <a:r>
              <a:rPr sz="2800" spc="-15" dirty="0">
                <a:solidFill>
                  <a:srgbClr val="336600"/>
                </a:solidFill>
                <a:latin typeface="Arial"/>
                <a:cs typeface="Arial"/>
              </a:rPr>
              <a:t>But supported </a:t>
            </a:r>
            <a:r>
              <a:rPr sz="2800" spc="-10" dirty="0">
                <a:solidFill>
                  <a:srgbClr val="336600"/>
                </a:solidFill>
                <a:latin typeface="Arial"/>
                <a:cs typeface="Arial"/>
              </a:rPr>
              <a:t>the claim only by </a:t>
            </a:r>
            <a:r>
              <a:rPr sz="2800" spc="-15" dirty="0">
                <a:solidFill>
                  <a:srgbClr val="336600"/>
                </a:solidFill>
                <a:latin typeface="Arial"/>
                <a:cs typeface="Arial"/>
              </a:rPr>
              <a:t>showing</a:t>
            </a:r>
            <a:r>
              <a:rPr sz="2800" spc="-170" dirty="0">
                <a:solidFill>
                  <a:srgbClr val="336600"/>
                </a:solidFill>
                <a:latin typeface="Arial"/>
                <a:cs typeface="Arial"/>
              </a:rPr>
              <a:t> </a:t>
            </a:r>
            <a:r>
              <a:rPr sz="2800" spc="-10" dirty="0">
                <a:solidFill>
                  <a:srgbClr val="336600"/>
                </a:solidFill>
                <a:latin typeface="Arial"/>
                <a:cs typeface="Arial"/>
              </a:rPr>
              <a:t>learning  </a:t>
            </a:r>
            <a:r>
              <a:rPr sz="2800" spc="-15" dirty="0">
                <a:solidFill>
                  <a:srgbClr val="336600"/>
                </a:solidFill>
                <a:latin typeface="Arial"/>
                <a:cs typeface="Arial"/>
              </a:rPr>
              <a:t>curves where </a:t>
            </a:r>
            <a:r>
              <a:rPr sz="2800" spc="-10" dirty="0">
                <a:solidFill>
                  <a:srgbClr val="336600"/>
                </a:solidFill>
                <a:latin typeface="Arial"/>
                <a:cs typeface="Arial"/>
              </a:rPr>
              <a:t>the </a:t>
            </a:r>
            <a:r>
              <a:rPr sz="2800" spc="-15" dirty="0">
                <a:solidFill>
                  <a:srgbClr val="336600"/>
                </a:solidFill>
                <a:latin typeface="Arial"/>
                <a:cs typeface="Arial"/>
              </a:rPr>
              <a:t>validation set </a:t>
            </a:r>
            <a:r>
              <a:rPr sz="2800" spc="-10" dirty="0">
                <a:solidFill>
                  <a:srgbClr val="336600"/>
                </a:solidFill>
                <a:latin typeface="Arial"/>
                <a:cs typeface="Arial"/>
              </a:rPr>
              <a:t>error has </a:t>
            </a:r>
            <a:r>
              <a:rPr sz="2800" dirty="0">
                <a:solidFill>
                  <a:srgbClr val="336600"/>
                </a:solidFill>
                <a:latin typeface="Arial"/>
                <a:cs typeface="Arial"/>
              </a:rPr>
              <a:t>a U-  </a:t>
            </a:r>
            <a:r>
              <a:rPr sz="2800" spc="-15" dirty="0">
                <a:solidFill>
                  <a:srgbClr val="336600"/>
                </a:solidFill>
                <a:latin typeface="Arial"/>
                <a:cs typeface="Arial"/>
              </a:rPr>
              <a:t>shaped</a:t>
            </a:r>
            <a:r>
              <a:rPr sz="2800" spc="-35" dirty="0">
                <a:solidFill>
                  <a:srgbClr val="336600"/>
                </a:solidFill>
                <a:latin typeface="Arial"/>
                <a:cs typeface="Arial"/>
              </a:rPr>
              <a:t> </a:t>
            </a:r>
            <a:r>
              <a:rPr sz="2800" spc="-20" dirty="0">
                <a:solidFill>
                  <a:srgbClr val="336600"/>
                </a:solidFill>
                <a:latin typeface="Arial"/>
                <a:cs typeface="Arial"/>
              </a:rPr>
              <a:t>curve</a:t>
            </a:r>
            <a:endParaRPr lang="en-US" sz="2800" spc="-20" dirty="0">
              <a:solidFill>
                <a:srgbClr val="336600"/>
              </a:solidFill>
              <a:latin typeface="Arial"/>
              <a:cs typeface="Arial"/>
            </a:endParaRPr>
          </a:p>
          <a:p>
            <a:pPr marL="760095" marR="374015" lvl="1" indent="-282575">
              <a:lnSpc>
                <a:spcPct val="98200"/>
              </a:lnSpc>
              <a:spcBef>
                <a:spcPts val="480"/>
              </a:spcBef>
              <a:buChar char="–"/>
              <a:tabLst>
                <a:tab pos="760095" algn="l"/>
              </a:tabLst>
            </a:pPr>
            <a:endParaRPr sz="2800" dirty="0">
              <a:latin typeface="Arial"/>
              <a:cs typeface="Arial"/>
            </a:endParaRPr>
          </a:p>
          <a:p>
            <a:pPr marL="363855" marR="419100" indent="-339090">
              <a:lnSpc>
                <a:spcPts val="3790"/>
              </a:lnSpc>
              <a:spcBef>
                <a:spcPts val="919"/>
              </a:spcBef>
              <a:buChar char="•"/>
              <a:tabLst>
                <a:tab pos="363855" algn="l"/>
                <a:tab pos="364490" algn="l"/>
              </a:tabLst>
            </a:pPr>
            <a:r>
              <a:rPr sz="3200" spc="-20" dirty="0">
                <a:solidFill>
                  <a:srgbClr val="3333CC"/>
                </a:solidFill>
                <a:latin typeface="Arial"/>
                <a:cs typeface="Arial"/>
              </a:rPr>
              <a:t>What </a:t>
            </a:r>
            <a:r>
              <a:rPr sz="3200" spc="-5" dirty="0">
                <a:solidFill>
                  <a:srgbClr val="3333CC"/>
                </a:solidFill>
                <a:latin typeface="Arial"/>
                <a:cs typeface="Arial"/>
              </a:rPr>
              <a:t>is </a:t>
            </a:r>
            <a:r>
              <a:rPr sz="3200" spc="-15" dirty="0">
                <a:solidFill>
                  <a:srgbClr val="3333CC"/>
                </a:solidFill>
                <a:latin typeface="Arial"/>
                <a:cs typeface="Arial"/>
              </a:rPr>
              <a:t>the </a:t>
            </a:r>
            <a:r>
              <a:rPr sz="3200" spc="-20" dirty="0">
                <a:solidFill>
                  <a:srgbClr val="3333CC"/>
                </a:solidFill>
                <a:latin typeface="Arial"/>
                <a:cs typeface="Arial"/>
              </a:rPr>
              <a:t>actual </a:t>
            </a:r>
            <a:r>
              <a:rPr sz="3200" spc="-25" dirty="0">
                <a:solidFill>
                  <a:srgbClr val="3333CC"/>
                </a:solidFill>
                <a:latin typeface="Arial"/>
                <a:cs typeface="Arial"/>
              </a:rPr>
              <a:t>mechanism </a:t>
            </a:r>
            <a:r>
              <a:rPr sz="3200" spc="-15" dirty="0">
                <a:solidFill>
                  <a:srgbClr val="3333CC"/>
                </a:solidFill>
                <a:latin typeface="Arial"/>
                <a:cs typeface="Arial"/>
              </a:rPr>
              <a:t>by </a:t>
            </a:r>
            <a:r>
              <a:rPr sz="3200" spc="-20" dirty="0">
                <a:solidFill>
                  <a:srgbClr val="3333CC"/>
                </a:solidFill>
                <a:latin typeface="Arial"/>
                <a:cs typeface="Arial"/>
              </a:rPr>
              <a:t>which</a:t>
            </a:r>
            <a:r>
              <a:rPr sz="3200" spc="-145" dirty="0">
                <a:solidFill>
                  <a:srgbClr val="3333CC"/>
                </a:solidFill>
                <a:latin typeface="Arial"/>
                <a:cs typeface="Arial"/>
              </a:rPr>
              <a:t> </a:t>
            </a:r>
            <a:r>
              <a:rPr sz="3200" spc="-20" dirty="0">
                <a:solidFill>
                  <a:srgbClr val="3333CC"/>
                </a:solidFill>
                <a:latin typeface="Arial"/>
                <a:cs typeface="Arial"/>
              </a:rPr>
              <a:t>early  stopping regularizes </a:t>
            </a:r>
            <a:r>
              <a:rPr sz="3200" spc="-15" dirty="0">
                <a:solidFill>
                  <a:srgbClr val="3333CC"/>
                </a:solidFill>
                <a:latin typeface="Arial"/>
                <a:cs typeface="Arial"/>
              </a:rPr>
              <a:t>the</a:t>
            </a:r>
            <a:r>
              <a:rPr sz="3200" spc="-80" dirty="0">
                <a:solidFill>
                  <a:srgbClr val="3333CC"/>
                </a:solidFill>
                <a:latin typeface="Arial"/>
                <a:cs typeface="Arial"/>
              </a:rPr>
              <a:t> </a:t>
            </a:r>
            <a:r>
              <a:rPr sz="3200" spc="-20" dirty="0">
                <a:solidFill>
                  <a:srgbClr val="3333CC"/>
                </a:solidFill>
                <a:latin typeface="Arial"/>
                <a:cs typeface="Arial"/>
              </a:rPr>
              <a:t>model?</a:t>
            </a:r>
            <a:endParaRPr sz="3200" dirty="0">
              <a:latin typeface="Arial"/>
              <a:cs typeface="Arial"/>
            </a:endParaRPr>
          </a:p>
          <a:p>
            <a:pPr marL="760095" marR="43180" lvl="1" indent="-282575">
              <a:lnSpc>
                <a:spcPct val="98100"/>
              </a:lnSpc>
              <a:spcBef>
                <a:spcPts val="610"/>
              </a:spcBef>
              <a:buChar char="–"/>
              <a:tabLst>
                <a:tab pos="760095" algn="l"/>
              </a:tabLst>
            </a:pPr>
            <a:r>
              <a:rPr sz="2800" spc="-15" dirty="0">
                <a:solidFill>
                  <a:srgbClr val="336600"/>
                </a:solidFill>
                <a:latin typeface="Arial"/>
                <a:cs typeface="Arial"/>
              </a:rPr>
              <a:t>Early stopping </a:t>
            </a:r>
            <a:r>
              <a:rPr sz="2800" spc="-10" dirty="0">
                <a:solidFill>
                  <a:srgbClr val="336600"/>
                </a:solidFill>
                <a:latin typeface="Arial"/>
                <a:cs typeface="Arial"/>
              </a:rPr>
              <a:t>has the </a:t>
            </a:r>
            <a:r>
              <a:rPr sz="2800" spc="-15" dirty="0">
                <a:solidFill>
                  <a:srgbClr val="336600"/>
                </a:solidFill>
                <a:latin typeface="Arial"/>
                <a:cs typeface="Arial"/>
              </a:rPr>
              <a:t>effect </a:t>
            </a:r>
            <a:r>
              <a:rPr sz="2800" spc="-10" dirty="0">
                <a:solidFill>
                  <a:srgbClr val="336600"/>
                </a:solidFill>
                <a:latin typeface="Arial"/>
                <a:cs typeface="Arial"/>
              </a:rPr>
              <a:t>of </a:t>
            </a:r>
            <a:r>
              <a:rPr sz="2800" spc="-15" dirty="0">
                <a:solidFill>
                  <a:srgbClr val="336600"/>
                </a:solidFill>
                <a:latin typeface="Arial"/>
                <a:cs typeface="Arial"/>
              </a:rPr>
              <a:t>restricting </a:t>
            </a:r>
            <a:r>
              <a:rPr sz="2800" spc="-10" dirty="0">
                <a:solidFill>
                  <a:srgbClr val="336600"/>
                </a:solidFill>
                <a:latin typeface="Arial"/>
                <a:cs typeface="Arial"/>
              </a:rPr>
              <a:t>the  </a:t>
            </a:r>
            <a:r>
              <a:rPr sz="2800" spc="-15" dirty="0">
                <a:solidFill>
                  <a:srgbClr val="336600"/>
                </a:solidFill>
                <a:latin typeface="Arial"/>
                <a:cs typeface="Arial"/>
              </a:rPr>
              <a:t>optimizing procedure </a:t>
            </a:r>
            <a:r>
              <a:rPr sz="2800" spc="-10" dirty="0">
                <a:solidFill>
                  <a:srgbClr val="336600"/>
                </a:solidFill>
                <a:latin typeface="Arial"/>
                <a:cs typeface="Arial"/>
              </a:rPr>
              <a:t>to </a:t>
            </a:r>
            <a:r>
              <a:rPr sz="2800" dirty="0">
                <a:solidFill>
                  <a:srgbClr val="336600"/>
                </a:solidFill>
                <a:latin typeface="Arial"/>
                <a:cs typeface="Arial"/>
              </a:rPr>
              <a:t>a </a:t>
            </a:r>
            <a:r>
              <a:rPr sz="2800" spc="-10" dirty="0">
                <a:solidFill>
                  <a:srgbClr val="336600"/>
                </a:solidFill>
                <a:latin typeface="Arial"/>
                <a:cs typeface="Arial"/>
              </a:rPr>
              <a:t>relatively </a:t>
            </a:r>
            <a:r>
              <a:rPr sz="2800" spc="-15" dirty="0">
                <a:solidFill>
                  <a:srgbClr val="336600"/>
                </a:solidFill>
                <a:latin typeface="Arial"/>
                <a:cs typeface="Arial"/>
              </a:rPr>
              <a:t>small volume of  parameter space </a:t>
            </a:r>
            <a:r>
              <a:rPr sz="2800" spc="-5" dirty="0">
                <a:solidFill>
                  <a:srgbClr val="336600"/>
                </a:solidFill>
                <a:latin typeface="Arial"/>
                <a:cs typeface="Arial"/>
              </a:rPr>
              <a:t>in </a:t>
            </a:r>
            <a:r>
              <a:rPr sz="2800" spc="-10" dirty="0">
                <a:solidFill>
                  <a:srgbClr val="336600"/>
                </a:solidFill>
                <a:latin typeface="Arial"/>
                <a:cs typeface="Arial"/>
              </a:rPr>
              <a:t>the </a:t>
            </a:r>
            <a:r>
              <a:rPr sz="2800" spc="-15" dirty="0">
                <a:solidFill>
                  <a:srgbClr val="336600"/>
                </a:solidFill>
                <a:latin typeface="Arial"/>
                <a:cs typeface="Arial"/>
              </a:rPr>
              <a:t>neighborhood </a:t>
            </a:r>
            <a:r>
              <a:rPr sz="2800" spc="-10" dirty="0">
                <a:solidFill>
                  <a:srgbClr val="336600"/>
                </a:solidFill>
                <a:latin typeface="Arial"/>
                <a:cs typeface="Arial"/>
              </a:rPr>
              <a:t>of the </a:t>
            </a:r>
            <a:r>
              <a:rPr sz="2800" spc="-15" dirty="0">
                <a:solidFill>
                  <a:srgbClr val="336600"/>
                </a:solidFill>
                <a:latin typeface="Arial"/>
                <a:cs typeface="Arial"/>
              </a:rPr>
              <a:t>initial  parameters</a:t>
            </a:r>
            <a:r>
              <a:rPr sz="2800" spc="-30" dirty="0">
                <a:solidFill>
                  <a:srgbClr val="336600"/>
                </a:solidFill>
                <a:latin typeface="Arial"/>
                <a:cs typeface="Arial"/>
              </a:rPr>
              <a:t> </a:t>
            </a:r>
            <a:r>
              <a:rPr sz="2800" b="1" spc="-10" dirty="0">
                <a:latin typeface="Times New Roman"/>
                <a:cs typeface="Times New Roman"/>
              </a:rPr>
              <a:t>θ</a:t>
            </a:r>
            <a:r>
              <a:rPr sz="2700" spc="-15" baseline="-18518" dirty="0">
                <a:latin typeface="Times New Roman"/>
                <a:cs typeface="Times New Roman"/>
              </a:rPr>
              <a:t>0</a:t>
            </a:r>
            <a:endParaRPr sz="2700" baseline="-18518" dirty="0">
              <a:latin typeface="Times New Roman"/>
              <a:cs typeface="Times New Roman"/>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780732" y="963168"/>
            <a:ext cx="8500110" cy="695960"/>
          </a:xfrm>
          <a:prstGeom prst="rect">
            <a:avLst/>
          </a:prstGeom>
        </p:spPr>
        <p:txBody>
          <a:bodyPr vert="horz" wrap="square" lIns="0" tIns="12700" rIns="0" bIns="0" rtlCol="0">
            <a:spAutoFit/>
          </a:bodyPr>
          <a:lstStyle/>
          <a:p>
            <a:pPr marL="38100">
              <a:lnSpc>
                <a:spcPct val="100000"/>
              </a:lnSpc>
              <a:spcBef>
                <a:spcPts val="100"/>
              </a:spcBef>
              <a:tabLst>
                <a:tab pos="5139690" algn="l"/>
              </a:tabLst>
            </a:pPr>
            <a:r>
              <a:rPr spc="-20" dirty="0"/>
              <a:t>Early </a:t>
            </a:r>
            <a:r>
              <a:rPr spc="-25" dirty="0"/>
              <a:t>Stopping</a:t>
            </a:r>
            <a:r>
              <a:rPr spc="-50" dirty="0"/>
              <a:t> </a:t>
            </a:r>
            <a:r>
              <a:rPr spc="-15" dirty="0"/>
              <a:t>vs </a:t>
            </a:r>
            <a:r>
              <a:rPr i="1" spc="-15" dirty="0">
                <a:solidFill>
                  <a:srgbClr val="000000"/>
                </a:solidFill>
                <a:latin typeface="Times New Roman"/>
                <a:cs typeface="Times New Roman"/>
              </a:rPr>
              <a:t>L</a:t>
            </a:r>
            <a:r>
              <a:rPr sz="4350" spc="-22" baseline="24904" dirty="0">
                <a:solidFill>
                  <a:srgbClr val="000000"/>
                </a:solidFill>
                <a:latin typeface="Times New Roman"/>
                <a:cs typeface="Times New Roman"/>
              </a:rPr>
              <a:t>2	</a:t>
            </a:r>
            <a:r>
              <a:rPr sz="4400" spc="-20" dirty="0"/>
              <a:t>regularization</a:t>
            </a:r>
            <a:endParaRPr sz="4400">
              <a:latin typeface="Times New Roman"/>
              <a:cs typeface="Times New Roman"/>
            </a:endParaRPr>
          </a:p>
        </p:txBody>
      </p:sp>
      <p:sp>
        <p:nvSpPr>
          <p:cNvPr id="5" name="object 5"/>
          <p:cNvSpPr/>
          <p:nvPr/>
        </p:nvSpPr>
        <p:spPr>
          <a:xfrm>
            <a:off x="1676345" y="1967061"/>
            <a:ext cx="6087420" cy="2918033"/>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773683" y="5036311"/>
            <a:ext cx="8503920" cy="1442720"/>
          </a:xfrm>
          <a:prstGeom prst="rect">
            <a:avLst/>
          </a:prstGeom>
        </p:spPr>
        <p:txBody>
          <a:bodyPr vert="horz" wrap="square" lIns="0" tIns="12700" rIns="0" bIns="0" rtlCol="0">
            <a:spAutoFit/>
          </a:bodyPr>
          <a:lstStyle/>
          <a:p>
            <a:pPr marL="333375" indent="-282575">
              <a:lnSpc>
                <a:spcPts val="2130"/>
              </a:lnSpc>
              <a:spcBef>
                <a:spcPts val="100"/>
              </a:spcBef>
              <a:buChar char="•"/>
              <a:tabLst>
                <a:tab pos="332740" algn="l"/>
                <a:tab pos="333375" algn="l"/>
              </a:tabLst>
            </a:pPr>
            <a:r>
              <a:rPr sz="1800" spc="-45" dirty="0">
                <a:solidFill>
                  <a:srgbClr val="660066"/>
                </a:solidFill>
                <a:latin typeface="Arial"/>
                <a:cs typeface="Arial"/>
              </a:rPr>
              <a:t>Two </a:t>
            </a:r>
            <a:r>
              <a:rPr sz="1800" spc="-15" dirty="0">
                <a:solidFill>
                  <a:srgbClr val="660066"/>
                </a:solidFill>
                <a:latin typeface="Arial"/>
                <a:cs typeface="Arial"/>
              </a:rPr>
              <a:t>weights, </a:t>
            </a:r>
            <a:r>
              <a:rPr sz="1800" spc="-10" dirty="0">
                <a:solidFill>
                  <a:srgbClr val="660066"/>
                </a:solidFill>
                <a:latin typeface="Arial"/>
                <a:cs typeface="Arial"/>
              </a:rPr>
              <a:t>Solid </a:t>
            </a:r>
            <a:r>
              <a:rPr sz="1800" spc="-15" dirty="0">
                <a:solidFill>
                  <a:srgbClr val="660066"/>
                </a:solidFill>
                <a:latin typeface="Arial"/>
                <a:cs typeface="Arial"/>
              </a:rPr>
              <a:t>contour </a:t>
            </a:r>
            <a:r>
              <a:rPr sz="1800" spc="-10" dirty="0">
                <a:solidFill>
                  <a:srgbClr val="660066"/>
                </a:solidFill>
                <a:latin typeface="Arial"/>
                <a:cs typeface="Arial"/>
              </a:rPr>
              <a:t>lines: </a:t>
            </a:r>
            <a:r>
              <a:rPr sz="1800" spc="-15" dirty="0">
                <a:solidFill>
                  <a:srgbClr val="660066"/>
                </a:solidFill>
                <a:latin typeface="Arial"/>
                <a:cs typeface="Arial"/>
              </a:rPr>
              <a:t>contours </a:t>
            </a:r>
            <a:r>
              <a:rPr sz="1800" spc="-10" dirty="0">
                <a:solidFill>
                  <a:srgbClr val="660066"/>
                </a:solidFill>
                <a:latin typeface="Arial"/>
                <a:cs typeface="Arial"/>
              </a:rPr>
              <a:t>of </a:t>
            </a:r>
            <a:r>
              <a:rPr sz="1800" spc="-15" dirty="0">
                <a:solidFill>
                  <a:srgbClr val="660066"/>
                </a:solidFill>
                <a:latin typeface="Arial"/>
                <a:cs typeface="Arial"/>
              </a:rPr>
              <a:t>negative</a:t>
            </a:r>
            <a:r>
              <a:rPr sz="1800" spc="5" dirty="0">
                <a:solidFill>
                  <a:srgbClr val="660066"/>
                </a:solidFill>
                <a:latin typeface="Arial"/>
                <a:cs typeface="Arial"/>
              </a:rPr>
              <a:t> </a:t>
            </a:r>
            <a:r>
              <a:rPr sz="1800" spc="-15" dirty="0">
                <a:solidFill>
                  <a:srgbClr val="660066"/>
                </a:solidFill>
                <a:latin typeface="Arial"/>
                <a:cs typeface="Arial"/>
              </a:rPr>
              <a:t>log-likelihood</a:t>
            </a:r>
            <a:endParaRPr sz="1800">
              <a:latin typeface="Arial"/>
              <a:cs typeface="Arial"/>
            </a:endParaRPr>
          </a:p>
          <a:p>
            <a:pPr marL="333375" indent="-282575">
              <a:lnSpc>
                <a:spcPts val="2370"/>
              </a:lnSpc>
              <a:buChar char="•"/>
              <a:tabLst>
                <a:tab pos="332740" algn="l"/>
                <a:tab pos="333375" algn="l"/>
              </a:tabLst>
            </a:pPr>
            <a:r>
              <a:rPr sz="2000" spc="-15" dirty="0">
                <a:solidFill>
                  <a:srgbClr val="336600"/>
                </a:solidFill>
                <a:latin typeface="Arial"/>
                <a:cs typeface="Arial"/>
              </a:rPr>
              <a:t>Left: </a:t>
            </a:r>
            <a:r>
              <a:rPr sz="1800" spc="-15" dirty="0">
                <a:solidFill>
                  <a:srgbClr val="660066"/>
                </a:solidFill>
                <a:latin typeface="Arial"/>
                <a:cs typeface="Arial"/>
              </a:rPr>
              <a:t>dashed </a:t>
            </a:r>
            <a:r>
              <a:rPr sz="1800" spc="-10" dirty="0">
                <a:solidFill>
                  <a:srgbClr val="660066"/>
                </a:solidFill>
                <a:latin typeface="Arial"/>
                <a:cs typeface="Arial"/>
              </a:rPr>
              <a:t>lines </a:t>
            </a:r>
            <a:r>
              <a:rPr sz="1800" spc="-15" dirty="0">
                <a:solidFill>
                  <a:srgbClr val="660066"/>
                </a:solidFill>
                <a:latin typeface="Arial"/>
                <a:cs typeface="Arial"/>
              </a:rPr>
              <a:t>indicates trajectory </a:t>
            </a:r>
            <a:r>
              <a:rPr sz="1800" spc="-10" dirty="0">
                <a:solidFill>
                  <a:srgbClr val="660066"/>
                </a:solidFill>
                <a:latin typeface="Arial"/>
                <a:cs typeface="Arial"/>
              </a:rPr>
              <a:t>of </a:t>
            </a:r>
            <a:r>
              <a:rPr sz="1800" spc="-15" dirty="0">
                <a:solidFill>
                  <a:srgbClr val="660066"/>
                </a:solidFill>
                <a:latin typeface="Arial"/>
                <a:cs typeface="Arial"/>
              </a:rPr>
              <a:t>SGD. Rather </a:t>
            </a:r>
            <a:r>
              <a:rPr sz="1800" spc="-10" dirty="0">
                <a:solidFill>
                  <a:srgbClr val="660066"/>
                </a:solidFill>
                <a:latin typeface="Arial"/>
                <a:cs typeface="Arial"/>
              </a:rPr>
              <a:t>than </a:t>
            </a:r>
            <a:r>
              <a:rPr sz="1800" spc="-15" dirty="0">
                <a:solidFill>
                  <a:srgbClr val="660066"/>
                </a:solidFill>
                <a:latin typeface="Arial"/>
                <a:cs typeface="Arial"/>
              </a:rPr>
              <a:t>stopping </a:t>
            </a:r>
            <a:r>
              <a:rPr sz="1800" spc="-10" dirty="0">
                <a:solidFill>
                  <a:srgbClr val="660066"/>
                </a:solidFill>
                <a:latin typeface="Arial"/>
                <a:cs typeface="Arial"/>
              </a:rPr>
              <a:t>at point</a:t>
            </a:r>
            <a:r>
              <a:rPr sz="1800" spc="15" dirty="0">
                <a:solidFill>
                  <a:srgbClr val="660066"/>
                </a:solidFill>
                <a:latin typeface="Arial"/>
                <a:cs typeface="Arial"/>
              </a:rPr>
              <a:t> </a:t>
            </a:r>
            <a:r>
              <a:rPr sz="1800" b="1" i="1" spc="-15" dirty="0">
                <a:latin typeface="Times New Roman"/>
                <a:cs typeface="Times New Roman"/>
              </a:rPr>
              <a:t>w*</a:t>
            </a:r>
            <a:endParaRPr sz="1800">
              <a:latin typeface="Times New Roman"/>
              <a:cs typeface="Times New Roman"/>
            </a:endParaRPr>
          </a:p>
          <a:p>
            <a:pPr marL="364490">
              <a:lnSpc>
                <a:spcPts val="2130"/>
              </a:lnSpc>
              <a:spcBef>
                <a:spcPts val="5"/>
              </a:spcBef>
            </a:pPr>
            <a:r>
              <a:rPr sz="1800" spc="-10" dirty="0">
                <a:solidFill>
                  <a:srgbClr val="660066"/>
                </a:solidFill>
                <a:latin typeface="Arial"/>
                <a:cs typeface="Arial"/>
              </a:rPr>
              <a:t>that </a:t>
            </a:r>
            <a:r>
              <a:rPr sz="1800" spc="-15" dirty="0">
                <a:solidFill>
                  <a:srgbClr val="660066"/>
                </a:solidFill>
                <a:latin typeface="Arial"/>
                <a:cs typeface="Arial"/>
              </a:rPr>
              <a:t>minimizes </a:t>
            </a:r>
            <a:r>
              <a:rPr sz="1800" spc="-10" dirty="0">
                <a:solidFill>
                  <a:srgbClr val="660066"/>
                </a:solidFill>
                <a:latin typeface="Arial"/>
                <a:cs typeface="Arial"/>
              </a:rPr>
              <a:t>cost, early </a:t>
            </a:r>
            <a:r>
              <a:rPr sz="1800" spc="-15" dirty="0">
                <a:solidFill>
                  <a:srgbClr val="660066"/>
                </a:solidFill>
                <a:latin typeface="Arial"/>
                <a:cs typeface="Arial"/>
              </a:rPr>
              <a:t>stopping </a:t>
            </a:r>
            <a:r>
              <a:rPr sz="1800" spc="-10" dirty="0">
                <a:solidFill>
                  <a:srgbClr val="660066"/>
                </a:solidFill>
                <a:latin typeface="Arial"/>
                <a:cs typeface="Arial"/>
              </a:rPr>
              <a:t>results </a:t>
            </a:r>
            <a:r>
              <a:rPr sz="1800" spc="-5" dirty="0">
                <a:solidFill>
                  <a:srgbClr val="660066"/>
                </a:solidFill>
                <a:latin typeface="Arial"/>
                <a:cs typeface="Arial"/>
              </a:rPr>
              <a:t>in </a:t>
            </a:r>
            <a:r>
              <a:rPr sz="1800" spc="-10" dirty="0">
                <a:solidFill>
                  <a:srgbClr val="660066"/>
                </a:solidFill>
                <a:latin typeface="Arial"/>
                <a:cs typeface="Arial"/>
              </a:rPr>
              <a:t>an earlier point </a:t>
            </a:r>
            <a:r>
              <a:rPr sz="1800" spc="-5" dirty="0">
                <a:solidFill>
                  <a:srgbClr val="660066"/>
                </a:solidFill>
                <a:latin typeface="Arial"/>
                <a:cs typeface="Arial"/>
              </a:rPr>
              <a:t>in</a:t>
            </a:r>
            <a:r>
              <a:rPr sz="1800" spc="-70" dirty="0">
                <a:solidFill>
                  <a:srgbClr val="660066"/>
                </a:solidFill>
                <a:latin typeface="Arial"/>
                <a:cs typeface="Arial"/>
              </a:rPr>
              <a:t> </a:t>
            </a:r>
            <a:r>
              <a:rPr sz="1800" spc="-15" dirty="0">
                <a:solidFill>
                  <a:srgbClr val="660066"/>
                </a:solidFill>
                <a:latin typeface="Arial"/>
                <a:cs typeface="Arial"/>
              </a:rPr>
              <a:t>trajectory</a:t>
            </a:r>
            <a:endParaRPr sz="1800">
              <a:latin typeface="Arial"/>
              <a:cs typeface="Arial"/>
            </a:endParaRPr>
          </a:p>
          <a:p>
            <a:pPr marL="364490" marR="55880" indent="-314325">
              <a:lnSpc>
                <a:spcPts val="2180"/>
              </a:lnSpc>
              <a:spcBef>
                <a:spcPts val="229"/>
              </a:spcBef>
              <a:buChar char="•"/>
              <a:tabLst>
                <a:tab pos="332740" algn="l"/>
                <a:tab pos="333375" algn="l"/>
              </a:tabLst>
            </a:pPr>
            <a:r>
              <a:rPr sz="2000" spc="-10" dirty="0">
                <a:solidFill>
                  <a:srgbClr val="336600"/>
                </a:solidFill>
                <a:latin typeface="Arial"/>
                <a:cs typeface="Arial"/>
              </a:rPr>
              <a:t>Right: </a:t>
            </a:r>
            <a:r>
              <a:rPr sz="1800" spc="-15" dirty="0">
                <a:solidFill>
                  <a:srgbClr val="660066"/>
                </a:solidFill>
                <a:latin typeface="Arial"/>
                <a:cs typeface="Arial"/>
              </a:rPr>
              <a:t>dashed </a:t>
            </a:r>
            <a:r>
              <a:rPr sz="1800" spc="-10" dirty="0">
                <a:solidFill>
                  <a:srgbClr val="660066"/>
                </a:solidFill>
                <a:latin typeface="Arial"/>
                <a:cs typeface="Arial"/>
              </a:rPr>
              <a:t>circles indicate </a:t>
            </a:r>
            <a:r>
              <a:rPr sz="1800" spc="-15" dirty="0">
                <a:solidFill>
                  <a:srgbClr val="660066"/>
                </a:solidFill>
                <a:latin typeface="Arial"/>
                <a:cs typeface="Arial"/>
              </a:rPr>
              <a:t>contours </a:t>
            </a:r>
            <a:r>
              <a:rPr sz="1800" spc="-10" dirty="0">
                <a:solidFill>
                  <a:srgbClr val="660066"/>
                </a:solidFill>
                <a:latin typeface="Arial"/>
                <a:cs typeface="Arial"/>
              </a:rPr>
              <a:t>of </a:t>
            </a:r>
            <a:r>
              <a:rPr sz="1800" i="1" spc="-10" dirty="0">
                <a:latin typeface="Times New Roman"/>
                <a:cs typeface="Times New Roman"/>
              </a:rPr>
              <a:t>L</a:t>
            </a:r>
            <a:r>
              <a:rPr sz="1800" spc="-15" baseline="23148" dirty="0">
                <a:latin typeface="Times New Roman"/>
                <a:cs typeface="Times New Roman"/>
              </a:rPr>
              <a:t>2 </a:t>
            </a:r>
            <a:r>
              <a:rPr sz="1800" spc="-15" dirty="0">
                <a:solidFill>
                  <a:srgbClr val="660066"/>
                </a:solidFill>
                <a:latin typeface="Arial"/>
                <a:cs typeface="Arial"/>
              </a:rPr>
              <a:t>penalty </a:t>
            </a:r>
            <a:r>
              <a:rPr sz="1800" spc="-10" dirty="0">
                <a:solidFill>
                  <a:srgbClr val="660066"/>
                </a:solidFill>
                <a:latin typeface="Arial"/>
                <a:cs typeface="Arial"/>
              </a:rPr>
              <a:t>which </a:t>
            </a:r>
            <a:r>
              <a:rPr sz="1800" spc="-15" dirty="0">
                <a:solidFill>
                  <a:srgbClr val="660066"/>
                </a:solidFill>
                <a:latin typeface="Arial"/>
                <a:cs typeface="Arial"/>
              </a:rPr>
              <a:t>causes </a:t>
            </a:r>
            <a:r>
              <a:rPr sz="1800" spc="-10" dirty="0">
                <a:solidFill>
                  <a:srgbClr val="660066"/>
                </a:solidFill>
                <a:latin typeface="Arial"/>
                <a:cs typeface="Arial"/>
              </a:rPr>
              <a:t>the </a:t>
            </a:r>
            <a:r>
              <a:rPr sz="1800" spc="-15" dirty="0">
                <a:solidFill>
                  <a:srgbClr val="660066"/>
                </a:solidFill>
                <a:latin typeface="Arial"/>
                <a:cs typeface="Arial"/>
              </a:rPr>
              <a:t>minimum  </a:t>
            </a:r>
            <a:r>
              <a:rPr sz="1800" spc="-10" dirty="0">
                <a:solidFill>
                  <a:srgbClr val="660066"/>
                </a:solidFill>
                <a:latin typeface="Arial"/>
                <a:cs typeface="Arial"/>
              </a:rPr>
              <a:t>of the total </a:t>
            </a:r>
            <a:r>
              <a:rPr sz="1800" spc="-15" dirty="0">
                <a:solidFill>
                  <a:srgbClr val="660066"/>
                </a:solidFill>
                <a:latin typeface="Arial"/>
                <a:cs typeface="Arial"/>
              </a:rPr>
              <a:t>cost </a:t>
            </a:r>
            <a:r>
              <a:rPr sz="1800" spc="-5" dirty="0">
                <a:solidFill>
                  <a:srgbClr val="660066"/>
                </a:solidFill>
                <a:latin typeface="Arial"/>
                <a:cs typeface="Arial"/>
              </a:rPr>
              <a:t>to lie </a:t>
            </a:r>
            <a:r>
              <a:rPr sz="1800" spc="-15" dirty="0">
                <a:solidFill>
                  <a:srgbClr val="660066"/>
                </a:solidFill>
                <a:latin typeface="Arial"/>
                <a:cs typeface="Arial"/>
              </a:rPr>
              <a:t>nearer </a:t>
            </a:r>
            <a:r>
              <a:rPr sz="1800" spc="-10" dirty="0">
                <a:solidFill>
                  <a:srgbClr val="660066"/>
                </a:solidFill>
                <a:latin typeface="Arial"/>
                <a:cs typeface="Arial"/>
              </a:rPr>
              <a:t>the origin than the </a:t>
            </a:r>
            <a:r>
              <a:rPr sz="1800" spc="-15" dirty="0">
                <a:solidFill>
                  <a:srgbClr val="660066"/>
                </a:solidFill>
                <a:latin typeface="Arial"/>
                <a:cs typeface="Arial"/>
              </a:rPr>
              <a:t>minimum </a:t>
            </a:r>
            <a:r>
              <a:rPr sz="1800" spc="-10" dirty="0">
                <a:solidFill>
                  <a:srgbClr val="660066"/>
                </a:solidFill>
                <a:latin typeface="Arial"/>
                <a:cs typeface="Arial"/>
              </a:rPr>
              <a:t>of the the</a:t>
            </a:r>
            <a:r>
              <a:rPr sz="1800" spc="-75" dirty="0">
                <a:solidFill>
                  <a:srgbClr val="660066"/>
                </a:solidFill>
                <a:latin typeface="Arial"/>
                <a:cs typeface="Arial"/>
              </a:rPr>
              <a:t> </a:t>
            </a:r>
            <a:r>
              <a:rPr sz="1800" spc="-15" dirty="0">
                <a:solidFill>
                  <a:srgbClr val="660066"/>
                </a:solidFill>
                <a:latin typeface="Arial"/>
                <a:cs typeface="Arial"/>
              </a:rPr>
              <a:t>unregularized</a:t>
            </a:r>
            <a:endParaRPr sz="1800">
              <a:latin typeface="Arial"/>
              <a:cs typeface="Arial"/>
            </a:endParaRPr>
          </a:p>
        </p:txBody>
      </p:sp>
      <p:sp>
        <p:nvSpPr>
          <p:cNvPr id="7" name="object 7"/>
          <p:cNvSpPr txBox="1"/>
          <p:nvPr/>
        </p:nvSpPr>
        <p:spPr>
          <a:xfrm>
            <a:off x="1125756" y="6469190"/>
            <a:ext cx="439420" cy="281305"/>
          </a:xfrm>
          <a:prstGeom prst="rect">
            <a:avLst/>
          </a:prstGeom>
        </p:spPr>
        <p:txBody>
          <a:bodyPr vert="horz" wrap="square" lIns="0" tIns="0" rIns="0" bIns="0" rtlCol="0">
            <a:spAutoFit/>
          </a:bodyPr>
          <a:lstStyle/>
          <a:p>
            <a:pPr marL="12700">
              <a:lnSpc>
                <a:spcPts val="2090"/>
              </a:lnSpc>
            </a:pPr>
            <a:r>
              <a:rPr sz="1800" spc="-15" dirty="0">
                <a:solidFill>
                  <a:srgbClr val="660066"/>
                </a:solidFill>
                <a:latin typeface="Arial"/>
                <a:cs typeface="Arial"/>
              </a:rPr>
              <a:t>cost</a:t>
            </a:r>
            <a:endParaRPr sz="1800">
              <a:latin typeface="Arial"/>
              <a:cs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p:nvPr/>
        </p:nvSpPr>
        <p:spPr>
          <a:xfrm>
            <a:off x="9694892" y="6780746"/>
            <a:ext cx="175260" cy="224154"/>
          </a:xfrm>
          <a:prstGeom prst="rect">
            <a:avLst/>
          </a:prstGeom>
        </p:spPr>
        <p:txBody>
          <a:bodyPr vert="horz" wrap="square" lIns="0" tIns="0" rIns="0" bIns="0" rtlCol="0">
            <a:spAutoFit/>
          </a:bodyPr>
          <a:lstStyle/>
          <a:p>
            <a:pPr marL="38100">
              <a:lnSpc>
                <a:spcPts val="1645"/>
              </a:lnSpc>
            </a:pPr>
            <a:r>
              <a:rPr sz="1400" dirty="0">
                <a:latin typeface="Arial"/>
                <a:cs typeface="Arial"/>
              </a:rPr>
              <a:t>2</a:t>
            </a:r>
            <a:endParaRPr sz="1400">
              <a:latin typeface="Arial"/>
              <a:cs typeface="Arial"/>
            </a:endParaRPr>
          </a:p>
        </p:txBody>
      </p:sp>
      <p:sp>
        <p:nvSpPr>
          <p:cNvPr id="4" name="object 4"/>
          <p:cNvSpPr txBox="1">
            <a:spLocks noGrp="1"/>
          </p:cNvSpPr>
          <p:nvPr>
            <p:ph type="title"/>
          </p:nvPr>
        </p:nvSpPr>
        <p:spPr>
          <a:xfrm>
            <a:off x="2214383" y="847293"/>
            <a:ext cx="6269355" cy="695960"/>
          </a:xfrm>
          <a:prstGeom prst="rect">
            <a:avLst/>
          </a:prstGeom>
        </p:spPr>
        <p:txBody>
          <a:bodyPr vert="horz" wrap="square" lIns="0" tIns="12700" rIns="0" bIns="0" rtlCol="0">
            <a:spAutoFit/>
          </a:bodyPr>
          <a:lstStyle/>
          <a:p>
            <a:pPr marL="12700">
              <a:lnSpc>
                <a:spcPct val="100000"/>
              </a:lnSpc>
              <a:spcBef>
                <a:spcPts val="100"/>
              </a:spcBef>
              <a:tabLst>
                <a:tab pos="3740150" algn="l"/>
              </a:tabLst>
            </a:pPr>
            <a:r>
              <a:rPr spc="-5" dirty="0"/>
              <a:t>Regularization	Strategies</a:t>
            </a:r>
          </a:p>
        </p:txBody>
      </p:sp>
      <p:sp>
        <p:nvSpPr>
          <p:cNvPr id="5" name="object 5"/>
          <p:cNvSpPr txBox="1"/>
          <p:nvPr/>
        </p:nvSpPr>
        <p:spPr>
          <a:xfrm>
            <a:off x="929178" y="1690762"/>
            <a:ext cx="4131310" cy="3816985"/>
          </a:xfrm>
          <a:prstGeom prst="rect">
            <a:avLst/>
          </a:prstGeom>
        </p:spPr>
        <p:txBody>
          <a:bodyPr vert="horz" wrap="square" lIns="0" tIns="75565" rIns="0" bIns="0" rtlCol="0">
            <a:spAutoFit/>
          </a:bodyPr>
          <a:lstStyle/>
          <a:p>
            <a:pPr marL="527050" indent="-514350">
              <a:lnSpc>
                <a:spcPct val="100000"/>
              </a:lnSpc>
              <a:spcBef>
                <a:spcPts val="595"/>
              </a:spcBef>
              <a:buAutoNum type="arabicPeriod"/>
              <a:tabLst>
                <a:tab pos="526415" algn="l"/>
                <a:tab pos="527050" algn="l"/>
              </a:tabLst>
            </a:pPr>
            <a:r>
              <a:rPr sz="2400" spc="-5" dirty="0">
                <a:solidFill>
                  <a:srgbClr val="808080"/>
                </a:solidFill>
                <a:latin typeface="Arial"/>
                <a:cs typeface="Arial"/>
              </a:rPr>
              <a:t>Parameter </a:t>
            </a:r>
            <a:r>
              <a:rPr sz="2400" dirty="0">
                <a:solidFill>
                  <a:srgbClr val="808080"/>
                </a:solidFill>
                <a:latin typeface="Arial"/>
                <a:cs typeface="Arial"/>
              </a:rPr>
              <a:t>Norm</a:t>
            </a:r>
            <a:r>
              <a:rPr sz="2400" spc="-25" dirty="0">
                <a:solidFill>
                  <a:srgbClr val="808080"/>
                </a:solidFill>
                <a:latin typeface="Arial"/>
                <a:cs typeface="Arial"/>
              </a:rPr>
              <a:t> </a:t>
            </a:r>
            <a:r>
              <a:rPr sz="2400" spc="-5" dirty="0">
                <a:solidFill>
                  <a:srgbClr val="808080"/>
                </a:solidFill>
                <a:latin typeface="Arial"/>
                <a:cs typeface="Arial"/>
              </a:rPr>
              <a:t>Penalties</a:t>
            </a:r>
            <a:endParaRPr sz="2400">
              <a:latin typeface="Arial"/>
              <a:cs typeface="Arial"/>
            </a:endParaRPr>
          </a:p>
          <a:p>
            <a:pPr marL="520065" marR="180340" indent="-508000">
              <a:lnSpc>
                <a:spcPct val="101499"/>
              </a:lnSpc>
              <a:spcBef>
                <a:spcPts val="450"/>
              </a:spcBef>
              <a:buAutoNum type="arabicPeriod"/>
              <a:tabLst>
                <a:tab pos="526415" algn="l"/>
                <a:tab pos="527050" algn="l"/>
              </a:tabLst>
            </a:pPr>
            <a:r>
              <a:rPr sz="2400" dirty="0">
                <a:solidFill>
                  <a:srgbClr val="808080"/>
                </a:solidFill>
                <a:latin typeface="Arial"/>
                <a:cs typeface="Arial"/>
              </a:rPr>
              <a:t>Norm </a:t>
            </a:r>
            <a:r>
              <a:rPr sz="2400" spc="-5" dirty="0">
                <a:solidFill>
                  <a:srgbClr val="808080"/>
                </a:solidFill>
                <a:latin typeface="Arial"/>
                <a:cs typeface="Arial"/>
              </a:rPr>
              <a:t>Penalties </a:t>
            </a:r>
            <a:r>
              <a:rPr sz="2400" dirty="0">
                <a:solidFill>
                  <a:srgbClr val="808080"/>
                </a:solidFill>
                <a:latin typeface="Arial"/>
                <a:cs typeface="Arial"/>
              </a:rPr>
              <a:t>as  </a:t>
            </a:r>
            <a:r>
              <a:rPr sz="2400" spc="-5" dirty="0">
                <a:solidFill>
                  <a:srgbClr val="808080"/>
                </a:solidFill>
                <a:latin typeface="Arial"/>
                <a:cs typeface="Arial"/>
              </a:rPr>
              <a:t>Constrained Optimization</a:t>
            </a:r>
            <a:endParaRPr sz="2400">
              <a:latin typeface="Arial"/>
              <a:cs typeface="Arial"/>
            </a:endParaRPr>
          </a:p>
          <a:p>
            <a:pPr marL="520065" marR="38100" indent="-508000">
              <a:lnSpc>
                <a:spcPts val="2820"/>
              </a:lnSpc>
              <a:spcBef>
                <a:spcPts val="740"/>
              </a:spcBef>
              <a:buAutoNum type="arabicPeriod"/>
              <a:tabLst>
                <a:tab pos="526415" algn="l"/>
                <a:tab pos="527050" algn="l"/>
              </a:tabLst>
            </a:pPr>
            <a:r>
              <a:rPr sz="2400" spc="-5" dirty="0">
                <a:solidFill>
                  <a:srgbClr val="808080"/>
                </a:solidFill>
                <a:latin typeface="Arial"/>
                <a:cs typeface="Arial"/>
              </a:rPr>
              <a:t>Regularization </a:t>
            </a:r>
            <a:r>
              <a:rPr sz="2400" dirty="0">
                <a:solidFill>
                  <a:srgbClr val="808080"/>
                </a:solidFill>
                <a:latin typeface="Arial"/>
                <a:cs typeface="Arial"/>
              </a:rPr>
              <a:t>and</a:t>
            </a:r>
            <a:r>
              <a:rPr sz="2400" spc="-30" dirty="0">
                <a:solidFill>
                  <a:srgbClr val="808080"/>
                </a:solidFill>
                <a:latin typeface="Arial"/>
                <a:cs typeface="Arial"/>
              </a:rPr>
              <a:t> </a:t>
            </a:r>
            <a:r>
              <a:rPr sz="2400" dirty="0">
                <a:solidFill>
                  <a:srgbClr val="808080"/>
                </a:solidFill>
                <a:latin typeface="Arial"/>
                <a:cs typeface="Arial"/>
              </a:rPr>
              <a:t>Under-  </a:t>
            </a:r>
            <a:r>
              <a:rPr sz="2400" spc="-5" dirty="0">
                <a:solidFill>
                  <a:srgbClr val="808080"/>
                </a:solidFill>
                <a:latin typeface="Arial"/>
                <a:cs typeface="Arial"/>
              </a:rPr>
              <a:t>constrained</a:t>
            </a:r>
            <a:r>
              <a:rPr sz="2400" spc="-10" dirty="0">
                <a:solidFill>
                  <a:srgbClr val="808080"/>
                </a:solidFill>
                <a:latin typeface="Arial"/>
                <a:cs typeface="Arial"/>
              </a:rPr>
              <a:t> </a:t>
            </a:r>
            <a:r>
              <a:rPr sz="2400" dirty="0">
                <a:solidFill>
                  <a:srgbClr val="808080"/>
                </a:solidFill>
                <a:latin typeface="Arial"/>
                <a:cs typeface="Arial"/>
              </a:rPr>
              <a:t>Problems</a:t>
            </a:r>
            <a:endParaRPr sz="2400">
              <a:latin typeface="Arial"/>
              <a:cs typeface="Arial"/>
            </a:endParaRPr>
          </a:p>
          <a:p>
            <a:pPr marL="527050" indent="-514350">
              <a:lnSpc>
                <a:spcPct val="100000"/>
              </a:lnSpc>
              <a:spcBef>
                <a:spcPts val="520"/>
              </a:spcBef>
              <a:buAutoNum type="arabicPeriod"/>
              <a:tabLst>
                <a:tab pos="526415" algn="l"/>
                <a:tab pos="527050" algn="l"/>
              </a:tabLst>
            </a:pPr>
            <a:r>
              <a:rPr sz="2400" spc="-5" dirty="0">
                <a:solidFill>
                  <a:srgbClr val="808080"/>
                </a:solidFill>
                <a:latin typeface="Arial"/>
                <a:cs typeface="Arial"/>
              </a:rPr>
              <a:t>Data </a:t>
            </a:r>
            <a:r>
              <a:rPr sz="2400" dirty="0">
                <a:solidFill>
                  <a:srgbClr val="808080"/>
                </a:solidFill>
                <a:latin typeface="Arial"/>
                <a:cs typeface="Arial"/>
              </a:rPr>
              <a:t>Set</a:t>
            </a:r>
            <a:r>
              <a:rPr sz="2400" spc="-10" dirty="0">
                <a:solidFill>
                  <a:srgbClr val="808080"/>
                </a:solidFill>
                <a:latin typeface="Arial"/>
                <a:cs typeface="Arial"/>
              </a:rPr>
              <a:t> </a:t>
            </a:r>
            <a:r>
              <a:rPr sz="2400" spc="-5" dirty="0">
                <a:solidFill>
                  <a:srgbClr val="808080"/>
                </a:solidFill>
                <a:latin typeface="Arial"/>
                <a:cs typeface="Arial"/>
              </a:rPr>
              <a:t>Augmentation</a:t>
            </a:r>
            <a:endParaRPr sz="2400">
              <a:latin typeface="Arial"/>
              <a:cs typeface="Arial"/>
            </a:endParaRPr>
          </a:p>
          <a:p>
            <a:pPr marL="527050" indent="-514350">
              <a:lnSpc>
                <a:spcPct val="100000"/>
              </a:lnSpc>
              <a:spcBef>
                <a:spcPts val="620"/>
              </a:spcBef>
              <a:buAutoNum type="arabicPeriod"/>
              <a:tabLst>
                <a:tab pos="526415" algn="l"/>
                <a:tab pos="527050" algn="l"/>
              </a:tabLst>
            </a:pPr>
            <a:r>
              <a:rPr sz="2400" dirty="0">
                <a:solidFill>
                  <a:srgbClr val="808080"/>
                </a:solidFill>
                <a:latin typeface="Arial"/>
                <a:cs typeface="Arial"/>
              </a:rPr>
              <a:t>Noise</a:t>
            </a:r>
            <a:r>
              <a:rPr sz="2400" spc="-5" dirty="0">
                <a:solidFill>
                  <a:srgbClr val="808080"/>
                </a:solidFill>
                <a:latin typeface="Arial"/>
                <a:cs typeface="Arial"/>
              </a:rPr>
              <a:t> Robustness</a:t>
            </a:r>
            <a:endParaRPr sz="2400">
              <a:latin typeface="Arial"/>
              <a:cs typeface="Arial"/>
            </a:endParaRPr>
          </a:p>
          <a:p>
            <a:pPr marL="527050" indent="-514350">
              <a:lnSpc>
                <a:spcPct val="100000"/>
              </a:lnSpc>
              <a:spcBef>
                <a:spcPts val="520"/>
              </a:spcBef>
              <a:buAutoNum type="arabicPeriod"/>
              <a:tabLst>
                <a:tab pos="526415" algn="l"/>
                <a:tab pos="527050" algn="l"/>
              </a:tabLst>
            </a:pPr>
            <a:r>
              <a:rPr sz="2400" dirty="0">
                <a:solidFill>
                  <a:srgbClr val="808080"/>
                </a:solidFill>
                <a:latin typeface="Arial"/>
                <a:cs typeface="Arial"/>
              </a:rPr>
              <a:t>Semi-supervised</a:t>
            </a:r>
            <a:r>
              <a:rPr sz="2400" spc="-35" dirty="0">
                <a:solidFill>
                  <a:srgbClr val="808080"/>
                </a:solidFill>
                <a:latin typeface="Arial"/>
                <a:cs typeface="Arial"/>
              </a:rPr>
              <a:t> </a:t>
            </a:r>
            <a:r>
              <a:rPr sz="2400" dirty="0">
                <a:solidFill>
                  <a:srgbClr val="808080"/>
                </a:solidFill>
                <a:latin typeface="Arial"/>
                <a:cs typeface="Arial"/>
              </a:rPr>
              <a:t>learning</a:t>
            </a:r>
            <a:endParaRPr sz="2400">
              <a:latin typeface="Arial"/>
              <a:cs typeface="Arial"/>
            </a:endParaRPr>
          </a:p>
          <a:p>
            <a:pPr marL="527050" indent="-514350">
              <a:lnSpc>
                <a:spcPct val="100000"/>
              </a:lnSpc>
              <a:spcBef>
                <a:spcPts val="620"/>
              </a:spcBef>
              <a:buAutoNum type="arabicPeriod"/>
              <a:tabLst>
                <a:tab pos="526415" algn="l"/>
                <a:tab pos="527050" algn="l"/>
              </a:tabLst>
            </a:pPr>
            <a:r>
              <a:rPr sz="2400" spc="-5" dirty="0">
                <a:solidFill>
                  <a:srgbClr val="808080"/>
                </a:solidFill>
                <a:latin typeface="Arial"/>
                <a:cs typeface="Arial"/>
              </a:rPr>
              <a:t>Multi-task</a:t>
            </a:r>
            <a:r>
              <a:rPr sz="2400" spc="-10" dirty="0">
                <a:solidFill>
                  <a:srgbClr val="808080"/>
                </a:solidFill>
                <a:latin typeface="Arial"/>
                <a:cs typeface="Arial"/>
              </a:rPr>
              <a:t> </a:t>
            </a:r>
            <a:r>
              <a:rPr sz="2400" dirty="0">
                <a:solidFill>
                  <a:srgbClr val="808080"/>
                </a:solidFill>
                <a:latin typeface="Arial"/>
                <a:cs typeface="Arial"/>
              </a:rPr>
              <a:t>learning</a:t>
            </a:r>
            <a:endParaRPr sz="2400">
              <a:latin typeface="Arial"/>
              <a:cs typeface="Arial"/>
            </a:endParaRPr>
          </a:p>
        </p:txBody>
      </p:sp>
      <p:sp>
        <p:nvSpPr>
          <p:cNvPr id="6" name="object 6"/>
          <p:cNvSpPr txBox="1"/>
          <p:nvPr/>
        </p:nvSpPr>
        <p:spPr>
          <a:xfrm>
            <a:off x="5805977" y="1690762"/>
            <a:ext cx="3634740" cy="3816985"/>
          </a:xfrm>
          <a:prstGeom prst="rect">
            <a:avLst/>
          </a:prstGeom>
        </p:spPr>
        <p:txBody>
          <a:bodyPr vert="horz" wrap="square" lIns="0" tIns="75565" rIns="0" bIns="0" rtlCol="0">
            <a:spAutoFit/>
          </a:bodyPr>
          <a:lstStyle/>
          <a:p>
            <a:pPr marL="469900" indent="-457200">
              <a:lnSpc>
                <a:spcPct val="100000"/>
              </a:lnSpc>
              <a:spcBef>
                <a:spcPts val="595"/>
              </a:spcBef>
              <a:buAutoNum type="arabicPeriod" startAt="8"/>
              <a:tabLst>
                <a:tab pos="469265" algn="l"/>
                <a:tab pos="469900" algn="l"/>
              </a:tabLst>
            </a:pPr>
            <a:r>
              <a:rPr sz="2400" dirty="0">
                <a:solidFill>
                  <a:srgbClr val="808080"/>
                </a:solidFill>
                <a:latin typeface="Arial"/>
                <a:cs typeface="Arial"/>
              </a:rPr>
              <a:t>Early</a:t>
            </a:r>
            <a:r>
              <a:rPr sz="2400" spc="-10" dirty="0">
                <a:solidFill>
                  <a:srgbClr val="808080"/>
                </a:solidFill>
                <a:latin typeface="Arial"/>
                <a:cs typeface="Arial"/>
              </a:rPr>
              <a:t> </a:t>
            </a:r>
            <a:r>
              <a:rPr sz="2400" spc="-5" dirty="0">
                <a:solidFill>
                  <a:srgbClr val="808080"/>
                </a:solidFill>
                <a:latin typeface="Arial"/>
                <a:cs typeface="Arial"/>
              </a:rPr>
              <a:t>Stopping</a:t>
            </a:r>
            <a:endParaRPr sz="2400">
              <a:latin typeface="Arial"/>
              <a:cs typeface="Arial"/>
            </a:endParaRPr>
          </a:p>
          <a:p>
            <a:pPr marL="469900" marR="411480" indent="-457200">
              <a:lnSpc>
                <a:spcPct val="101499"/>
              </a:lnSpc>
              <a:spcBef>
                <a:spcPts val="450"/>
              </a:spcBef>
              <a:buAutoNum type="arabicPeriod" startAt="8"/>
              <a:tabLst>
                <a:tab pos="469265" algn="l"/>
                <a:tab pos="469900" algn="l"/>
              </a:tabLst>
            </a:pPr>
            <a:r>
              <a:rPr sz="2400" spc="-5" dirty="0">
                <a:solidFill>
                  <a:srgbClr val="3333CC"/>
                </a:solidFill>
                <a:latin typeface="Arial"/>
                <a:cs typeface="Arial"/>
              </a:rPr>
              <a:t>Parameter tying</a:t>
            </a:r>
            <a:r>
              <a:rPr sz="2400" spc="-40" dirty="0">
                <a:solidFill>
                  <a:srgbClr val="3333CC"/>
                </a:solidFill>
                <a:latin typeface="Arial"/>
                <a:cs typeface="Arial"/>
              </a:rPr>
              <a:t> </a:t>
            </a:r>
            <a:r>
              <a:rPr sz="2400" dirty="0">
                <a:solidFill>
                  <a:srgbClr val="3333CC"/>
                </a:solidFill>
                <a:latin typeface="Arial"/>
                <a:cs typeface="Arial"/>
              </a:rPr>
              <a:t>and  </a:t>
            </a:r>
            <a:r>
              <a:rPr sz="2400" spc="-5" dirty="0">
                <a:solidFill>
                  <a:srgbClr val="3333CC"/>
                </a:solidFill>
                <a:latin typeface="Arial"/>
                <a:cs typeface="Arial"/>
              </a:rPr>
              <a:t>Parameter</a:t>
            </a:r>
            <a:r>
              <a:rPr sz="2400" spc="-25" dirty="0">
                <a:solidFill>
                  <a:srgbClr val="3333CC"/>
                </a:solidFill>
                <a:latin typeface="Arial"/>
                <a:cs typeface="Arial"/>
              </a:rPr>
              <a:t> </a:t>
            </a:r>
            <a:r>
              <a:rPr sz="2400" dirty="0">
                <a:solidFill>
                  <a:srgbClr val="3333CC"/>
                </a:solidFill>
                <a:latin typeface="Arial"/>
                <a:cs typeface="Arial"/>
              </a:rPr>
              <a:t>sharing</a:t>
            </a:r>
            <a:endParaRPr sz="2400">
              <a:latin typeface="Arial"/>
              <a:cs typeface="Arial"/>
            </a:endParaRPr>
          </a:p>
          <a:p>
            <a:pPr marL="12700" marR="5080">
              <a:lnSpc>
                <a:spcPct val="118100"/>
              </a:lnSpc>
              <a:spcBef>
                <a:spcPts val="75"/>
              </a:spcBef>
              <a:buAutoNum type="arabicPeriod" startAt="8"/>
              <a:tabLst>
                <a:tab pos="469900" algn="l"/>
              </a:tabLst>
            </a:pPr>
            <a:r>
              <a:rPr sz="2400" dirty="0">
                <a:solidFill>
                  <a:srgbClr val="808080"/>
                </a:solidFill>
                <a:latin typeface="Arial"/>
                <a:cs typeface="Arial"/>
              </a:rPr>
              <a:t>Sparse</a:t>
            </a:r>
            <a:r>
              <a:rPr sz="2400" spc="-35" dirty="0">
                <a:solidFill>
                  <a:srgbClr val="808080"/>
                </a:solidFill>
                <a:latin typeface="Arial"/>
                <a:cs typeface="Arial"/>
              </a:rPr>
              <a:t> </a:t>
            </a:r>
            <a:r>
              <a:rPr sz="2400" spc="-5" dirty="0">
                <a:solidFill>
                  <a:srgbClr val="808080"/>
                </a:solidFill>
                <a:latin typeface="Arial"/>
                <a:cs typeface="Arial"/>
              </a:rPr>
              <a:t>representations  </a:t>
            </a:r>
            <a:r>
              <a:rPr sz="2400" spc="-65" dirty="0">
                <a:solidFill>
                  <a:srgbClr val="808080"/>
                </a:solidFill>
                <a:latin typeface="Arial"/>
                <a:cs typeface="Arial"/>
              </a:rPr>
              <a:t>11. </a:t>
            </a:r>
            <a:r>
              <a:rPr sz="2400" dirty="0">
                <a:solidFill>
                  <a:srgbClr val="808080"/>
                </a:solidFill>
                <a:latin typeface="Arial"/>
                <a:cs typeface="Arial"/>
              </a:rPr>
              <a:t>Bagging and</a:t>
            </a:r>
            <a:r>
              <a:rPr sz="2400" spc="-180" dirty="0">
                <a:solidFill>
                  <a:srgbClr val="808080"/>
                </a:solidFill>
                <a:latin typeface="Arial"/>
                <a:cs typeface="Arial"/>
              </a:rPr>
              <a:t> </a:t>
            </a:r>
            <a:r>
              <a:rPr sz="2400" spc="-5" dirty="0">
                <a:solidFill>
                  <a:srgbClr val="808080"/>
                </a:solidFill>
                <a:latin typeface="Arial"/>
                <a:cs typeface="Arial"/>
              </a:rPr>
              <a:t>other</a:t>
            </a:r>
            <a:endParaRPr sz="2400">
              <a:latin typeface="Arial"/>
              <a:cs typeface="Arial"/>
            </a:endParaRPr>
          </a:p>
          <a:p>
            <a:pPr marL="469900">
              <a:lnSpc>
                <a:spcPct val="100000"/>
              </a:lnSpc>
              <a:spcBef>
                <a:spcPts val="45"/>
              </a:spcBef>
            </a:pPr>
            <a:r>
              <a:rPr sz="2400" dirty="0">
                <a:solidFill>
                  <a:srgbClr val="808080"/>
                </a:solidFill>
                <a:latin typeface="Arial"/>
                <a:cs typeface="Arial"/>
              </a:rPr>
              <a:t>ensemble</a:t>
            </a:r>
            <a:r>
              <a:rPr sz="2400" spc="-10" dirty="0">
                <a:solidFill>
                  <a:srgbClr val="808080"/>
                </a:solidFill>
                <a:latin typeface="Arial"/>
                <a:cs typeface="Arial"/>
              </a:rPr>
              <a:t> </a:t>
            </a:r>
            <a:r>
              <a:rPr sz="2400" spc="-5" dirty="0">
                <a:solidFill>
                  <a:srgbClr val="808080"/>
                </a:solidFill>
                <a:latin typeface="Arial"/>
                <a:cs typeface="Arial"/>
              </a:rPr>
              <a:t>methods</a:t>
            </a:r>
            <a:endParaRPr sz="2400">
              <a:latin typeface="Arial"/>
              <a:cs typeface="Arial"/>
            </a:endParaRPr>
          </a:p>
          <a:p>
            <a:pPr marL="469900" indent="-457200">
              <a:lnSpc>
                <a:spcPct val="100000"/>
              </a:lnSpc>
              <a:spcBef>
                <a:spcPts val="595"/>
              </a:spcBef>
              <a:buAutoNum type="arabicPeriod" startAt="12"/>
              <a:tabLst>
                <a:tab pos="469900" algn="l"/>
              </a:tabLst>
            </a:pPr>
            <a:r>
              <a:rPr sz="2400" dirty="0">
                <a:solidFill>
                  <a:srgbClr val="808080"/>
                </a:solidFill>
                <a:latin typeface="Arial"/>
                <a:cs typeface="Arial"/>
              </a:rPr>
              <a:t>Dropout</a:t>
            </a:r>
            <a:endParaRPr sz="2400">
              <a:latin typeface="Arial"/>
              <a:cs typeface="Arial"/>
            </a:endParaRPr>
          </a:p>
          <a:p>
            <a:pPr marL="469900" indent="-457200">
              <a:lnSpc>
                <a:spcPct val="100000"/>
              </a:lnSpc>
              <a:spcBef>
                <a:spcPts val="520"/>
              </a:spcBef>
              <a:buAutoNum type="arabicPeriod" startAt="12"/>
              <a:tabLst>
                <a:tab pos="469900" algn="l"/>
              </a:tabLst>
            </a:pPr>
            <a:r>
              <a:rPr sz="2400" dirty="0">
                <a:solidFill>
                  <a:srgbClr val="808080"/>
                </a:solidFill>
                <a:latin typeface="Arial"/>
                <a:cs typeface="Arial"/>
              </a:rPr>
              <a:t>Adversarial</a:t>
            </a:r>
            <a:r>
              <a:rPr sz="2400" spc="-10" dirty="0">
                <a:solidFill>
                  <a:srgbClr val="808080"/>
                </a:solidFill>
                <a:latin typeface="Arial"/>
                <a:cs typeface="Arial"/>
              </a:rPr>
              <a:t> </a:t>
            </a:r>
            <a:r>
              <a:rPr sz="2400" spc="-5" dirty="0">
                <a:solidFill>
                  <a:srgbClr val="808080"/>
                </a:solidFill>
                <a:latin typeface="Arial"/>
                <a:cs typeface="Arial"/>
              </a:rPr>
              <a:t>training</a:t>
            </a:r>
            <a:endParaRPr sz="2400">
              <a:latin typeface="Arial"/>
              <a:cs typeface="Arial"/>
            </a:endParaRPr>
          </a:p>
          <a:p>
            <a:pPr marL="469900" indent="-457200">
              <a:lnSpc>
                <a:spcPct val="100000"/>
              </a:lnSpc>
              <a:spcBef>
                <a:spcPts val="620"/>
              </a:spcBef>
              <a:buAutoNum type="arabicPeriod" startAt="12"/>
              <a:tabLst>
                <a:tab pos="469900" algn="l"/>
              </a:tabLst>
            </a:pPr>
            <a:r>
              <a:rPr sz="2400" spc="-40" dirty="0">
                <a:solidFill>
                  <a:srgbClr val="808080"/>
                </a:solidFill>
                <a:latin typeface="Arial"/>
                <a:cs typeface="Arial"/>
              </a:rPr>
              <a:t>Tangent</a:t>
            </a:r>
            <a:r>
              <a:rPr sz="2400" spc="-15" dirty="0">
                <a:solidFill>
                  <a:srgbClr val="808080"/>
                </a:solidFill>
                <a:latin typeface="Arial"/>
                <a:cs typeface="Arial"/>
              </a:rPr>
              <a:t> </a:t>
            </a:r>
            <a:r>
              <a:rPr sz="2400" spc="-5" dirty="0">
                <a:solidFill>
                  <a:srgbClr val="808080"/>
                </a:solidFill>
                <a:latin typeface="Arial"/>
                <a:cs typeface="Arial"/>
              </a:rPr>
              <a:t>methods</a:t>
            </a:r>
            <a:endParaRPr sz="2400">
              <a:latin typeface="Arial"/>
              <a:cs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34573" y="847293"/>
            <a:ext cx="8629650" cy="695960"/>
          </a:xfrm>
          <a:prstGeom prst="rect">
            <a:avLst/>
          </a:prstGeom>
        </p:spPr>
        <p:txBody>
          <a:bodyPr vert="horz" wrap="square" lIns="0" tIns="12700" rIns="0" bIns="0" rtlCol="0">
            <a:spAutoFit/>
          </a:bodyPr>
          <a:lstStyle/>
          <a:p>
            <a:pPr marL="12700">
              <a:lnSpc>
                <a:spcPct val="100000"/>
              </a:lnSpc>
              <a:spcBef>
                <a:spcPts val="100"/>
              </a:spcBef>
              <a:tabLst>
                <a:tab pos="2403475" algn="l"/>
              </a:tabLst>
            </a:pPr>
            <a:r>
              <a:rPr spc="-5" dirty="0"/>
              <a:t>Topics</a:t>
            </a:r>
            <a:r>
              <a:rPr spc="5" dirty="0"/>
              <a:t> </a:t>
            </a:r>
            <a:r>
              <a:rPr dirty="0"/>
              <a:t>in	</a:t>
            </a:r>
            <a:r>
              <a:rPr spc="-5" dirty="0"/>
              <a:t>Parameter</a:t>
            </a:r>
            <a:r>
              <a:rPr spc="-10" dirty="0"/>
              <a:t> </a:t>
            </a:r>
            <a:r>
              <a:rPr spc="-5" dirty="0"/>
              <a:t>Tying/Sharing</a:t>
            </a:r>
          </a:p>
        </p:txBody>
      </p:sp>
      <p:sp>
        <p:nvSpPr>
          <p:cNvPr id="4" name="object 4"/>
          <p:cNvSpPr txBox="1"/>
          <p:nvPr/>
        </p:nvSpPr>
        <p:spPr>
          <a:xfrm>
            <a:off x="852978" y="1982354"/>
            <a:ext cx="7362190" cy="2744470"/>
          </a:xfrm>
          <a:prstGeom prst="rect">
            <a:avLst/>
          </a:prstGeom>
        </p:spPr>
        <p:txBody>
          <a:bodyPr vert="horz" wrap="square" lIns="0" tIns="33020" rIns="0" bIns="0" rtlCol="0">
            <a:spAutoFit/>
          </a:bodyPr>
          <a:lstStyle/>
          <a:p>
            <a:pPr marL="520065" marR="5080" indent="-508000">
              <a:lnSpc>
                <a:spcPts val="3800"/>
              </a:lnSpc>
              <a:spcBef>
                <a:spcPts val="260"/>
              </a:spcBef>
              <a:buAutoNum type="arabicPeriod"/>
              <a:tabLst>
                <a:tab pos="526415" algn="l"/>
                <a:tab pos="527050" algn="l"/>
                <a:tab pos="4027804" algn="l"/>
              </a:tabLst>
            </a:pPr>
            <a:r>
              <a:rPr sz="3200" spc="-5" dirty="0">
                <a:solidFill>
                  <a:srgbClr val="3333CC"/>
                </a:solidFill>
                <a:latin typeface="Arial"/>
                <a:cs typeface="Arial"/>
              </a:rPr>
              <a:t>Other</a:t>
            </a:r>
            <a:r>
              <a:rPr sz="3200" spc="5" dirty="0">
                <a:solidFill>
                  <a:srgbClr val="3333CC"/>
                </a:solidFill>
                <a:latin typeface="Arial"/>
                <a:cs typeface="Arial"/>
              </a:rPr>
              <a:t> </a:t>
            </a:r>
            <a:r>
              <a:rPr sz="3200" spc="-5" dirty="0">
                <a:solidFill>
                  <a:srgbClr val="3333CC"/>
                </a:solidFill>
                <a:latin typeface="Arial"/>
                <a:cs typeface="Arial"/>
              </a:rPr>
              <a:t>methods</a:t>
            </a:r>
            <a:r>
              <a:rPr sz="3200" spc="10" dirty="0">
                <a:solidFill>
                  <a:srgbClr val="3333CC"/>
                </a:solidFill>
                <a:latin typeface="Arial"/>
                <a:cs typeface="Arial"/>
              </a:rPr>
              <a:t> </a:t>
            </a:r>
            <a:r>
              <a:rPr sz="3200" spc="-5" dirty="0">
                <a:solidFill>
                  <a:srgbClr val="3333CC"/>
                </a:solidFill>
                <a:latin typeface="Arial"/>
                <a:cs typeface="Arial"/>
              </a:rPr>
              <a:t>for	</a:t>
            </a:r>
            <a:r>
              <a:rPr sz="3200" dirty="0">
                <a:solidFill>
                  <a:srgbClr val="3333CC"/>
                </a:solidFill>
                <a:latin typeface="Arial"/>
                <a:cs typeface="Arial"/>
              </a:rPr>
              <a:t>prior knowledge</a:t>
            </a:r>
            <a:r>
              <a:rPr sz="3200" spc="-105" dirty="0">
                <a:solidFill>
                  <a:srgbClr val="3333CC"/>
                </a:solidFill>
                <a:latin typeface="Arial"/>
                <a:cs typeface="Arial"/>
              </a:rPr>
              <a:t> </a:t>
            </a:r>
            <a:r>
              <a:rPr sz="3200" dirty="0">
                <a:solidFill>
                  <a:srgbClr val="3333CC"/>
                </a:solidFill>
                <a:latin typeface="Arial"/>
                <a:cs typeface="Arial"/>
              </a:rPr>
              <a:t>of  </a:t>
            </a:r>
            <a:r>
              <a:rPr sz="3200" spc="-5" dirty="0">
                <a:solidFill>
                  <a:srgbClr val="3333CC"/>
                </a:solidFill>
                <a:latin typeface="Arial"/>
                <a:cs typeface="Arial"/>
              </a:rPr>
              <a:t>parameters</a:t>
            </a:r>
            <a:endParaRPr sz="3200">
              <a:latin typeface="Arial"/>
              <a:cs typeface="Arial"/>
            </a:endParaRPr>
          </a:p>
          <a:p>
            <a:pPr marL="527050" indent="-514350">
              <a:lnSpc>
                <a:spcPct val="100000"/>
              </a:lnSpc>
              <a:spcBef>
                <a:spcPts val="605"/>
              </a:spcBef>
              <a:buAutoNum type="arabicPeriod"/>
              <a:tabLst>
                <a:tab pos="526415" algn="l"/>
                <a:tab pos="527050" algn="l"/>
              </a:tabLst>
            </a:pPr>
            <a:r>
              <a:rPr sz="3200" spc="-5" dirty="0">
                <a:solidFill>
                  <a:srgbClr val="3333CC"/>
                </a:solidFill>
                <a:latin typeface="Arial"/>
                <a:cs typeface="Arial"/>
              </a:rPr>
              <a:t>Parameter</a:t>
            </a:r>
            <a:r>
              <a:rPr sz="3200" spc="-10" dirty="0">
                <a:solidFill>
                  <a:srgbClr val="3333CC"/>
                </a:solidFill>
                <a:latin typeface="Arial"/>
                <a:cs typeface="Arial"/>
              </a:rPr>
              <a:t> </a:t>
            </a:r>
            <a:r>
              <a:rPr sz="3200" spc="-5" dirty="0">
                <a:solidFill>
                  <a:srgbClr val="3333CC"/>
                </a:solidFill>
                <a:latin typeface="Arial"/>
                <a:cs typeface="Arial"/>
              </a:rPr>
              <a:t>Tying</a:t>
            </a:r>
            <a:endParaRPr sz="3200">
              <a:latin typeface="Arial"/>
              <a:cs typeface="Arial"/>
            </a:endParaRPr>
          </a:p>
          <a:p>
            <a:pPr marL="527050" indent="-514350">
              <a:lnSpc>
                <a:spcPct val="100000"/>
              </a:lnSpc>
              <a:spcBef>
                <a:spcPts val="760"/>
              </a:spcBef>
              <a:buAutoNum type="arabicPeriod"/>
              <a:tabLst>
                <a:tab pos="526415" algn="l"/>
                <a:tab pos="527050" algn="l"/>
              </a:tabLst>
            </a:pPr>
            <a:r>
              <a:rPr sz="3200" spc="-5" dirty="0">
                <a:solidFill>
                  <a:srgbClr val="3333CC"/>
                </a:solidFill>
                <a:latin typeface="Arial"/>
                <a:cs typeface="Arial"/>
              </a:rPr>
              <a:t>Parameter</a:t>
            </a:r>
            <a:r>
              <a:rPr sz="3200" spc="-10" dirty="0">
                <a:solidFill>
                  <a:srgbClr val="3333CC"/>
                </a:solidFill>
                <a:latin typeface="Arial"/>
                <a:cs typeface="Arial"/>
              </a:rPr>
              <a:t> </a:t>
            </a:r>
            <a:r>
              <a:rPr sz="3200" dirty="0">
                <a:solidFill>
                  <a:srgbClr val="3333CC"/>
                </a:solidFill>
                <a:latin typeface="Arial"/>
                <a:cs typeface="Arial"/>
              </a:rPr>
              <a:t>Sharing</a:t>
            </a:r>
            <a:endParaRPr sz="3200">
              <a:latin typeface="Arial"/>
              <a:cs typeface="Arial"/>
            </a:endParaRPr>
          </a:p>
          <a:p>
            <a:pPr marL="527050" indent="-514350">
              <a:lnSpc>
                <a:spcPct val="100000"/>
              </a:lnSpc>
              <a:spcBef>
                <a:spcPts val="760"/>
              </a:spcBef>
              <a:buAutoNum type="arabicPeriod"/>
              <a:tabLst>
                <a:tab pos="526415" algn="l"/>
                <a:tab pos="527050" algn="l"/>
              </a:tabLst>
            </a:pPr>
            <a:r>
              <a:rPr sz="3200" spc="-5" dirty="0">
                <a:solidFill>
                  <a:srgbClr val="3333CC"/>
                </a:solidFill>
                <a:latin typeface="Arial"/>
                <a:cs typeface="Arial"/>
              </a:rPr>
              <a:t>Parameter </a:t>
            </a:r>
            <a:r>
              <a:rPr sz="3200" dirty="0">
                <a:solidFill>
                  <a:srgbClr val="3333CC"/>
                </a:solidFill>
                <a:latin typeface="Arial"/>
                <a:cs typeface="Arial"/>
              </a:rPr>
              <a:t>sharing in</a:t>
            </a:r>
            <a:r>
              <a:rPr sz="3200" spc="-10" dirty="0">
                <a:solidFill>
                  <a:srgbClr val="3333CC"/>
                </a:solidFill>
                <a:latin typeface="Arial"/>
                <a:cs typeface="Arial"/>
              </a:rPr>
              <a:t> </a:t>
            </a:r>
            <a:r>
              <a:rPr sz="3200" dirty="0">
                <a:solidFill>
                  <a:srgbClr val="3333CC"/>
                </a:solidFill>
                <a:latin typeface="Arial"/>
                <a:cs typeface="Arial"/>
              </a:rPr>
              <a:t>CNNs</a:t>
            </a:r>
            <a:endParaRPr sz="3200">
              <a:latin typeface="Arial"/>
              <a:cs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73676" y="877773"/>
            <a:ext cx="9326023" cy="635000"/>
          </a:xfrm>
          <a:prstGeom prst="rect">
            <a:avLst/>
          </a:prstGeom>
        </p:spPr>
        <p:txBody>
          <a:bodyPr vert="horz" wrap="square" lIns="0" tIns="12700" rIns="0" bIns="0" rtlCol="0">
            <a:spAutoFit/>
          </a:bodyPr>
          <a:lstStyle/>
          <a:p>
            <a:pPr marL="12700">
              <a:lnSpc>
                <a:spcPct val="100000"/>
              </a:lnSpc>
              <a:spcBef>
                <a:spcPts val="100"/>
              </a:spcBef>
              <a:tabLst>
                <a:tab pos="4530725" algn="l"/>
              </a:tabLst>
            </a:pPr>
            <a:r>
              <a:rPr sz="4000" spc="-5" dirty="0"/>
              <a:t>Another</a:t>
            </a:r>
            <a:r>
              <a:rPr sz="4000" spc="10" dirty="0"/>
              <a:t> </a:t>
            </a:r>
            <a:r>
              <a:rPr lang="en-US" sz="4000" spc="10" dirty="0"/>
              <a:t>E</a:t>
            </a:r>
            <a:r>
              <a:rPr sz="4000" dirty="0"/>
              <a:t>xpression	</a:t>
            </a:r>
            <a:r>
              <a:rPr sz="4000" spc="-5" dirty="0"/>
              <a:t>for </a:t>
            </a:r>
            <a:r>
              <a:rPr lang="en-US" sz="4000" spc="-5" dirty="0"/>
              <a:t>P</a:t>
            </a:r>
            <a:r>
              <a:rPr sz="4000" spc="-5" dirty="0"/>
              <a:t>arameter</a:t>
            </a:r>
            <a:r>
              <a:rPr sz="4000" spc="-55" dirty="0"/>
              <a:t> </a:t>
            </a:r>
            <a:r>
              <a:rPr lang="en-US" sz="4000" spc="-55" dirty="0"/>
              <a:t>P</a:t>
            </a:r>
            <a:r>
              <a:rPr sz="4000" dirty="0"/>
              <a:t>rior</a:t>
            </a:r>
          </a:p>
        </p:txBody>
      </p:sp>
      <p:sp>
        <p:nvSpPr>
          <p:cNvPr id="5" name="object 5"/>
          <p:cNvSpPr txBox="1"/>
          <p:nvPr/>
        </p:nvSpPr>
        <p:spPr>
          <a:xfrm>
            <a:off x="827578" y="1982354"/>
            <a:ext cx="9003665" cy="4618316"/>
          </a:xfrm>
          <a:prstGeom prst="rect">
            <a:avLst/>
          </a:prstGeom>
        </p:spPr>
        <p:txBody>
          <a:bodyPr vert="horz" wrap="square" lIns="0" tIns="33020" rIns="0" bIns="0" rtlCol="0">
            <a:spAutoFit/>
          </a:bodyPr>
          <a:lstStyle/>
          <a:p>
            <a:pPr marL="381000" marR="30480" indent="-342900">
              <a:lnSpc>
                <a:spcPts val="3800"/>
              </a:lnSpc>
              <a:spcBef>
                <a:spcPts val="260"/>
              </a:spcBef>
              <a:buFont typeface="Calibri"/>
              <a:buChar char="•"/>
              <a:tabLst>
                <a:tab pos="380365" algn="l"/>
                <a:tab pos="381000" algn="l"/>
                <a:tab pos="906144" algn="l"/>
              </a:tabLst>
            </a:pPr>
            <a:r>
              <a:rPr sz="3200" i="1" spc="165" dirty="0">
                <a:latin typeface="Cambria"/>
                <a:cs typeface="Cambria"/>
              </a:rPr>
              <a:t>L</a:t>
            </a:r>
            <a:r>
              <a:rPr sz="3150" spc="247" baseline="25132" dirty="0">
                <a:latin typeface="Calibri"/>
                <a:cs typeface="Calibri"/>
              </a:rPr>
              <a:t>2	</a:t>
            </a:r>
            <a:r>
              <a:rPr sz="3200" spc="-5" dirty="0">
                <a:solidFill>
                  <a:srgbClr val="3333CC"/>
                </a:solidFill>
                <a:latin typeface="Arial"/>
                <a:cs typeface="Arial"/>
              </a:rPr>
              <a:t>regularization </a:t>
            </a:r>
            <a:r>
              <a:rPr sz="3200" dirty="0">
                <a:solidFill>
                  <a:srgbClr val="3333CC"/>
                </a:solidFill>
                <a:latin typeface="Arial"/>
                <a:cs typeface="Arial"/>
              </a:rPr>
              <a:t>(or weight decay) penalizes  model </a:t>
            </a:r>
            <a:r>
              <a:rPr sz="3200" spc="-5" dirty="0">
                <a:solidFill>
                  <a:srgbClr val="3333CC"/>
                </a:solidFill>
                <a:latin typeface="Arial"/>
                <a:cs typeface="Arial"/>
              </a:rPr>
              <a:t>parameters for deviating from fixed </a:t>
            </a:r>
            <a:r>
              <a:rPr sz="3200" dirty="0">
                <a:solidFill>
                  <a:srgbClr val="3333CC"/>
                </a:solidFill>
                <a:latin typeface="Arial"/>
                <a:cs typeface="Arial"/>
              </a:rPr>
              <a:t>value  of</a:t>
            </a:r>
            <a:r>
              <a:rPr sz="3200" spc="-10" dirty="0">
                <a:solidFill>
                  <a:srgbClr val="3333CC"/>
                </a:solidFill>
                <a:latin typeface="Arial"/>
                <a:cs typeface="Arial"/>
              </a:rPr>
              <a:t> </a:t>
            </a:r>
            <a:r>
              <a:rPr sz="3200" dirty="0">
                <a:solidFill>
                  <a:srgbClr val="3333CC"/>
                </a:solidFill>
                <a:latin typeface="Arial"/>
                <a:cs typeface="Arial"/>
              </a:rPr>
              <a:t>zero</a:t>
            </a:r>
            <a:endParaRPr sz="3200" dirty="0">
              <a:latin typeface="Arial"/>
              <a:cs typeface="Arial"/>
            </a:endParaRPr>
          </a:p>
          <a:p>
            <a:pPr marL="381000" marR="866140" indent="-342900">
              <a:lnSpc>
                <a:spcPct val="100000"/>
              </a:lnSpc>
              <a:spcBef>
                <a:spcPts val="705"/>
              </a:spcBef>
              <a:buChar char="•"/>
              <a:tabLst>
                <a:tab pos="380365" algn="l"/>
                <a:tab pos="381000" algn="l"/>
              </a:tabLst>
            </a:pPr>
            <a:r>
              <a:rPr sz="3200" spc="-5" dirty="0">
                <a:solidFill>
                  <a:srgbClr val="3333CC"/>
                </a:solidFill>
                <a:latin typeface="Arial"/>
                <a:cs typeface="Arial"/>
              </a:rPr>
              <a:t>Sometimes </a:t>
            </a:r>
            <a:r>
              <a:rPr sz="3200" dirty="0">
                <a:solidFill>
                  <a:srgbClr val="3333CC"/>
                </a:solidFill>
                <a:latin typeface="Arial"/>
                <a:cs typeface="Arial"/>
              </a:rPr>
              <a:t>we need </a:t>
            </a:r>
            <a:r>
              <a:rPr sz="3200" spc="-5" dirty="0">
                <a:solidFill>
                  <a:srgbClr val="3333CC"/>
                </a:solidFill>
                <a:latin typeface="Arial"/>
                <a:cs typeface="Arial"/>
              </a:rPr>
              <a:t>other </a:t>
            </a:r>
            <a:r>
              <a:rPr sz="3200" dirty="0">
                <a:solidFill>
                  <a:srgbClr val="3333CC"/>
                </a:solidFill>
                <a:latin typeface="Arial"/>
                <a:cs typeface="Arial"/>
              </a:rPr>
              <a:t>ways </a:t>
            </a:r>
            <a:r>
              <a:rPr sz="3200" spc="-5" dirty="0">
                <a:solidFill>
                  <a:srgbClr val="3333CC"/>
                </a:solidFill>
                <a:latin typeface="Arial"/>
                <a:cs typeface="Arial"/>
              </a:rPr>
              <a:t>to </a:t>
            </a:r>
            <a:r>
              <a:rPr sz="3200" dirty="0">
                <a:solidFill>
                  <a:srgbClr val="3333CC"/>
                </a:solidFill>
                <a:latin typeface="Arial"/>
                <a:cs typeface="Arial"/>
              </a:rPr>
              <a:t>express  prior knowledge of</a:t>
            </a:r>
            <a:r>
              <a:rPr sz="3200" spc="-20" dirty="0">
                <a:solidFill>
                  <a:srgbClr val="3333CC"/>
                </a:solidFill>
                <a:latin typeface="Arial"/>
                <a:cs typeface="Arial"/>
              </a:rPr>
              <a:t> </a:t>
            </a:r>
            <a:r>
              <a:rPr sz="3200" spc="-5" dirty="0">
                <a:solidFill>
                  <a:srgbClr val="3333CC"/>
                </a:solidFill>
                <a:latin typeface="Arial"/>
                <a:cs typeface="Arial"/>
              </a:rPr>
              <a:t>parameters</a:t>
            </a:r>
            <a:endParaRPr sz="3200" dirty="0">
              <a:latin typeface="Arial"/>
              <a:cs typeface="Arial"/>
            </a:endParaRPr>
          </a:p>
          <a:p>
            <a:pPr marL="381000" marR="1045210" indent="-342900">
              <a:lnSpc>
                <a:spcPct val="100699"/>
              </a:lnSpc>
              <a:spcBef>
                <a:spcPts val="695"/>
              </a:spcBef>
              <a:buChar char="•"/>
              <a:tabLst>
                <a:tab pos="380365" algn="l"/>
                <a:tab pos="381000" algn="l"/>
              </a:tabLst>
            </a:pPr>
            <a:r>
              <a:rPr sz="3200" spc="-5" dirty="0">
                <a:solidFill>
                  <a:srgbClr val="3333CC"/>
                </a:solidFill>
                <a:latin typeface="Arial"/>
                <a:cs typeface="Arial"/>
              </a:rPr>
              <a:t>We </a:t>
            </a:r>
            <a:r>
              <a:rPr sz="3200" dirty="0">
                <a:solidFill>
                  <a:srgbClr val="3333CC"/>
                </a:solidFill>
                <a:latin typeface="Arial"/>
                <a:cs typeface="Arial"/>
              </a:rPr>
              <a:t>may know </a:t>
            </a:r>
            <a:r>
              <a:rPr sz="3200" spc="-5" dirty="0">
                <a:solidFill>
                  <a:srgbClr val="3333CC"/>
                </a:solidFill>
                <a:latin typeface="Arial"/>
                <a:cs typeface="Arial"/>
              </a:rPr>
              <a:t>from </a:t>
            </a:r>
            <a:r>
              <a:rPr lang="en-US" sz="3200" spc="-5" dirty="0">
                <a:solidFill>
                  <a:srgbClr val="3333CC"/>
                </a:solidFill>
                <a:latin typeface="Arial"/>
                <a:cs typeface="Arial"/>
              </a:rPr>
              <a:t>the application </a:t>
            </a:r>
            <a:r>
              <a:rPr sz="3200" dirty="0">
                <a:solidFill>
                  <a:srgbClr val="3333CC"/>
                </a:solidFill>
                <a:latin typeface="Arial"/>
                <a:cs typeface="Arial"/>
              </a:rPr>
              <a:t>domain and model  </a:t>
            </a:r>
            <a:r>
              <a:rPr sz="3200" spc="-5" dirty="0">
                <a:solidFill>
                  <a:srgbClr val="3333CC"/>
                </a:solidFill>
                <a:latin typeface="Arial"/>
                <a:cs typeface="Arial"/>
              </a:rPr>
              <a:t>architecture that there </a:t>
            </a:r>
            <a:r>
              <a:rPr sz="3200" dirty="0">
                <a:solidFill>
                  <a:srgbClr val="3333CC"/>
                </a:solidFill>
                <a:latin typeface="Arial"/>
                <a:cs typeface="Arial"/>
              </a:rPr>
              <a:t>should be some  dependencies </a:t>
            </a:r>
            <a:r>
              <a:rPr sz="3200" spc="-5" dirty="0">
                <a:solidFill>
                  <a:srgbClr val="3333CC"/>
                </a:solidFill>
                <a:latin typeface="Arial"/>
                <a:cs typeface="Arial"/>
              </a:rPr>
              <a:t>between </a:t>
            </a:r>
            <a:r>
              <a:rPr sz="3200" dirty="0">
                <a:solidFill>
                  <a:srgbClr val="3333CC"/>
                </a:solidFill>
                <a:latin typeface="Arial"/>
                <a:cs typeface="Arial"/>
              </a:rPr>
              <a:t>model</a:t>
            </a:r>
            <a:r>
              <a:rPr sz="3200" spc="-35" dirty="0">
                <a:solidFill>
                  <a:srgbClr val="3333CC"/>
                </a:solidFill>
                <a:latin typeface="Arial"/>
                <a:cs typeface="Arial"/>
              </a:rPr>
              <a:t> </a:t>
            </a:r>
            <a:r>
              <a:rPr sz="3200" spc="-5" dirty="0">
                <a:solidFill>
                  <a:srgbClr val="3333CC"/>
                </a:solidFill>
                <a:latin typeface="Arial"/>
                <a:cs typeface="Arial"/>
              </a:rPr>
              <a:t>parameters</a:t>
            </a:r>
            <a:endParaRPr sz="3200" dirty="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342240" y="691895"/>
            <a:ext cx="7525384" cy="695960"/>
          </a:xfrm>
          <a:prstGeom prst="rect">
            <a:avLst/>
          </a:prstGeom>
        </p:spPr>
        <p:txBody>
          <a:bodyPr vert="horz" wrap="square" lIns="0" tIns="12700" rIns="0" bIns="0" rtlCol="0">
            <a:spAutoFit/>
          </a:bodyPr>
          <a:lstStyle/>
          <a:p>
            <a:pPr marL="12700">
              <a:lnSpc>
                <a:spcPct val="100000"/>
              </a:lnSpc>
              <a:spcBef>
                <a:spcPts val="100"/>
              </a:spcBef>
              <a:tabLst>
                <a:tab pos="3361690" algn="l"/>
              </a:tabLst>
            </a:pPr>
            <a:r>
              <a:rPr spc="-30" dirty="0"/>
              <a:t>Some</a:t>
            </a:r>
            <a:r>
              <a:rPr spc="-35" dirty="0"/>
              <a:t> </a:t>
            </a:r>
            <a:r>
              <a:rPr spc="-25" dirty="0"/>
              <a:t>Goals</a:t>
            </a:r>
            <a:r>
              <a:rPr lang="en-US" spc="-25" dirty="0"/>
              <a:t> </a:t>
            </a:r>
            <a:r>
              <a:rPr spc="-15" dirty="0"/>
              <a:t>of</a:t>
            </a:r>
            <a:r>
              <a:rPr spc="-95" dirty="0"/>
              <a:t> </a:t>
            </a:r>
            <a:r>
              <a:rPr spc="-25" dirty="0"/>
              <a:t>Regularization</a:t>
            </a:r>
          </a:p>
        </p:txBody>
      </p:sp>
      <p:sp>
        <p:nvSpPr>
          <p:cNvPr id="5" name="object 5"/>
          <p:cNvSpPr txBox="1"/>
          <p:nvPr/>
        </p:nvSpPr>
        <p:spPr>
          <a:xfrm>
            <a:off x="585722" y="1563479"/>
            <a:ext cx="8875777" cy="5120376"/>
          </a:xfrm>
          <a:prstGeom prst="rect">
            <a:avLst/>
          </a:prstGeom>
        </p:spPr>
        <p:txBody>
          <a:bodyPr vert="horz" wrap="square" lIns="0" tIns="95250" rIns="0" bIns="0" rtlCol="0">
            <a:spAutoFit/>
          </a:bodyPr>
          <a:lstStyle/>
          <a:p>
            <a:pPr marL="351790" indent="-339090">
              <a:lnSpc>
                <a:spcPct val="100000"/>
              </a:lnSpc>
              <a:spcBef>
                <a:spcPts val="750"/>
              </a:spcBef>
              <a:buChar char="•"/>
              <a:tabLst>
                <a:tab pos="351155" algn="l"/>
                <a:tab pos="351790" algn="l"/>
              </a:tabLst>
            </a:pPr>
            <a:r>
              <a:rPr sz="3200" spc="-25" dirty="0">
                <a:solidFill>
                  <a:srgbClr val="3333CC"/>
                </a:solidFill>
                <a:latin typeface="Arial"/>
                <a:cs typeface="Arial"/>
              </a:rPr>
              <a:t>Many </a:t>
            </a:r>
            <a:r>
              <a:rPr sz="3200" spc="-20" dirty="0">
                <a:solidFill>
                  <a:srgbClr val="3333CC"/>
                </a:solidFill>
                <a:latin typeface="Arial"/>
                <a:cs typeface="Arial"/>
              </a:rPr>
              <a:t>forms </a:t>
            </a:r>
            <a:r>
              <a:rPr sz="3200" spc="-15" dirty="0">
                <a:solidFill>
                  <a:srgbClr val="3333CC"/>
                </a:solidFill>
                <a:latin typeface="Arial"/>
                <a:cs typeface="Arial"/>
              </a:rPr>
              <a:t>of </a:t>
            </a:r>
            <a:r>
              <a:rPr sz="3200" spc="-20" dirty="0">
                <a:solidFill>
                  <a:srgbClr val="3333CC"/>
                </a:solidFill>
                <a:latin typeface="Arial"/>
                <a:cs typeface="Arial"/>
              </a:rPr>
              <a:t>regularization</a:t>
            </a:r>
            <a:r>
              <a:rPr sz="3200" spc="-80" dirty="0">
                <a:solidFill>
                  <a:srgbClr val="3333CC"/>
                </a:solidFill>
                <a:latin typeface="Arial"/>
                <a:cs typeface="Arial"/>
              </a:rPr>
              <a:t> </a:t>
            </a:r>
            <a:r>
              <a:rPr sz="3200" spc="-20" dirty="0">
                <a:solidFill>
                  <a:srgbClr val="3333CC"/>
                </a:solidFill>
                <a:latin typeface="Arial"/>
                <a:cs typeface="Arial"/>
              </a:rPr>
              <a:t>available</a:t>
            </a:r>
            <a:endParaRPr sz="3200" dirty="0">
              <a:latin typeface="Arial"/>
              <a:cs typeface="Arial"/>
            </a:endParaRPr>
          </a:p>
          <a:p>
            <a:pPr marL="747395" lvl="1" indent="-282575">
              <a:lnSpc>
                <a:spcPct val="100000"/>
              </a:lnSpc>
              <a:spcBef>
                <a:spcPts val="565"/>
              </a:spcBef>
              <a:buChar char="–"/>
              <a:tabLst>
                <a:tab pos="747395" algn="l"/>
              </a:tabLst>
            </a:pPr>
            <a:r>
              <a:rPr lang="en-US" sz="2800" spc="-15" dirty="0">
                <a:solidFill>
                  <a:srgbClr val="336600"/>
                </a:solidFill>
                <a:latin typeface="Arial"/>
                <a:cs typeface="Arial"/>
              </a:rPr>
              <a:t>Continuing effort </a:t>
            </a:r>
            <a:r>
              <a:rPr sz="2800" spc="-10" dirty="0">
                <a:solidFill>
                  <a:srgbClr val="336600"/>
                </a:solidFill>
                <a:latin typeface="Arial"/>
                <a:cs typeface="Arial"/>
              </a:rPr>
              <a:t>to </a:t>
            </a:r>
            <a:r>
              <a:rPr sz="2800" spc="-15" dirty="0">
                <a:solidFill>
                  <a:srgbClr val="336600"/>
                </a:solidFill>
                <a:latin typeface="Arial"/>
                <a:cs typeface="Arial"/>
              </a:rPr>
              <a:t>develop better</a:t>
            </a:r>
            <a:r>
              <a:rPr sz="2800" spc="-50" dirty="0">
                <a:solidFill>
                  <a:srgbClr val="336600"/>
                </a:solidFill>
                <a:latin typeface="Arial"/>
                <a:cs typeface="Arial"/>
              </a:rPr>
              <a:t> </a:t>
            </a:r>
            <a:r>
              <a:rPr sz="2800" spc="-15" dirty="0">
                <a:solidFill>
                  <a:srgbClr val="336600"/>
                </a:solidFill>
                <a:latin typeface="Arial"/>
                <a:cs typeface="Arial"/>
              </a:rPr>
              <a:t>regularization</a:t>
            </a:r>
            <a:endParaRPr sz="2800" dirty="0">
              <a:latin typeface="Arial"/>
              <a:cs typeface="Arial"/>
            </a:endParaRPr>
          </a:p>
          <a:p>
            <a:pPr marL="351790" indent="-339090">
              <a:lnSpc>
                <a:spcPct val="100000"/>
              </a:lnSpc>
              <a:spcBef>
                <a:spcPts val="730"/>
              </a:spcBef>
              <a:buChar char="•"/>
              <a:tabLst>
                <a:tab pos="351155" algn="l"/>
                <a:tab pos="351790" algn="l"/>
              </a:tabLst>
            </a:pPr>
            <a:r>
              <a:rPr sz="3200" spc="-20" dirty="0">
                <a:solidFill>
                  <a:srgbClr val="3333CC"/>
                </a:solidFill>
                <a:latin typeface="Arial"/>
                <a:cs typeface="Arial"/>
              </a:rPr>
              <a:t>Put </a:t>
            </a:r>
            <a:r>
              <a:rPr sz="3200" spc="-15" dirty="0">
                <a:solidFill>
                  <a:srgbClr val="3333CC"/>
                </a:solidFill>
                <a:latin typeface="Arial"/>
                <a:cs typeface="Arial"/>
              </a:rPr>
              <a:t>extra </a:t>
            </a:r>
            <a:r>
              <a:rPr sz="3200" spc="-20" dirty="0">
                <a:solidFill>
                  <a:srgbClr val="3333CC"/>
                </a:solidFill>
                <a:latin typeface="Arial"/>
                <a:cs typeface="Arial"/>
              </a:rPr>
              <a:t>constraints </a:t>
            </a:r>
            <a:r>
              <a:rPr sz="3200" spc="-15" dirty="0">
                <a:solidFill>
                  <a:srgbClr val="3333CC"/>
                </a:solidFill>
                <a:latin typeface="Arial"/>
                <a:cs typeface="Arial"/>
              </a:rPr>
              <a:t>on </a:t>
            </a:r>
            <a:r>
              <a:rPr sz="3200" spc="-20" dirty="0">
                <a:solidFill>
                  <a:srgbClr val="3333CC"/>
                </a:solidFill>
                <a:latin typeface="Arial"/>
                <a:cs typeface="Arial"/>
              </a:rPr>
              <a:t>objective</a:t>
            </a:r>
            <a:r>
              <a:rPr sz="3200" spc="-110" dirty="0">
                <a:solidFill>
                  <a:srgbClr val="3333CC"/>
                </a:solidFill>
                <a:latin typeface="Arial"/>
                <a:cs typeface="Arial"/>
              </a:rPr>
              <a:t> </a:t>
            </a:r>
            <a:r>
              <a:rPr sz="3200" spc="-20" dirty="0">
                <a:solidFill>
                  <a:srgbClr val="3333CC"/>
                </a:solidFill>
                <a:latin typeface="Arial"/>
                <a:cs typeface="Arial"/>
              </a:rPr>
              <a:t>function</a:t>
            </a:r>
            <a:endParaRPr sz="3200" dirty="0">
              <a:latin typeface="Arial"/>
              <a:cs typeface="Arial"/>
            </a:endParaRPr>
          </a:p>
          <a:p>
            <a:pPr marL="747395" marR="944244" lvl="1" indent="-282575">
              <a:lnSpc>
                <a:spcPts val="3310"/>
              </a:lnSpc>
              <a:spcBef>
                <a:spcPts val="815"/>
              </a:spcBef>
              <a:buChar char="–"/>
              <a:tabLst>
                <a:tab pos="747395" algn="l"/>
              </a:tabLst>
            </a:pPr>
            <a:r>
              <a:rPr lang="en-US" sz="2800" spc="-15" dirty="0">
                <a:solidFill>
                  <a:srgbClr val="336600"/>
                </a:solidFill>
                <a:latin typeface="Arial"/>
                <a:cs typeface="Arial"/>
              </a:rPr>
              <a:t>E</a:t>
            </a:r>
            <a:r>
              <a:rPr sz="2800" spc="-15" dirty="0">
                <a:solidFill>
                  <a:srgbClr val="336600"/>
                </a:solidFill>
                <a:latin typeface="Arial"/>
                <a:cs typeface="Arial"/>
              </a:rPr>
              <a:t>quivalent </a:t>
            </a:r>
            <a:r>
              <a:rPr sz="2800" spc="-10" dirty="0">
                <a:solidFill>
                  <a:srgbClr val="336600"/>
                </a:solidFill>
                <a:latin typeface="Arial"/>
                <a:cs typeface="Arial"/>
              </a:rPr>
              <a:t>to </a:t>
            </a:r>
            <a:r>
              <a:rPr sz="2800" dirty="0">
                <a:solidFill>
                  <a:srgbClr val="336600"/>
                </a:solidFill>
                <a:latin typeface="Arial"/>
                <a:cs typeface="Arial"/>
              </a:rPr>
              <a:t>a </a:t>
            </a:r>
            <a:r>
              <a:rPr sz="2800" spc="-15" dirty="0">
                <a:solidFill>
                  <a:srgbClr val="336600"/>
                </a:solidFill>
                <a:latin typeface="Arial"/>
                <a:cs typeface="Arial"/>
              </a:rPr>
              <a:t>soft constraint</a:t>
            </a:r>
            <a:r>
              <a:rPr sz="2800" spc="-114" dirty="0">
                <a:solidFill>
                  <a:srgbClr val="336600"/>
                </a:solidFill>
                <a:latin typeface="Arial"/>
                <a:cs typeface="Arial"/>
              </a:rPr>
              <a:t> </a:t>
            </a:r>
            <a:r>
              <a:rPr sz="2800" spc="-10" dirty="0">
                <a:solidFill>
                  <a:srgbClr val="336600"/>
                </a:solidFill>
                <a:latin typeface="Arial"/>
                <a:cs typeface="Arial"/>
              </a:rPr>
              <a:t>on</a:t>
            </a:r>
            <a:r>
              <a:rPr lang="en-US" sz="2800" spc="-10" dirty="0">
                <a:solidFill>
                  <a:srgbClr val="336600"/>
                </a:solidFill>
                <a:latin typeface="Arial"/>
                <a:cs typeface="Arial"/>
              </a:rPr>
              <a:t> </a:t>
            </a:r>
            <a:r>
              <a:rPr sz="2800" spc="-15" dirty="0">
                <a:solidFill>
                  <a:srgbClr val="336600"/>
                </a:solidFill>
                <a:latin typeface="Arial"/>
                <a:cs typeface="Arial"/>
              </a:rPr>
              <a:t>parameter</a:t>
            </a:r>
            <a:r>
              <a:rPr sz="2800" spc="-25" dirty="0">
                <a:solidFill>
                  <a:srgbClr val="336600"/>
                </a:solidFill>
                <a:latin typeface="Arial"/>
                <a:cs typeface="Arial"/>
              </a:rPr>
              <a:t> </a:t>
            </a:r>
            <a:r>
              <a:rPr sz="2800" spc="-15" dirty="0">
                <a:solidFill>
                  <a:srgbClr val="336600"/>
                </a:solidFill>
                <a:latin typeface="Arial"/>
                <a:cs typeface="Arial"/>
              </a:rPr>
              <a:t>values</a:t>
            </a:r>
            <a:endParaRPr sz="2800" dirty="0">
              <a:latin typeface="Arial"/>
              <a:cs typeface="Arial"/>
            </a:endParaRPr>
          </a:p>
          <a:p>
            <a:pPr marL="1143000" lvl="2" indent="-226695">
              <a:lnSpc>
                <a:spcPct val="100000"/>
              </a:lnSpc>
              <a:spcBef>
                <a:spcPts val="445"/>
              </a:spcBef>
              <a:buChar char="•"/>
              <a:tabLst>
                <a:tab pos="1143000" algn="l"/>
              </a:tabLst>
            </a:pPr>
            <a:r>
              <a:rPr sz="2400" spc="-15" dirty="0">
                <a:solidFill>
                  <a:srgbClr val="660066"/>
                </a:solidFill>
                <a:latin typeface="Arial"/>
                <a:cs typeface="Arial"/>
              </a:rPr>
              <a:t>Result</a:t>
            </a:r>
            <a:r>
              <a:rPr lang="en-US" sz="2400" spc="-15" dirty="0">
                <a:solidFill>
                  <a:srgbClr val="660066"/>
                </a:solidFill>
                <a:latin typeface="Arial"/>
                <a:cs typeface="Arial"/>
              </a:rPr>
              <a:t>s</a:t>
            </a:r>
            <a:r>
              <a:rPr sz="2400" spc="-15" dirty="0">
                <a:solidFill>
                  <a:srgbClr val="660066"/>
                </a:solidFill>
                <a:latin typeface="Arial"/>
                <a:cs typeface="Arial"/>
              </a:rPr>
              <a:t> </a:t>
            </a:r>
            <a:r>
              <a:rPr sz="2400" spc="-5" dirty="0">
                <a:solidFill>
                  <a:srgbClr val="660066"/>
                </a:solidFill>
                <a:latin typeface="Arial"/>
                <a:cs typeface="Arial"/>
              </a:rPr>
              <a:t>in </a:t>
            </a:r>
            <a:r>
              <a:rPr sz="2400" spc="-15" dirty="0">
                <a:solidFill>
                  <a:srgbClr val="660066"/>
                </a:solidFill>
                <a:latin typeface="Arial"/>
                <a:cs typeface="Arial"/>
              </a:rPr>
              <a:t>improved performance </a:t>
            </a:r>
            <a:r>
              <a:rPr sz="2400" spc="-10" dirty="0">
                <a:solidFill>
                  <a:srgbClr val="660066"/>
                </a:solidFill>
                <a:latin typeface="Arial"/>
                <a:cs typeface="Arial"/>
              </a:rPr>
              <a:t>on </a:t>
            </a:r>
            <a:r>
              <a:rPr sz="2400" spc="-15" dirty="0">
                <a:solidFill>
                  <a:srgbClr val="660066"/>
                </a:solidFill>
                <a:latin typeface="Arial"/>
                <a:cs typeface="Arial"/>
              </a:rPr>
              <a:t>test</a:t>
            </a:r>
            <a:r>
              <a:rPr sz="2400" spc="-95" dirty="0">
                <a:solidFill>
                  <a:srgbClr val="660066"/>
                </a:solidFill>
                <a:latin typeface="Arial"/>
                <a:cs typeface="Arial"/>
              </a:rPr>
              <a:t> </a:t>
            </a:r>
            <a:r>
              <a:rPr sz="2400" spc="-10" dirty="0">
                <a:solidFill>
                  <a:srgbClr val="660066"/>
                </a:solidFill>
                <a:latin typeface="Arial"/>
                <a:cs typeface="Arial"/>
              </a:rPr>
              <a:t>set</a:t>
            </a:r>
            <a:endParaRPr sz="2400" dirty="0">
              <a:latin typeface="Arial"/>
              <a:cs typeface="Arial"/>
            </a:endParaRPr>
          </a:p>
          <a:p>
            <a:pPr marL="351790" indent="-339090">
              <a:lnSpc>
                <a:spcPct val="100000"/>
              </a:lnSpc>
              <a:spcBef>
                <a:spcPts val="615"/>
              </a:spcBef>
              <a:buChar char="•"/>
              <a:tabLst>
                <a:tab pos="351155" algn="l"/>
                <a:tab pos="351790" algn="l"/>
                <a:tab pos="3140075" algn="l"/>
              </a:tabLst>
            </a:pPr>
            <a:r>
              <a:rPr lang="en-US" sz="3200" spc="-25" dirty="0">
                <a:solidFill>
                  <a:srgbClr val="3333CC"/>
                </a:solidFill>
                <a:latin typeface="Arial"/>
                <a:cs typeface="Arial"/>
              </a:rPr>
              <a:t>Other</a:t>
            </a:r>
            <a:r>
              <a:rPr sz="3200" spc="-35" dirty="0">
                <a:solidFill>
                  <a:srgbClr val="3333CC"/>
                </a:solidFill>
                <a:latin typeface="Arial"/>
                <a:cs typeface="Arial"/>
              </a:rPr>
              <a:t> </a:t>
            </a:r>
            <a:r>
              <a:rPr sz="3200" spc="-20" dirty="0">
                <a:solidFill>
                  <a:srgbClr val="3333CC"/>
                </a:solidFill>
                <a:latin typeface="Arial"/>
                <a:cs typeface="Arial"/>
              </a:rPr>
              <a:t>goals </a:t>
            </a:r>
            <a:r>
              <a:rPr sz="3200" spc="-15" dirty="0">
                <a:solidFill>
                  <a:srgbClr val="3333CC"/>
                </a:solidFill>
                <a:latin typeface="Arial"/>
                <a:cs typeface="Arial"/>
              </a:rPr>
              <a:t>of</a:t>
            </a:r>
            <a:r>
              <a:rPr lang="en-US" sz="3200" spc="-15" dirty="0">
                <a:solidFill>
                  <a:srgbClr val="3333CC"/>
                </a:solidFill>
                <a:latin typeface="Arial"/>
                <a:cs typeface="Arial"/>
              </a:rPr>
              <a:t> </a:t>
            </a:r>
            <a:r>
              <a:rPr sz="3200" spc="-20" dirty="0">
                <a:solidFill>
                  <a:srgbClr val="3333CC"/>
                </a:solidFill>
                <a:latin typeface="Arial"/>
                <a:cs typeface="Arial"/>
              </a:rPr>
              <a:t>regularization</a:t>
            </a:r>
            <a:endParaRPr sz="3200" dirty="0">
              <a:latin typeface="Arial"/>
              <a:cs typeface="Arial"/>
            </a:endParaRPr>
          </a:p>
          <a:p>
            <a:pPr marL="760095" indent="-295910">
              <a:lnSpc>
                <a:spcPct val="100000"/>
              </a:lnSpc>
              <a:spcBef>
                <a:spcPts val="665"/>
              </a:spcBef>
              <a:buSzPct val="96428"/>
              <a:buAutoNum type="arabicPeriod"/>
              <a:tabLst>
                <a:tab pos="760730" algn="l"/>
              </a:tabLst>
            </a:pPr>
            <a:r>
              <a:rPr sz="2800" spc="-15" dirty="0">
                <a:solidFill>
                  <a:srgbClr val="336600"/>
                </a:solidFill>
                <a:latin typeface="Arial"/>
                <a:cs typeface="Arial"/>
              </a:rPr>
              <a:t>Encode </a:t>
            </a:r>
            <a:r>
              <a:rPr sz="2800" spc="-10" dirty="0">
                <a:solidFill>
                  <a:srgbClr val="336600"/>
                </a:solidFill>
                <a:latin typeface="Arial"/>
                <a:cs typeface="Arial"/>
              </a:rPr>
              <a:t>prior</a:t>
            </a:r>
            <a:r>
              <a:rPr sz="2800" spc="-35" dirty="0">
                <a:solidFill>
                  <a:srgbClr val="336600"/>
                </a:solidFill>
                <a:latin typeface="Arial"/>
                <a:cs typeface="Arial"/>
              </a:rPr>
              <a:t> </a:t>
            </a:r>
            <a:r>
              <a:rPr sz="2800" spc="-15" dirty="0">
                <a:solidFill>
                  <a:srgbClr val="336600"/>
                </a:solidFill>
                <a:latin typeface="Arial"/>
                <a:cs typeface="Arial"/>
              </a:rPr>
              <a:t>knowledge</a:t>
            </a:r>
            <a:endParaRPr sz="2800" dirty="0">
              <a:latin typeface="Arial"/>
              <a:cs typeface="Arial"/>
            </a:endParaRPr>
          </a:p>
          <a:p>
            <a:pPr marL="464820" marR="765810">
              <a:lnSpc>
                <a:spcPct val="116399"/>
              </a:lnSpc>
              <a:spcBef>
                <a:spcPts val="70"/>
              </a:spcBef>
              <a:buSzPct val="96428"/>
              <a:buAutoNum type="arabicPeriod"/>
              <a:tabLst>
                <a:tab pos="760730" algn="l"/>
              </a:tabLst>
            </a:pPr>
            <a:r>
              <a:rPr sz="2800" spc="-15" dirty="0">
                <a:solidFill>
                  <a:srgbClr val="336600"/>
                </a:solidFill>
                <a:latin typeface="Arial"/>
                <a:cs typeface="Arial"/>
              </a:rPr>
              <a:t>Express preference </a:t>
            </a:r>
            <a:r>
              <a:rPr sz="2800" spc="-10" dirty="0">
                <a:solidFill>
                  <a:srgbClr val="336600"/>
                </a:solidFill>
                <a:latin typeface="Arial"/>
                <a:cs typeface="Arial"/>
              </a:rPr>
              <a:t>for </a:t>
            </a:r>
            <a:r>
              <a:rPr lang="en-US" sz="2800" spc="-10" dirty="0">
                <a:solidFill>
                  <a:srgbClr val="336600"/>
                </a:solidFill>
                <a:latin typeface="Arial"/>
                <a:cs typeface="Arial"/>
              </a:rPr>
              <a:t>a </a:t>
            </a:r>
            <a:r>
              <a:rPr sz="2800" spc="-15" dirty="0">
                <a:solidFill>
                  <a:srgbClr val="336600"/>
                </a:solidFill>
                <a:latin typeface="Arial"/>
                <a:cs typeface="Arial"/>
              </a:rPr>
              <a:t>simpler model  </a:t>
            </a:r>
            <a:endParaRPr lang="en-US" sz="2800" spc="-15" dirty="0">
              <a:solidFill>
                <a:srgbClr val="336600"/>
              </a:solidFill>
              <a:latin typeface="Arial"/>
              <a:cs typeface="Arial"/>
            </a:endParaRPr>
          </a:p>
          <a:p>
            <a:pPr marL="464820" marR="765810">
              <a:lnSpc>
                <a:spcPct val="116399"/>
              </a:lnSpc>
              <a:spcBef>
                <a:spcPts val="70"/>
              </a:spcBef>
              <a:buSzPct val="96428"/>
              <a:tabLst>
                <a:tab pos="760730" algn="l"/>
              </a:tabLst>
            </a:pPr>
            <a:r>
              <a:rPr sz="2800" spc="-15" dirty="0">
                <a:solidFill>
                  <a:srgbClr val="336600"/>
                </a:solidFill>
                <a:latin typeface="Arial"/>
                <a:cs typeface="Arial"/>
              </a:rPr>
              <a:t>3.</a:t>
            </a:r>
            <a:r>
              <a:rPr lang="en-US" sz="2800" spc="-15" dirty="0">
                <a:solidFill>
                  <a:srgbClr val="336600"/>
                </a:solidFill>
                <a:latin typeface="Arial"/>
                <a:cs typeface="Arial"/>
              </a:rPr>
              <a:t>M</a:t>
            </a:r>
            <a:r>
              <a:rPr sz="2800" spc="-15" dirty="0">
                <a:solidFill>
                  <a:srgbClr val="336600"/>
                </a:solidFill>
                <a:latin typeface="Arial"/>
                <a:cs typeface="Arial"/>
              </a:rPr>
              <a:t>ake</a:t>
            </a:r>
            <a:r>
              <a:rPr lang="en-US" sz="2800" spc="-15" dirty="0">
                <a:solidFill>
                  <a:srgbClr val="336600"/>
                </a:solidFill>
                <a:latin typeface="Arial"/>
                <a:cs typeface="Arial"/>
              </a:rPr>
              <a:t> an</a:t>
            </a:r>
            <a:r>
              <a:rPr sz="2800" spc="-15" dirty="0">
                <a:solidFill>
                  <a:srgbClr val="336600"/>
                </a:solidFill>
                <a:latin typeface="Arial"/>
                <a:cs typeface="Arial"/>
              </a:rPr>
              <a:t> underdetermined</a:t>
            </a:r>
            <a:r>
              <a:rPr sz="2800" spc="-90" dirty="0">
                <a:solidFill>
                  <a:srgbClr val="336600"/>
                </a:solidFill>
                <a:latin typeface="Arial"/>
                <a:cs typeface="Arial"/>
              </a:rPr>
              <a:t> </a:t>
            </a:r>
            <a:r>
              <a:rPr sz="2800" spc="-15" dirty="0">
                <a:solidFill>
                  <a:srgbClr val="336600"/>
                </a:solidFill>
                <a:latin typeface="Arial"/>
                <a:cs typeface="Arial"/>
              </a:rPr>
              <a:t>problem</a:t>
            </a:r>
            <a:r>
              <a:rPr lang="en-US" sz="2800" spc="-15" dirty="0">
                <a:solidFill>
                  <a:srgbClr val="336600"/>
                </a:solidFill>
                <a:latin typeface="Arial"/>
                <a:cs typeface="Arial"/>
              </a:rPr>
              <a:t> determined</a:t>
            </a:r>
            <a:endParaRPr sz="2800" dirty="0">
              <a:latin typeface="Arial"/>
              <a:cs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270864" y="847293"/>
            <a:ext cx="4156710" cy="695960"/>
          </a:xfrm>
          <a:prstGeom prst="rect">
            <a:avLst/>
          </a:prstGeom>
        </p:spPr>
        <p:txBody>
          <a:bodyPr vert="horz" wrap="square" lIns="0" tIns="12700" rIns="0" bIns="0" rtlCol="0">
            <a:spAutoFit/>
          </a:bodyPr>
          <a:lstStyle/>
          <a:p>
            <a:pPr marL="12700">
              <a:lnSpc>
                <a:spcPct val="100000"/>
              </a:lnSpc>
              <a:spcBef>
                <a:spcPts val="100"/>
              </a:spcBef>
            </a:pPr>
            <a:r>
              <a:rPr spc="-5" dirty="0"/>
              <a:t>Parameter</a:t>
            </a:r>
            <a:r>
              <a:rPr spc="-45" dirty="0"/>
              <a:t> </a:t>
            </a:r>
            <a:r>
              <a:rPr spc="-5" dirty="0"/>
              <a:t>Tying</a:t>
            </a:r>
          </a:p>
        </p:txBody>
      </p:sp>
      <p:sp>
        <p:nvSpPr>
          <p:cNvPr id="5" name="object 5"/>
          <p:cNvSpPr txBox="1"/>
          <p:nvPr/>
        </p:nvSpPr>
        <p:spPr>
          <a:xfrm>
            <a:off x="852978" y="1982354"/>
            <a:ext cx="8229600" cy="995680"/>
          </a:xfrm>
          <a:prstGeom prst="rect">
            <a:avLst/>
          </a:prstGeom>
        </p:spPr>
        <p:txBody>
          <a:bodyPr vert="horz" wrap="square" lIns="0" tIns="33020" rIns="0" bIns="0" rtlCol="0">
            <a:spAutoFit/>
          </a:bodyPr>
          <a:lstStyle/>
          <a:p>
            <a:pPr marL="355600" marR="5080" indent="-342900">
              <a:lnSpc>
                <a:spcPts val="3800"/>
              </a:lnSpc>
              <a:spcBef>
                <a:spcPts val="260"/>
              </a:spcBef>
              <a:buChar char="•"/>
              <a:tabLst>
                <a:tab pos="354965" algn="l"/>
                <a:tab pos="355600" algn="l"/>
              </a:tabLst>
            </a:pPr>
            <a:r>
              <a:rPr sz="3200" spc="-5" dirty="0">
                <a:solidFill>
                  <a:srgbClr val="3333CC"/>
                </a:solidFill>
                <a:latin typeface="Arial"/>
                <a:cs typeface="Arial"/>
              </a:rPr>
              <a:t>We </a:t>
            </a:r>
            <a:r>
              <a:rPr sz="3200" dirty="0">
                <a:solidFill>
                  <a:srgbClr val="3333CC"/>
                </a:solidFill>
                <a:latin typeface="Arial"/>
                <a:cs typeface="Arial"/>
              </a:rPr>
              <a:t>want </a:t>
            </a:r>
            <a:r>
              <a:rPr sz="3200" spc="-5" dirty="0">
                <a:solidFill>
                  <a:srgbClr val="3333CC"/>
                </a:solidFill>
                <a:latin typeface="Arial"/>
                <a:cs typeface="Arial"/>
              </a:rPr>
              <a:t>to </a:t>
            </a:r>
            <a:r>
              <a:rPr sz="3200" dirty="0">
                <a:solidFill>
                  <a:srgbClr val="3333CC"/>
                </a:solidFill>
                <a:latin typeface="Arial"/>
                <a:cs typeface="Arial"/>
              </a:rPr>
              <a:t>express </a:t>
            </a:r>
            <a:r>
              <a:rPr sz="3200" spc="-5" dirty="0">
                <a:solidFill>
                  <a:srgbClr val="3333CC"/>
                </a:solidFill>
                <a:latin typeface="Arial"/>
                <a:cs typeface="Arial"/>
              </a:rPr>
              <a:t>that certain parameters  </a:t>
            </a:r>
            <a:r>
              <a:rPr sz="3200" dirty="0">
                <a:solidFill>
                  <a:srgbClr val="3333CC"/>
                </a:solidFill>
                <a:latin typeface="Arial"/>
                <a:cs typeface="Arial"/>
              </a:rPr>
              <a:t>should be close </a:t>
            </a:r>
            <a:r>
              <a:rPr sz="3200" spc="-5" dirty="0">
                <a:solidFill>
                  <a:srgbClr val="3333CC"/>
                </a:solidFill>
                <a:latin typeface="Arial"/>
                <a:cs typeface="Arial"/>
              </a:rPr>
              <a:t>to </a:t>
            </a:r>
            <a:r>
              <a:rPr sz="3200" dirty="0">
                <a:solidFill>
                  <a:srgbClr val="3333CC"/>
                </a:solidFill>
                <a:latin typeface="Arial"/>
                <a:cs typeface="Arial"/>
              </a:rPr>
              <a:t>one</a:t>
            </a:r>
            <a:r>
              <a:rPr sz="3200" spc="-10" dirty="0">
                <a:solidFill>
                  <a:srgbClr val="3333CC"/>
                </a:solidFill>
                <a:latin typeface="Arial"/>
                <a:cs typeface="Arial"/>
              </a:rPr>
              <a:t> </a:t>
            </a:r>
            <a:r>
              <a:rPr sz="3200" spc="-5" dirty="0">
                <a:solidFill>
                  <a:srgbClr val="3333CC"/>
                </a:solidFill>
                <a:latin typeface="Arial"/>
                <a:cs typeface="Arial"/>
              </a:rPr>
              <a:t>another</a:t>
            </a:r>
            <a:endParaRPr sz="3200">
              <a:latin typeface="Arial"/>
              <a:cs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686551" y="847293"/>
            <a:ext cx="8166571" cy="689932"/>
          </a:xfrm>
          <a:prstGeom prst="rect">
            <a:avLst/>
          </a:prstGeom>
        </p:spPr>
        <p:txBody>
          <a:bodyPr vert="horz" wrap="square" lIns="0" tIns="12700" rIns="0" bIns="0" rtlCol="0">
            <a:spAutoFit/>
          </a:bodyPr>
          <a:lstStyle/>
          <a:p>
            <a:pPr marL="12700">
              <a:lnSpc>
                <a:spcPct val="100000"/>
              </a:lnSpc>
              <a:spcBef>
                <a:spcPts val="100"/>
              </a:spcBef>
              <a:tabLst>
                <a:tab pos="540385" algn="l"/>
                <a:tab pos="2807970" algn="l"/>
              </a:tabLst>
            </a:pPr>
            <a:r>
              <a:rPr dirty="0"/>
              <a:t>A	</a:t>
            </a:r>
            <a:r>
              <a:rPr lang="en-US" dirty="0"/>
              <a:t>S</a:t>
            </a:r>
            <a:r>
              <a:rPr dirty="0"/>
              <a:t>cenario	of </a:t>
            </a:r>
            <a:r>
              <a:rPr lang="en-US" spc="-5" dirty="0"/>
              <a:t>P</a:t>
            </a:r>
            <a:r>
              <a:rPr spc="-5" dirty="0"/>
              <a:t>arameter</a:t>
            </a:r>
            <a:r>
              <a:rPr spc="-50" dirty="0"/>
              <a:t> </a:t>
            </a:r>
            <a:r>
              <a:rPr lang="en-US" spc="-5" dirty="0"/>
              <a:t>T</a:t>
            </a:r>
            <a:r>
              <a:rPr spc="-5" dirty="0"/>
              <a:t>ying</a:t>
            </a:r>
          </a:p>
        </p:txBody>
      </p:sp>
      <p:sp>
        <p:nvSpPr>
          <p:cNvPr id="4" name="object 4"/>
          <p:cNvSpPr txBox="1"/>
          <p:nvPr/>
        </p:nvSpPr>
        <p:spPr>
          <a:xfrm>
            <a:off x="840278" y="1982354"/>
            <a:ext cx="8842375" cy="4752340"/>
          </a:xfrm>
          <a:prstGeom prst="rect">
            <a:avLst/>
          </a:prstGeom>
        </p:spPr>
        <p:txBody>
          <a:bodyPr vert="horz" wrap="square" lIns="0" tIns="33020" rIns="0" bIns="0" rtlCol="0">
            <a:spAutoFit/>
          </a:bodyPr>
          <a:lstStyle/>
          <a:p>
            <a:pPr marL="368300" marR="17780" indent="-342900">
              <a:lnSpc>
                <a:spcPts val="3800"/>
              </a:lnSpc>
              <a:spcBef>
                <a:spcPts val="260"/>
              </a:spcBef>
              <a:buChar char="•"/>
              <a:tabLst>
                <a:tab pos="367665" algn="l"/>
                <a:tab pos="368300" algn="l"/>
              </a:tabLst>
            </a:pPr>
            <a:r>
              <a:rPr sz="3200" spc="-5" dirty="0">
                <a:solidFill>
                  <a:srgbClr val="3333CC"/>
                </a:solidFill>
                <a:latin typeface="Arial"/>
                <a:cs typeface="Arial"/>
              </a:rPr>
              <a:t>Two </a:t>
            </a:r>
            <a:r>
              <a:rPr sz="3200" dirty="0">
                <a:solidFill>
                  <a:srgbClr val="3333CC"/>
                </a:solidFill>
                <a:latin typeface="Arial"/>
                <a:cs typeface="Arial"/>
              </a:rPr>
              <a:t>models </a:t>
            </a:r>
            <a:r>
              <a:rPr sz="3200" spc="-5" dirty="0">
                <a:solidFill>
                  <a:srgbClr val="3333CC"/>
                </a:solidFill>
                <a:latin typeface="Arial"/>
                <a:cs typeface="Arial"/>
              </a:rPr>
              <a:t>performing the </a:t>
            </a:r>
            <a:r>
              <a:rPr sz="3200" dirty="0">
                <a:solidFill>
                  <a:srgbClr val="3333CC"/>
                </a:solidFill>
                <a:latin typeface="Arial"/>
                <a:cs typeface="Arial"/>
              </a:rPr>
              <a:t>same </a:t>
            </a:r>
            <a:r>
              <a:rPr sz="3200" spc="-5" dirty="0">
                <a:solidFill>
                  <a:srgbClr val="3333CC"/>
                </a:solidFill>
                <a:latin typeface="Arial"/>
                <a:cs typeface="Arial"/>
              </a:rPr>
              <a:t>classification  task (with </a:t>
            </a:r>
            <a:r>
              <a:rPr sz="3200" dirty="0">
                <a:solidFill>
                  <a:srgbClr val="3333CC"/>
                </a:solidFill>
                <a:latin typeface="Arial"/>
                <a:cs typeface="Arial"/>
              </a:rPr>
              <a:t>same set of classes) but </a:t>
            </a:r>
            <a:r>
              <a:rPr sz="3200" spc="-5" dirty="0">
                <a:solidFill>
                  <a:srgbClr val="3333CC"/>
                </a:solidFill>
                <a:latin typeface="Arial"/>
                <a:cs typeface="Arial"/>
              </a:rPr>
              <a:t>with  </a:t>
            </a:r>
            <a:r>
              <a:rPr sz="3200" dirty="0">
                <a:solidFill>
                  <a:srgbClr val="3333CC"/>
                </a:solidFill>
                <a:latin typeface="Arial"/>
                <a:cs typeface="Arial"/>
              </a:rPr>
              <a:t>somewhat </a:t>
            </a:r>
            <a:r>
              <a:rPr sz="3200" spc="-5" dirty="0">
                <a:solidFill>
                  <a:srgbClr val="3333CC"/>
                </a:solidFill>
                <a:latin typeface="Arial"/>
                <a:cs typeface="Arial"/>
              </a:rPr>
              <a:t>different </a:t>
            </a:r>
            <a:r>
              <a:rPr sz="3200" dirty="0">
                <a:solidFill>
                  <a:srgbClr val="3333CC"/>
                </a:solidFill>
                <a:latin typeface="Arial"/>
                <a:cs typeface="Arial"/>
              </a:rPr>
              <a:t>input</a:t>
            </a:r>
            <a:r>
              <a:rPr sz="3200" spc="-15" dirty="0">
                <a:solidFill>
                  <a:srgbClr val="3333CC"/>
                </a:solidFill>
                <a:latin typeface="Arial"/>
                <a:cs typeface="Arial"/>
              </a:rPr>
              <a:t> </a:t>
            </a:r>
            <a:r>
              <a:rPr sz="3200" spc="-5" dirty="0">
                <a:solidFill>
                  <a:srgbClr val="3333CC"/>
                </a:solidFill>
                <a:latin typeface="Arial"/>
                <a:cs typeface="Arial"/>
              </a:rPr>
              <a:t>distributions</a:t>
            </a:r>
            <a:endParaRPr sz="3200">
              <a:latin typeface="Arial"/>
              <a:cs typeface="Arial"/>
            </a:endParaRPr>
          </a:p>
          <a:p>
            <a:pPr marL="368300" indent="-342900">
              <a:lnSpc>
                <a:spcPct val="100000"/>
              </a:lnSpc>
              <a:spcBef>
                <a:spcPts val="705"/>
              </a:spcBef>
              <a:buChar char="•"/>
              <a:tabLst>
                <a:tab pos="367665" algn="l"/>
                <a:tab pos="368300" algn="l"/>
              </a:tabLst>
            </a:pPr>
            <a:r>
              <a:rPr sz="3200" dirty="0">
                <a:solidFill>
                  <a:srgbClr val="3333CC"/>
                </a:solidFill>
                <a:latin typeface="Arial"/>
                <a:cs typeface="Arial"/>
              </a:rPr>
              <a:t>Model </a:t>
            </a:r>
            <a:r>
              <a:rPr sz="3200" i="1" spc="490" dirty="0">
                <a:latin typeface="Cambria"/>
                <a:cs typeface="Cambria"/>
              </a:rPr>
              <a:t>A </a:t>
            </a:r>
            <a:r>
              <a:rPr sz="3200" spc="-5" dirty="0">
                <a:solidFill>
                  <a:srgbClr val="3333CC"/>
                </a:solidFill>
                <a:latin typeface="Arial"/>
                <a:cs typeface="Arial"/>
              </a:rPr>
              <a:t>with parameters</a:t>
            </a:r>
            <a:r>
              <a:rPr sz="3200" spc="-320" dirty="0">
                <a:solidFill>
                  <a:srgbClr val="3333CC"/>
                </a:solidFill>
                <a:latin typeface="Arial"/>
                <a:cs typeface="Arial"/>
              </a:rPr>
              <a:t> </a:t>
            </a:r>
            <a:r>
              <a:rPr sz="3200" b="1" i="1" spc="130" dirty="0">
                <a:latin typeface="Palatino Linotype"/>
                <a:cs typeface="Palatino Linotype"/>
              </a:rPr>
              <a:t>w</a:t>
            </a:r>
            <a:r>
              <a:rPr sz="3150" spc="195" baseline="25132" dirty="0">
                <a:latin typeface="Calibri"/>
                <a:cs typeface="Calibri"/>
              </a:rPr>
              <a:t>(</a:t>
            </a:r>
            <a:r>
              <a:rPr sz="3150" i="1" spc="195" baseline="25132" dirty="0">
                <a:latin typeface="Cambria"/>
                <a:cs typeface="Cambria"/>
              </a:rPr>
              <a:t>A</a:t>
            </a:r>
            <a:r>
              <a:rPr sz="3150" spc="195" baseline="25132" dirty="0">
                <a:latin typeface="Calibri"/>
                <a:cs typeface="Calibri"/>
              </a:rPr>
              <a:t>)</a:t>
            </a:r>
            <a:endParaRPr sz="3150" baseline="25132">
              <a:latin typeface="Calibri"/>
              <a:cs typeface="Calibri"/>
            </a:endParaRPr>
          </a:p>
          <a:p>
            <a:pPr marL="368300" indent="-342900">
              <a:lnSpc>
                <a:spcPct val="100000"/>
              </a:lnSpc>
              <a:spcBef>
                <a:spcPts val="760"/>
              </a:spcBef>
              <a:buChar char="•"/>
              <a:tabLst>
                <a:tab pos="367665" algn="l"/>
                <a:tab pos="368300" algn="l"/>
              </a:tabLst>
            </a:pPr>
            <a:r>
              <a:rPr sz="3200" dirty="0">
                <a:solidFill>
                  <a:srgbClr val="3333CC"/>
                </a:solidFill>
                <a:latin typeface="Arial"/>
                <a:cs typeface="Arial"/>
              </a:rPr>
              <a:t>Model </a:t>
            </a:r>
            <a:r>
              <a:rPr sz="3200" i="1" spc="345" dirty="0">
                <a:latin typeface="Cambria"/>
                <a:cs typeface="Cambria"/>
              </a:rPr>
              <a:t>B </a:t>
            </a:r>
            <a:r>
              <a:rPr sz="3200" spc="-5" dirty="0">
                <a:solidFill>
                  <a:srgbClr val="3333CC"/>
                </a:solidFill>
                <a:latin typeface="Arial"/>
                <a:cs typeface="Arial"/>
              </a:rPr>
              <a:t>with parameters</a:t>
            </a:r>
            <a:r>
              <a:rPr sz="3200" spc="-175" dirty="0">
                <a:solidFill>
                  <a:srgbClr val="3333CC"/>
                </a:solidFill>
                <a:latin typeface="Arial"/>
                <a:cs typeface="Arial"/>
              </a:rPr>
              <a:t> </a:t>
            </a:r>
            <a:r>
              <a:rPr sz="3200" b="1" i="1" spc="105" dirty="0">
                <a:latin typeface="Palatino Linotype"/>
                <a:cs typeface="Palatino Linotype"/>
              </a:rPr>
              <a:t>w</a:t>
            </a:r>
            <a:r>
              <a:rPr sz="3150" spc="157" baseline="25132" dirty="0">
                <a:latin typeface="Calibri"/>
                <a:cs typeface="Calibri"/>
              </a:rPr>
              <a:t>(</a:t>
            </a:r>
            <a:r>
              <a:rPr sz="3150" i="1" spc="157" baseline="25132" dirty="0">
                <a:latin typeface="Cambria"/>
                <a:cs typeface="Cambria"/>
              </a:rPr>
              <a:t>B</a:t>
            </a:r>
            <a:r>
              <a:rPr sz="3150" spc="157" baseline="25132" dirty="0">
                <a:latin typeface="Calibri"/>
                <a:cs typeface="Calibri"/>
              </a:rPr>
              <a:t>)</a:t>
            </a:r>
            <a:endParaRPr sz="3150" baseline="25132">
              <a:latin typeface="Calibri"/>
              <a:cs typeface="Calibri"/>
            </a:endParaRPr>
          </a:p>
          <a:p>
            <a:pPr marL="368300" marR="242570" indent="-342900">
              <a:lnSpc>
                <a:spcPct val="100000"/>
              </a:lnSpc>
              <a:spcBef>
                <a:spcPts val="760"/>
              </a:spcBef>
              <a:buChar char="•"/>
              <a:tabLst>
                <a:tab pos="367665" algn="l"/>
                <a:tab pos="368300" algn="l"/>
              </a:tabLst>
            </a:pPr>
            <a:r>
              <a:rPr sz="3200" spc="-5" dirty="0">
                <a:solidFill>
                  <a:srgbClr val="3333CC"/>
                </a:solidFill>
                <a:latin typeface="Arial"/>
                <a:cs typeface="Arial"/>
              </a:rPr>
              <a:t>The two </a:t>
            </a:r>
            <a:r>
              <a:rPr sz="3200" dirty="0">
                <a:solidFill>
                  <a:srgbClr val="3333CC"/>
                </a:solidFill>
                <a:latin typeface="Arial"/>
                <a:cs typeface="Arial"/>
              </a:rPr>
              <a:t>models map </a:t>
            </a:r>
            <a:r>
              <a:rPr sz="3200" spc="-5" dirty="0">
                <a:solidFill>
                  <a:srgbClr val="3333CC"/>
                </a:solidFill>
                <a:latin typeface="Arial"/>
                <a:cs typeface="Arial"/>
              </a:rPr>
              <a:t>the </a:t>
            </a:r>
            <a:r>
              <a:rPr sz="3200" dirty="0">
                <a:solidFill>
                  <a:srgbClr val="3333CC"/>
                </a:solidFill>
                <a:latin typeface="Arial"/>
                <a:cs typeface="Arial"/>
              </a:rPr>
              <a:t>input </a:t>
            </a:r>
            <a:r>
              <a:rPr sz="3200" spc="-5" dirty="0">
                <a:solidFill>
                  <a:srgbClr val="3333CC"/>
                </a:solidFill>
                <a:latin typeface="Arial"/>
                <a:cs typeface="Arial"/>
              </a:rPr>
              <a:t>to two different  </a:t>
            </a:r>
            <a:r>
              <a:rPr sz="3200" dirty="0">
                <a:solidFill>
                  <a:srgbClr val="3333CC"/>
                </a:solidFill>
                <a:latin typeface="Arial"/>
                <a:cs typeface="Arial"/>
              </a:rPr>
              <a:t>but </a:t>
            </a:r>
            <a:r>
              <a:rPr sz="3200" spc="-5" dirty="0">
                <a:solidFill>
                  <a:srgbClr val="3333CC"/>
                </a:solidFill>
                <a:latin typeface="Arial"/>
                <a:cs typeface="Arial"/>
              </a:rPr>
              <a:t>related</a:t>
            </a:r>
            <a:r>
              <a:rPr sz="3200" spc="-10" dirty="0">
                <a:solidFill>
                  <a:srgbClr val="3333CC"/>
                </a:solidFill>
                <a:latin typeface="Arial"/>
                <a:cs typeface="Arial"/>
              </a:rPr>
              <a:t> </a:t>
            </a:r>
            <a:r>
              <a:rPr sz="3200" spc="-5" dirty="0">
                <a:solidFill>
                  <a:srgbClr val="3333CC"/>
                </a:solidFill>
                <a:latin typeface="Arial"/>
                <a:cs typeface="Arial"/>
              </a:rPr>
              <a:t>outputs</a:t>
            </a:r>
            <a:endParaRPr sz="3200">
              <a:latin typeface="Arial"/>
              <a:cs typeface="Arial"/>
            </a:endParaRPr>
          </a:p>
          <a:p>
            <a:pPr marR="224154" algn="ctr">
              <a:lnSpc>
                <a:spcPct val="100000"/>
              </a:lnSpc>
              <a:spcBef>
                <a:spcPts val="1470"/>
              </a:spcBef>
            </a:pPr>
            <a:r>
              <a:rPr sz="2400" i="1" spc="-35" dirty="0">
                <a:latin typeface="Calibri"/>
                <a:cs typeface="Calibri"/>
              </a:rPr>
              <a:t>y</a:t>
            </a:r>
            <a:r>
              <a:rPr sz="3600" spc="-52" baseline="1157" dirty="0">
                <a:latin typeface="Calibri"/>
                <a:cs typeface="Calibri"/>
              </a:rPr>
              <a:t>ˆ</a:t>
            </a:r>
            <a:r>
              <a:rPr sz="2025" spc="-52" baseline="43209" dirty="0">
                <a:latin typeface="Calibri"/>
                <a:cs typeface="Calibri"/>
              </a:rPr>
              <a:t>(</a:t>
            </a:r>
            <a:r>
              <a:rPr sz="2025" i="1" spc="-52" baseline="43209" dirty="0">
                <a:latin typeface="Calibri"/>
                <a:cs typeface="Calibri"/>
              </a:rPr>
              <a:t>A</a:t>
            </a:r>
            <a:r>
              <a:rPr sz="2025" spc="-52" baseline="43209" dirty="0">
                <a:latin typeface="Calibri"/>
                <a:cs typeface="Calibri"/>
              </a:rPr>
              <a:t>)   </a:t>
            </a:r>
            <a:r>
              <a:rPr sz="2400" dirty="0">
                <a:latin typeface="Symbol"/>
                <a:cs typeface="Symbol"/>
              </a:rPr>
              <a:t></a:t>
            </a:r>
            <a:r>
              <a:rPr sz="2400" dirty="0">
                <a:latin typeface="Times New Roman"/>
                <a:cs typeface="Times New Roman"/>
              </a:rPr>
              <a:t> </a:t>
            </a:r>
            <a:r>
              <a:rPr sz="2400" i="1" dirty="0">
                <a:latin typeface="Calibri"/>
                <a:cs typeface="Calibri"/>
              </a:rPr>
              <a:t>f</a:t>
            </a:r>
            <a:r>
              <a:rPr sz="2400" i="1" spc="-100" dirty="0">
                <a:latin typeface="Calibri"/>
                <a:cs typeface="Calibri"/>
              </a:rPr>
              <a:t> </a:t>
            </a:r>
            <a:r>
              <a:rPr sz="2400" spc="200" dirty="0">
                <a:latin typeface="Calibri"/>
                <a:cs typeface="Calibri"/>
              </a:rPr>
              <a:t>(</a:t>
            </a:r>
            <a:r>
              <a:rPr sz="2400" b="1" i="1" spc="200" dirty="0">
                <a:latin typeface="Calibri"/>
                <a:cs typeface="Calibri"/>
              </a:rPr>
              <a:t>w</a:t>
            </a:r>
            <a:r>
              <a:rPr sz="2025" spc="300" baseline="43209" dirty="0">
                <a:latin typeface="Calibri"/>
                <a:cs typeface="Calibri"/>
              </a:rPr>
              <a:t>(</a:t>
            </a:r>
            <a:r>
              <a:rPr sz="2025" i="1" spc="300" baseline="43209" dirty="0">
                <a:latin typeface="Calibri"/>
                <a:cs typeface="Calibri"/>
              </a:rPr>
              <a:t>A</a:t>
            </a:r>
            <a:r>
              <a:rPr sz="2025" spc="300" baseline="43209" dirty="0">
                <a:latin typeface="Calibri"/>
                <a:cs typeface="Calibri"/>
              </a:rPr>
              <a:t>)</a:t>
            </a:r>
            <a:r>
              <a:rPr sz="2400" spc="200" dirty="0">
                <a:latin typeface="Calibri"/>
                <a:cs typeface="Calibri"/>
              </a:rPr>
              <a:t>,</a:t>
            </a:r>
            <a:r>
              <a:rPr sz="2400" b="1" i="1" spc="200" dirty="0">
                <a:latin typeface="Calibri"/>
                <a:cs typeface="Calibri"/>
              </a:rPr>
              <a:t>x</a:t>
            </a:r>
            <a:r>
              <a:rPr sz="2400" spc="200" dirty="0">
                <a:latin typeface="Calibri"/>
                <a:cs typeface="Calibri"/>
              </a:rPr>
              <a:t>)</a:t>
            </a:r>
            <a:endParaRPr sz="2400">
              <a:latin typeface="Calibri"/>
              <a:cs typeface="Calibri"/>
            </a:endParaRPr>
          </a:p>
          <a:p>
            <a:pPr marR="222250" algn="ctr">
              <a:lnSpc>
                <a:spcPct val="100000"/>
              </a:lnSpc>
              <a:spcBef>
                <a:spcPts val="845"/>
              </a:spcBef>
            </a:pPr>
            <a:r>
              <a:rPr sz="2400" i="1" spc="-15" dirty="0">
                <a:latin typeface="Calibri"/>
                <a:cs typeface="Calibri"/>
              </a:rPr>
              <a:t>y</a:t>
            </a:r>
            <a:r>
              <a:rPr sz="3600" spc="-22" baseline="1157" dirty="0">
                <a:latin typeface="Calibri"/>
                <a:cs typeface="Calibri"/>
              </a:rPr>
              <a:t>ˆ</a:t>
            </a:r>
            <a:r>
              <a:rPr sz="2025" spc="-22" baseline="43209" dirty="0">
                <a:latin typeface="Calibri"/>
                <a:cs typeface="Calibri"/>
              </a:rPr>
              <a:t>(</a:t>
            </a:r>
            <a:r>
              <a:rPr sz="2025" i="1" spc="-22" baseline="43209" dirty="0">
                <a:latin typeface="Calibri"/>
                <a:cs typeface="Calibri"/>
              </a:rPr>
              <a:t>B</a:t>
            </a:r>
            <a:r>
              <a:rPr sz="2025" spc="-22" baseline="43209" dirty="0">
                <a:latin typeface="Calibri"/>
                <a:cs typeface="Calibri"/>
              </a:rPr>
              <a:t>)   </a:t>
            </a:r>
            <a:r>
              <a:rPr sz="2400" dirty="0">
                <a:latin typeface="Symbol"/>
                <a:cs typeface="Symbol"/>
              </a:rPr>
              <a:t></a:t>
            </a:r>
            <a:r>
              <a:rPr sz="2400" spc="-130" dirty="0">
                <a:latin typeface="Times New Roman"/>
                <a:cs typeface="Times New Roman"/>
              </a:rPr>
              <a:t> </a:t>
            </a:r>
            <a:r>
              <a:rPr sz="2400" i="1" spc="180" dirty="0">
                <a:latin typeface="Calibri"/>
                <a:cs typeface="Calibri"/>
              </a:rPr>
              <a:t>g</a:t>
            </a:r>
            <a:r>
              <a:rPr sz="2400" spc="180" dirty="0">
                <a:latin typeface="Calibri"/>
                <a:cs typeface="Calibri"/>
              </a:rPr>
              <a:t>(</a:t>
            </a:r>
            <a:r>
              <a:rPr sz="2400" b="1" i="1" spc="180" dirty="0">
                <a:latin typeface="Calibri"/>
                <a:cs typeface="Calibri"/>
              </a:rPr>
              <a:t>w</a:t>
            </a:r>
            <a:r>
              <a:rPr sz="2025" spc="270" baseline="43209" dirty="0">
                <a:latin typeface="Calibri"/>
                <a:cs typeface="Calibri"/>
              </a:rPr>
              <a:t>(</a:t>
            </a:r>
            <a:r>
              <a:rPr sz="2025" i="1" spc="270" baseline="43209" dirty="0">
                <a:latin typeface="Calibri"/>
                <a:cs typeface="Calibri"/>
              </a:rPr>
              <a:t>B</a:t>
            </a:r>
            <a:r>
              <a:rPr sz="2025" spc="270" baseline="43209" dirty="0">
                <a:latin typeface="Calibri"/>
                <a:cs typeface="Calibri"/>
              </a:rPr>
              <a:t>)</a:t>
            </a:r>
            <a:r>
              <a:rPr sz="2400" spc="180" dirty="0">
                <a:latin typeface="Calibri"/>
                <a:cs typeface="Calibri"/>
              </a:rPr>
              <a:t>,</a:t>
            </a:r>
            <a:r>
              <a:rPr sz="2400" b="1" i="1" spc="180" dirty="0">
                <a:latin typeface="Calibri"/>
                <a:cs typeface="Calibri"/>
              </a:rPr>
              <a:t>x</a:t>
            </a:r>
            <a:r>
              <a:rPr sz="2400" spc="180" dirty="0">
                <a:latin typeface="Calibri"/>
                <a:cs typeface="Calibri"/>
              </a:rPr>
              <a:t>)</a:t>
            </a:r>
            <a:endParaRPr sz="2400">
              <a:latin typeface="Calibri"/>
              <a:cs typeface="Calibri"/>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653966" y="847293"/>
            <a:ext cx="8549640" cy="689932"/>
          </a:xfrm>
          <a:prstGeom prst="rect">
            <a:avLst/>
          </a:prstGeom>
        </p:spPr>
        <p:txBody>
          <a:bodyPr vert="horz" wrap="square" lIns="0" tIns="12700" rIns="0" bIns="0" rtlCol="0">
            <a:spAutoFit/>
          </a:bodyPr>
          <a:lstStyle/>
          <a:p>
            <a:pPr marL="25400">
              <a:lnSpc>
                <a:spcPct val="100000"/>
              </a:lnSpc>
              <a:spcBef>
                <a:spcPts val="100"/>
              </a:spcBef>
              <a:tabLst>
                <a:tab pos="716915" algn="l"/>
              </a:tabLst>
            </a:pPr>
            <a:r>
              <a:rPr i="1" spc="225" dirty="0">
                <a:solidFill>
                  <a:srgbClr val="000000"/>
                </a:solidFill>
                <a:latin typeface="Cambria"/>
                <a:cs typeface="Cambria"/>
              </a:rPr>
              <a:t>L</a:t>
            </a:r>
            <a:r>
              <a:rPr sz="4350" spc="337" baseline="24904" dirty="0">
                <a:solidFill>
                  <a:srgbClr val="000000"/>
                </a:solidFill>
                <a:latin typeface="Calibri"/>
                <a:cs typeface="Calibri"/>
              </a:rPr>
              <a:t>2	</a:t>
            </a:r>
            <a:r>
              <a:rPr lang="en-US" sz="4400" spc="-5" dirty="0"/>
              <a:t>Pe</a:t>
            </a:r>
            <a:r>
              <a:rPr sz="4400" spc="-5" dirty="0"/>
              <a:t>nalty for </a:t>
            </a:r>
            <a:r>
              <a:rPr lang="en-US" sz="4400" spc="-5" dirty="0"/>
              <a:t>P</a:t>
            </a:r>
            <a:r>
              <a:rPr sz="4400" spc="-5" dirty="0"/>
              <a:t>arameter </a:t>
            </a:r>
            <a:r>
              <a:rPr lang="en-US" spc="-5" dirty="0"/>
              <a:t>T</a:t>
            </a:r>
            <a:r>
              <a:rPr sz="4400" spc="-5" dirty="0"/>
              <a:t>ying</a:t>
            </a:r>
            <a:endParaRPr sz="4400" dirty="0">
              <a:latin typeface="Calibri"/>
              <a:cs typeface="Calibri"/>
            </a:endParaRPr>
          </a:p>
        </p:txBody>
      </p:sp>
      <p:sp>
        <p:nvSpPr>
          <p:cNvPr id="4" name="object 4"/>
          <p:cNvSpPr txBox="1"/>
          <p:nvPr/>
        </p:nvSpPr>
        <p:spPr>
          <a:xfrm>
            <a:off x="840278" y="1982354"/>
            <a:ext cx="8549640" cy="4907113"/>
          </a:xfrm>
          <a:prstGeom prst="rect">
            <a:avLst/>
          </a:prstGeom>
        </p:spPr>
        <p:txBody>
          <a:bodyPr vert="horz" wrap="square" lIns="0" tIns="13335" rIns="0" bIns="0" rtlCol="0">
            <a:spAutoFit/>
          </a:bodyPr>
          <a:lstStyle/>
          <a:p>
            <a:pPr marL="368300" marR="17780" indent="-342900">
              <a:lnSpc>
                <a:spcPct val="99800"/>
              </a:lnSpc>
              <a:spcBef>
                <a:spcPts val="105"/>
              </a:spcBef>
              <a:buChar char="•"/>
              <a:tabLst>
                <a:tab pos="367665" algn="l"/>
                <a:tab pos="368300" algn="l"/>
              </a:tabLst>
            </a:pPr>
            <a:r>
              <a:rPr sz="3200" spc="-5" dirty="0">
                <a:solidFill>
                  <a:srgbClr val="3333CC"/>
                </a:solidFill>
                <a:latin typeface="Arial"/>
                <a:cs typeface="Arial"/>
              </a:rPr>
              <a:t>If the tasks </a:t>
            </a:r>
            <a:r>
              <a:rPr sz="3200" dirty="0">
                <a:solidFill>
                  <a:srgbClr val="3333CC"/>
                </a:solidFill>
                <a:latin typeface="Arial"/>
                <a:cs typeface="Arial"/>
              </a:rPr>
              <a:t>are similar enough (perhaps </a:t>
            </a:r>
            <a:r>
              <a:rPr sz="3200" spc="-5" dirty="0">
                <a:solidFill>
                  <a:srgbClr val="3333CC"/>
                </a:solidFill>
                <a:latin typeface="Arial"/>
                <a:cs typeface="Arial"/>
              </a:rPr>
              <a:t>with  </a:t>
            </a:r>
            <a:r>
              <a:rPr sz="3200" dirty="0">
                <a:solidFill>
                  <a:srgbClr val="3333CC"/>
                </a:solidFill>
                <a:latin typeface="Arial"/>
                <a:cs typeface="Arial"/>
              </a:rPr>
              <a:t>similar input and </a:t>
            </a:r>
            <a:r>
              <a:rPr sz="3200" spc="-5" dirty="0">
                <a:solidFill>
                  <a:srgbClr val="3333CC"/>
                </a:solidFill>
                <a:latin typeface="Arial"/>
                <a:cs typeface="Arial"/>
              </a:rPr>
              <a:t>output distributions) then </a:t>
            </a:r>
            <a:r>
              <a:rPr sz="3200" dirty="0">
                <a:solidFill>
                  <a:srgbClr val="3333CC"/>
                </a:solidFill>
                <a:latin typeface="Arial"/>
                <a:cs typeface="Arial"/>
              </a:rPr>
              <a:t>we  believe </a:t>
            </a:r>
            <a:r>
              <a:rPr sz="3200" spc="-5" dirty="0">
                <a:solidFill>
                  <a:srgbClr val="3333CC"/>
                </a:solidFill>
                <a:latin typeface="Arial"/>
                <a:cs typeface="Arial"/>
              </a:rPr>
              <a:t>that the </a:t>
            </a:r>
            <a:r>
              <a:rPr sz="3200" dirty="0">
                <a:solidFill>
                  <a:srgbClr val="3333CC"/>
                </a:solidFill>
                <a:latin typeface="Arial"/>
                <a:cs typeface="Arial"/>
              </a:rPr>
              <a:t>model </a:t>
            </a:r>
            <a:r>
              <a:rPr sz="3200" spc="-5" dirty="0">
                <a:solidFill>
                  <a:srgbClr val="3333CC"/>
                </a:solidFill>
                <a:latin typeface="Arial"/>
                <a:cs typeface="Arial"/>
              </a:rPr>
              <a:t>parameters </a:t>
            </a:r>
            <a:r>
              <a:rPr sz="3200" dirty="0">
                <a:solidFill>
                  <a:srgbClr val="3333CC"/>
                </a:solidFill>
                <a:latin typeface="Arial"/>
                <a:cs typeface="Arial"/>
              </a:rPr>
              <a:t>should be  close </a:t>
            </a:r>
            <a:r>
              <a:rPr sz="3200" spc="-5" dirty="0">
                <a:solidFill>
                  <a:srgbClr val="3333CC"/>
                </a:solidFill>
                <a:latin typeface="Arial"/>
                <a:cs typeface="Arial"/>
              </a:rPr>
              <a:t>to </a:t>
            </a:r>
            <a:r>
              <a:rPr sz="3200" dirty="0">
                <a:solidFill>
                  <a:srgbClr val="3333CC"/>
                </a:solidFill>
                <a:latin typeface="Arial"/>
                <a:cs typeface="Arial"/>
              </a:rPr>
              <a:t>each </a:t>
            </a:r>
            <a:r>
              <a:rPr sz="3200" spc="-5" dirty="0">
                <a:solidFill>
                  <a:srgbClr val="3333CC"/>
                </a:solidFill>
                <a:latin typeface="Arial"/>
                <a:cs typeface="Arial"/>
              </a:rPr>
              <a:t>other:</a:t>
            </a:r>
            <a:endParaRPr lang="en-US" sz="3200" spc="-5" dirty="0">
              <a:solidFill>
                <a:srgbClr val="3333CC"/>
              </a:solidFill>
              <a:latin typeface="Arial"/>
              <a:cs typeface="Arial"/>
            </a:endParaRPr>
          </a:p>
          <a:p>
            <a:pPr marL="368300" marR="17780" indent="-342900">
              <a:lnSpc>
                <a:spcPct val="99800"/>
              </a:lnSpc>
              <a:spcBef>
                <a:spcPts val="105"/>
              </a:spcBef>
              <a:buChar char="•"/>
              <a:tabLst>
                <a:tab pos="367665" algn="l"/>
                <a:tab pos="368300" algn="l"/>
              </a:tabLst>
            </a:pPr>
            <a:endParaRPr sz="3200" dirty="0">
              <a:latin typeface="Arial"/>
              <a:cs typeface="Arial"/>
            </a:endParaRPr>
          </a:p>
          <a:p>
            <a:pPr marL="368300" marR="1621790" indent="-342900">
              <a:lnSpc>
                <a:spcPct val="100000"/>
              </a:lnSpc>
              <a:spcBef>
                <a:spcPts val="1939"/>
              </a:spcBef>
              <a:buChar char="•"/>
              <a:tabLst>
                <a:tab pos="367665" algn="l"/>
                <a:tab pos="368300" algn="l"/>
              </a:tabLst>
            </a:pPr>
            <a:r>
              <a:rPr lang="en-US" sz="3200" spc="-5" dirty="0">
                <a:solidFill>
                  <a:srgbClr val="3333CC"/>
                </a:solidFill>
                <a:latin typeface="Arial"/>
                <a:cs typeface="Arial"/>
              </a:rPr>
              <a:t>Now </a:t>
            </a:r>
            <a:r>
              <a:rPr sz="3200" dirty="0">
                <a:solidFill>
                  <a:srgbClr val="3333CC"/>
                </a:solidFill>
                <a:latin typeface="Arial"/>
                <a:cs typeface="Arial"/>
              </a:rPr>
              <a:t>leverage </a:t>
            </a:r>
            <a:r>
              <a:rPr sz="3200" spc="-5" dirty="0">
                <a:solidFill>
                  <a:srgbClr val="3333CC"/>
                </a:solidFill>
                <a:latin typeface="Arial"/>
                <a:cs typeface="Arial"/>
              </a:rPr>
              <a:t>this information </a:t>
            </a:r>
            <a:r>
              <a:rPr sz="3200" dirty="0">
                <a:solidFill>
                  <a:srgbClr val="3333CC"/>
                </a:solidFill>
                <a:latin typeface="Arial"/>
                <a:cs typeface="Arial"/>
              </a:rPr>
              <a:t>via  </a:t>
            </a:r>
            <a:r>
              <a:rPr sz="3200" spc="-5" dirty="0">
                <a:solidFill>
                  <a:srgbClr val="3333CC"/>
                </a:solidFill>
                <a:latin typeface="Arial"/>
                <a:cs typeface="Arial"/>
              </a:rPr>
              <a:t>regularization</a:t>
            </a:r>
            <a:endParaRPr sz="3200" dirty="0">
              <a:latin typeface="Arial"/>
              <a:cs typeface="Arial"/>
            </a:endParaRPr>
          </a:p>
          <a:p>
            <a:pPr marL="368300" indent="-342900">
              <a:lnSpc>
                <a:spcPct val="100000"/>
              </a:lnSpc>
              <a:spcBef>
                <a:spcPts val="819"/>
              </a:spcBef>
              <a:buChar char="•"/>
              <a:tabLst>
                <a:tab pos="367665" algn="l"/>
                <a:tab pos="368300" algn="l"/>
              </a:tabLst>
            </a:pPr>
            <a:r>
              <a:rPr sz="3200" dirty="0">
                <a:solidFill>
                  <a:srgbClr val="3333CC"/>
                </a:solidFill>
                <a:latin typeface="Arial"/>
                <a:cs typeface="Arial"/>
              </a:rPr>
              <a:t>Use a </a:t>
            </a:r>
            <a:r>
              <a:rPr sz="3200" spc="-5" dirty="0">
                <a:solidFill>
                  <a:srgbClr val="3333CC"/>
                </a:solidFill>
                <a:latin typeface="Arial"/>
                <a:cs typeface="Arial"/>
              </a:rPr>
              <a:t>parameter norm</a:t>
            </a:r>
            <a:r>
              <a:rPr sz="3200" spc="-10" dirty="0">
                <a:solidFill>
                  <a:srgbClr val="3333CC"/>
                </a:solidFill>
                <a:latin typeface="Arial"/>
                <a:cs typeface="Arial"/>
              </a:rPr>
              <a:t> </a:t>
            </a:r>
            <a:r>
              <a:rPr sz="3200" spc="-5" dirty="0">
                <a:solidFill>
                  <a:srgbClr val="3333CC"/>
                </a:solidFill>
                <a:latin typeface="Arial"/>
                <a:cs typeface="Arial"/>
              </a:rPr>
              <a:t>penalty</a:t>
            </a:r>
            <a:endParaRPr sz="3200" dirty="0">
              <a:latin typeface="Arial"/>
              <a:cs typeface="Arial"/>
            </a:endParaRPr>
          </a:p>
          <a:p>
            <a:pPr marL="939800">
              <a:lnSpc>
                <a:spcPct val="100000"/>
              </a:lnSpc>
              <a:spcBef>
                <a:spcPts val="760"/>
              </a:spcBef>
            </a:pPr>
            <a:r>
              <a:rPr sz="3200" spc="55" dirty="0">
                <a:latin typeface="Calibri"/>
                <a:cs typeface="Calibri"/>
              </a:rPr>
              <a:t>Ω(</a:t>
            </a:r>
            <a:r>
              <a:rPr sz="3200" b="1" i="1" spc="55" dirty="0">
                <a:latin typeface="Palatino Linotype"/>
                <a:cs typeface="Palatino Linotype"/>
              </a:rPr>
              <a:t>w</a:t>
            </a:r>
            <a:r>
              <a:rPr sz="3150" spc="82" baseline="25132" dirty="0">
                <a:latin typeface="Calibri"/>
                <a:cs typeface="Calibri"/>
              </a:rPr>
              <a:t>(</a:t>
            </a:r>
            <a:r>
              <a:rPr sz="3150" i="1" spc="82" baseline="25132" dirty="0">
                <a:latin typeface="Cambria"/>
                <a:cs typeface="Cambria"/>
              </a:rPr>
              <a:t>A</a:t>
            </a:r>
            <a:r>
              <a:rPr sz="3150" spc="82" baseline="25132" dirty="0">
                <a:latin typeface="Calibri"/>
                <a:cs typeface="Calibri"/>
              </a:rPr>
              <a:t>)</a:t>
            </a:r>
            <a:r>
              <a:rPr sz="3200" b="1" i="1" spc="55" dirty="0">
                <a:latin typeface="Palatino Linotype"/>
                <a:cs typeface="Palatino Linotype"/>
              </a:rPr>
              <a:t>,w</a:t>
            </a:r>
            <a:r>
              <a:rPr sz="3150" spc="82" baseline="25132" dirty="0">
                <a:latin typeface="Calibri"/>
                <a:cs typeface="Calibri"/>
              </a:rPr>
              <a:t>(</a:t>
            </a:r>
            <a:r>
              <a:rPr sz="3150" i="1" spc="82" baseline="25132" dirty="0">
                <a:latin typeface="Cambria"/>
                <a:cs typeface="Cambria"/>
              </a:rPr>
              <a:t>B</a:t>
            </a:r>
            <a:r>
              <a:rPr sz="3150" spc="82" baseline="25132" dirty="0">
                <a:latin typeface="Calibri"/>
                <a:cs typeface="Calibri"/>
              </a:rPr>
              <a:t>)</a:t>
            </a:r>
            <a:r>
              <a:rPr sz="3200" spc="55" dirty="0">
                <a:latin typeface="Calibri"/>
                <a:cs typeface="Calibri"/>
              </a:rPr>
              <a:t>)=||</a:t>
            </a:r>
            <a:r>
              <a:rPr sz="3200" b="1" i="1" spc="55" dirty="0">
                <a:latin typeface="Palatino Linotype"/>
                <a:cs typeface="Palatino Linotype"/>
              </a:rPr>
              <a:t>w</a:t>
            </a:r>
            <a:r>
              <a:rPr sz="3150" spc="82" baseline="25132" dirty="0">
                <a:latin typeface="Calibri"/>
                <a:cs typeface="Calibri"/>
              </a:rPr>
              <a:t>(</a:t>
            </a:r>
            <a:r>
              <a:rPr sz="3150" i="1" spc="82" baseline="25132" dirty="0">
                <a:latin typeface="Cambria"/>
                <a:cs typeface="Cambria"/>
              </a:rPr>
              <a:t>A</a:t>
            </a:r>
            <a:r>
              <a:rPr sz="3150" spc="82" baseline="25132" dirty="0">
                <a:latin typeface="Calibri"/>
                <a:cs typeface="Calibri"/>
              </a:rPr>
              <a:t>)</a:t>
            </a:r>
            <a:r>
              <a:rPr sz="3200" i="1" spc="55" dirty="0">
                <a:latin typeface="Cambria"/>
                <a:cs typeface="Cambria"/>
              </a:rPr>
              <a:t>-</a:t>
            </a:r>
            <a:r>
              <a:rPr sz="3200" b="1" i="1" spc="55" dirty="0">
                <a:latin typeface="Palatino Linotype"/>
                <a:cs typeface="Palatino Linotype"/>
              </a:rPr>
              <a:t>w</a:t>
            </a:r>
            <a:r>
              <a:rPr sz="3150" spc="82" baseline="25132" dirty="0">
                <a:latin typeface="Calibri"/>
                <a:cs typeface="Calibri"/>
              </a:rPr>
              <a:t>(</a:t>
            </a:r>
            <a:r>
              <a:rPr sz="3150" i="1" spc="82" baseline="25132" dirty="0">
                <a:latin typeface="Cambria"/>
                <a:cs typeface="Cambria"/>
              </a:rPr>
              <a:t>B</a:t>
            </a:r>
            <a:r>
              <a:rPr sz="3150" spc="82" baseline="25132" dirty="0">
                <a:latin typeface="Calibri"/>
                <a:cs typeface="Calibri"/>
              </a:rPr>
              <a:t>)</a:t>
            </a:r>
            <a:r>
              <a:rPr sz="3200" spc="55" dirty="0">
                <a:latin typeface="Calibri"/>
                <a:cs typeface="Calibri"/>
              </a:rPr>
              <a:t>||</a:t>
            </a:r>
            <a:r>
              <a:rPr sz="3150" spc="82" baseline="-21164" dirty="0">
                <a:latin typeface="Calibri"/>
                <a:cs typeface="Calibri"/>
              </a:rPr>
              <a:t>2</a:t>
            </a:r>
            <a:r>
              <a:rPr sz="3150" spc="82" baseline="25132" dirty="0">
                <a:latin typeface="Calibri"/>
                <a:cs typeface="Calibri"/>
              </a:rPr>
              <a:t>2</a:t>
            </a:r>
            <a:endParaRPr sz="3150" baseline="25132" dirty="0">
              <a:latin typeface="Calibri"/>
              <a:cs typeface="Calibri"/>
            </a:endParaRPr>
          </a:p>
        </p:txBody>
      </p:sp>
      <p:pic>
        <p:nvPicPr>
          <p:cNvPr id="9" name="Picture 8">
            <a:extLst>
              <a:ext uri="{FF2B5EF4-FFF2-40B4-BE49-F238E27FC236}">
                <a16:creationId xmlns:a16="http://schemas.microsoft.com/office/drawing/2014/main" id="{89CF7C1A-52DC-624C-B196-289638AF9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3581" y="3962400"/>
            <a:ext cx="3390900" cy="723900"/>
          </a:xfrm>
          <a:prstGeom prst="rect">
            <a:avLst/>
          </a:prstGeom>
        </p:spPr>
      </p:pic>
      <p:pic>
        <p:nvPicPr>
          <p:cNvPr id="11" name="Picture 10">
            <a:extLst>
              <a:ext uri="{FF2B5EF4-FFF2-40B4-BE49-F238E27FC236}">
                <a16:creationId xmlns:a16="http://schemas.microsoft.com/office/drawing/2014/main" id="{0F7902EA-B97A-FC41-9BC6-135B479B6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1556" y="3991356"/>
            <a:ext cx="479485" cy="55245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385733" y="847293"/>
            <a:ext cx="5927090" cy="695960"/>
          </a:xfrm>
          <a:prstGeom prst="rect">
            <a:avLst/>
          </a:prstGeom>
        </p:spPr>
        <p:txBody>
          <a:bodyPr vert="horz" wrap="square" lIns="0" tIns="12700" rIns="0" bIns="0" rtlCol="0">
            <a:spAutoFit/>
          </a:bodyPr>
          <a:lstStyle/>
          <a:p>
            <a:pPr marL="12700">
              <a:lnSpc>
                <a:spcPct val="100000"/>
              </a:lnSpc>
              <a:spcBef>
                <a:spcPts val="100"/>
              </a:spcBef>
            </a:pPr>
            <a:r>
              <a:rPr dirty="0"/>
              <a:t>Use of </a:t>
            </a:r>
            <a:r>
              <a:rPr spc="-5" dirty="0"/>
              <a:t>Parameter</a:t>
            </a:r>
            <a:r>
              <a:rPr spc="-50" dirty="0"/>
              <a:t> </a:t>
            </a:r>
            <a:r>
              <a:rPr spc="-5" dirty="0"/>
              <a:t>Tying</a:t>
            </a:r>
          </a:p>
        </p:txBody>
      </p:sp>
      <p:sp>
        <p:nvSpPr>
          <p:cNvPr id="4" name="object 4"/>
          <p:cNvSpPr txBox="1"/>
          <p:nvPr/>
        </p:nvSpPr>
        <p:spPr>
          <a:xfrm>
            <a:off x="840278" y="1982354"/>
            <a:ext cx="8824595" cy="4988560"/>
          </a:xfrm>
          <a:prstGeom prst="rect">
            <a:avLst/>
          </a:prstGeom>
        </p:spPr>
        <p:txBody>
          <a:bodyPr vert="horz" wrap="square" lIns="0" tIns="12700" rIns="0" bIns="0" rtlCol="0">
            <a:spAutoFit/>
          </a:bodyPr>
          <a:lstStyle/>
          <a:p>
            <a:pPr marL="368300" marR="767080" indent="-342900">
              <a:lnSpc>
                <a:spcPct val="100000"/>
              </a:lnSpc>
              <a:spcBef>
                <a:spcPts val="100"/>
              </a:spcBef>
              <a:buChar char="•"/>
              <a:tabLst>
                <a:tab pos="367665" algn="l"/>
                <a:tab pos="368300" algn="l"/>
              </a:tabLst>
            </a:pPr>
            <a:r>
              <a:rPr lang="en-US" sz="3200" dirty="0">
                <a:solidFill>
                  <a:srgbClr val="3333CC"/>
                </a:solidFill>
                <a:latin typeface="Arial"/>
                <a:cs typeface="Arial"/>
              </a:rPr>
              <a:t>U</a:t>
            </a:r>
            <a:r>
              <a:rPr sz="3200" dirty="0">
                <a:solidFill>
                  <a:srgbClr val="3333CC"/>
                </a:solidFill>
                <a:latin typeface="Arial"/>
                <a:cs typeface="Arial"/>
              </a:rPr>
              <a:t>sed </a:t>
            </a:r>
            <a:r>
              <a:rPr sz="3200" spc="-5" dirty="0">
                <a:solidFill>
                  <a:srgbClr val="3333CC"/>
                </a:solidFill>
                <a:latin typeface="Arial"/>
                <a:cs typeface="Arial"/>
              </a:rPr>
              <a:t>for </a:t>
            </a:r>
            <a:r>
              <a:rPr sz="3200" dirty="0">
                <a:solidFill>
                  <a:srgbClr val="3333CC"/>
                </a:solidFill>
                <a:latin typeface="Arial"/>
                <a:cs typeface="Arial"/>
              </a:rPr>
              <a:t>regularizing </a:t>
            </a:r>
            <a:r>
              <a:rPr sz="3200" spc="-5" dirty="0">
                <a:solidFill>
                  <a:srgbClr val="3333CC"/>
                </a:solidFill>
                <a:latin typeface="Arial"/>
                <a:cs typeface="Arial"/>
              </a:rPr>
              <a:t>the  parameters </a:t>
            </a:r>
            <a:r>
              <a:rPr sz="3200" dirty="0">
                <a:solidFill>
                  <a:srgbClr val="3333CC"/>
                </a:solidFill>
                <a:latin typeface="Arial"/>
                <a:cs typeface="Arial"/>
              </a:rPr>
              <a:t>of one model </a:t>
            </a:r>
            <a:r>
              <a:rPr sz="3200" spc="-5" dirty="0">
                <a:solidFill>
                  <a:srgbClr val="3333CC"/>
                </a:solidFill>
                <a:latin typeface="Arial"/>
                <a:cs typeface="Arial"/>
              </a:rPr>
              <a:t>trained </a:t>
            </a:r>
            <a:r>
              <a:rPr sz="3200" dirty="0">
                <a:solidFill>
                  <a:srgbClr val="3333CC"/>
                </a:solidFill>
                <a:latin typeface="Arial"/>
                <a:cs typeface="Arial"/>
              </a:rPr>
              <a:t>as a  supervised </a:t>
            </a:r>
            <a:r>
              <a:rPr sz="3200" spc="-5" dirty="0">
                <a:solidFill>
                  <a:srgbClr val="3333CC"/>
                </a:solidFill>
                <a:latin typeface="Arial"/>
                <a:cs typeface="Arial"/>
              </a:rPr>
              <a:t>classifier to </a:t>
            </a:r>
            <a:r>
              <a:rPr sz="3200" dirty="0">
                <a:solidFill>
                  <a:srgbClr val="3333CC"/>
                </a:solidFill>
                <a:latin typeface="Arial"/>
                <a:cs typeface="Arial"/>
              </a:rPr>
              <a:t>be close </a:t>
            </a:r>
            <a:r>
              <a:rPr sz="3200" spc="-5" dirty="0">
                <a:solidFill>
                  <a:srgbClr val="3333CC"/>
                </a:solidFill>
                <a:latin typeface="Arial"/>
                <a:cs typeface="Arial"/>
              </a:rPr>
              <a:t>to the  parameters </a:t>
            </a:r>
            <a:r>
              <a:rPr sz="3200" dirty="0">
                <a:solidFill>
                  <a:srgbClr val="3333CC"/>
                </a:solidFill>
                <a:latin typeface="Arial"/>
                <a:cs typeface="Arial"/>
              </a:rPr>
              <a:t>of </a:t>
            </a:r>
            <a:r>
              <a:rPr sz="3200" spc="-5" dirty="0">
                <a:solidFill>
                  <a:srgbClr val="3333CC"/>
                </a:solidFill>
                <a:latin typeface="Arial"/>
                <a:cs typeface="Arial"/>
              </a:rPr>
              <a:t>another </a:t>
            </a:r>
            <a:r>
              <a:rPr sz="3200" dirty="0">
                <a:solidFill>
                  <a:srgbClr val="3333CC"/>
                </a:solidFill>
                <a:latin typeface="Arial"/>
                <a:cs typeface="Arial"/>
              </a:rPr>
              <a:t>model, </a:t>
            </a:r>
            <a:r>
              <a:rPr sz="3200" spc="-5" dirty="0">
                <a:solidFill>
                  <a:srgbClr val="3333CC"/>
                </a:solidFill>
                <a:latin typeface="Arial"/>
                <a:cs typeface="Arial"/>
              </a:rPr>
              <a:t>trained </a:t>
            </a:r>
            <a:r>
              <a:rPr sz="3200" dirty="0">
                <a:solidFill>
                  <a:srgbClr val="3333CC"/>
                </a:solidFill>
                <a:latin typeface="Arial"/>
                <a:cs typeface="Arial"/>
              </a:rPr>
              <a:t>in an  unsupervised paradigm </a:t>
            </a:r>
            <a:r>
              <a:rPr sz="3200" spc="-5" dirty="0">
                <a:solidFill>
                  <a:srgbClr val="3333CC"/>
                </a:solidFill>
                <a:latin typeface="Arial"/>
                <a:cs typeface="Arial"/>
              </a:rPr>
              <a:t>(to capture the  distribution </a:t>
            </a:r>
            <a:r>
              <a:rPr sz="3200" dirty="0">
                <a:solidFill>
                  <a:srgbClr val="3333CC"/>
                </a:solidFill>
                <a:latin typeface="Arial"/>
                <a:cs typeface="Arial"/>
              </a:rPr>
              <a:t>of </a:t>
            </a:r>
            <a:r>
              <a:rPr sz="3200" spc="-5" dirty="0">
                <a:solidFill>
                  <a:srgbClr val="3333CC"/>
                </a:solidFill>
                <a:latin typeface="Arial"/>
                <a:cs typeface="Arial"/>
              </a:rPr>
              <a:t>the </a:t>
            </a:r>
            <a:r>
              <a:rPr sz="3200" dirty="0">
                <a:solidFill>
                  <a:srgbClr val="3333CC"/>
                </a:solidFill>
                <a:latin typeface="Arial"/>
                <a:cs typeface="Arial"/>
              </a:rPr>
              <a:t>input</a:t>
            </a:r>
            <a:r>
              <a:rPr sz="3200" spc="-5" dirty="0">
                <a:solidFill>
                  <a:srgbClr val="3333CC"/>
                </a:solidFill>
                <a:latin typeface="Arial"/>
                <a:cs typeface="Arial"/>
              </a:rPr>
              <a:t> data)</a:t>
            </a:r>
            <a:endParaRPr sz="3200" dirty="0">
              <a:latin typeface="Arial"/>
              <a:cs typeface="Arial"/>
            </a:endParaRPr>
          </a:p>
          <a:p>
            <a:pPr marL="768350" lvl="1" indent="-286385">
              <a:lnSpc>
                <a:spcPct val="100000"/>
              </a:lnSpc>
              <a:spcBef>
                <a:spcPts val="630"/>
              </a:spcBef>
              <a:buChar char="–"/>
              <a:tabLst>
                <a:tab pos="768350" algn="l"/>
              </a:tabLst>
            </a:pPr>
            <a:r>
              <a:rPr sz="2800" dirty="0">
                <a:solidFill>
                  <a:srgbClr val="336600"/>
                </a:solidFill>
                <a:latin typeface="Arial"/>
                <a:cs typeface="Arial"/>
              </a:rPr>
              <a:t>Ex. of unsupervised learning: </a:t>
            </a:r>
            <a:r>
              <a:rPr sz="2800" i="1" spc="-15" dirty="0">
                <a:latin typeface="Cambria"/>
                <a:cs typeface="Cambria"/>
              </a:rPr>
              <a:t>k</a:t>
            </a:r>
            <a:r>
              <a:rPr sz="2800" spc="-15" dirty="0">
                <a:solidFill>
                  <a:srgbClr val="336600"/>
                </a:solidFill>
                <a:latin typeface="Arial"/>
                <a:cs typeface="Arial"/>
              </a:rPr>
              <a:t>-means</a:t>
            </a:r>
            <a:r>
              <a:rPr sz="2800" spc="-50" dirty="0">
                <a:solidFill>
                  <a:srgbClr val="336600"/>
                </a:solidFill>
                <a:latin typeface="Arial"/>
                <a:cs typeface="Arial"/>
              </a:rPr>
              <a:t> </a:t>
            </a:r>
            <a:r>
              <a:rPr sz="2800" spc="-5" dirty="0">
                <a:solidFill>
                  <a:srgbClr val="336600"/>
                </a:solidFill>
                <a:latin typeface="Arial"/>
                <a:cs typeface="Arial"/>
              </a:rPr>
              <a:t>clustering</a:t>
            </a:r>
            <a:endParaRPr sz="2800" dirty="0">
              <a:latin typeface="Arial"/>
              <a:cs typeface="Arial"/>
            </a:endParaRPr>
          </a:p>
          <a:p>
            <a:pPr marL="1167765" marR="17780" lvl="2" indent="-228600">
              <a:lnSpc>
                <a:spcPct val="101099"/>
              </a:lnSpc>
              <a:spcBef>
                <a:spcPts val="515"/>
              </a:spcBef>
              <a:buChar char="•"/>
              <a:tabLst>
                <a:tab pos="1168400" algn="l"/>
              </a:tabLst>
            </a:pPr>
            <a:r>
              <a:rPr sz="2400" dirty="0">
                <a:solidFill>
                  <a:srgbClr val="660066"/>
                </a:solidFill>
                <a:latin typeface="Arial"/>
                <a:cs typeface="Arial"/>
              </a:rPr>
              <a:t>Input </a:t>
            </a:r>
            <a:r>
              <a:rPr sz="2400" b="1" i="1" spc="140" dirty="0">
                <a:latin typeface="Palatino Linotype"/>
                <a:cs typeface="Palatino Linotype"/>
              </a:rPr>
              <a:t>x </a:t>
            </a:r>
            <a:r>
              <a:rPr sz="2400" dirty="0">
                <a:solidFill>
                  <a:srgbClr val="660066"/>
                </a:solidFill>
                <a:latin typeface="Arial"/>
                <a:cs typeface="Arial"/>
              </a:rPr>
              <a:t>is mapped </a:t>
            </a:r>
            <a:r>
              <a:rPr sz="2400" spc="-5" dirty="0">
                <a:solidFill>
                  <a:srgbClr val="660066"/>
                </a:solidFill>
                <a:latin typeface="Arial"/>
                <a:cs typeface="Arial"/>
              </a:rPr>
              <a:t>to </a:t>
            </a:r>
            <a:r>
              <a:rPr sz="2400" dirty="0">
                <a:solidFill>
                  <a:srgbClr val="660066"/>
                </a:solidFill>
                <a:latin typeface="Arial"/>
                <a:cs typeface="Arial"/>
              </a:rPr>
              <a:t>a one-hot </a:t>
            </a:r>
            <a:r>
              <a:rPr sz="2400" spc="-5" dirty="0">
                <a:solidFill>
                  <a:srgbClr val="660066"/>
                </a:solidFill>
                <a:latin typeface="Arial"/>
                <a:cs typeface="Arial"/>
              </a:rPr>
              <a:t>vector </a:t>
            </a:r>
            <a:r>
              <a:rPr sz="2400" b="1" i="1" spc="40" dirty="0">
                <a:latin typeface="Palatino Linotype"/>
                <a:cs typeface="Palatino Linotype"/>
              </a:rPr>
              <a:t>h</a:t>
            </a:r>
            <a:r>
              <a:rPr sz="2400" spc="40" dirty="0">
                <a:solidFill>
                  <a:srgbClr val="660066"/>
                </a:solidFill>
                <a:latin typeface="Arial"/>
                <a:cs typeface="Arial"/>
              </a:rPr>
              <a:t>. </a:t>
            </a:r>
            <a:r>
              <a:rPr sz="2400" dirty="0">
                <a:solidFill>
                  <a:srgbClr val="660066"/>
                </a:solidFill>
                <a:latin typeface="Arial"/>
                <a:cs typeface="Arial"/>
              </a:rPr>
              <a:t>If </a:t>
            </a:r>
            <a:r>
              <a:rPr sz="2400" b="1" i="1" spc="140" dirty="0">
                <a:latin typeface="Palatino Linotype"/>
                <a:cs typeface="Palatino Linotype"/>
              </a:rPr>
              <a:t>x </a:t>
            </a:r>
            <a:r>
              <a:rPr sz="2400" dirty="0">
                <a:solidFill>
                  <a:srgbClr val="660066"/>
                </a:solidFill>
                <a:latin typeface="Arial"/>
                <a:cs typeface="Arial"/>
              </a:rPr>
              <a:t>belongs </a:t>
            </a:r>
            <a:r>
              <a:rPr sz="2400" spc="-5" dirty="0">
                <a:solidFill>
                  <a:srgbClr val="660066"/>
                </a:solidFill>
                <a:latin typeface="Arial"/>
                <a:cs typeface="Arial"/>
              </a:rPr>
              <a:t>to  cluster </a:t>
            </a:r>
            <a:r>
              <a:rPr sz="2400" i="1" spc="85" dirty="0">
                <a:solidFill>
                  <a:srgbClr val="660066"/>
                </a:solidFill>
                <a:latin typeface="Cambria"/>
                <a:cs typeface="Cambria"/>
              </a:rPr>
              <a:t>i </a:t>
            </a:r>
            <a:r>
              <a:rPr sz="2400" dirty="0">
                <a:solidFill>
                  <a:srgbClr val="660066"/>
                </a:solidFill>
                <a:latin typeface="Arial"/>
                <a:cs typeface="Arial"/>
              </a:rPr>
              <a:t>then </a:t>
            </a:r>
            <a:r>
              <a:rPr sz="2400" i="1" spc="165" dirty="0">
                <a:latin typeface="Cambria"/>
                <a:cs typeface="Cambria"/>
              </a:rPr>
              <a:t>h</a:t>
            </a:r>
            <a:r>
              <a:rPr sz="2400" i="1" spc="247" baseline="-20833" dirty="0">
                <a:latin typeface="Cambria"/>
                <a:cs typeface="Cambria"/>
              </a:rPr>
              <a:t>i</a:t>
            </a:r>
            <a:r>
              <a:rPr sz="2400" spc="165" dirty="0">
                <a:latin typeface="Calibri"/>
                <a:cs typeface="Calibri"/>
              </a:rPr>
              <a:t>=1 </a:t>
            </a:r>
            <a:r>
              <a:rPr sz="2400" dirty="0">
                <a:solidFill>
                  <a:srgbClr val="660066"/>
                </a:solidFill>
                <a:latin typeface="Arial"/>
                <a:cs typeface="Arial"/>
              </a:rPr>
              <a:t>and rest are zero corresponding </a:t>
            </a:r>
            <a:r>
              <a:rPr sz="2400" spc="-5" dirty="0">
                <a:solidFill>
                  <a:srgbClr val="660066"/>
                </a:solidFill>
                <a:latin typeface="Arial"/>
                <a:cs typeface="Arial"/>
              </a:rPr>
              <a:t>to its  cluster</a:t>
            </a:r>
            <a:endParaRPr sz="2400" dirty="0">
              <a:latin typeface="Arial"/>
              <a:cs typeface="Arial"/>
            </a:endParaRPr>
          </a:p>
          <a:p>
            <a:pPr marL="527685" algn="ctr">
              <a:lnSpc>
                <a:spcPct val="100000"/>
              </a:lnSpc>
              <a:spcBef>
                <a:spcPts val="400"/>
              </a:spcBef>
            </a:pPr>
            <a:r>
              <a:rPr sz="2000" dirty="0">
                <a:latin typeface="Arial"/>
                <a:cs typeface="Arial"/>
              </a:rPr>
              <a:t>– </a:t>
            </a:r>
            <a:r>
              <a:rPr sz="2000" spc="-5" dirty="0">
                <a:latin typeface="Arial"/>
                <a:cs typeface="Arial"/>
              </a:rPr>
              <a:t>It </a:t>
            </a:r>
            <a:r>
              <a:rPr sz="2000" dirty="0">
                <a:latin typeface="Arial"/>
                <a:cs typeface="Arial"/>
              </a:rPr>
              <a:t>could </a:t>
            </a:r>
            <a:r>
              <a:rPr sz="2000" spc="-5" dirty="0">
                <a:latin typeface="Arial"/>
                <a:cs typeface="Arial"/>
              </a:rPr>
              <a:t>trained </a:t>
            </a:r>
            <a:r>
              <a:rPr sz="2000" dirty="0">
                <a:latin typeface="Arial"/>
                <a:cs typeface="Arial"/>
              </a:rPr>
              <a:t>using an </a:t>
            </a:r>
            <a:r>
              <a:rPr sz="2000" spc="-5" dirty="0">
                <a:latin typeface="Arial"/>
                <a:cs typeface="Arial"/>
              </a:rPr>
              <a:t>autoencoder with </a:t>
            </a:r>
            <a:r>
              <a:rPr sz="2000" i="1" spc="-75" dirty="0">
                <a:latin typeface="Cambria"/>
                <a:cs typeface="Cambria"/>
              </a:rPr>
              <a:t>k </a:t>
            </a:r>
            <a:r>
              <a:rPr sz="2000" dirty="0">
                <a:latin typeface="Arial"/>
                <a:cs typeface="Arial"/>
              </a:rPr>
              <a:t>hidden</a:t>
            </a:r>
            <a:r>
              <a:rPr sz="2000" spc="-40" dirty="0">
                <a:latin typeface="Arial"/>
                <a:cs typeface="Arial"/>
              </a:rPr>
              <a:t> </a:t>
            </a:r>
            <a:r>
              <a:rPr sz="2000" spc="-5" dirty="0">
                <a:latin typeface="Arial"/>
                <a:cs typeface="Arial"/>
              </a:rPr>
              <a:t>units</a:t>
            </a:r>
            <a:endParaRPr sz="2000" dirty="0">
              <a:latin typeface="Arial"/>
              <a:cs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991054" y="610754"/>
            <a:ext cx="4716145" cy="695960"/>
          </a:xfrm>
          <a:prstGeom prst="rect">
            <a:avLst/>
          </a:prstGeom>
        </p:spPr>
        <p:txBody>
          <a:bodyPr vert="horz" wrap="square" lIns="0" tIns="12700" rIns="0" bIns="0" rtlCol="0">
            <a:spAutoFit/>
          </a:bodyPr>
          <a:lstStyle/>
          <a:p>
            <a:pPr marL="12700">
              <a:lnSpc>
                <a:spcPct val="100000"/>
              </a:lnSpc>
              <a:spcBef>
                <a:spcPts val="100"/>
              </a:spcBef>
            </a:pPr>
            <a:r>
              <a:rPr spc="-5" dirty="0"/>
              <a:t>Parameter</a:t>
            </a:r>
            <a:r>
              <a:rPr spc="-60" dirty="0"/>
              <a:t> </a:t>
            </a:r>
            <a:r>
              <a:rPr dirty="0"/>
              <a:t>Sharing</a:t>
            </a:r>
          </a:p>
        </p:txBody>
      </p:sp>
      <p:sp>
        <p:nvSpPr>
          <p:cNvPr id="4" name="object 4"/>
          <p:cNvSpPr txBox="1"/>
          <p:nvPr/>
        </p:nvSpPr>
        <p:spPr>
          <a:xfrm>
            <a:off x="852978" y="1433424"/>
            <a:ext cx="8727440" cy="4723793"/>
          </a:xfrm>
          <a:prstGeom prst="rect">
            <a:avLst/>
          </a:prstGeom>
        </p:spPr>
        <p:txBody>
          <a:bodyPr vert="horz" wrap="square" lIns="0" tIns="104139" rIns="0" bIns="0" rtlCol="0">
            <a:spAutoFit/>
          </a:bodyPr>
          <a:lstStyle/>
          <a:p>
            <a:pPr marL="355600" indent="-342900">
              <a:lnSpc>
                <a:spcPct val="100000"/>
              </a:lnSpc>
              <a:spcBef>
                <a:spcPts val="819"/>
              </a:spcBef>
              <a:buChar char="•"/>
              <a:tabLst>
                <a:tab pos="354965" algn="l"/>
                <a:tab pos="355600" algn="l"/>
              </a:tabLst>
            </a:pPr>
            <a:r>
              <a:rPr sz="3200" spc="-5" dirty="0">
                <a:solidFill>
                  <a:srgbClr val="3333CC"/>
                </a:solidFill>
                <a:latin typeface="Arial"/>
                <a:cs typeface="Arial"/>
              </a:rPr>
              <a:t>Parameter </a:t>
            </a:r>
            <a:r>
              <a:rPr sz="3200" dirty="0">
                <a:solidFill>
                  <a:srgbClr val="3333CC"/>
                </a:solidFill>
                <a:latin typeface="Arial"/>
                <a:cs typeface="Arial"/>
              </a:rPr>
              <a:t>sharing:</a:t>
            </a:r>
            <a:endParaRPr sz="3200" dirty="0">
              <a:latin typeface="Arial"/>
              <a:cs typeface="Arial"/>
            </a:endParaRPr>
          </a:p>
          <a:p>
            <a:pPr marL="755650" lvl="1" indent="-286385">
              <a:lnSpc>
                <a:spcPct val="100000"/>
              </a:lnSpc>
              <a:spcBef>
                <a:spcPts val="635"/>
              </a:spcBef>
              <a:buChar char="–"/>
              <a:tabLst>
                <a:tab pos="755650" algn="l"/>
              </a:tabLst>
            </a:pPr>
            <a:r>
              <a:rPr sz="2800" spc="-5" dirty="0">
                <a:solidFill>
                  <a:srgbClr val="336600"/>
                </a:solidFill>
                <a:latin typeface="Arial"/>
                <a:cs typeface="Arial"/>
              </a:rPr>
              <a:t>force sets </a:t>
            </a:r>
            <a:r>
              <a:rPr sz="2800" dirty="0">
                <a:solidFill>
                  <a:srgbClr val="336600"/>
                </a:solidFill>
                <a:latin typeface="Arial"/>
                <a:cs typeface="Arial"/>
              </a:rPr>
              <a:t>of </a:t>
            </a:r>
            <a:r>
              <a:rPr sz="2800" spc="-5" dirty="0">
                <a:solidFill>
                  <a:srgbClr val="336600"/>
                </a:solidFill>
                <a:latin typeface="Arial"/>
                <a:cs typeface="Arial"/>
              </a:rPr>
              <a:t>parameters to </a:t>
            </a:r>
            <a:r>
              <a:rPr sz="2800" dirty="0">
                <a:solidFill>
                  <a:srgbClr val="336600"/>
                </a:solidFill>
                <a:latin typeface="Arial"/>
                <a:cs typeface="Arial"/>
              </a:rPr>
              <a:t>be equal</a:t>
            </a:r>
            <a:endParaRPr sz="2800" dirty="0">
              <a:latin typeface="Arial"/>
              <a:cs typeface="Arial"/>
            </a:endParaRPr>
          </a:p>
          <a:p>
            <a:pPr marL="355600" marR="5080" indent="-342900">
              <a:lnSpc>
                <a:spcPct val="100699"/>
              </a:lnSpc>
              <a:spcBef>
                <a:spcPts val="705"/>
              </a:spcBef>
              <a:buChar char="•"/>
              <a:tabLst>
                <a:tab pos="354965" algn="l"/>
                <a:tab pos="355600" algn="l"/>
              </a:tabLst>
            </a:pPr>
            <a:r>
              <a:rPr lang="en-US" sz="3200" spc="-5" dirty="0">
                <a:solidFill>
                  <a:srgbClr val="3333CC"/>
                </a:solidFill>
                <a:latin typeface="Arial"/>
                <a:cs typeface="Arial"/>
              </a:rPr>
              <a:t>I</a:t>
            </a:r>
            <a:r>
              <a:rPr sz="3200" spc="-5" dirty="0">
                <a:solidFill>
                  <a:srgbClr val="3333CC"/>
                </a:solidFill>
                <a:latin typeface="Arial"/>
                <a:cs typeface="Arial"/>
              </a:rPr>
              <a:t>nterpret</a:t>
            </a:r>
            <a:r>
              <a:rPr lang="en-US" sz="3200" spc="-5" dirty="0">
                <a:solidFill>
                  <a:srgbClr val="3333CC"/>
                </a:solidFill>
                <a:latin typeface="Arial"/>
                <a:cs typeface="Arial"/>
              </a:rPr>
              <a:t>ed</a:t>
            </a:r>
            <a:r>
              <a:rPr sz="3200" spc="-5" dirty="0">
                <a:solidFill>
                  <a:srgbClr val="3333CC"/>
                </a:solidFill>
                <a:latin typeface="Arial"/>
                <a:cs typeface="Arial"/>
              </a:rPr>
              <a:t> </a:t>
            </a:r>
            <a:r>
              <a:rPr lang="en-US" sz="3200" spc="-5" dirty="0">
                <a:solidFill>
                  <a:srgbClr val="3333CC"/>
                </a:solidFill>
                <a:latin typeface="Arial"/>
                <a:cs typeface="Arial"/>
              </a:rPr>
              <a:t>as </a:t>
            </a:r>
            <a:r>
              <a:rPr sz="3200" dirty="0">
                <a:solidFill>
                  <a:srgbClr val="3333CC"/>
                </a:solidFill>
                <a:latin typeface="Arial"/>
                <a:cs typeface="Arial"/>
              </a:rPr>
              <a:t>various models or</a:t>
            </a:r>
            <a:r>
              <a:rPr sz="3200" spc="-75" dirty="0">
                <a:solidFill>
                  <a:srgbClr val="3333CC"/>
                </a:solidFill>
                <a:latin typeface="Arial"/>
                <a:cs typeface="Arial"/>
              </a:rPr>
              <a:t> </a:t>
            </a:r>
            <a:r>
              <a:rPr sz="3200" dirty="0">
                <a:solidFill>
                  <a:srgbClr val="3333CC"/>
                </a:solidFill>
                <a:latin typeface="Arial"/>
                <a:cs typeface="Arial"/>
              </a:rPr>
              <a:t>model  </a:t>
            </a:r>
            <a:r>
              <a:rPr sz="3200" spc="-5" dirty="0">
                <a:solidFill>
                  <a:srgbClr val="3333CC"/>
                </a:solidFill>
                <a:latin typeface="Arial"/>
                <a:cs typeface="Arial"/>
              </a:rPr>
              <a:t>components </a:t>
            </a:r>
            <a:r>
              <a:rPr sz="3200" dirty="0">
                <a:solidFill>
                  <a:srgbClr val="3333CC"/>
                </a:solidFill>
                <a:latin typeface="Arial"/>
                <a:cs typeface="Arial"/>
              </a:rPr>
              <a:t>sharing a unique</a:t>
            </a:r>
            <a:r>
              <a:rPr lang="en-US" sz="3200" dirty="0">
                <a:solidFill>
                  <a:srgbClr val="3333CC"/>
                </a:solidFill>
                <a:latin typeface="Arial"/>
                <a:cs typeface="Arial"/>
              </a:rPr>
              <a:t> but useful</a:t>
            </a:r>
            <a:r>
              <a:rPr sz="3200" dirty="0">
                <a:solidFill>
                  <a:srgbClr val="3333CC"/>
                </a:solidFill>
                <a:latin typeface="Arial"/>
                <a:cs typeface="Arial"/>
              </a:rPr>
              <a:t> set of  </a:t>
            </a:r>
            <a:r>
              <a:rPr sz="3200" spc="-5" dirty="0">
                <a:solidFill>
                  <a:srgbClr val="3333CC"/>
                </a:solidFill>
                <a:latin typeface="Arial"/>
                <a:cs typeface="Arial"/>
              </a:rPr>
              <a:t>parameters</a:t>
            </a:r>
            <a:endParaRPr sz="3200" dirty="0">
              <a:latin typeface="Arial"/>
              <a:cs typeface="Arial"/>
            </a:endParaRPr>
          </a:p>
          <a:p>
            <a:pPr marL="355600" marR="342900" indent="-342900">
              <a:lnSpc>
                <a:spcPct val="100000"/>
              </a:lnSpc>
              <a:spcBef>
                <a:spcPts val="730"/>
              </a:spcBef>
              <a:buChar char="•"/>
              <a:tabLst>
                <a:tab pos="354965" algn="l"/>
                <a:tab pos="355600" algn="l"/>
              </a:tabLst>
            </a:pPr>
            <a:r>
              <a:rPr sz="3200" spc="-5" dirty="0">
                <a:solidFill>
                  <a:srgbClr val="3333CC"/>
                </a:solidFill>
                <a:latin typeface="Arial"/>
                <a:cs typeface="Arial"/>
              </a:rPr>
              <a:t>Only </a:t>
            </a:r>
            <a:r>
              <a:rPr sz="3200" dirty="0">
                <a:solidFill>
                  <a:srgbClr val="3333CC"/>
                </a:solidFill>
                <a:latin typeface="Arial"/>
                <a:cs typeface="Arial"/>
              </a:rPr>
              <a:t>a subset of </a:t>
            </a:r>
            <a:r>
              <a:rPr sz="3200" spc="-5" dirty="0">
                <a:solidFill>
                  <a:srgbClr val="3333CC"/>
                </a:solidFill>
                <a:latin typeface="Arial"/>
                <a:cs typeface="Arial"/>
              </a:rPr>
              <a:t>the parameters </a:t>
            </a:r>
            <a:r>
              <a:rPr sz="3200" dirty="0">
                <a:solidFill>
                  <a:srgbClr val="3333CC"/>
                </a:solidFill>
                <a:latin typeface="Arial"/>
                <a:cs typeface="Arial"/>
              </a:rPr>
              <a:t>needs </a:t>
            </a:r>
            <a:r>
              <a:rPr sz="3200" spc="-5" dirty="0">
                <a:solidFill>
                  <a:srgbClr val="3333CC"/>
                </a:solidFill>
                <a:latin typeface="Arial"/>
                <a:cs typeface="Arial"/>
              </a:rPr>
              <a:t>to </a:t>
            </a:r>
            <a:r>
              <a:rPr sz="3200" dirty="0">
                <a:solidFill>
                  <a:srgbClr val="3333CC"/>
                </a:solidFill>
                <a:latin typeface="Arial"/>
                <a:cs typeface="Arial"/>
              </a:rPr>
              <a:t>be  </a:t>
            </a:r>
            <a:r>
              <a:rPr sz="3200" spc="-5" dirty="0">
                <a:solidFill>
                  <a:srgbClr val="3333CC"/>
                </a:solidFill>
                <a:latin typeface="Arial"/>
                <a:cs typeface="Arial"/>
              </a:rPr>
              <a:t>stored </a:t>
            </a:r>
            <a:r>
              <a:rPr sz="3200" dirty="0">
                <a:solidFill>
                  <a:srgbClr val="3333CC"/>
                </a:solidFill>
                <a:latin typeface="Arial"/>
                <a:cs typeface="Arial"/>
              </a:rPr>
              <a:t>in </a:t>
            </a:r>
            <a:r>
              <a:rPr sz="3200" spc="-5" dirty="0">
                <a:solidFill>
                  <a:srgbClr val="3333CC"/>
                </a:solidFill>
                <a:latin typeface="Arial"/>
                <a:cs typeface="Arial"/>
              </a:rPr>
              <a:t>memory</a:t>
            </a:r>
            <a:endParaRPr sz="3200" dirty="0">
              <a:latin typeface="Arial"/>
              <a:cs typeface="Arial"/>
            </a:endParaRPr>
          </a:p>
          <a:p>
            <a:pPr marL="748665" marR="907415" lvl="1" indent="-279400">
              <a:lnSpc>
                <a:spcPts val="3329"/>
              </a:lnSpc>
              <a:spcBef>
                <a:spcPts val="860"/>
              </a:spcBef>
              <a:buChar char="–"/>
              <a:tabLst>
                <a:tab pos="755650" algn="l"/>
              </a:tabLst>
            </a:pPr>
            <a:r>
              <a:rPr lang="en-US" sz="2800" spc="-5" dirty="0">
                <a:solidFill>
                  <a:srgbClr val="336600"/>
                </a:solidFill>
                <a:latin typeface="Arial"/>
                <a:cs typeface="Arial"/>
              </a:rPr>
              <a:t>For a</a:t>
            </a:r>
            <a:r>
              <a:rPr sz="2800" dirty="0">
                <a:solidFill>
                  <a:srgbClr val="336600"/>
                </a:solidFill>
                <a:latin typeface="Arial"/>
                <a:cs typeface="Arial"/>
              </a:rPr>
              <a:t> CNN </a:t>
            </a:r>
            <a:r>
              <a:rPr lang="en-US" sz="2800" dirty="0">
                <a:solidFill>
                  <a:srgbClr val="336600"/>
                </a:solidFill>
                <a:latin typeface="Arial"/>
                <a:cs typeface="Arial"/>
              </a:rPr>
              <a:t>- </a:t>
            </a:r>
            <a:r>
              <a:rPr sz="2800" spc="-5" dirty="0">
                <a:solidFill>
                  <a:srgbClr val="336600"/>
                </a:solidFill>
                <a:latin typeface="Arial"/>
                <a:cs typeface="Arial"/>
              </a:rPr>
              <a:t>significant reduction </a:t>
            </a:r>
            <a:r>
              <a:rPr sz="2800" dirty="0">
                <a:solidFill>
                  <a:srgbClr val="336600"/>
                </a:solidFill>
                <a:latin typeface="Arial"/>
                <a:cs typeface="Arial"/>
              </a:rPr>
              <a:t>in </a:t>
            </a:r>
            <a:r>
              <a:rPr sz="2800" spc="-5" dirty="0">
                <a:solidFill>
                  <a:srgbClr val="336600"/>
                </a:solidFill>
                <a:latin typeface="Arial"/>
                <a:cs typeface="Arial"/>
              </a:rPr>
              <a:t>the </a:t>
            </a:r>
            <a:r>
              <a:rPr sz="2800" dirty="0">
                <a:solidFill>
                  <a:srgbClr val="336600"/>
                </a:solidFill>
                <a:latin typeface="Arial"/>
                <a:cs typeface="Arial"/>
              </a:rPr>
              <a:t>memory </a:t>
            </a:r>
            <a:r>
              <a:rPr sz="2800" spc="-5" dirty="0">
                <a:solidFill>
                  <a:srgbClr val="336600"/>
                </a:solidFill>
                <a:latin typeface="Arial"/>
                <a:cs typeface="Arial"/>
              </a:rPr>
              <a:t>footprint</a:t>
            </a:r>
            <a:endParaRPr sz="2800" dirty="0">
              <a:latin typeface="Arial"/>
              <a:cs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3240031" y="847293"/>
            <a:ext cx="4218305" cy="695960"/>
          </a:xfrm>
          <a:prstGeom prst="rect">
            <a:avLst/>
          </a:prstGeom>
        </p:spPr>
        <p:txBody>
          <a:bodyPr vert="horz" wrap="square" lIns="0" tIns="12700" rIns="0" bIns="0" rtlCol="0">
            <a:spAutoFit/>
          </a:bodyPr>
          <a:lstStyle/>
          <a:p>
            <a:pPr marL="12700">
              <a:lnSpc>
                <a:spcPct val="100000"/>
              </a:lnSpc>
              <a:spcBef>
                <a:spcPts val="100"/>
              </a:spcBef>
              <a:tabLst>
                <a:tab pos="1377950" algn="l"/>
              </a:tabLst>
            </a:pPr>
            <a:r>
              <a:rPr sz="4400" dirty="0">
                <a:solidFill>
                  <a:srgbClr val="FF0000"/>
                </a:solidFill>
                <a:latin typeface="Arial"/>
                <a:cs typeface="Arial"/>
              </a:rPr>
              <a:t>CNN	</a:t>
            </a:r>
            <a:r>
              <a:rPr sz="4400" spc="-5" dirty="0">
                <a:solidFill>
                  <a:srgbClr val="FF0000"/>
                </a:solidFill>
                <a:latin typeface="Arial"/>
                <a:cs typeface="Arial"/>
              </a:rPr>
              <a:t>parameters</a:t>
            </a:r>
            <a:endParaRPr sz="4400">
              <a:latin typeface="Arial"/>
              <a:cs typeface="Arial"/>
            </a:endParaRPr>
          </a:p>
        </p:txBody>
      </p:sp>
      <p:sp>
        <p:nvSpPr>
          <p:cNvPr id="5" name="object 5"/>
          <p:cNvSpPr/>
          <p:nvPr/>
        </p:nvSpPr>
        <p:spPr>
          <a:xfrm>
            <a:off x="2984037" y="1758835"/>
            <a:ext cx="4584698" cy="4622798"/>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7253777" y="2210954"/>
            <a:ext cx="2325370" cy="566420"/>
          </a:xfrm>
          <a:prstGeom prst="rect">
            <a:avLst/>
          </a:prstGeom>
        </p:spPr>
        <p:txBody>
          <a:bodyPr vert="horz" wrap="square" lIns="0" tIns="27939" rIns="0" bIns="0" rtlCol="0">
            <a:spAutoFit/>
          </a:bodyPr>
          <a:lstStyle/>
          <a:p>
            <a:pPr marL="12700" marR="5080">
              <a:lnSpc>
                <a:spcPts val="2100"/>
              </a:lnSpc>
              <a:spcBef>
                <a:spcPts val="219"/>
              </a:spcBef>
            </a:pPr>
            <a:r>
              <a:rPr sz="1800" spc="-5" dirty="0">
                <a:solidFill>
                  <a:srgbClr val="660066"/>
                </a:solidFill>
                <a:latin typeface="Arial"/>
                <a:cs typeface="Arial"/>
              </a:rPr>
              <a:t>The </a:t>
            </a:r>
            <a:r>
              <a:rPr sz="1800" dirty="0">
                <a:solidFill>
                  <a:srgbClr val="660066"/>
                </a:solidFill>
                <a:latin typeface="Arial"/>
                <a:cs typeface="Arial"/>
              </a:rPr>
              <a:t>kernel</a:t>
            </a:r>
            <a:r>
              <a:rPr sz="1800" spc="-40" dirty="0">
                <a:solidFill>
                  <a:srgbClr val="660066"/>
                </a:solidFill>
                <a:latin typeface="Arial"/>
                <a:cs typeface="Arial"/>
              </a:rPr>
              <a:t> </a:t>
            </a:r>
            <a:r>
              <a:rPr sz="1800" spc="-5" dirty="0">
                <a:solidFill>
                  <a:srgbClr val="660066"/>
                </a:solidFill>
                <a:latin typeface="Arial"/>
                <a:cs typeface="Arial"/>
              </a:rPr>
              <a:t>parameters  </a:t>
            </a:r>
            <a:r>
              <a:rPr sz="1800" dirty="0">
                <a:solidFill>
                  <a:srgbClr val="660066"/>
                </a:solidFill>
                <a:latin typeface="Arial"/>
                <a:cs typeface="Arial"/>
              </a:rPr>
              <a:t>are</a:t>
            </a:r>
            <a:r>
              <a:rPr sz="1800" spc="-5" dirty="0">
                <a:solidFill>
                  <a:srgbClr val="660066"/>
                </a:solidFill>
                <a:latin typeface="Arial"/>
                <a:cs typeface="Arial"/>
              </a:rPr>
              <a:t> </a:t>
            </a:r>
            <a:r>
              <a:rPr sz="1800" dirty="0">
                <a:solidFill>
                  <a:srgbClr val="660066"/>
                </a:solidFill>
                <a:latin typeface="Arial"/>
                <a:cs typeface="Arial"/>
              </a:rPr>
              <a:t>shared</a:t>
            </a:r>
            <a:endParaRPr sz="1800">
              <a:latin typeface="Arial"/>
              <a:cs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65814" y="847293"/>
            <a:ext cx="8566785" cy="695960"/>
          </a:xfrm>
          <a:prstGeom prst="rect">
            <a:avLst/>
          </a:prstGeom>
        </p:spPr>
        <p:txBody>
          <a:bodyPr vert="horz" wrap="square" lIns="0" tIns="12700" rIns="0" bIns="0" rtlCol="0">
            <a:spAutoFit/>
          </a:bodyPr>
          <a:lstStyle/>
          <a:p>
            <a:pPr marL="12700">
              <a:lnSpc>
                <a:spcPct val="100000"/>
              </a:lnSpc>
              <a:spcBef>
                <a:spcPts val="100"/>
              </a:spcBef>
              <a:tabLst>
                <a:tab pos="6473190" algn="l"/>
                <a:tab pos="7063740" algn="l"/>
              </a:tabLst>
            </a:pPr>
            <a:r>
              <a:rPr dirty="0"/>
              <a:t>Use of</a:t>
            </a:r>
            <a:r>
              <a:rPr spc="-5" dirty="0"/>
              <a:t> </a:t>
            </a:r>
            <a:r>
              <a:rPr dirty="0"/>
              <a:t>parame</a:t>
            </a:r>
            <a:r>
              <a:rPr spc="-5" dirty="0"/>
              <a:t>t</a:t>
            </a:r>
            <a:r>
              <a:rPr dirty="0"/>
              <a:t>er</a:t>
            </a:r>
            <a:r>
              <a:rPr spc="-5" dirty="0"/>
              <a:t> </a:t>
            </a:r>
            <a:r>
              <a:rPr dirty="0"/>
              <a:t>sharing	in	CNNs</a:t>
            </a:r>
          </a:p>
        </p:txBody>
      </p:sp>
      <p:sp>
        <p:nvSpPr>
          <p:cNvPr id="4" name="object 4"/>
          <p:cNvSpPr txBox="1"/>
          <p:nvPr/>
        </p:nvSpPr>
        <p:spPr>
          <a:xfrm>
            <a:off x="852978" y="1601354"/>
            <a:ext cx="8907145" cy="5316220"/>
          </a:xfrm>
          <a:prstGeom prst="rect">
            <a:avLst/>
          </a:prstGeom>
        </p:spPr>
        <p:txBody>
          <a:bodyPr vert="horz" wrap="square" lIns="0" tIns="33020" rIns="0" bIns="0" rtlCol="0">
            <a:spAutoFit/>
          </a:bodyPr>
          <a:lstStyle/>
          <a:p>
            <a:pPr marL="355600" marR="365760" indent="-342900">
              <a:lnSpc>
                <a:spcPts val="3800"/>
              </a:lnSpc>
              <a:spcBef>
                <a:spcPts val="260"/>
              </a:spcBef>
              <a:buChar char="•"/>
              <a:tabLst>
                <a:tab pos="354965" algn="l"/>
                <a:tab pos="355600" algn="l"/>
              </a:tabLst>
            </a:pPr>
            <a:r>
              <a:rPr sz="3200" dirty="0">
                <a:solidFill>
                  <a:srgbClr val="3333CC"/>
                </a:solidFill>
                <a:latin typeface="Arial"/>
                <a:cs typeface="Arial"/>
              </a:rPr>
              <a:t>Most </a:t>
            </a:r>
            <a:r>
              <a:rPr sz="3200" spc="-5" dirty="0">
                <a:solidFill>
                  <a:srgbClr val="3333CC"/>
                </a:solidFill>
                <a:latin typeface="Arial"/>
                <a:cs typeface="Arial"/>
              </a:rPr>
              <a:t>extensive </a:t>
            </a:r>
            <a:r>
              <a:rPr sz="3200" dirty="0">
                <a:solidFill>
                  <a:srgbClr val="3333CC"/>
                </a:solidFill>
                <a:latin typeface="Arial"/>
                <a:cs typeface="Arial"/>
              </a:rPr>
              <a:t>use of </a:t>
            </a:r>
            <a:r>
              <a:rPr sz="3200" spc="-5" dirty="0">
                <a:solidFill>
                  <a:srgbClr val="3333CC"/>
                </a:solidFill>
                <a:latin typeface="Arial"/>
                <a:cs typeface="Arial"/>
              </a:rPr>
              <a:t>parameter </a:t>
            </a:r>
            <a:r>
              <a:rPr sz="3200" dirty="0">
                <a:solidFill>
                  <a:srgbClr val="3333CC"/>
                </a:solidFill>
                <a:latin typeface="Arial"/>
                <a:cs typeface="Arial"/>
              </a:rPr>
              <a:t>sharing is in  </a:t>
            </a:r>
            <a:r>
              <a:rPr sz="3200" spc="-5" dirty="0">
                <a:solidFill>
                  <a:srgbClr val="3333CC"/>
                </a:solidFill>
                <a:latin typeface="Arial"/>
                <a:cs typeface="Arial"/>
              </a:rPr>
              <a:t>convolutional </a:t>
            </a:r>
            <a:r>
              <a:rPr sz="3200" dirty="0">
                <a:solidFill>
                  <a:srgbClr val="3333CC"/>
                </a:solidFill>
                <a:latin typeface="Arial"/>
                <a:cs typeface="Arial"/>
              </a:rPr>
              <a:t>neural </a:t>
            </a:r>
            <a:r>
              <a:rPr sz="3200" spc="-5" dirty="0">
                <a:solidFill>
                  <a:srgbClr val="3333CC"/>
                </a:solidFill>
                <a:latin typeface="Arial"/>
                <a:cs typeface="Arial"/>
              </a:rPr>
              <a:t>networks </a:t>
            </a:r>
            <a:r>
              <a:rPr sz="2800" dirty="0">
                <a:solidFill>
                  <a:srgbClr val="3333CC"/>
                </a:solidFill>
                <a:latin typeface="Arial"/>
                <a:cs typeface="Arial"/>
              </a:rPr>
              <a:t>(CNNs)</a:t>
            </a:r>
            <a:endParaRPr sz="2800">
              <a:latin typeface="Arial"/>
              <a:cs typeface="Arial"/>
            </a:endParaRPr>
          </a:p>
          <a:p>
            <a:pPr marL="355600" marR="5080" indent="-342900">
              <a:lnSpc>
                <a:spcPct val="100000"/>
              </a:lnSpc>
              <a:spcBef>
                <a:spcPts val="605"/>
              </a:spcBef>
              <a:buChar char="•"/>
              <a:tabLst>
                <a:tab pos="354965" algn="l"/>
                <a:tab pos="355600" algn="l"/>
              </a:tabLst>
            </a:pPr>
            <a:r>
              <a:rPr sz="3200" spc="-5" dirty="0">
                <a:solidFill>
                  <a:srgbClr val="3333CC"/>
                </a:solidFill>
                <a:latin typeface="Arial"/>
                <a:cs typeface="Arial"/>
              </a:rPr>
              <a:t>Natural </a:t>
            </a:r>
            <a:r>
              <a:rPr sz="3200" dirty="0">
                <a:solidFill>
                  <a:srgbClr val="3333CC"/>
                </a:solidFill>
                <a:latin typeface="Arial"/>
                <a:cs typeface="Arial"/>
              </a:rPr>
              <a:t>images have many </a:t>
            </a:r>
            <a:r>
              <a:rPr sz="3200" spc="-5" dirty="0">
                <a:solidFill>
                  <a:srgbClr val="3333CC"/>
                </a:solidFill>
                <a:latin typeface="Arial"/>
                <a:cs typeface="Arial"/>
              </a:rPr>
              <a:t>statistical properties  that </a:t>
            </a:r>
            <a:r>
              <a:rPr sz="3200" dirty="0">
                <a:solidFill>
                  <a:srgbClr val="3333CC"/>
                </a:solidFill>
                <a:latin typeface="Arial"/>
                <a:cs typeface="Arial"/>
              </a:rPr>
              <a:t>are invariant </a:t>
            </a:r>
            <a:r>
              <a:rPr sz="3200" spc="-5" dirty="0">
                <a:solidFill>
                  <a:srgbClr val="3333CC"/>
                </a:solidFill>
                <a:latin typeface="Arial"/>
                <a:cs typeface="Arial"/>
              </a:rPr>
              <a:t>to</a:t>
            </a:r>
            <a:r>
              <a:rPr sz="3200" spc="-10" dirty="0">
                <a:solidFill>
                  <a:srgbClr val="3333CC"/>
                </a:solidFill>
                <a:latin typeface="Arial"/>
                <a:cs typeface="Arial"/>
              </a:rPr>
              <a:t> </a:t>
            </a:r>
            <a:r>
              <a:rPr sz="3200" spc="-5" dirty="0">
                <a:solidFill>
                  <a:srgbClr val="3333CC"/>
                </a:solidFill>
                <a:latin typeface="Arial"/>
                <a:cs typeface="Arial"/>
              </a:rPr>
              <a:t>translation</a:t>
            </a:r>
            <a:endParaRPr sz="3200">
              <a:latin typeface="Arial"/>
              <a:cs typeface="Arial"/>
            </a:endParaRPr>
          </a:p>
          <a:p>
            <a:pPr marL="748665" marR="553085" lvl="1" indent="-279400">
              <a:lnSpc>
                <a:spcPts val="3329"/>
              </a:lnSpc>
              <a:spcBef>
                <a:spcPts val="860"/>
              </a:spcBef>
              <a:buChar char="–"/>
              <a:tabLst>
                <a:tab pos="755650" algn="l"/>
              </a:tabLst>
            </a:pPr>
            <a:r>
              <a:rPr sz="2800" dirty="0">
                <a:solidFill>
                  <a:srgbClr val="336600"/>
                </a:solidFill>
                <a:latin typeface="Arial"/>
                <a:cs typeface="Arial"/>
              </a:rPr>
              <a:t>Ex: </a:t>
            </a:r>
            <a:r>
              <a:rPr sz="2800" spc="-5" dirty="0">
                <a:solidFill>
                  <a:srgbClr val="336600"/>
                </a:solidFill>
                <a:latin typeface="Arial"/>
                <a:cs typeface="Arial"/>
              </a:rPr>
              <a:t>photo </a:t>
            </a:r>
            <a:r>
              <a:rPr sz="2800" dirty="0">
                <a:solidFill>
                  <a:srgbClr val="336600"/>
                </a:solidFill>
                <a:latin typeface="Arial"/>
                <a:cs typeface="Arial"/>
              </a:rPr>
              <a:t>of a cat remains a </a:t>
            </a:r>
            <a:r>
              <a:rPr sz="2800" spc="-5" dirty="0">
                <a:solidFill>
                  <a:srgbClr val="336600"/>
                </a:solidFill>
                <a:latin typeface="Arial"/>
                <a:cs typeface="Arial"/>
              </a:rPr>
              <a:t>photo </a:t>
            </a:r>
            <a:r>
              <a:rPr sz="2800" dirty="0">
                <a:solidFill>
                  <a:srgbClr val="336600"/>
                </a:solidFill>
                <a:latin typeface="Arial"/>
                <a:cs typeface="Arial"/>
              </a:rPr>
              <a:t>of a cat if it</a:t>
            </a:r>
            <a:r>
              <a:rPr sz="2800" spc="-90" dirty="0">
                <a:solidFill>
                  <a:srgbClr val="336600"/>
                </a:solidFill>
                <a:latin typeface="Arial"/>
                <a:cs typeface="Arial"/>
              </a:rPr>
              <a:t> </a:t>
            </a:r>
            <a:r>
              <a:rPr sz="2800" dirty="0">
                <a:solidFill>
                  <a:srgbClr val="336600"/>
                </a:solidFill>
                <a:latin typeface="Arial"/>
                <a:cs typeface="Arial"/>
              </a:rPr>
              <a:t>is  </a:t>
            </a:r>
            <a:r>
              <a:rPr sz="2800" spc="-5" dirty="0">
                <a:solidFill>
                  <a:srgbClr val="336600"/>
                </a:solidFill>
                <a:latin typeface="Arial"/>
                <a:cs typeface="Arial"/>
              </a:rPr>
              <a:t>translated </a:t>
            </a:r>
            <a:r>
              <a:rPr sz="2800" dirty="0">
                <a:solidFill>
                  <a:srgbClr val="336600"/>
                </a:solidFill>
                <a:latin typeface="Arial"/>
                <a:cs typeface="Arial"/>
              </a:rPr>
              <a:t>one pixel </a:t>
            </a:r>
            <a:r>
              <a:rPr sz="2800" spc="-5" dirty="0">
                <a:solidFill>
                  <a:srgbClr val="336600"/>
                </a:solidFill>
                <a:latin typeface="Arial"/>
                <a:cs typeface="Arial"/>
              </a:rPr>
              <a:t>to the</a:t>
            </a:r>
            <a:r>
              <a:rPr sz="2800" dirty="0">
                <a:solidFill>
                  <a:srgbClr val="336600"/>
                </a:solidFill>
                <a:latin typeface="Arial"/>
                <a:cs typeface="Arial"/>
              </a:rPr>
              <a:t> right</a:t>
            </a:r>
            <a:endParaRPr sz="2800">
              <a:latin typeface="Arial"/>
              <a:cs typeface="Arial"/>
            </a:endParaRPr>
          </a:p>
          <a:p>
            <a:pPr marL="748665" marR="613410" lvl="1" indent="-279400">
              <a:lnSpc>
                <a:spcPts val="3329"/>
              </a:lnSpc>
              <a:spcBef>
                <a:spcPts val="740"/>
              </a:spcBef>
              <a:buChar char="–"/>
              <a:tabLst>
                <a:tab pos="755650" algn="l"/>
              </a:tabLst>
            </a:pPr>
            <a:r>
              <a:rPr sz="2800" dirty="0">
                <a:solidFill>
                  <a:srgbClr val="336600"/>
                </a:solidFill>
                <a:latin typeface="Arial"/>
                <a:cs typeface="Arial"/>
              </a:rPr>
              <a:t>CNNs </a:t>
            </a:r>
            <a:r>
              <a:rPr sz="2800" spc="-5" dirty="0">
                <a:solidFill>
                  <a:srgbClr val="336600"/>
                </a:solidFill>
                <a:latin typeface="Arial"/>
                <a:cs typeface="Arial"/>
              </a:rPr>
              <a:t>take this property into </a:t>
            </a:r>
            <a:r>
              <a:rPr sz="2800" dirty="0">
                <a:solidFill>
                  <a:srgbClr val="336600"/>
                </a:solidFill>
                <a:latin typeface="Arial"/>
                <a:cs typeface="Arial"/>
              </a:rPr>
              <a:t>account by sharing  </a:t>
            </a:r>
            <a:r>
              <a:rPr sz="2800" spc="-5" dirty="0">
                <a:solidFill>
                  <a:srgbClr val="336600"/>
                </a:solidFill>
                <a:latin typeface="Arial"/>
                <a:cs typeface="Arial"/>
              </a:rPr>
              <a:t>parameters </a:t>
            </a:r>
            <a:r>
              <a:rPr sz="2800" dirty="0">
                <a:solidFill>
                  <a:srgbClr val="336600"/>
                </a:solidFill>
                <a:latin typeface="Arial"/>
                <a:cs typeface="Arial"/>
              </a:rPr>
              <a:t>across </a:t>
            </a:r>
            <a:r>
              <a:rPr sz="2800" spc="-5" dirty="0">
                <a:solidFill>
                  <a:srgbClr val="336600"/>
                </a:solidFill>
                <a:latin typeface="Arial"/>
                <a:cs typeface="Arial"/>
              </a:rPr>
              <a:t>multiple </a:t>
            </a:r>
            <a:r>
              <a:rPr sz="2800" dirty="0">
                <a:solidFill>
                  <a:srgbClr val="336600"/>
                </a:solidFill>
                <a:latin typeface="Arial"/>
                <a:cs typeface="Arial"/>
              </a:rPr>
              <a:t>image</a:t>
            </a:r>
            <a:r>
              <a:rPr sz="2800" spc="5" dirty="0">
                <a:solidFill>
                  <a:srgbClr val="336600"/>
                </a:solidFill>
                <a:latin typeface="Arial"/>
                <a:cs typeface="Arial"/>
              </a:rPr>
              <a:t> </a:t>
            </a:r>
            <a:r>
              <a:rPr sz="2800" spc="-5" dirty="0">
                <a:solidFill>
                  <a:srgbClr val="336600"/>
                </a:solidFill>
                <a:latin typeface="Arial"/>
                <a:cs typeface="Arial"/>
              </a:rPr>
              <a:t>locations</a:t>
            </a:r>
            <a:endParaRPr sz="2800">
              <a:latin typeface="Arial"/>
              <a:cs typeface="Arial"/>
            </a:endParaRPr>
          </a:p>
          <a:p>
            <a:pPr marL="748665" marR="163195" lvl="1" indent="-279400">
              <a:lnSpc>
                <a:spcPct val="100099"/>
              </a:lnSpc>
              <a:spcBef>
                <a:spcPts val="600"/>
              </a:spcBef>
              <a:buChar char="–"/>
              <a:tabLst>
                <a:tab pos="755650" algn="l"/>
              </a:tabLst>
            </a:pPr>
            <a:r>
              <a:rPr sz="2800" spc="-5" dirty="0">
                <a:solidFill>
                  <a:srgbClr val="336600"/>
                </a:solidFill>
                <a:latin typeface="Arial"/>
                <a:cs typeface="Arial"/>
              </a:rPr>
              <a:t>Thus </a:t>
            </a:r>
            <a:r>
              <a:rPr sz="2800" dirty="0">
                <a:solidFill>
                  <a:srgbClr val="336600"/>
                </a:solidFill>
                <a:latin typeface="Arial"/>
                <a:cs typeface="Arial"/>
              </a:rPr>
              <a:t>we can </a:t>
            </a:r>
            <a:r>
              <a:rPr sz="2800" spc="-5" dirty="0">
                <a:solidFill>
                  <a:srgbClr val="336600"/>
                </a:solidFill>
                <a:latin typeface="Arial"/>
                <a:cs typeface="Arial"/>
              </a:rPr>
              <a:t>find </a:t>
            </a:r>
            <a:r>
              <a:rPr sz="2800" dirty="0">
                <a:solidFill>
                  <a:srgbClr val="336600"/>
                </a:solidFill>
                <a:latin typeface="Arial"/>
                <a:cs typeface="Arial"/>
              </a:rPr>
              <a:t>a cat </a:t>
            </a:r>
            <a:r>
              <a:rPr sz="2800" spc="-5" dirty="0">
                <a:solidFill>
                  <a:srgbClr val="336600"/>
                </a:solidFill>
                <a:latin typeface="Arial"/>
                <a:cs typeface="Arial"/>
              </a:rPr>
              <a:t>with the </a:t>
            </a:r>
            <a:r>
              <a:rPr sz="2800" dirty="0">
                <a:solidFill>
                  <a:srgbClr val="336600"/>
                </a:solidFill>
                <a:latin typeface="Arial"/>
                <a:cs typeface="Arial"/>
              </a:rPr>
              <a:t>same cat </a:t>
            </a:r>
            <a:r>
              <a:rPr sz="2800" spc="-5" dirty="0">
                <a:solidFill>
                  <a:srgbClr val="336600"/>
                </a:solidFill>
                <a:latin typeface="Arial"/>
                <a:cs typeface="Arial"/>
              </a:rPr>
              <a:t>detector  whether the </a:t>
            </a:r>
            <a:r>
              <a:rPr sz="2800" dirty="0">
                <a:solidFill>
                  <a:srgbClr val="336600"/>
                </a:solidFill>
                <a:latin typeface="Arial"/>
                <a:cs typeface="Arial"/>
              </a:rPr>
              <a:t>cat appears at column </a:t>
            </a:r>
            <a:r>
              <a:rPr sz="2800" i="1" spc="100" dirty="0">
                <a:latin typeface="Cambria"/>
                <a:cs typeface="Cambria"/>
              </a:rPr>
              <a:t>i </a:t>
            </a:r>
            <a:r>
              <a:rPr sz="2800" dirty="0">
                <a:solidFill>
                  <a:srgbClr val="336600"/>
                </a:solidFill>
                <a:latin typeface="Arial"/>
                <a:cs typeface="Arial"/>
              </a:rPr>
              <a:t>or column </a:t>
            </a:r>
            <a:r>
              <a:rPr sz="2800" i="1" spc="285" dirty="0">
                <a:latin typeface="Cambria"/>
                <a:cs typeface="Cambria"/>
              </a:rPr>
              <a:t>i</a:t>
            </a:r>
            <a:r>
              <a:rPr sz="2800" spc="285" dirty="0">
                <a:latin typeface="Calibri"/>
                <a:cs typeface="Calibri"/>
              </a:rPr>
              <a:t>+1 </a:t>
            </a:r>
            <a:r>
              <a:rPr sz="2800" spc="285" dirty="0">
                <a:solidFill>
                  <a:srgbClr val="336600"/>
                </a:solidFill>
                <a:latin typeface="Calibri"/>
                <a:cs typeface="Calibri"/>
              </a:rPr>
              <a:t> </a:t>
            </a:r>
            <a:r>
              <a:rPr sz="2800" dirty="0">
                <a:solidFill>
                  <a:srgbClr val="336600"/>
                </a:solidFill>
                <a:latin typeface="Arial"/>
                <a:cs typeface="Arial"/>
              </a:rPr>
              <a:t>in </a:t>
            </a:r>
            <a:r>
              <a:rPr sz="2800" spc="-5" dirty="0">
                <a:solidFill>
                  <a:srgbClr val="336600"/>
                </a:solidFill>
                <a:latin typeface="Arial"/>
                <a:cs typeface="Arial"/>
              </a:rPr>
              <a:t>the </a:t>
            </a:r>
            <a:r>
              <a:rPr sz="2800" dirty="0">
                <a:solidFill>
                  <a:srgbClr val="336600"/>
                </a:solidFill>
                <a:latin typeface="Arial"/>
                <a:cs typeface="Arial"/>
              </a:rPr>
              <a:t>image</a:t>
            </a:r>
            <a:endParaRPr sz="2800">
              <a:latin typeface="Arial"/>
              <a:cs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951413" y="1750472"/>
            <a:ext cx="2299178" cy="177428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011733" y="1753474"/>
            <a:ext cx="1850445" cy="1881389"/>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011977" y="3734954"/>
            <a:ext cx="3385185" cy="2567940"/>
          </a:xfrm>
          <a:prstGeom prst="rect">
            <a:avLst/>
          </a:prstGeom>
        </p:spPr>
        <p:txBody>
          <a:bodyPr vert="horz" wrap="square" lIns="0" tIns="22860" rIns="0" bIns="0" rtlCol="0">
            <a:spAutoFit/>
          </a:bodyPr>
          <a:lstStyle/>
          <a:p>
            <a:pPr marL="405765" marR="572135" indent="-342900">
              <a:lnSpc>
                <a:spcPts val="1900"/>
              </a:lnSpc>
              <a:spcBef>
                <a:spcPts val="180"/>
              </a:spcBef>
              <a:buChar char="•"/>
              <a:tabLst>
                <a:tab pos="405765" algn="l"/>
                <a:tab pos="406400" algn="l"/>
              </a:tabLst>
            </a:pPr>
            <a:r>
              <a:rPr sz="1600" spc="-5" dirty="0">
                <a:solidFill>
                  <a:srgbClr val="3333CC"/>
                </a:solidFill>
                <a:latin typeface="Arial"/>
                <a:cs typeface="Arial"/>
              </a:rPr>
              <a:t>Highlight one input </a:t>
            </a:r>
            <a:r>
              <a:rPr sz="1600" i="1" spc="10" dirty="0">
                <a:latin typeface="Cambria"/>
                <a:cs typeface="Cambria"/>
              </a:rPr>
              <a:t>x</a:t>
            </a:r>
            <a:r>
              <a:rPr sz="1575" spc="15" baseline="-21164" dirty="0">
                <a:latin typeface="Calibri"/>
                <a:cs typeface="Calibri"/>
              </a:rPr>
              <a:t>3 </a:t>
            </a:r>
            <a:r>
              <a:rPr sz="1600" spc="-5" dirty="0">
                <a:solidFill>
                  <a:srgbClr val="3333CC"/>
                </a:solidFill>
                <a:latin typeface="Arial"/>
                <a:cs typeface="Arial"/>
              </a:rPr>
              <a:t>and  output units </a:t>
            </a:r>
            <a:r>
              <a:rPr sz="1600" i="1" spc="40" dirty="0">
                <a:latin typeface="Cambria"/>
                <a:cs typeface="Cambria"/>
              </a:rPr>
              <a:t>s </a:t>
            </a:r>
            <a:r>
              <a:rPr sz="1600" spc="-5" dirty="0">
                <a:solidFill>
                  <a:srgbClr val="3333CC"/>
                </a:solidFill>
                <a:latin typeface="Arial"/>
                <a:cs typeface="Arial"/>
              </a:rPr>
              <a:t>affected </a:t>
            </a:r>
            <a:r>
              <a:rPr sz="1600" dirty="0">
                <a:solidFill>
                  <a:srgbClr val="3333CC"/>
                </a:solidFill>
                <a:latin typeface="Arial"/>
                <a:cs typeface="Arial"/>
              </a:rPr>
              <a:t>by</a:t>
            </a:r>
            <a:r>
              <a:rPr sz="1600" spc="20" dirty="0">
                <a:solidFill>
                  <a:srgbClr val="3333CC"/>
                </a:solidFill>
                <a:latin typeface="Arial"/>
                <a:cs typeface="Arial"/>
              </a:rPr>
              <a:t> </a:t>
            </a:r>
            <a:r>
              <a:rPr sz="1600" dirty="0">
                <a:solidFill>
                  <a:srgbClr val="3333CC"/>
                </a:solidFill>
                <a:latin typeface="Arial"/>
                <a:cs typeface="Arial"/>
              </a:rPr>
              <a:t>it</a:t>
            </a:r>
            <a:endParaRPr sz="1600">
              <a:latin typeface="Arial"/>
              <a:cs typeface="Arial"/>
            </a:endParaRPr>
          </a:p>
          <a:p>
            <a:pPr marL="405765" marR="248285" indent="-342900">
              <a:lnSpc>
                <a:spcPct val="99100"/>
              </a:lnSpc>
              <a:spcBef>
                <a:spcPts val="270"/>
              </a:spcBef>
              <a:buClr>
                <a:srgbClr val="3333CC"/>
              </a:buClr>
              <a:buSzPct val="96969"/>
              <a:buFont typeface="Arial"/>
              <a:buChar char="•"/>
              <a:tabLst>
                <a:tab pos="405765" algn="l"/>
                <a:tab pos="406400" algn="l"/>
              </a:tabLst>
            </a:pPr>
            <a:r>
              <a:rPr sz="1650" i="1" spc="-25" dirty="0">
                <a:solidFill>
                  <a:srgbClr val="434DD6"/>
                </a:solidFill>
                <a:latin typeface="Arial"/>
                <a:cs typeface="Arial"/>
              </a:rPr>
              <a:t>Top</a:t>
            </a:r>
            <a:r>
              <a:rPr sz="1600" spc="-25" dirty="0">
                <a:solidFill>
                  <a:srgbClr val="3333CC"/>
                </a:solidFill>
                <a:latin typeface="Arial"/>
                <a:cs typeface="Arial"/>
              </a:rPr>
              <a:t>: </a:t>
            </a:r>
            <a:r>
              <a:rPr sz="1600" spc="-5" dirty="0">
                <a:solidFill>
                  <a:srgbClr val="3333CC"/>
                </a:solidFill>
                <a:latin typeface="Arial"/>
                <a:cs typeface="Arial"/>
              </a:rPr>
              <a:t>when </a:t>
            </a:r>
            <a:r>
              <a:rPr sz="1600" i="1" spc="40" dirty="0">
                <a:latin typeface="Cambria"/>
                <a:cs typeface="Cambria"/>
              </a:rPr>
              <a:t>s </a:t>
            </a:r>
            <a:r>
              <a:rPr sz="1600" dirty="0">
                <a:solidFill>
                  <a:srgbClr val="3333CC"/>
                </a:solidFill>
                <a:latin typeface="Arial"/>
                <a:cs typeface="Arial"/>
              </a:rPr>
              <a:t>is </a:t>
            </a:r>
            <a:r>
              <a:rPr sz="1600" spc="-5" dirty="0">
                <a:solidFill>
                  <a:srgbClr val="3333CC"/>
                </a:solidFill>
                <a:latin typeface="Arial"/>
                <a:cs typeface="Arial"/>
              </a:rPr>
              <a:t>formed </a:t>
            </a:r>
            <a:r>
              <a:rPr sz="1600" dirty="0">
                <a:solidFill>
                  <a:srgbClr val="3333CC"/>
                </a:solidFill>
                <a:latin typeface="Arial"/>
                <a:cs typeface="Arial"/>
              </a:rPr>
              <a:t>by  </a:t>
            </a:r>
            <a:r>
              <a:rPr sz="1600" spc="-5" dirty="0">
                <a:solidFill>
                  <a:srgbClr val="3333CC"/>
                </a:solidFill>
                <a:latin typeface="Arial"/>
                <a:cs typeface="Arial"/>
              </a:rPr>
              <a:t>convolution with </a:t>
            </a:r>
            <a:r>
              <a:rPr sz="1600" dirty="0">
                <a:solidFill>
                  <a:srgbClr val="3333CC"/>
                </a:solidFill>
                <a:latin typeface="Arial"/>
                <a:cs typeface="Arial"/>
              </a:rPr>
              <a:t>a kernel of  </a:t>
            </a:r>
            <a:r>
              <a:rPr sz="1600" spc="-5" dirty="0">
                <a:solidFill>
                  <a:srgbClr val="3333CC"/>
                </a:solidFill>
                <a:latin typeface="Arial"/>
                <a:cs typeface="Arial"/>
              </a:rPr>
              <a:t>width </a:t>
            </a:r>
            <a:r>
              <a:rPr sz="1600" dirty="0">
                <a:solidFill>
                  <a:srgbClr val="3333CC"/>
                </a:solidFill>
                <a:latin typeface="Arial"/>
                <a:cs typeface="Arial"/>
              </a:rPr>
              <a:t>3, only </a:t>
            </a:r>
            <a:r>
              <a:rPr sz="1600" spc="-5" dirty="0">
                <a:solidFill>
                  <a:srgbClr val="3333CC"/>
                </a:solidFill>
                <a:latin typeface="Arial"/>
                <a:cs typeface="Arial"/>
              </a:rPr>
              <a:t>three outputs </a:t>
            </a:r>
            <a:r>
              <a:rPr sz="1600" dirty="0">
                <a:solidFill>
                  <a:srgbClr val="3333CC"/>
                </a:solidFill>
                <a:latin typeface="Arial"/>
                <a:cs typeface="Arial"/>
              </a:rPr>
              <a:t>are  </a:t>
            </a:r>
            <a:r>
              <a:rPr sz="1600" spc="-5" dirty="0">
                <a:solidFill>
                  <a:srgbClr val="3333CC"/>
                </a:solidFill>
                <a:latin typeface="Arial"/>
                <a:cs typeface="Arial"/>
              </a:rPr>
              <a:t>affected </a:t>
            </a:r>
            <a:r>
              <a:rPr sz="1600" dirty="0">
                <a:solidFill>
                  <a:srgbClr val="3333CC"/>
                </a:solidFill>
                <a:latin typeface="Arial"/>
                <a:cs typeface="Arial"/>
              </a:rPr>
              <a:t>by </a:t>
            </a:r>
            <a:r>
              <a:rPr sz="1600" i="1" spc="10" dirty="0">
                <a:latin typeface="Cambria"/>
                <a:cs typeface="Cambria"/>
              </a:rPr>
              <a:t>x</a:t>
            </a:r>
            <a:r>
              <a:rPr sz="1575" spc="15" baseline="-21164" dirty="0">
                <a:latin typeface="Calibri"/>
                <a:cs typeface="Calibri"/>
              </a:rPr>
              <a:t>3</a:t>
            </a:r>
            <a:endParaRPr sz="1575" baseline="-21164">
              <a:latin typeface="Calibri"/>
              <a:cs typeface="Calibri"/>
            </a:endParaRPr>
          </a:p>
          <a:p>
            <a:pPr marL="405765" marR="68580" indent="-342900">
              <a:lnSpc>
                <a:spcPct val="99100"/>
              </a:lnSpc>
              <a:spcBef>
                <a:spcPts val="430"/>
              </a:spcBef>
              <a:buClr>
                <a:srgbClr val="3333CC"/>
              </a:buClr>
              <a:buSzPct val="96969"/>
              <a:buFont typeface="Arial"/>
              <a:buChar char="•"/>
              <a:tabLst>
                <a:tab pos="405765" algn="l"/>
                <a:tab pos="406400" algn="l"/>
              </a:tabLst>
            </a:pPr>
            <a:r>
              <a:rPr sz="1650" i="1" spc="-30" dirty="0">
                <a:solidFill>
                  <a:srgbClr val="434DD6"/>
                </a:solidFill>
                <a:latin typeface="Arial"/>
                <a:cs typeface="Arial"/>
              </a:rPr>
              <a:t>Bottom: </a:t>
            </a:r>
            <a:r>
              <a:rPr sz="1600" spc="-5" dirty="0">
                <a:solidFill>
                  <a:srgbClr val="3333CC"/>
                </a:solidFill>
                <a:latin typeface="Arial"/>
                <a:cs typeface="Arial"/>
              </a:rPr>
              <a:t>when </a:t>
            </a:r>
            <a:r>
              <a:rPr sz="1600" i="1" spc="40" dirty="0">
                <a:latin typeface="Cambria"/>
                <a:cs typeface="Cambria"/>
              </a:rPr>
              <a:t>s </a:t>
            </a:r>
            <a:r>
              <a:rPr sz="1600" dirty="0">
                <a:solidFill>
                  <a:srgbClr val="3333CC"/>
                </a:solidFill>
                <a:latin typeface="Arial"/>
                <a:cs typeface="Arial"/>
              </a:rPr>
              <a:t>is </a:t>
            </a:r>
            <a:r>
              <a:rPr sz="1600" spc="-5" dirty="0">
                <a:solidFill>
                  <a:srgbClr val="3333CC"/>
                </a:solidFill>
                <a:latin typeface="Arial"/>
                <a:cs typeface="Arial"/>
              </a:rPr>
              <a:t>formed </a:t>
            </a:r>
            <a:r>
              <a:rPr sz="1600" dirty="0">
                <a:solidFill>
                  <a:srgbClr val="3333CC"/>
                </a:solidFill>
                <a:latin typeface="Arial"/>
                <a:cs typeface="Arial"/>
              </a:rPr>
              <a:t>by  </a:t>
            </a:r>
            <a:r>
              <a:rPr sz="1600" spc="-5" dirty="0">
                <a:solidFill>
                  <a:srgbClr val="3333CC"/>
                </a:solidFill>
                <a:latin typeface="Arial"/>
                <a:cs typeface="Arial"/>
              </a:rPr>
              <a:t>matrix multiplication connectivity  </a:t>
            </a:r>
            <a:r>
              <a:rPr sz="1600" dirty="0">
                <a:solidFill>
                  <a:srgbClr val="3333CC"/>
                </a:solidFill>
                <a:latin typeface="Arial"/>
                <a:cs typeface="Arial"/>
              </a:rPr>
              <a:t>is no longer</a:t>
            </a:r>
            <a:r>
              <a:rPr sz="1600" spc="-25" dirty="0">
                <a:solidFill>
                  <a:srgbClr val="3333CC"/>
                </a:solidFill>
                <a:latin typeface="Arial"/>
                <a:cs typeface="Arial"/>
              </a:rPr>
              <a:t> </a:t>
            </a:r>
            <a:r>
              <a:rPr sz="1600" dirty="0">
                <a:solidFill>
                  <a:srgbClr val="3333CC"/>
                </a:solidFill>
                <a:latin typeface="Arial"/>
                <a:cs typeface="Arial"/>
              </a:rPr>
              <a:t>sparse</a:t>
            </a:r>
            <a:endParaRPr sz="1600">
              <a:latin typeface="Arial"/>
              <a:cs typeface="Arial"/>
            </a:endParaRPr>
          </a:p>
          <a:p>
            <a:pPr marL="520065">
              <a:lnSpc>
                <a:spcPct val="100000"/>
              </a:lnSpc>
              <a:spcBef>
                <a:spcPts val="320"/>
              </a:spcBef>
              <a:tabLst>
                <a:tab pos="805815" algn="l"/>
              </a:tabLst>
            </a:pPr>
            <a:r>
              <a:rPr sz="1400" dirty="0">
                <a:solidFill>
                  <a:srgbClr val="336600"/>
                </a:solidFill>
                <a:latin typeface="Arial"/>
                <a:cs typeface="Arial"/>
              </a:rPr>
              <a:t>–	</a:t>
            </a:r>
            <a:r>
              <a:rPr sz="1400" dirty="0">
                <a:solidFill>
                  <a:srgbClr val="407700"/>
                </a:solidFill>
                <a:latin typeface="Arial"/>
                <a:cs typeface="Arial"/>
              </a:rPr>
              <a:t>So all outputs are </a:t>
            </a:r>
            <a:r>
              <a:rPr sz="1400" spc="-5" dirty="0">
                <a:solidFill>
                  <a:srgbClr val="407700"/>
                </a:solidFill>
                <a:latin typeface="Arial"/>
                <a:cs typeface="Arial"/>
              </a:rPr>
              <a:t>affected </a:t>
            </a:r>
            <a:r>
              <a:rPr sz="1400" dirty="0">
                <a:solidFill>
                  <a:srgbClr val="407700"/>
                </a:solidFill>
                <a:latin typeface="Arial"/>
                <a:cs typeface="Arial"/>
              </a:rPr>
              <a:t>by</a:t>
            </a:r>
            <a:r>
              <a:rPr sz="1400" spc="-50" dirty="0">
                <a:solidFill>
                  <a:srgbClr val="407700"/>
                </a:solidFill>
                <a:latin typeface="Arial"/>
                <a:cs typeface="Arial"/>
              </a:rPr>
              <a:t> </a:t>
            </a:r>
            <a:r>
              <a:rPr sz="1400" i="1" spc="15" dirty="0">
                <a:latin typeface="Cambria"/>
                <a:cs typeface="Cambria"/>
              </a:rPr>
              <a:t>x</a:t>
            </a:r>
            <a:r>
              <a:rPr sz="1350" spc="22" baseline="-21604" dirty="0">
                <a:latin typeface="Calibri"/>
                <a:cs typeface="Calibri"/>
              </a:rPr>
              <a:t>3</a:t>
            </a:r>
            <a:endParaRPr sz="1350" baseline="-21604">
              <a:latin typeface="Calibri"/>
              <a:cs typeface="Calibri"/>
            </a:endParaRPr>
          </a:p>
        </p:txBody>
      </p:sp>
      <p:sp>
        <p:nvSpPr>
          <p:cNvPr id="6" name="object 6"/>
          <p:cNvSpPr/>
          <p:nvPr/>
        </p:nvSpPr>
        <p:spPr>
          <a:xfrm>
            <a:off x="7216874" y="1754179"/>
            <a:ext cx="1769722" cy="1799693"/>
          </a:xfrm>
          <a:prstGeom prst="rect">
            <a:avLst/>
          </a:prstGeom>
          <a:blipFill>
            <a:blip r:embed="rId4"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929178" y="256001"/>
            <a:ext cx="8549005" cy="1416685"/>
          </a:xfrm>
          <a:prstGeom prst="rect">
            <a:avLst/>
          </a:prstGeom>
        </p:spPr>
        <p:txBody>
          <a:bodyPr vert="horz" wrap="square" lIns="0" tIns="328930" rIns="0" bIns="0" rtlCol="0">
            <a:spAutoFit/>
          </a:bodyPr>
          <a:lstStyle/>
          <a:p>
            <a:pPr marL="290830" algn="ctr">
              <a:lnSpc>
                <a:spcPct val="100000"/>
              </a:lnSpc>
              <a:spcBef>
                <a:spcPts val="2590"/>
              </a:spcBef>
              <a:tabLst>
                <a:tab pos="2154555" algn="l"/>
                <a:tab pos="5012055" algn="l"/>
              </a:tabLst>
            </a:pPr>
            <a:r>
              <a:rPr lang="en-US" dirty="0"/>
              <a:t>Overview</a:t>
            </a:r>
            <a:r>
              <a:rPr lang="en-US" spc="-5" dirty="0"/>
              <a:t> </a:t>
            </a:r>
            <a:r>
              <a:rPr dirty="0"/>
              <a:t>of</a:t>
            </a:r>
            <a:r>
              <a:rPr spc="-25" dirty="0"/>
              <a:t> </a:t>
            </a:r>
            <a:r>
              <a:rPr dirty="0"/>
              <a:t>CNN</a:t>
            </a:r>
          </a:p>
          <a:p>
            <a:pPr marL="12700">
              <a:lnSpc>
                <a:spcPct val="100000"/>
              </a:lnSpc>
              <a:spcBef>
                <a:spcPts val="1019"/>
              </a:spcBef>
              <a:tabLst>
                <a:tab pos="2602865" algn="l"/>
                <a:tab pos="5727065" algn="l"/>
              </a:tabLst>
            </a:pPr>
            <a:r>
              <a:rPr sz="1800" spc="-5" dirty="0">
                <a:solidFill>
                  <a:srgbClr val="660066"/>
                </a:solidFill>
              </a:rPr>
              <a:t>Convolution</a:t>
            </a:r>
            <a:r>
              <a:rPr sz="1800" spc="25" dirty="0">
                <a:solidFill>
                  <a:srgbClr val="660066"/>
                </a:solidFill>
              </a:rPr>
              <a:t> </a:t>
            </a:r>
            <a:r>
              <a:rPr sz="1800" spc="-5" dirty="0">
                <a:solidFill>
                  <a:srgbClr val="660066"/>
                </a:solidFill>
              </a:rPr>
              <a:t>operation	Sparsity </a:t>
            </a:r>
            <a:r>
              <a:rPr sz="1800" dirty="0">
                <a:solidFill>
                  <a:srgbClr val="660066"/>
                </a:solidFill>
              </a:rPr>
              <a:t>viewed</a:t>
            </a:r>
            <a:r>
              <a:rPr sz="1800" spc="20" dirty="0">
                <a:solidFill>
                  <a:srgbClr val="660066"/>
                </a:solidFill>
              </a:rPr>
              <a:t> </a:t>
            </a:r>
            <a:r>
              <a:rPr sz="1800" spc="-5" dirty="0">
                <a:solidFill>
                  <a:srgbClr val="660066"/>
                </a:solidFill>
              </a:rPr>
              <a:t>from</a:t>
            </a:r>
            <a:r>
              <a:rPr sz="1800" spc="5" dirty="0">
                <a:solidFill>
                  <a:srgbClr val="660066"/>
                </a:solidFill>
              </a:rPr>
              <a:t> </a:t>
            </a:r>
            <a:r>
              <a:rPr sz="1800" dirty="0">
                <a:solidFill>
                  <a:srgbClr val="660066"/>
                </a:solidFill>
              </a:rPr>
              <a:t>below	</a:t>
            </a:r>
            <a:r>
              <a:rPr sz="1800" spc="-5" dirty="0">
                <a:solidFill>
                  <a:srgbClr val="660066"/>
                </a:solidFill>
              </a:rPr>
              <a:t>Sparsity </a:t>
            </a:r>
            <a:r>
              <a:rPr sz="1800" dirty="0">
                <a:solidFill>
                  <a:srgbClr val="660066"/>
                </a:solidFill>
              </a:rPr>
              <a:t>viewed </a:t>
            </a:r>
            <a:r>
              <a:rPr sz="1800" spc="-5" dirty="0">
                <a:solidFill>
                  <a:srgbClr val="660066"/>
                </a:solidFill>
              </a:rPr>
              <a:t>from</a:t>
            </a:r>
            <a:r>
              <a:rPr sz="1800" spc="-50" dirty="0">
                <a:solidFill>
                  <a:srgbClr val="660066"/>
                </a:solidFill>
              </a:rPr>
              <a:t> </a:t>
            </a:r>
            <a:r>
              <a:rPr sz="1800" dirty="0">
                <a:solidFill>
                  <a:srgbClr val="660066"/>
                </a:solidFill>
              </a:rPr>
              <a:t>above</a:t>
            </a:r>
            <a:endParaRPr sz="1800" dirty="0"/>
          </a:p>
        </p:txBody>
      </p:sp>
      <p:sp>
        <p:nvSpPr>
          <p:cNvPr id="8" name="object 8"/>
          <p:cNvSpPr txBox="1"/>
          <p:nvPr/>
        </p:nvSpPr>
        <p:spPr>
          <a:xfrm>
            <a:off x="6542577" y="3688726"/>
            <a:ext cx="3180080" cy="1235075"/>
          </a:xfrm>
          <a:prstGeom prst="rect">
            <a:avLst/>
          </a:prstGeom>
        </p:spPr>
        <p:txBody>
          <a:bodyPr vert="horz" wrap="square" lIns="0" tIns="58419" rIns="0" bIns="0" rtlCol="0">
            <a:spAutoFit/>
          </a:bodyPr>
          <a:lstStyle/>
          <a:p>
            <a:pPr marL="381000" indent="-342900">
              <a:lnSpc>
                <a:spcPct val="100000"/>
              </a:lnSpc>
              <a:spcBef>
                <a:spcPts val="459"/>
              </a:spcBef>
              <a:buChar char="•"/>
              <a:tabLst>
                <a:tab pos="380365" algn="l"/>
                <a:tab pos="381000" algn="l"/>
              </a:tabLst>
            </a:pPr>
            <a:r>
              <a:rPr sz="1600" spc="-5" dirty="0">
                <a:solidFill>
                  <a:srgbClr val="3333CC"/>
                </a:solidFill>
                <a:latin typeface="Arial"/>
                <a:cs typeface="Arial"/>
              </a:rPr>
              <a:t>Highlight one output </a:t>
            </a:r>
            <a:r>
              <a:rPr sz="1600" i="1" spc="15" dirty="0">
                <a:latin typeface="Cambria"/>
                <a:cs typeface="Cambria"/>
              </a:rPr>
              <a:t>s</a:t>
            </a:r>
            <a:r>
              <a:rPr sz="1575" i="1" spc="22" baseline="-21164" dirty="0">
                <a:latin typeface="Cambria"/>
                <a:cs typeface="Cambria"/>
              </a:rPr>
              <a:t>3</a:t>
            </a:r>
            <a:r>
              <a:rPr sz="1575" i="1" spc="150" baseline="-21164" dirty="0">
                <a:latin typeface="Cambria"/>
                <a:cs typeface="Cambria"/>
              </a:rPr>
              <a:t> </a:t>
            </a:r>
            <a:r>
              <a:rPr sz="1600" spc="-5" dirty="0">
                <a:solidFill>
                  <a:srgbClr val="3333CC"/>
                </a:solidFill>
                <a:latin typeface="Arial"/>
                <a:cs typeface="Arial"/>
              </a:rPr>
              <a:t>and</a:t>
            </a:r>
            <a:endParaRPr sz="1600">
              <a:latin typeface="Arial"/>
              <a:cs typeface="Arial"/>
            </a:endParaRPr>
          </a:p>
          <a:p>
            <a:pPr marL="381000" indent="-342900">
              <a:lnSpc>
                <a:spcPct val="100000"/>
              </a:lnSpc>
              <a:spcBef>
                <a:spcPts val="365"/>
              </a:spcBef>
              <a:buChar char="•"/>
              <a:tabLst>
                <a:tab pos="380365" algn="l"/>
                <a:tab pos="381000" algn="l"/>
              </a:tabLst>
            </a:pPr>
            <a:r>
              <a:rPr sz="1600" spc="-5" dirty="0">
                <a:solidFill>
                  <a:srgbClr val="3333CC"/>
                </a:solidFill>
                <a:latin typeface="Arial"/>
                <a:cs typeface="Arial"/>
              </a:rPr>
              <a:t>inputs </a:t>
            </a:r>
            <a:r>
              <a:rPr sz="1600" i="1" spc="20" dirty="0">
                <a:latin typeface="Cambria"/>
                <a:cs typeface="Cambria"/>
              </a:rPr>
              <a:t>x </a:t>
            </a:r>
            <a:r>
              <a:rPr sz="1600" spc="-5" dirty="0">
                <a:solidFill>
                  <a:srgbClr val="3333CC"/>
                </a:solidFill>
                <a:latin typeface="Arial"/>
                <a:cs typeface="Arial"/>
              </a:rPr>
              <a:t>that </a:t>
            </a:r>
            <a:r>
              <a:rPr sz="1600" spc="-10" dirty="0">
                <a:solidFill>
                  <a:srgbClr val="3333CC"/>
                </a:solidFill>
                <a:latin typeface="Arial"/>
                <a:cs typeface="Arial"/>
              </a:rPr>
              <a:t>affect </a:t>
            </a:r>
            <a:r>
              <a:rPr sz="1600" spc="-5" dirty="0">
                <a:solidFill>
                  <a:srgbClr val="3333CC"/>
                </a:solidFill>
                <a:latin typeface="Arial"/>
                <a:cs typeface="Arial"/>
              </a:rPr>
              <a:t>this</a:t>
            </a:r>
            <a:r>
              <a:rPr sz="1600" spc="50" dirty="0">
                <a:solidFill>
                  <a:srgbClr val="3333CC"/>
                </a:solidFill>
                <a:latin typeface="Arial"/>
                <a:cs typeface="Arial"/>
              </a:rPr>
              <a:t> </a:t>
            </a:r>
            <a:r>
              <a:rPr sz="1600" dirty="0">
                <a:solidFill>
                  <a:srgbClr val="3333CC"/>
                </a:solidFill>
                <a:latin typeface="Arial"/>
                <a:cs typeface="Arial"/>
              </a:rPr>
              <a:t>unit</a:t>
            </a:r>
            <a:endParaRPr sz="1600">
              <a:latin typeface="Arial"/>
              <a:cs typeface="Arial"/>
            </a:endParaRPr>
          </a:p>
          <a:p>
            <a:pPr marL="774700" marR="68580" indent="-279400">
              <a:lnSpc>
                <a:spcPct val="132400"/>
              </a:lnSpc>
              <a:spcBef>
                <a:spcPts val="30"/>
              </a:spcBef>
              <a:tabLst>
                <a:tab pos="780415" algn="l"/>
              </a:tabLst>
            </a:pPr>
            <a:r>
              <a:rPr sz="1400" dirty="0">
                <a:solidFill>
                  <a:srgbClr val="336600"/>
                </a:solidFill>
                <a:latin typeface="Arial"/>
                <a:cs typeface="Arial"/>
              </a:rPr>
              <a:t>–		</a:t>
            </a:r>
            <a:r>
              <a:rPr sz="1400" spc="-5" dirty="0">
                <a:solidFill>
                  <a:srgbClr val="336600"/>
                </a:solidFill>
                <a:latin typeface="Arial"/>
                <a:cs typeface="Arial"/>
              </a:rPr>
              <a:t>These </a:t>
            </a:r>
            <a:r>
              <a:rPr sz="1400" dirty="0">
                <a:solidFill>
                  <a:srgbClr val="336600"/>
                </a:solidFill>
                <a:latin typeface="Arial"/>
                <a:cs typeface="Arial"/>
              </a:rPr>
              <a:t>units are known as</a:t>
            </a:r>
            <a:r>
              <a:rPr sz="1400" spc="-75" dirty="0">
                <a:solidFill>
                  <a:srgbClr val="336600"/>
                </a:solidFill>
                <a:latin typeface="Arial"/>
                <a:cs typeface="Arial"/>
              </a:rPr>
              <a:t> </a:t>
            </a:r>
            <a:r>
              <a:rPr sz="1400" dirty="0">
                <a:solidFill>
                  <a:srgbClr val="336600"/>
                </a:solidFill>
                <a:latin typeface="Arial"/>
                <a:cs typeface="Arial"/>
              </a:rPr>
              <a:t>the  receptive field of</a:t>
            </a:r>
            <a:r>
              <a:rPr sz="1400" spc="-25" dirty="0">
                <a:solidFill>
                  <a:srgbClr val="336600"/>
                </a:solidFill>
                <a:latin typeface="Arial"/>
                <a:cs typeface="Arial"/>
              </a:rPr>
              <a:t> </a:t>
            </a:r>
            <a:r>
              <a:rPr sz="1800" i="1" spc="20" dirty="0">
                <a:latin typeface="Cambria"/>
                <a:cs typeface="Cambria"/>
              </a:rPr>
              <a:t>s</a:t>
            </a:r>
            <a:r>
              <a:rPr sz="1800" spc="30" baseline="-20833" dirty="0">
                <a:latin typeface="Calibri"/>
                <a:cs typeface="Calibri"/>
              </a:rPr>
              <a:t>3</a:t>
            </a:r>
            <a:endParaRPr sz="1800" baseline="-20833">
              <a:latin typeface="Calibri"/>
              <a:cs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12700" rIns="0" bIns="0" rtlCol="0">
            <a:spAutoFit/>
          </a:bodyPr>
          <a:lstStyle/>
          <a:p>
            <a:pPr marL="17145">
              <a:lnSpc>
                <a:spcPct val="100000"/>
              </a:lnSpc>
              <a:spcBef>
                <a:spcPts val="100"/>
              </a:spcBef>
            </a:pPr>
            <a:r>
              <a:rPr spc="-25" dirty="0"/>
              <a:t>Regularization</a:t>
            </a:r>
            <a:r>
              <a:rPr spc="-60" dirty="0"/>
              <a:t> </a:t>
            </a:r>
            <a:r>
              <a:rPr spc="-20" dirty="0"/>
              <a:t>Strategies</a:t>
            </a:r>
          </a:p>
        </p:txBody>
      </p:sp>
      <p:sp>
        <p:nvSpPr>
          <p:cNvPr id="5" name="object 5"/>
          <p:cNvSpPr txBox="1"/>
          <p:nvPr/>
        </p:nvSpPr>
        <p:spPr>
          <a:xfrm>
            <a:off x="661077" y="1805432"/>
            <a:ext cx="4091304" cy="3771900"/>
          </a:xfrm>
          <a:prstGeom prst="rect">
            <a:avLst/>
          </a:prstGeom>
        </p:spPr>
        <p:txBody>
          <a:bodyPr vert="horz" wrap="square" lIns="0" tIns="79375" rIns="0" bIns="0" rtlCol="0">
            <a:spAutoFit/>
          </a:bodyPr>
          <a:lstStyle/>
          <a:p>
            <a:pPr marL="521334" indent="-508634">
              <a:lnSpc>
                <a:spcPct val="100000"/>
              </a:lnSpc>
              <a:spcBef>
                <a:spcPts val="625"/>
              </a:spcBef>
              <a:buAutoNum type="arabicPeriod"/>
              <a:tabLst>
                <a:tab pos="520700" algn="l"/>
                <a:tab pos="521334" algn="l"/>
              </a:tabLst>
            </a:pPr>
            <a:r>
              <a:rPr sz="2400" spc="-15" dirty="0">
                <a:solidFill>
                  <a:srgbClr val="808080"/>
                </a:solidFill>
                <a:latin typeface="Arial"/>
                <a:cs typeface="Arial"/>
              </a:rPr>
              <a:t>Parameter </a:t>
            </a:r>
            <a:r>
              <a:rPr sz="2400" spc="-10" dirty="0">
                <a:solidFill>
                  <a:srgbClr val="808080"/>
                </a:solidFill>
                <a:latin typeface="Arial"/>
                <a:cs typeface="Arial"/>
              </a:rPr>
              <a:t>Norm</a:t>
            </a:r>
            <a:r>
              <a:rPr sz="2400" spc="-100" dirty="0">
                <a:solidFill>
                  <a:srgbClr val="808080"/>
                </a:solidFill>
                <a:latin typeface="Arial"/>
                <a:cs typeface="Arial"/>
              </a:rPr>
              <a:t> </a:t>
            </a:r>
            <a:r>
              <a:rPr sz="2400" spc="-15" dirty="0">
                <a:solidFill>
                  <a:srgbClr val="808080"/>
                </a:solidFill>
                <a:latin typeface="Arial"/>
                <a:cs typeface="Arial"/>
              </a:rPr>
              <a:t>Penalties</a:t>
            </a:r>
            <a:endParaRPr sz="2400">
              <a:latin typeface="Arial"/>
              <a:cs typeface="Arial"/>
            </a:endParaRPr>
          </a:p>
          <a:p>
            <a:pPr marL="521334" marR="172085" indent="-508634">
              <a:lnSpc>
                <a:spcPts val="2780"/>
              </a:lnSpc>
              <a:spcBef>
                <a:spcPts val="705"/>
              </a:spcBef>
              <a:buAutoNum type="arabicPeriod"/>
              <a:tabLst>
                <a:tab pos="520700" algn="l"/>
                <a:tab pos="521334" algn="l"/>
              </a:tabLst>
            </a:pPr>
            <a:r>
              <a:rPr sz="2400" spc="-10" dirty="0">
                <a:solidFill>
                  <a:srgbClr val="808080"/>
                </a:solidFill>
                <a:latin typeface="Arial"/>
                <a:cs typeface="Arial"/>
              </a:rPr>
              <a:t>Norm </a:t>
            </a:r>
            <a:r>
              <a:rPr sz="2400" spc="-15" dirty="0">
                <a:solidFill>
                  <a:srgbClr val="808080"/>
                </a:solidFill>
                <a:latin typeface="Arial"/>
                <a:cs typeface="Arial"/>
              </a:rPr>
              <a:t>Penalties </a:t>
            </a:r>
            <a:r>
              <a:rPr sz="2400" spc="-10" dirty="0">
                <a:solidFill>
                  <a:srgbClr val="808080"/>
                </a:solidFill>
                <a:latin typeface="Arial"/>
                <a:cs typeface="Arial"/>
              </a:rPr>
              <a:t>as  </a:t>
            </a:r>
            <a:r>
              <a:rPr sz="2400" spc="-15" dirty="0">
                <a:solidFill>
                  <a:srgbClr val="808080"/>
                </a:solidFill>
                <a:latin typeface="Arial"/>
                <a:cs typeface="Arial"/>
              </a:rPr>
              <a:t>Constrained</a:t>
            </a:r>
            <a:r>
              <a:rPr sz="2400" spc="-70" dirty="0">
                <a:solidFill>
                  <a:srgbClr val="808080"/>
                </a:solidFill>
                <a:latin typeface="Arial"/>
                <a:cs typeface="Arial"/>
              </a:rPr>
              <a:t> </a:t>
            </a:r>
            <a:r>
              <a:rPr sz="2400" spc="-15" dirty="0">
                <a:solidFill>
                  <a:srgbClr val="808080"/>
                </a:solidFill>
                <a:latin typeface="Arial"/>
                <a:cs typeface="Arial"/>
              </a:rPr>
              <a:t>Optimization</a:t>
            </a:r>
            <a:endParaRPr sz="2400">
              <a:latin typeface="Arial"/>
              <a:cs typeface="Arial"/>
            </a:endParaRPr>
          </a:p>
          <a:p>
            <a:pPr marL="521334" marR="36195" indent="-508634">
              <a:lnSpc>
                <a:spcPts val="2810"/>
              </a:lnSpc>
              <a:spcBef>
                <a:spcPts val="705"/>
              </a:spcBef>
              <a:buAutoNum type="arabicPeriod"/>
              <a:tabLst>
                <a:tab pos="520700" algn="l"/>
                <a:tab pos="521334" algn="l"/>
              </a:tabLst>
            </a:pPr>
            <a:r>
              <a:rPr sz="2400" spc="-15" dirty="0">
                <a:solidFill>
                  <a:srgbClr val="808080"/>
                </a:solidFill>
                <a:latin typeface="Arial"/>
                <a:cs typeface="Arial"/>
              </a:rPr>
              <a:t>Regularization </a:t>
            </a:r>
            <a:r>
              <a:rPr sz="2400" spc="-10" dirty="0">
                <a:solidFill>
                  <a:srgbClr val="808080"/>
                </a:solidFill>
                <a:latin typeface="Arial"/>
                <a:cs typeface="Arial"/>
              </a:rPr>
              <a:t>and </a:t>
            </a:r>
            <a:r>
              <a:rPr sz="2400" spc="-15" dirty="0">
                <a:solidFill>
                  <a:srgbClr val="808080"/>
                </a:solidFill>
                <a:latin typeface="Arial"/>
                <a:cs typeface="Arial"/>
              </a:rPr>
              <a:t>Under-  constrained</a:t>
            </a:r>
            <a:r>
              <a:rPr sz="2400" spc="-35" dirty="0">
                <a:solidFill>
                  <a:srgbClr val="808080"/>
                </a:solidFill>
                <a:latin typeface="Arial"/>
                <a:cs typeface="Arial"/>
              </a:rPr>
              <a:t> </a:t>
            </a:r>
            <a:r>
              <a:rPr sz="2400" spc="-15" dirty="0">
                <a:solidFill>
                  <a:srgbClr val="808080"/>
                </a:solidFill>
                <a:latin typeface="Arial"/>
                <a:cs typeface="Arial"/>
              </a:rPr>
              <a:t>Problems</a:t>
            </a:r>
            <a:endParaRPr sz="2400">
              <a:latin typeface="Arial"/>
              <a:cs typeface="Arial"/>
            </a:endParaRPr>
          </a:p>
          <a:p>
            <a:pPr marL="521334" indent="-508634">
              <a:lnSpc>
                <a:spcPct val="100000"/>
              </a:lnSpc>
              <a:spcBef>
                <a:spcPts val="445"/>
              </a:spcBef>
              <a:buAutoNum type="arabicPeriod"/>
              <a:tabLst>
                <a:tab pos="520700" algn="l"/>
                <a:tab pos="521334" algn="l"/>
              </a:tabLst>
            </a:pPr>
            <a:r>
              <a:rPr sz="2400" spc="-15" dirty="0">
                <a:solidFill>
                  <a:srgbClr val="808080"/>
                </a:solidFill>
                <a:latin typeface="Arial"/>
                <a:cs typeface="Arial"/>
              </a:rPr>
              <a:t>Data Set</a:t>
            </a:r>
            <a:r>
              <a:rPr sz="2400" spc="-55" dirty="0">
                <a:solidFill>
                  <a:srgbClr val="808080"/>
                </a:solidFill>
                <a:latin typeface="Arial"/>
                <a:cs typeface="Arial"/>
              </a:rPr>
              <a:t> </a:t>
            </a:r>
            <a:r>
              <a:rPr sz="2400" spc="-15" dirty="0">
                <a:solidFill>
                  <a:srgbClr val="808080"/>
                </a:solidFill>
                <a:latin typeface="Arial"/>
                <a:cs typeface="Arial"/>
              </a:rPr>
              <a:t>Augmentation</a:t>
            </a:r>
            <a:endParaRPr sz="2400">
              <a:latin typeface="Arial"/>
              <a:cs typeface="Arial"/>
            </a:endParaRPr>
          </a:p>
          <a:p>
            <a:pPr marL="521334" indent="-508634">
              <a:lnSpc>
                <a:spcPct val="100000"/>
              </a:lnSpc>
              <a:spcBef>
                <a:spcPts val="500"/>
              </a:spcBef>
              <a:buAutoNum type="arabicPeriod"/>
              <a:tabLst>
                <a:tab pos="520700" algn="l"/>
                <a:tab pos="521334" algn="l"/>
              </a:tabLst>
            </a:pPr>
            <a:r>
              <a:rPr sz="2400" spc="-10" dirty="0">
                <a:solidFill>
                  <a:srgbClr val="808080"/>
                </a:solidFill>
                <a:latin typeface="Arial"/>
                <a:cs typeface="Arial"/>
              </a:rPr>
              <a:t>Noise</a:t>
            </a:r>
            <a:r>
              <a:rPr sz="2400" spc="-35" dirty="0">
                <a:solidFill>
                  <a:srgbClr val="808080"/>
                </a:solidFill>
                <a:latin typeface="Arial"/>
                <a:cs typeface="Arial"/>
              </a:rPr>
              <a:t> </a:t>
            </a:r>
            <a:r>
              <a:rPr sz="2400" spc="-15" dirty="0">
                <a:solidFill>
                  <a:srgbClr val="808080"/>
                </a:solidFill>
                <a:latin typeface="Arial"/>
                <a:cs typeface="Arial"/>
              </a:rPr>
              <a:t>Robustness</a:t>
            </a:r>
            <a:endParaRPr sz="2400">
              <a:latin typeface="Arial"/>
              <a:cs typeface="Arial"/>
            </a:endParaRPr>
          </a:p>
          <a:p>
            <a:pPr marL="521334" indent="-508634">
              <a:lnSpc>
                <a:spcPct val="100000"/>
              </a:lnSpc>
              <a:spcBef>
                <a:spcPts val="530"/>
              </a:spcBef>
              <a:buAutoNum type="arabicPeriod"/>
              <a:tabLst>
                <a:tab pos="520700" algn="l"/>
                <a:tab pos="521334" algn="l"/>
              </a:tabLst>
            </a:pPr>
            <a:r>
              <a:rPr sz="2400" spc="-15" dirty="0">
                <a:solidFill>
                  <a:srgbClr val="808080"/>
                </a:solidFill>
                <a:latin typeface="Arial"/>
                <a:cs typeface="Arial"/>
              </a:rPr>
              <a:t>Semi-supervised</a:t>
            </a:r>
            <a:r>
              <a:rPr sz="2400" spc="-50" dirty="0">
                <a:solidFill>
                  <a:srgbClr val="808080"/>
                </a:solidFill>
                <a:latin typeface="Arial"/>
                <a:cs typeface="Arial"/>
              </a:rPr>
              <a:t> </a:t>
            </a:r>
            <a:r>
              <a:rPr sz="2400" spc="-10" dirty="0">
                <a:solidFill>
                  <a:srgbClr val="808080"/>
                </a:solidFill>
                <a:latin typeface="Arial"/>
                <a:cs typeface="Arial"/>
              </a:rPr>
              <a:t>learning</a:t>
            </a:r>
            <a:endParaRPr sz="2400">
              <a:latin typeface="Arial"/>
              <a:cs typeface="Arial"/>
            </a:endParaRPr>
          </a:p>
          <a:p>
            <a:pPr marL="521334" indent="-508634">
              <a:lnSpc>
                <a:spcPct val="100000"/>
              </a:lnSpc>
              <a:spcBef>
                <a:spcPts val="505"/>
              </a:spcBef>
              <a:buAutoNum type="arabicPeriod"/>
              <a:tabLst>
                <a:tab pos="520700" algn="l"/>
                <a:tab pos="521334" algn="l"/>
              </a:tabLst>
            </a:pPr>
            <a:r>
              <a:rPr sz="2400" spc="-15" dirty="0">
                <a:solidFill>
                  <a:srgbClr val="808080"/>
                </a:solidFill>
                <a:latin typeface="Arial"/>
                <a:cs typeface="Arial"/>
              </a:rPr>
              <a:t>Multi-task</a:t>
            </a:r>
            <a:r>
              <a:rPr sz="2400" spc="-35" dirty="0">
                <a:solidFill>
                  <a:srgbClr val="808080"/>
                </a:solidFill>
                <a:latin typeface="Arial"/>
                <a:cs typeface="Arial"/>
              </a:rPr>
              <a:t> </a:t>
            </a:r>
            <a:r>
              <a:rPr sz="2400" spc="-15" dirty="0">
                <a:solidFill>
                  <a:srgbClr val="808080"/>
                </a:solidFill>
                <a:latin typeface="Arial"/>
                <a:cs typeface="Arial"/>
              </a:rPr>
              <a:t>learning</a:t>
            </a:r>
            <a:endParaRPr sz="2400">
              <a:latin typeface="Arial"/>
              <a:cs typeface="Arial"/>
            </a:endParaRPr>
          </a:p>
        </p:txBody>
      </p:sp>
      <p:sp>
        <p:nvSpPr>
          <p:cNvPr id="6" name="object 6"/>
          <p:cNvSpPr txBox="1"/>
          <p:nvPr/>
        </p:nvSpPr>
        <p:spPr>
          <a:xfrm>
            <a:off x="5483691" y="1805432"/>
            <a:ext cx="3599179" cy="3771900"/>
          </a:xfrm>
          <a:prstGeom prst="rect">
            <a:avLst/>
          </a:prstGeom>
        </p:spPr>
        <p:txBody>
          <a:bodyPr vert="horz" wrap="square" lIns="0" tIns="79375" rIns="0" bIns="0" rtlCol="0">
            <a:spAutoFit/>
          </a:bodyPr>
          <a:lstStyle/>
          <a:p>
            <a:pPr marL="464820" indent="-452120">
              <a:lnSpc>
                <a:spcPct val="100000"/>
              </a:lnSpc>
              <a:spcBef>
                <a:spcPts val="625"/>
              </a:spcBef>
              <a:buAutoNum type="arabicPeriod" startAt="8"/>
              <a:tabLst>
                <a:tab pos="464184" algn="l"/>
                <a:tab pos="464820" algn="l"/>
              </a:tabLst>
            </a:pPr>
            <a:r>
              <a:rPr sz="2400" spc="-10" dirty="0">
                <a:solidFill>
                  <a:srgbClr val="808080"/>
                </a:solidFill>
                <a:latin typeface="Arial"/>
                <a:cs typeface="Arial"/>
              </a:rPr>
              <a:t>Early</a:t>
            </a:r>
            <a:r>
              <a:rPr sz="2400" spc="-35" dirty="0">
                <a:solidFill>
                  <a:srgbClr val="808080"/>
                </a:solidFill>
                <a:latin typeface="Arial"/>
                <a:cs typeface="Arial"/>
              </a:rPr>
              <a:t> </a:t>
            </a:r>
            <a:r>
              <a:rPr sz="2400" spc="-15" dirty="0">
                <a:solidFill>
                  <a:srgbClr val="808080"/>
                </a:solidFill>
                <a:latin typeface="Arial"/>
                <a:cs typeface="Arial"/>
              </a:rPr>
              <a:t>Stopping</a:t>
            </a:r>
            <a:endParaRPr sz="2400">
              <a:latin typeface="Arial"/>
              <a:cs typeface="Arial"/>
            </a:endParaRPr>
          </a:p>
          <a:p>
            <a:pPr marL="464820" marR="408305" indent="-452120">
              <a:lnSpc>
                <a:spcPts val="2780"/>
              </a:lnSpc>
              <a:spcBef>
                <a:spcPts val="705"/>
              </a:spcBef>
              <a:buAutoNum type="arabicPeriod" startAt="8"/>
              <a:tabLst>
                <a:tab pos="464184" algn="l"/>
                <a:tab pos="464820" algn="l"/>
              </a:tabLst>
            </a:pPr>
            <a:r>
              <a:rPr sz="2400" spc="-15" dirty="0">
                <a:solidFill>
                  <a:srgbClr val="808080"/>
                </a:solidFill>
                <a:latin typeface="Arial"/>
                <a:cs typeface="Arial"/>
              </a:rPr>
              <a:t>Parameter </a:t>
            </a:r>
            <a:r>
              <a:rPr sz="2400" spc="-10" dirty="0">
                <a:solidFill>
                  <a:srgbClr val="808080"/>
                </a:solidFill>
                <a:latin typeface="Arial"/>
                <a:cs typeface="Arial"/>
              </a:rPr>
              <a:t>tying</a:t>
            </a:r>
            <a:r>
              <a:rPr sz="2400" spc="-125" dirty="0">
                <a:solidFill>
                  <a:srgbClr val="808080"/>
                </a:solidFill>
                <a:latin typeface="Arial"/>
                <a:cs typeface="Arial"/>
              </a:rPr>
              <a:t> </a:t>
            </a:r>
            <a:r>
              <a:rPr sz="2400" spc="-10" dirty="0">
                <a:solidFill>
                  <a:srgbClr val="808080"/>
                </a:solidFill>
                <a:latin typeface="Arial"/>
                <a:cs typeface="Arial"/>
              </a:rPr>
              <a:t>and  </a:t>
            </a:r>
            <a:r>
              <a:rPr sz="2400" spc="-15" dirty="0">
                <a:solidFill>
                  <a:srgbClr val="808080"/>
                </a:solidFill>
                <a:latin typeface="Arial"/>
                <a:cs typeface="Arial"/>
              </a:rPr>
              <a:t>parameter</a:t>
            </a:r>
            <a:r>
              <a:rPr sz="2400" spc="-40" dirty="0">
                <a:solidFill>
                  <a:srgbClr val="808080"/>
                </a:solidFill>
                <a:latin typeface="Arial"/>
                <a:cs typeface="Arial"/>
              </a:rPr>
              <a:t> </a:t>
            </a:r>
            <a:r>
              <a:rPr sz="2400" spc="-15" dirty="0">
                <a:solidFill>
                  <a:srgbClr val="808080"/>
                </a:solidFill>
                <a:latin typeface="Arial"/>
                <a:cs typeface="Arial"/>
              </a:rPr>
              <a:t>sharing</a:t>
            </a:r>
            <a:endParaRPr sz="2400">
              <a:latin typeface="Arial"/>
              <a:cs typeface="Arial"/>
            </a:endParaRPr>
          </a:p>
          <a:p>
            <a:pPr marL="464820" indent="-452120">
              <a:lnSpc>
                <a:spcPct val="100000"/>
              </a:lnSpc>
              <a:spcBef>
                <a:spcPts val="550"/>
              </a:spcBef>
              <a:buAutoNum type="arabicPeriod" startAt="8"/>
              <a:tabLst>
                <a:tab pos="464820" algn="l"/>
              </a:tabLst>
            </a:pPr>
            <a:r>
              <a:rPr sz="2400" spc="-15" dirty="0">
                <a:solidFill>
                  <a:srgbClr val="3333CC"/>
                </a:solidFill>
                <a:latin typeface="Arial"/>
                <a:cs typeface="Arial"/>
              </a:rPr>
              <a:t>Sparse</a:t>
            </a:r>
            <a:r>
              <a:rPr sz="2400" spc="-70" dirty="0">
                <a:solidFill>
                  <a:srgbClr val="3333CC"/>
                </a:solidFill>
                <a:latin typeface="Arial"/>
                <a:cs typeface="Arial"/>
              </a:rPr>
              <a:t> </a:t>
            </a:r>
            <a:r>
              <a:rPr sz="2400" spc="-15" dirty="0">
                <a:solidFill>
                  <a:srgbClr val="3333CC"/>
                </a:solidFill>
                <a:latin typeface="Arial"/>
                <a:cs typeface="Arial"/>
              </a:rPr>
              <a:t>representations</a:t>
            </a:r>
            <a:endParaRPr sz="2400">
              <a:latin typeface="Arial"/>
              <a:cs typeface="Arial"/>
            </a:endParaRPr>
          </a:p>
          <a:p>
            <a:pPr marL="464820" marR="577215" indent="-452120">
              <a:lnSpc>
                <a:spcPts val="2780"/>
              </a:lnSpc>
              <a:spcBef>
                <a:spcPts val="705"/>
              </a:spcBef>
              <a:buAutoNum type="arabicPeriod" startAt="8"/>
              <a:tabLst>
                <a:tab pos="464820" algn="l"/>
              </a:tabLst>
            </a:pPr>
            <a:r>
              <a:rPr sz="2400" spc="-15" dirty="0">
                <a:solidFill>
                  <a:srgbClr val="808080"/>
                </a:solidFill>
                <a:latin typeface="Arial"/>
                <a:cs typeface="Arial"/>
              </a:rPr>
              <a:t>Bagging </a:t>
            </a:r>
            <a:r>
              <a:rPr sz="2400" spc="-10" dirty="0">
                <a:solidFill>
                  <a:srgbClr val="808080"/>
                </a:solidFill>
                <a:latin typeface="Arial"/>
                <a:cs typeface="Arial"/>
              </a:rPr>
              <a:t>and </a:t>
            </a:r>
            <a:r>
              <a:rPr sz="2400" spc="-15" dirty="0">
                <a:solidFill>
                  <a:srgbClr val="808080"/>
                </a:solidFill>
                <a:latin typeface="Arial"/>
                <a:cs typeface="Arial"/>
              </a:rPr>
              <a:t>other  ensemble</a:t>
            </a:r>
            <a:r>
              <a:rPr sz="2400" spc="-85" dirty="0">
                <a:solidFill>
                  <a:srgbClr val="808080"/>
                </a:solidFill>
                <a:latin typeface="Arial"/>
                <a:cs typeface="Arial"/>
              </a:rPr>
              <a:t> </a:t>
            </a:r>
            <a:r>
              <a:rPr sz="2400" spc="-20" dirty="0">
                <a:solidFill>
                  <a:srgbClr val="808080"/>
                </a:solidFill>
                <a:latin typeface="Arial"/>
                <a:cs typeface="Arial"/>
              </a:rPr>
              <a:t>methods</a:t>
            </a:r>
            <a:endParaRPr sz="2400">
              <a:latin typeface="Arial"/>
              <a:cs typeface="Arial"/>
            </a:endParaRPr>
          </a:p>
          <a:p>
            <a:pPr marL="464820" indent="-452120">
              <a:lnSpc>
                <a:spcPct val="100000"/>
              </a:lnSpc>
              <a:spcBef>
                <a:spcPts val="455"/>
              </a:spcBef>
              <a:buAutoNum type="arabicPeriod" startAt="8"/>
              <a:tabLst>
                <a:tab pos="464820" algn="l"/>
              </a:tabLst>
            </a:pPr>
            <a:r>
              <a:rPr sz="2400" spc="-15" dirty="0">
                <a:solidFill>
                  <a:srgbClr val="808080"/>
                </a:solidFill>
                <a:latin typeface="Arial"/>
                <a:cs typeface="Arial"/>
              </a:rPr>
              <a:t>Dropout</a:t>
            </a:r>
            <a:endParaRPr sz="2400">
              <a:latin typeface="Arial"/>
              <a:cs typeface="Arial"/>
            </a:endParaRPr>
          </a:p>
          <a:p>
            <a:pPr marL="464820" indent="-452120">
              <a:lnSpc>
                <a:spcPct val="100000"/>
              </a:lnSpc>
              <a:spcBef>
                <a:spcPts val="530"/>
              </a:spcBef>
              <a:buAutoNum type="arabicPeriod" startAt="8"/>
              <a:tabLst>
                <a:tab pos="464820" algn="l"/>
              </a:tabLst>
            </a:pPr>
            <a:r>
              <a:rPr sz="2400" spc="-15" dirty="0">
                <a:solidFill>
                  <a:srgbClr val="808080"/>
                </a:solidFill>
                <a:latin typeface="Arial"/>
                <a:cs typeface="Arial"/>
              </a:rPr>
              <a:t>Adversarial</a:t>
            </a:r>
            <a:r>
              <a:rPr sz="2400" spc="-25" dirty="0">
                <a:solidFill>
                  <a:srgbClr val="808080"/>
                </a:solidFill>
                <a:latin typeface="Arial"/>
                <a:cs typeface="Arial"/>
              </a:rPr>
              <a:t> </a:t>
            </a:r>
            <a:r>
              <a:rPr sz="2400" spc="-10" dirty="0">
                <a:solidFill>
                  <a:srgbClr val="808080"/>
                </a:solidFill>
                <a:latin typeface="Arial"/>
                <a:cs typeface="Arial"/>
              </a:rPr>
              <a:t>training</a:t>
            </a:r>
            <a:endParaRPr sz="2400">
              <a:latin typeface="Arial"/>
              <a:cs typeface="Arial"/>
            </a:endParaRPr>
          </a:p>
          <a:p>
            <a:pPr marL="464820" indent="-452120">
              <a:lnSpc>
                <a:spcPct val="100000"/>
              </a:lnSpc>
              <a:spcBef>
                <a:spcPts val="505"/>
              </a:spcBef>
              <a:buAutoNum type="arabicPeriod" startAt="8"/>
              <a:tabLst>
                <a:tab pos="464820" algn="l"/>
              </a:tabLst>
            </a:pPr>
            <a:r>
              <a:rPr sz="2400" spc="-55" dirty="0">
                <a:solidFill>
                  <a:srgbClr val="808080"/>
                </a:solidFill>
                <a:latin typeface="Arial"/>
                <a:cs typeface="Arial"/>
              </a:rPr>
              <a:t>Tangent</a:t>
            </a:r>
            <a:r>
              <a:rPr sz="2400" spc="-35" dirty="0">
                <a:solidFill>
                  <a:srgbClr val="808080"/>
                </a:solidFill>
                <a:latin typeface="Arial"/>
                <a:cs typeface="Arial"/>
              </a:rPr>
              <a:t> </a:t>
            </a:r>
            <a:r>
              <a:rPr sz="2400" spc="-15" dirty="0">
                <a:solidFill>
                  <a:srgbClr val="808080"/>
                </a:solidFill>
                <a:latin typeface="Arial"/>
                <a:cs typeface="Arial"/>
              </a:rPr>
              <a:t>methods</a:t>
            </a:r>
            <a:endParaRPr sz="2400">
              <a:latin typeface="Arial"/>
              <a:cs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558880" y="691895"/>
            <a:ext cx="6946265" cy="695960"/>
          </a:xfrm>
          <a:prstGeom prst="rect">
            <a:avLst/>
          </a:prstGeom>
        </p:spPr>
        <p:txBody>
          <a:bodyPr vert="horz" wrap="square" lIns="0" tIns="12700" rIns="0" bIns="0" rtlCol="0">
            <a:spAutoFit/>
          </a:bodyPr>
          <a:lstStyle/>
          <a:p>
            <a:pPr marL="12700">
              <a:lnSpc>
                <a:spcPct val="100000"/>
              </a:lnSpc>
              <a:spcBef>
                <a:spcPts val="100"/>
              </a:spcBef>
            </a:pPr>
            <a:r>
              <a:rPr spc="-25" dirty="0"/>
              <a:t>Direct </a:t>
            </a:r>
            <a:r>
              <a:rPr spc="-20" dirty="0"/>
              <a:t>and Indirect</a:t>
            </a:r>
            <a:r>
              <a:rPr spc="-70" dirty="0"/>
              <a:t> </a:t>
            </a:r>
            <a:r>
              <a:rPr spc="-20" dirty="0"/>
              <a:t>Penalties</a:t>
            </a:r>
          </a:p>
        </p:txBody>
      </p:sp>
      <p:sp>
        <p:nvSpPr>
          <p:cNvPr id="4" name="object 4"/>
          <p:cNvSpPr txBox="1"/>
          <p:nvPr/>
        </p:nvSpPr>
        <p:spPr>
          <a:xfrm>
            <a:off x="573023" y="1563479"/>
            <a:ext cx="9193277" cy="5361724"/>
          </a:xfrm>
          <a:prstGeom prst="rect">
            <a:avLst/>
          </a:prstGeom>
        </p:spPr>
        <p:txBody>
          <a:bodyPr vert="horz" wrap="square" lIns="0" tIns="95250" rIns="0" bIns="0" rtlCol="0">
            <a:spAutoFit/>
          </a:bodyPr>
          <a:lstStyle/>
          <a:p>
            <a:pPr marL="364490" indent="-339090">
              <a:lnSpc>
                <a:spcPct val="100000"/>
              </a:lnSpc>
              <a:spcBef>
                <a:spcPts val="750"/>
              </a:spcBef>
              <a:buChar char="•"/>
              <a:tabLst>
                <a:tab pos="363855" algn="l"/>
                <a:tab pos="364490" algn="l"/>
              </a:tabLst>
            </a:pPr>
            <a:r>
              <a:rPr sz="3200" spc="-15" dirty="0">
                <a:solidFill>
                  <a:srgbClr val="3333CC"/>
                </a:solidFill>
                <a:latin typeface="Arial"/>
                <a:cs typeface="Arial"/>
              </a:rPr>
              <a:t>Direct</a:t>
            </a:r>
            <a:r>
              <a:rPr sz="3200" spc="-30" dirty="0">
                <a:solidFill>
                  <a:srgbClr val="3333CC"/>
                </a:solidFill>
                <a:latin typeface="Arial"/>
                <a:cs typeface="Arial"/>
              </a:rPr>
              <a:t> </a:t>
            </a:r>
            <a:r>
              <a:rPr sz="3200" spc="-20" dirty="0">
                <a:solidFill>
                  <a:srgbClr val="3333CC"/>
                </a:solidFill>
                <a:latin typeface="Arial"/>
                <a:cs typeface="Arial"/>
              </a:rPr>
              <a:t>Penalty</a:t>
            </a:r>
            <a:endParaRPr sz="3200" dirty="0">
              <a:latin typeface="Arial"/>
              <a:cs typeface="Arial"/>
            </a:endParaRPr>
          </a:p>
          <a:p>
            <a:pPr marL="477520">
              <a:lnSpc>
                <a:spcPct val="100000"/>
              </a:lnSpc>
              <a:spcBef>
                <a:spcPts val="565"/>
              </a:spcBef>
            </a:pPr>
            <a:r>
              <a:rPr sz="2800" dirty="0">
                <a:solidFill>
                  <a:srgbClr val="336600"/>
                </a:solidFill>
                <a:latin typeface="Arial"/>
                <a:cs typeface="Arial"/>
              </a:rPr>
              <a:t>– </a:t>
            </a:r>
            <a:r>
              <a:rPr sz="2800" spc="-15" dirty="0">
                <a:solidFill>
                  <a:srgbClr val="336600"/>
                </a:solidFill>
                <a:latin typeface="Arial"/>
                <a:cs typeface="Arial"/>
              </a:rPr>
              <a:t>Weight decay penalizes parameters</a:t>
            </a:r>
            <a:r>
              <a:rPr sz="2800" spc="-195" dirty="0">
                <a:solidFill>
                  <a:srgbClr val="336600"/>
                </a:solidFill>
                <a:latin typeface="Arial"/>
                <a:cs typeface="Arial"/>
              </a:rPr>
              <a:t> </a:t>
            </a:r>
            <a:r>
              <a:rPr sz="2800" spc="-10" dirty="0">
                <a:solidFill>
                  <a:srgbClr val="336600"/>
                </a:solidFill>
                <a:latin typeface="Arial"/>
                <a:cs typeface="Arial"/>
              </a:rPr>
              <a:t>directly</a:t>
            </a:r>
            <a:endParaRPr sz="2800" dirty="0">
              <a:latin typeface="Arial"/>
              <a:cs typeface="Arial"/>
            </a:endParaRPr>
          </a:p>
          <a:p>
            <a:pPr marL="477520">
              <a:lnSpc>
                <a:spcPct val="100000"/>
              </a:lnSpc>
              <a:spcBef>
                <a:spcPts val="650"/>
              </a:spcBef>
            </a:pPr>
            <a:r>
              <a:rPr sz="2800" dirty="0">
                <a:latin typeface="Times New Roman"/>
                <a:cs typeface="Times New Roman"/>
              </a:rPr>
              <a:t>– </a:t>
            </a:r>
            <a:r>
              <a:rPr sz="2800" i="1" spc="-10" dirty="0">
                <a:latin typeface="Times New Roman"/>
                <a:cs typeface="Times New Roman"/>
              </a:rPr>
              <a:t>L</a:t>
            </a:r>
            <a:r>
              <a:rPr sz="2700" spc="-15" baseline="24691" dirty="0">
                <a:latin typeface="Times New Roman"/>
                <a:cs typeface="Times New Roman"/>
              </a:rPr>
              <a:t>1 </a:t>
            </a:r>
            <a:r>
              <a:rPr sz="2800" spc="-15" dirty="0">
                <a:solidFill>
                  <a:srgbClr val="336600"/>
                </a:solidFill>
                <a:latin typeface="Arial"/>
                <a:cs typeface="Arial"/>
              </a:rPr>
              <a:t>penalization induces sparse</a:t>
            </a:r>
            <a:r>
              <a:rPr sz="2800" spc="-10" dirty="0">
                <a:solidFill>
                  <a:srgbClr val="336600"/>
                </a:solidFill>
                <a:latin typeface="Arial"/>
                <a:cs typeface="Arial"/>
              </a:rPr>
              <a:t> </a:t>
            </a:r>
            <a:r>
              <a:rPr sz="2800" spc="-15" dirty="0">
                <a:solidFill>
                  <a:srgbClr val="336600"/>
                </a:solidFill>
                <a:latin typeface="Arial"/>
                <a:cs typeface="Arial"/>
              </a:rPr>
              <a:t>parameterization</a:t>
            </a:r>
            <a:endParaRPr sz="2800" dirty="0">
              <a:latin typeface="Arial"/>
              <a:cs typeface="Arial"/>
            </a:endParaRPr>
          </a:p>
          <a:p>
            <a:pPr marL="364490" indent="-339090">
              <a:lnSpc>
                <a:spcPct val="100000"/>
              </a:lnSpc>
              <a:spcBef>
                <a:spcPts val="725"/>
              </a:spcBef>
              <a:buChar char="•"/>
              <a:tabLst>
                <a:tab pos="363855" algn="l"/>
                <a:tab pos="364490" algn="l"/>
              </a:tabLst>
            </a:pPr>
            <a:r>
              <a:rPr sz="3200" spc="-20" dirty="0">
                <a:solidFill>
                  <a:srgbClr val="3333CC"/>
                </a:solidFill>
                <a:latin typeface="Arial"/>
                <a:cs typeface="Arial"/>
              </a:rPr>
              <a:t>Indirect</a:t>
            </a:r>
            <a:r>
              <a:rPr sz="3200" spc="-30" dirty="0">
                <a:solidFill>
                  <a:srgbClr val="3333CC"/>
                </a:solidFill>
                <a:latin typeface="Arial"/>
                <a:cs typeface="Arial"/>
              </a:rPr>
              <a:t> </a:t>
            </a:r>
            <a:r>
              <a:rPr sz="3200" spc="-25" dirty="0">
                <a:solidFill>
                  <a:srgbClr val="3333CC"/>
                </a:solidFill>
                <a:latin typeface="Arial"/>
                <a:cs typeface="Arial"/>
              </a:rPr>
              <a:t>Penalty</a:t>
            </a:r>
            <a:endParaRPr sz="3200" dirty="0">
              <a:latin typeface="Arial"/>
              <a:cs typeface="Arial"/>
            </a:endParaRPr>
          </a:p>
          <a:p>
            <a:pPr marL="760095" marR="922655" lvl="1" indent="-282575">
              <a:lnSpc>
                <a:spcPts val="3290"/>
              </a:lnSpc>
              <a:spcBef>
                <a:spcPts val="740"/>
              </a:spcBef>
              <a:buChar char="–"/>
              <a:tabLst>
                <a:tab pos="760095" algn="l"/>
              </a:tabLst>
            </a:pPr>
            <a:r>
              <a:rPr sz="2800" spc="-15" dirty="0">
                <a:solidFill>
                  <a:srgbClr val="336600"/>
                </a:solidFill>
                <a:latin typeface="Arial"/>
                <a:cs typeface="Arial"/>
              </a:rPr>
              <a:t>Another strategy </a:t>
            </a:r>
            <a:r>
              <a:rPr sz="2800" spc="-5" dirty="0">
                <a:solidFill>
                  <a:srgbClr val="336600"/>
                </a:solidFill>
                <a:latin typeface="Arial"/>
                <a:cs typeface="Arial"/>
              </a:rPr>
              <a:t>is </a:t>
            </a:r>
            <a:r>
              <a:rPr sz="2800" spc="-10" dirty="0">
                <a:solidFill>
                  <a:srgbClr val="336600"/>
                </a:solidFill>
                <a:latin typeface="Arial"/>
                <a:cs typeface="Arial"/>
              </a:rPr>
              <a:t>to place</a:t>
            </a:r>
            <a:r>
              <a:rPr lang="en-US" sz="2800" spc="-10" dirty="0">
                <a:solidFill>
                  <a:srgbClr val="336600"/>
                </a:solidFill>
                <a:latin typeface="Arial"/>
                <a:cs typeface="Arial"/>
              </a:rPr>
              <a:t> a</a:t>
            </a:r>
            <a:r>
              <a:rPr sz="2800" spc="-10" dirty="0">
                <a:solidFill>
                  <a:srgbClr val="336600"/>
                </a:solidFill>
                <a:latin typeface="Arial"/>
                <a:cs typeface="Arial"/>
              </a:rPr>
              <a:t> </a:t>
            </a:r>
            <a:r>
              <a:rPr sz="2800" spc="-15" dirty="0">
                <a:solidFill>
                  <a:srgbClr val="336600"/>
                </a:solidFill>
                <a:latin typeface="Arial"/>
                <a:cs typeface="Arial"/>
              </a:rPr>
              <a:t>penalty </a:t>
            </a:r>
            <a:r>
              <a:rPr sz="2800" spc="-10" dirty="0">
                <a:solidFill>
                  <a:srgbClr val="336600"/>
                </a:solidFill>
                <a:latin typeface="Arial"/>
                <a:cs typeface="Arial"/>
              </a:rPr>
              <a:t>on the  </a:t>
            </a:r>
            <a:r>
              <a:rPr sz="2800" spc="-15" dirty="0">
                <a:solidFill>
                  <a:srgbClr val="336600"/>
                </a:solidFill>
                <a:latin typeface="Arial"/>
                <a:cs typeface="Arial"/>
              </a:rPr>
              <a:t>activations </a:t>
            </a:r>
            <a:r>
              <a:rPr sz="2800" spc="-10" dirty="0">
                <a:solidFill>
                  <a:srgbClr val="336600"/>
                </a:solidFill>
                <a:latin typeface="Arial"/>
                <a:cs typeface="Arial"/>
              </a:rPr>
              <a:t>of the units </a:t>
            </a:r>
            <a:r>
              <a:rPr sz="2800" spc="-5" dirty="0">
                <a:solidFill>
                  <a:srgbClr val="336600"/>
                </a:solidFill>
                <a:latin typeface="Arial"/>
                <a:cs typeface="Arial"/>
              </a:rPr>
              <a:t>in </a:t>
            </a:r>
            <a:r>
              <a:rPr sz="2800" spc="-10" dirty="0">
                <a:solidFill>
                  <a:srgbClr val="336600"/>
                </a:solidFill>
                <a:latin typeface="Arial"/>
                <a:cs typeface="Arial"/>
              </a:rPr>
              <a:t>the </a:t>
            </a:r>
            <a:r>
              <a:rPr sz="2800" spc="-15" dirty="0">
                <a:solidFill>
                  <a:srgbClr val="336600"/>
                </a:solidFill>
                <a:latin typeface="Arial"/>
                <a:cs typeface="Arial"/>
              </a:rPr>
              <a:t>neural</a:t>
            </a:r>
            <a:r>
              <a:rPr sz="2800" spc="-145" dirty="0">
                <a:solidFill>
                  <a:srgbClr val="336600"/>
                </a:solidFill>
                <a:latin typeface="Arial"/>
                <a:cs typeface="Arial"/>
              </a:rPr>
              <a:t> </a:t>
            </a:r>
            <a:r>
              <a:rPr sz="2800" spc="-15" dirty="0">
                <a:solidFill>
                  <a:srgbClr val="336600"/>
                </a:solidFill>
                <a:latin typeface="Arial"/>
                <a:cs typeface="Arial"/>
              </a:rPr>
              <a:t>network</a:t>
            </a:r>
            <a:endParaRPr sz="2800" dirty="0">
              <a:latin typeface="Arial"/>
              <a:cs typeface="Arial"/>
            </a:endParaRPr>
          </a:p>
          <a:p>
            <a:pPr marL="1155700" lvl="2" indent="-226695">
              <a:lnSpc>
                <a:spcPct val="100000"/>
              </a:lnSpc>
              <a:spcBef>
                <a:spcPts val="440"/>
              </a:spcBef>
              <a:buChar char="•"/>
              <a:tabLst>
                <a:tab pos="1155700" algn="l"/>
              </a:tabLst>
            </a:pPr>
            <a:r>
              <a:rPr sz="2400" spc="-15" dirty="0">
                <a:solidFill>
                  <a:srgbClr val="660066"/>
                </a:solidFill>
                <a:latin typeface="Arial"/>
                <a:cs typeface="Arial"/>
              </a:rPr>
              <a:t>Encouraging </a:t>
            </a:r>
            <a:r>
              <a:rPr sz="2400" spc="-10" dirty="0">
                <a:solidFill>
                  <a:srgbClr val="660066"/>
                </a:solidFill>
                <a:latin typeface="Arial"/>
                <a:cs typeface="Arial"/>
              </a:rPr>
              <a:t>their </a:t>
            </a:r>
            <a:r>
              <a:rPr sz="2400" spc="-15" dirty="0">
                <a:solidFill>
                  <a:srgbClr val="660066"/>
                </a:solidFill>
                <a:latin typeface="Arial"/>
                <a:cs typeface="Arial"/>
              </a:rPr>
              <a:t>activations </a:t>
            </a:r>
            <a:r>
              <a:rPr sz="2400" spc="-10" dirty="0">
                <a:solidFill>
                  <a:srgbClr val="660066"/>
                </a:solidFill>
                <a:latin typeface="Arial"/>
                <a:cs typeface="Arial"/>
              </a:rPr>
              <a:t>to be</a:t>
            </a:r>
            <a:r>
              <a:rPr sz="2400" spc="-75" dirty="0">
                <a:solidFill>
                  <a:srgbClr val="660066"/>
                </a:solidFill>
                <a:latin typeface="Arial"/>
                <a:cs typeface="Arial"/>
              </a:rPr>
              <a:t> </a:t>
            </a:r>
            <a:r>
              <a:rPr sz="2400" spc="-15" dirty="0">
                <a:solidFill>
                  <a:srgbClr val="660066"/>
                </a:solidFill>
                <a:latin typeface="Arial"/>
                <a:cs typeface="Arial"/>
              </a:rPr>
              <a:t>sparse</a:t>
            </a:r>
            <a:endParaRPr sz="2400" dirty="0">
              <a:latin typeface="Arial"/>
              <a:cs typeface="Arial"/>
            </a:endParaRPr>
          </a:p>
          <a:p>
            <a:pPr marL="1155700" lvl="2" indent="-226695">
              <a:lnSpc>
                <a:spcPct val="100000"/>
              </a:lnSpc>
              <a:spcBef>
                <a:spcPts val="530"/>
              </a:spcBef>
              <a:buChar char="•"/>
              <a:tabLst>
                <a:tab pos="1155700" algn="l"/>
              </a:tabLst>
            </a:pPr>
            <a:r>
              <a:rPr sz="2400" spc="-10" dirty="0">
                <a:solidFill>
                  <a:srgbClr val="660066"/>
                </a:solidFill>
                <a:latin typeface="Arial"/>
                <a:cs typeface="Arial"/>
              </a:rPr>
              <a:t>I</a:t>
            </a:r>
            <a:r>
              <a:rPr sz="2400" spc="-15" dirty="0">
                <a:solidFill>
                  <a:srgbClr val="660066"/>
                </a:solidFill>
                <a:latin typeface="Arial"/>
                <a:cs typeface="Arial"/>
              </a:rPr>
              <a:t>mposes </a:t>
            </a:r>
            <a:r>
              <a:rPr sz="2400" dirty="0">
                <a:solidFill>
                  <a:srgbClr val="660066"/>
                </a:solidFill>
                <a:latin typeface="Arial"/>
                <a:cs typeface="Arial"/>
              </a:rPr>
              <a:t>a </a:t>
            </a:r>
            <a:r>
              <a:rPr sz="2400" spc="-15" dirty="0">
                <a:solidFill>
                  <a:srgbClr val="660066"/>
                </a:solidFill>
                <a:latin typeface="Arial"/>
                <a:cs typeface="Arial"/>
              </a:rPr>
              <a:t>complicated penalty </a:t>
            </a:r>
            <a:r>
              <a:rPr sz="2400" spc="-10" dirty="0">
                <a:solidFill>
                  <a:srgbClr val="660066"/>
                </a:solidFill>
                <a:latin typeface="Arial"/>
                <a:cs typeface="Arial"/>
              </a:rPr>
              <a:t>on </a:t>
            </a:r>
            <a:r>
              <a:rPr sz="2400" spc="-15" dirty="0">
                <a:solidFill>
                  <a:srgbClr val="660066"/>
                </a:solidFill>
                <a:latin typeface="Arial"/>
                <a:cs typeface="Arial"/>
              </a:rPr>
              <a:t>model</a:t>
            </a:r>
            <a:r>
              <a:rPr sz="2400" spc="-114" dirty="0">
                <a:solidFill>
                  <a:srgbClr val="660066"/>
                </a:solidFill>
                <a:latin typeface="Arial"/>
                <a:cs typeface="Arial"/>
              </a:rPr>
              <a:t> </a:t>
            </a:r>
            <a:r>
              <a:rPr sz="2400" spc="-15" dirty="0">
                <a:solidFill>
                  <a:srgbClr val="660066"/>
                </a:solidFill>
                <a:latin typeface="Arial"/>
                <a:cs typeface="Arial"/>
              </a:rPr>
              <a:t>parameters</a:t>
            </a:r>
            <a:endParaRPr sz="2400" dirty="0">
              <a:latin typeface="Arial"/>
              <a:cs typeface="Arial"/>
            </a:endParaRPr>
          </a:p>
          <a:p>
            <a:pPr marL="760095" marR="17780" lvl="1" indent="-282575">
              <a:lnSpc>
                <a:spcPts val="3310"/>
              </a:lnSpc>
              <a:spcBef>
                <a:spcPts val="760"/>
              </a:spcBef>
              <a:buChar char="–"/>
              <a:tabLst>
                <a:tab pos="760095" algn="l"/>
              </a:tabLst>
            </a:pPr>
            <a:r>
              <a:rPr sz="2800" spc="-15" dirty="0">
                <a:solidFill>
                  <a:srgbClr val="336600"/>
                </a:solidFill>
                <a:latin typeface="Arial"/>
                <a:cs typeface="Arial"/>
              </a:rPr>
              <a:t>Representational sparsity describes </a:t>
            </a:r>
            <a:r>
              <a:rPr sz="2800" dirty="0">
                <a:solidFill>
                  <a:srgbClr val="336600"/>
                </a:solidFill>
                <a:latin typeface="Arial"/>
                <a:cs typeface="Arial"/>
              </a:rPr>
              <a:t>a  </a:t>
            </a:r>
            <a:r>
              <a:rPr sz="2800" spc="-15" dirty="0">
                <a:solidFill>
                  <a:srgbClr val="336600"/>
                </a:solidFill>
                <a:latin typeface="Arial"/>
                <a:cs typeface="Arial"/>
              </a:rPr>
              <a:t>representation where many </a:t>
            </a:r>
            <a:r>
              <a:rPr sz="2800" spc="-10" dirty="0">
                <a:solidFill>
                  <a:srgbClr val="336600"/>
                </a:solidFill>
                <a:latin typeface="Arial"/>
                <a:cs typeface="Arial"/>
              </a:rPr>
              <a:t>of the </a:t>
            </a:r>
            <a:r>
              <a:rPr sz="2800" spc="-15" dirty="0">
                <a:solidFill>
                  <a:srgbClr val="336600"/>
                </a:solidFill>
                <a:latin typeface="Arial"/>
                <a:cs typeface="Arial"/>
              </a:rPr>
              <a:t>elements </a:t>
            </a:r>
            <a:r>
              <a:rPr sz="2800" spc="-10" dirty="0">
                <a:solidFill>
                  <a:srgbClr val="336600"/>
                </a:solidFill>
                <a:latin typeface="Arial"/>
                <a:cs typeface="Arial"/>
              </a:rPr>
              <a:t>of</a:t>
            </a:r>
            <a:r>
              <a:rPr sz="2800" spc="-130" dirty="0">
                <a:solidFill>
                  <a:srgbClr val="336600"/>
                </a:solidFill>
                <a:latin typeface="Arial"/>
                <a:cs typeface="Arial"/>
              </a:rPr>
              <a:t> </a:t>
            </a:r>
            <a:r>
              <a:rPr sz="2800" spc="-10" dirty="0">
                <a:solidFill>
                  <a:srgbClr val="336600"/>
                </a:solidFill>
                <a:latin typeface="Arial"/>
                <a:cs typeface="Arial"/>
              </a:rPr>
              <a:t>the</a:t>
            </a:r>
            <a:r>
              <a:rPr lang="en-US" sz="2800" spc="-10" dirty="0">
                <a:solidFill>
                  <a:srgbClr val="336600"/>
                </a:solidFill>
                <a:latin typeface="Arial"/>
                <a:cs typeface="Arial"/>
              </a:rPr>
              <a:t> representation are close to zero</a:t>
            </a:r>
            <a:endParaRPr sz="2800" dirty="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17500" y="838200"/>
            <a:ext cx="10058400" cy="709168"/>
          </a:xfrm>
          <a:prstGeom prst="rect">
            <a:avLst/>
          </a:prstGeom>
        </p:spPr>
        <p:txBody>
          <a:bodyPr vert="horz" wrap="square" lIns="0" tIns="41910" rIns="0" bIns="0" rtlCol="0">
            <a:spAutoFit/>
          </a:bodyPr>
          <a:lstStyle/>
          <a:p>
            <a:pPr marL="2962275" marR="5080" indent="-2950210" algn="l">
              <a:lnSpc>
                <a:spcPts val="5210"/>
              </a:lnSpc>
              <a:spcBef>
                <a:spcPts val="330"/>
              </a:spcBef>
            </a:pPr>
            <a:r>
              <a:rPr spc="-25" dirty="0"/>
              <a:t>Regularization </a:t>
            </a:r>
            <a:r>
              <a:rPr lang="en-US" spc="-20" dirty="0"/>
              <a:t>U</a:t>
            </a:r>
            <a:r>
              <a:rPr spc="-20" dirty="0"/>
              <a:t>sing</a:t>
            </a:r>
            <a:r>
              <a:rPr lang="en-US" spc="-20" dirty="0"/>
              <a:t> a Simple A</a:t>
            </a:r>
            <a:r>
              <a:rPr lang="en-US" dirty="0"/>
              <a:t>pproach</a:t>
            </a:r>
            <a:endParaRPr spc="-25" dirty="0"/>
          </a:p>
        </p:txBody>
      </p:sp>
      <p:sp>
        <p:nvSpPr>
          <p:cNvPr id="5" name="object 5"/>
          <p:cNvSpPr/>
          <p:nvPr/>
        </p:nvSpPr>
        <p:spPr>
          <a:xfrm>
            <a:off x="2167939" y="3036460"/>
            <a:ext cx="5572897" cy="2635037"/>
          </a:xfrm>
          <a:prstGeom prst="rect">
            <a:avLst/>
          </a:prstGeom>
          <a:blipFill>
            <a:blip r:embed="rId2" cstate="print"/>
            <a:stretch>
              <a:fillRect/>
            </a:stretch>
          </a:blipFill>
        </p:spPr>
        <p:txBody>
          <a:bodyPr wrap="square" lIns="0" tIns="0" rIns="0" bIns="0" rtlCol="0"/>
          <a:lstStyle/>
          <a:p>
            <a:endParaRPr/>
          </a:p>
        </p:txBody>
      </p:sp>
      <p:sp>
        <p:nvSpPr>
          <p:cNvPr id="7" name="TextBox 6">
            <a:extLst>
              <a:ext uri="{FF2B5EF4-FFF2-40B4-BE49-F238E27FC236}">
                <a16:creationId xmlns:a16="http://schemas.microsoft.com/office/drawing/2014/main" id="{3BB536AD-C124-244F-92A5-3A09AF0A6F2F}"/>
              </a:ext>
            </a:extLst>
          </p:cNvPr>
          <p:cNvSpPr txBox="1"/>
          <p:nvPr/>
        </p:nvSpPr>
        <p:spPr>
          <a:xfrm>
            <a:off x="2206039" y="6137564"/>
            <a:ext cx="5227137" cy="707886"/>
          </a:xfrm>
          <a:prstGeom prst="rect">
            <a:avLst/>
          </a:prstGeom>
          <a:noFill/>
        </p:spPr>
        <p:txBody>
          <a:bodyPr wrap="none" rtlCol="0">
            <a:spAutoFit/>
          </a:bodyPr>
          <a:lstStyle/>
          <a:p>
            <a:r>
              <a:rPr lang="en-US" sz="4000" i="1" dirty="0">
                <a:solidFill>
                  <a:srgbClr val="2738CB"/>
                </a:solidFill>
              </a:rPr>
              <a:t>Stop at optimal capacity</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219005" y="701039"/>
            <a:ext cx="7776845" cy="695960"/>
          </a:xfrm>
          <a:prstGeom prst="rect">
            <a:avLst/>
          </a:prstGeom>
        </p:spPr>
        <p:txBody>
          <a:bodyPr vert="horz" wrap="square" lIns="0" tIns="12700" rIns="0" bIns="0" rtlCol="0">
            <a:spAutoFit/>
          </a:bodyPr>
          <a:lstStyle/>
          <a:p>
            <a:pPr marL="12700">
              <a:lnSpc>
                <a:spcPct val="100000"/>
              </a:lnSpc>
              <a:spcBef>
                <a:spcPts val="100"/>
              </a:spcBef>
            </a:pPr>
            <a:r>
              <a:rPr spc="-20" dirty="0"/>
              <a:t>Matrix</a:t>
            </a:r>
            <a:r>
              <a:rPr spc="-120" dirty="0"/>
              <a:t> </a:t>
            </a:r>
            <a:r>
              <a:rPr spc="-20" dirty="0"/>
              <a:t>notation</a:t>
            </a:r>
            <a:r>
              <a:rPr lang="en-US" spc="-20" dirty="0"/>
              <a:t> for this penalty</a:t>
            </a:r>
            <a:endParaRPr spc="-20" dirty="0"/>
          </a:p>
        </p:txBody>
      </p:sp>
      <p:sp>
        <p:nvSpPr>
          <p:cNvPr id="4" name="object 4"/>
          <p:cNvSpPr txBox="1"/>
          <p:nvPr/>
        </p:nvSpPr>
        <p:spPr>
          <a:xfrm>
            <a:off x="585723" y="1731670"/>
            <a:ext cx="6212206" cy="1536959"/>
          </a:xfrm>
          <a:prstGeom prst="rect">
            <a:avLst/>
          </a:prstGeom>
        </p:spPr>
        <p:txBody>
          <a:bodyPr vert="horz" wrap="square" lIns="0" tIns="76835" rIns="0" bIns="0" rtlCol="0">
            <a:spAutoFit/>
          </a:bodyPr>
          <a:lstStyle/>
          <a:p>
            <a:pPr marL="351790" indent="-339090">
              <a:lnSpc>
                <a:spcPct val="100000"/>
              </a:lnSpc>
              <a:spcBef>
                <a:spcPts val="605"/>
              </a:spcBef>
              <a:buChar char="•"/>
              <a:tabLst>
                <a:tab pos="351155" algn="l"/>
                <a:tab pos="351790" algn="l"/>
              </a:tabLst>
            </a:pPr>
            <a:r>
              <a:rPr sz="2400" spc="-15" dirty="0">
                <a:solidFill>
                  <a:srgbClr val="3333CC"/>
                </a:solidFill>
                <a:latin typeface="Arial"/>
                <a:cs typeface="Arial"/>
              </a:rPr>
              <a:t>Given</a:t>
            </a:r>
            <a:r>
              <a:rPr lang="en-US" sz="2400" spc="-15" dirty="0">
                <a:solidFill>
                  <a:srgbClr val="3333CC"/>
                </a:solidFill>
                <a:latin typeface="Arial"/>
                <a:cs typeface="Arial"/>
              </a:rPr>
              <a:t> two different</a:t>
            </a:r>
            <a:r>
              <a:rPr sz="2400" spc="-15" dirty="0">
                <a:solidFill>
                  <a:srgbClr val="3333CC"/>
                </a:solidFill>
                <a:latin typeface="Arial"/>
                <a:cs typeface="Arial"/>
              </a:rPr>
              <a:t> network </a:t>
            </a:r>
            <a:r>
              <a:rPr lang="en-US" sz="2400" spc="-15" dirty="0">
                <a:solidFill>
                  <a:srgbClr val="3333CC"/>
                </a:solidFill>
                <a:latin typeface="Arial"/>
                <a:cs typeface="Arial"/>
              </a:rPr>
              <a:t>representations</a:t>
            </a:r>
            <a:endParaRPr sz="2400" dirty="0">
              <a:latin typeface="Arial"/>
              <a:cs typeface="Arial"/>
            </a:endParaRPr>
          </a:p>
          <a:p>
            <a:pPr marL="747395" lvl="1" indent="-282575">
              <a:lnSpc>
                <a:spcPct val="100000"/>
              </a:lnSpc>
              <a:spcBef>
                <a:spcPts val="425"/>
              </a:spcBef>
              <a:buChar char="–"/>
              <a:tabLst>
                <a:tab pos="746760" algn="l"/>
                <a:tab pos="747395" algn="l"/>
              </a:tabLst>
            </a:pPr>
            <a:r>
              <a:rPr sz="2000" spc="-15" dirty="0">
                <a:solidFill>
                  <a:srgbClr val="336600"/>
                </a:solidFill>
                <a:latin typeface="Arial"/>
                <a:cs typeface="Arial"/>
              </a:rPr>
              <a:t>Matrix </a:t>
            </a:r>
            <a:r>
              <a:rPr sz="2000" i="1" dirty="0">
                <a:latin typeface="Times New Roman"/>
                <a:cs typeface="Times New Roman"/>
              </a:rPr>
              <a:t>W </a:t>
            </a:r>
            <a:r>
              <a:rPr sz="2000" spc="-15" dirty="0">
                <a:solidFill>
                  <a:srgbClr val="336600"/>
                </a:solidFill>
                <a:latin typeface="Arial"/>
                <a:cs typeface="Arial"/>
              </a:rPr>
              <a:t>describes mapping </a:t>
            </a:r>
            <a:r>
              <a:rPr sz="2000" spc="-10" dirty="0">
                <a:solidFill>
                  <a:srgbClr val="336600"/>
                </a:solidFill>
                <a:latin typeface="Arial"/>
                <a:cs typeface="Arial"/>
              </a:rPr>
              <a:t>from </a:t>
            </a:r>
            <a:r>
              <a:rPr sz="2000" b="1" i="1" dirty="0">
                <a:latin typeface="Times New Roman"/>
                <a:cs typeface="Times New Roman"/>
              </a:rPr>
              <a:t>x </a:t>
            </a:r>
            <a:r>
              <a:rPr sz="2000" spc="-10" dirty="0">
                <a:solidFill>
                  <a:srgbClr val="336600"/>
                </a:solidFill>
                <a:latin typeface="Arial"/>
                <a:cs typeface="Arial"/>
              </a:rPr>
              <a:t>to</a:t>
            </a:r>
            <a:r>
              <a:rPr sz="2000" spc="-40" dirty="0">
                <a:solidFill>
                  <a:srgbClr val="336600"/>
                </a:solidFill>
                <a:latin typeface="Arial"/>
                <a:cs typeface="Arial"/>
              </a:rPr>
              <a:t> </a:t>
            </a:r>
            <a:r>
              <a:rPr sz="2000" b="1" i="1" dirty="0">
                <a:latin typeface="Times New Roman"/>
                <a:cs typeface="Times New Roman"/>
              </a:rPr>
              <a:t>h</a:t>
            </a:r>
            <a:endParaRPr sz="2000" dirty="0">
              <a:latin typeface="Times New Roman"/>
              <a:cs typeface="Times New Roman"/>
            </a:endParaRPr>
          </a:p>
          <a:p>
            <a:pPr marL="747395" lvl="1" indent="-282575">
              <a:lnSpc>
                <a:spcPct val="100000"/>
              </a:lnSpc>
              <a:spcBef>
                <a:spcPts val="505"/>
              </a:spcBef>
              <a:buChar char="–"/>
              <a:tabLst>
                <a:tab pos="746760" algn="l"/>
                <a:tab pos="747395" algn="l"/>
              </a:tabLst>
            </a:pPr>
            <a:r>
              <a:rPr sz="2000" spc="-15" dirty="0">
                <a:solidFill>
                  <a:srgbClr val="336600"/>
                </a:solidFill>
                <a:latin typeface="Arial"/>
                <a:cs typeface="Arial"/>
              </a:rPr>
              <a:t>Vector </a:t>
            </a:r>
            <a:r>
              <a:rPr sz="2000" b="1" i="1" dirty="0">
                <a:latin typeface="Times New Roman"/>
                <a:cs typeface="Times New Roman"/>
              </a:rPr>
              <a:t>w </a:t>
            </a:r>
            <a:r>
              <a:rPr sz="2000" spc="-15" dirty="0">
                <a:solidFill>
                  <a:srgbClr val="336600"/>
                </a:solidFill>
                <a:latin typeface="Arial"/>
                <a:cs typeface="Arial"/>
              </a:rPr>
              <a:t>describes mapping </a:t>
            </a:r>
            <a:r>
              <a:rPr sz="2000" spc="-10" dirty="0">
                <a:solidFill>
                  <a:srgbClr val="336600"/>
                </a:solidFill>
                <a:latin typeface="Arial"/>
                <a:cs typeface="Arial"/>
              </a:rPr>
              <a:t>from </a:t>
            </a:r>
            <a:r>
              <a:rPr sz="2000" b="1" i="1" dirty="0">
                <a:latin typeface="Times New Roman"/>
                <a:cs typeface="Times New Roman"/>
              </a:rPr>
              <a:t>h </a:t>
            </a:r>
            <a:r>
              <a:rPr sz="2000" spc="-10" dirty="0">
                <a:solidFill>
                  <a:srgbClr val="336600"/>
                </a:solidFill>
                <a:latin typeface="Arial"/>
                <a:cs typeface="Arial"/>
              </a:rPr>
              <a:t>to</a:t>
            </a:r>
            <a:r>
              <a:rPr sz="2000" spc="-135" dirty="0">
                <a:solidFill>
                  <a:srgbClr val="336600"/>
                </a:solidFill>
                <a:latin typeface="Arial"/>
                <a:cs typeface="Arial"/>
              </a:rPr>
              <a:t> </a:t>
            </a:r>
            <a:r>
              <a:rPr sz="2000" i="1" dirty="0">
                <a:latin typeface="Times New Roman"/>
                <a:cs typeface="Times New Roman"/>
              </a:rPr>
              <a:t>y</a:t>
            </a:r>
            <a:endParaRPr sz="2000" dirty="0">
              <a:latin typeface="Times New Roman"/>
              <a:cs typeface="Times New Roman"/>
            </a:endParaRPr>
          </a:p>
          <a:p>
            <a:pPr marL="747395" lvl="1" indent="-282575">
              <a:lnSpc>
                <a:spcPct val="100000"/>
              </a:lnSpc>
              <a:spcBef>
                <a:spcPts val="409"/>
              </a:spcBef>
              <a:buChar char="–"/>
              <a:tabLst>
                <a:tab pos="746760" algn="l"/>
                <a:tab pos="747395" algn="l"/>
              </a:tabLst>
            </a:pPr>
            <a:r>
              <a:rPr sz="2000" spc="-15" dirty="0">
                <a:solidFill>
                  <a:srgbClr val="336600"/>
                </a:solidFill>
                <a:latin typeface="Arial"/>
                <a:cs typeface="Arial"/>
              </a:rPr>
              <a:t>Intercept parameters </a:t>
            </a:r>
            <a:r>
              <a:rPr sz="2000" i="1" dirty="0">
                <a:latin typeface="Times New Roman"/>
                <a:cs typeface="Times New Roman"/>
              </a:rPr>
              <a:t>b </a:t>
            </a:r>
            <a:r>
              <a:rPr sz="2000" spc="-10" dirty="0">
                <a:solidFill>
                  <a:srgbClr val="336600"/>
                </a:solidFill>
                <a:latin typeface="Arial"/>
                <a:cs typeface="Arial"/>
              </a:rPr>
              <a:t>are</a:t>
            </a:r>
            <a:r>
              <a:rPr sz="2000" spc="-30" dirty="0">
                <a:solidFill>
                  <a:srgbClr val="336600"/>
                </a:solidFill>
                <a:latin typeface="Arial"/>
                <a:cs typeface="Arial"/>
              </a:rPr>
              <a:t> </a:t>
            </a:r>
            <a:r>
              <a:rPr sz="2000" spc="-15" dirty="0">
                <a:solidFill>
                  <a:srgbClr val="336600"/>
                </a:solidFill>
                <a:latin typeface="Arial"/>
                <a:cs typeface="Arial"/>
              </a:rPr>
              <a:t>omitted</a:t>
            </a:r>
            <a:endParaRPr sz="2000" dirty="0">
              <a:latin typeface="Arial"/>
              <a:cs typeface="Arial"/>
            </a:endParaRPr>
          </a:p>
        </p:txBody>
      </p:sp>
      <p:sp>
        <p:nvSpPr>
          <p:cNvPr id="5" name="object 5"/>
          <p:cNvSpPr txBox="1"/>
          <p:nvPr/>
        </p:nvSpPr>
        <p:spPr>
          <a:xfrm>
            <a:off x="560323" y="3611880"/>
            <a:ext cx="8242934" cy="739140"/>
          </a:xfrm>
          <a:prstGeom prst="rect">
            <a:avLst/>
          </a:prstGeom>
        </p:spPr>
        <p:txBody>
          <a:bodyPr vert="horz" wrap="square" lIns="0" tIns="64135" rIns="0" bIns="0" rtlCol="0">
            <a:spAutoFit/>
          </a:bodyPr>
          <a:lstStyle/>
          <a:p>
            <a:pPr marL="377190" indent="-339090">
              <a:lnSpc>
                <a:spcPct val="100000"/>
              </a:lnSpc>
              <a:spcBef>
                <a:spcPts val="505"/>
              </a:spcBef>
              <a:buChar char="•"/>
              <a:tabLst>
                <a:tab pos="376555" algn="l"/>
                <a:tab pos="377190" algn="l"/>
              </a:tabLst>
            </a:pPr>
            <a:r>
              <a:rPr sz="2000" spc="-15" dirty="0">
                <a:solidFill>
                  <a:srgbClr val="3333CC"/>
                </a:solidFill>
                <a:latin typeface="Arial"/>
                <a:cs typeface="Arial"/>
              </a:rPr>
              <a:t>Layer </a:t>
            </a:r>
            <a:r>
              <a:rPr sz="2000" dirty="0">
                <a:solidFill>
                  <a:srgbClr val="3333CC"/>
                </a:solidFill>
                <a:latin typeface="Arial"/>
                <a:cs typeface="Arial"/>
              </a:rPr>
              <a:t>1 </a:t>
            </a:r>
            <a:r>
              <a:rPr sz="2000" spc="-15" dirty="0">
                <a:solidFill>
                  <a:srgbClr val="3333CC"/>
                </a:solidFill>
                <a:latin typeface="Arial"/>
                <a:cs typeface="Arial"/>
              </a:rPr>
              <a:t>(hidden layer): </a:t>
            </a:r>
            <a:r>
              <a:rPr sz="2000" b="1" i="1" dirty="0">
                <a:latin typeface="Times New Roman"/>
                <a:cs typeface="Times New Roman"/>
              </a:rPr>
              <a:t>h </a:t>
            </a:r>
            <a:r>
              <a:rPr sz="2000" spc="-15" dirty="0">
                <a:solidFill>
                  <a:srgbClr val="3333CC"/>
                </a:solidFill>
                <a:latin typeface="Arial"/>
                <a:cs typeface="Arial"/>
              </a:rPr>
              <a:t>computed </a:t>
            </a:r>
            <a:r>
              <a:rPr sz="2000" spc="-10" dirty="0">
                <a:solidFill>
                  <a:srgbClr val="3333CC"/>
                </a:solidFill>
                <a:latin typeface="Arial"/>
                <a:cs typeface="Arial"/>
              </a:rPr>
              <a:t>by </a:t>
            </a:r>
            <a:r>
              <a:rPr sz="2000" spc="-15" dirty="0">
                <a:solidFill>
                  <a:srgbClr val="3333CC"/>
                </a:solidFill>
                <a:latin typeface="Arial"/>
                <a:cs typeface="Arial"/>
              </a:rPr>
              <a:t>function </a:t>
            </a:r>
            <a:r>
              <a:rPr sz="2000" i="1" dirty="0">
                <a:latin typeface="Times New Roman"/>
                <a:cs typeface="Times New Roman"/>
              </a:rPr>
              <a:t>f </a:t>
            </a:r>
            <a:r>
              <a:rPr sz="1950" spc="-7" baseline="25641" dirty="0">
                <a:latin typeface="Times New Roman"/>
                <a:cs typeface="Times New Roman"/>
              </a:rPr>
              <a:t>(1)</a:t>
            </a:r>
            <a:r>
              <a:rPr sz="2000" spc="-5" dirty="0">
                <a:latin typeface="Times New Roman"/>
                <a:cs typeface="Times New Roman"/>
              </a:rPr>
              <a:t>(</a:t>
            </a:r>
            <a:r>
              <a:rPr sz="2000" b="1" i="1" spc="-5" dirty="0">
                <a:latin typeface="Times New Roman"/>
                <a:cs typeface="Times New Roman"/>
              </a:rPr>
              <a:t>x</a:t>
            </a:r>
            <a:r>
              <a:rPr sz="2000" i="1" spc="-5" dirty="0">
                <a:latin typeface="Times New Roman"/>
                <a:cs typeface="Times New Roman"/>
              </a:rPr>
              <a:t>;</a:t>
            </a:r>
            <a:r>
              <a:rPr sz="2000" i="1" spc="-55" dirty="0">
                <a:latin typeface="Times New Roman"/>
                <a:cs typeface="Times New Roman"/>
              </a:rPr>
              <a:t> </a:t>
            </a:r>
            <a:r>
              <a:rPr sz="2000" i="1" spc="-15" dirty="0">
                <a:latin typeface="Times New Roman"/>
                <a:cs typeface="Times New Roman"/>
              </a:rPr>
              <a:t>W,</a:t>
            </a:r>
            <a:r>
              <a:rPr sz="2000" b="1" i="1" spc="-15" dirty="0">
                <a:latin typeface="Times New Roman"/>
                <a:cs typeface="Times New Roman"/>
              </a:rPr>
              <a:t>c</a:t>
            </a:r>
            <a:r>
              <a:rPr sz="2000" spc="-15" dirty="0">
                <a:latin typeface="Times New Roman"/>
                <a:cs typeface="Times New Roman"/>
              </a:rPr>
              <a:t>)=</a:t>
            </a:r>
            <a:r>
              <a:rPr sz="2000" b="1" i="1" spc="-15" dirty="0">
                <a:latin typeface="Times New Roman"/>
                <a:cs typeface="Times New Roman"/>
              </a:rPr>
              <a:t>h</a:t>
            </a:r>
            <a:r>
              <a:rPr sz="2000" i="1" spc="-15" dirty="0">
                <a:latin typeface="Times New Roman"/>
                <a:cs typeface="Times New Roman"/>
              </a:rPr>
              <a:t>=g</a:t>
            </a:r>
            <a:r>
              <a:rPr sz="2000" spc="-15" dirty="0">
                <a:latin typeface="Times New Roman"/>
                <a:cs typeface="Times New Roman"/>
              </a:rPr>
              <a:t>(</a:t>
            </a:r>
            <a:r>
              <a:rPr sz="2000" i="1" spc="-15" dirty="0">
                <a:latin typeface="Times New Roman"/>
                <a:cs typeface="Times New Roman"/>
              </a:rPr>
              <a:t>W</a:t>
            </a:r>
            <a:r>
              <a:rPr sz="1950" i="1" spc="-22" baseline="25641" dirty="0">
                <a:latin typeface="Times New Roman"/>
                <a:cs typeface="Times New Roman"/>
              </a:rPr>
              <a:t>T</a:t>
            </a:r>
            <a:r>
              <a:rPr sz="2000" b="1" i="1" spc="-15" dirty="0">
                <a:latin typeface="Times New Roman"/>
                <a:cs typeface="Times New Roman"/>
              </a:rPr>
              <a:t>x</a:t>
            </a:r>
            <a:r>
              <a:rPr sz="2000" spc="-15" dirty="0">
                <a:latin typeface="Times New Roman"/>
                <a:cs typeface="Times New Roman"/>
              </a:rPr>
              <a:t>+</a:t>
            </a:r>
            <a:r>
              <a:rPr sz="2000" b="1" i="1" spc="-15" dirty="0">
                <a:latin typeface="Times New Roman"/>
                <a:cs typeface="Times New Roman"/>
              </a:rPr>
              <a:t>c</a:t>
            </a:r>
            <a:r>
              <a:rPr sz="2000" spc="-15" dirty="0">
                <a:latin typeface="Times New Roman"/>
                <a:cs typeface="Times New Roman"/>
              </a:rPr>
              <a:t>)</a:t>
            </a:r>
            <a:endParaRPr sz="2000">
              <a:latin typeface="Times New Roman"/>
              <a:cs typeface="Times New Roman"/>
            </a:endParaRPr>
          </a:p>
          <a:p>
            <a:pPr marL="490220">
              <a:lnSpc>
                <a:spcPct val="100000"/>
              </a:lnSpc>
              <a:spcBef>
                <a:spcPts val="409"/>
              </a:spcBef>
              <a:tabLst>
                <a:tab pos="772160" algn="l"/>
              </a:tabLst>
            </a:pPr>
            <a:r>
              <a:rPr sz="2000" dirty="0">
                <a:latin typeface="Times New Roman"/>
                <a:cs typeface="Times New Roman"/>
              </a:rPr>
              <a:t>–	</a:t>
            </a:r>
            <a:r>
              <a:rPr sz="2000" b="1" i="1" dirty="0">
                <a:latin typeface="Times New Roman"/>
                <a:cs typeface="Times New Roman"/>
              </a:rPr>
              <a:t>c </a:t>
            </a:r>
            <a:r>
              <a:rPr sz="2000" spc="-10" dirty="0">
                <a:solidFill>
                  <a:srgbClr val="336600"/>
                </a:solidFill>
                <a:latin typeface="Arial"/>
                <a:cs typeface="Arial"/>
              </a:rPr>
              <a:t>are bias</a:t>
            </a:r>
            <a:r>
              <a:rPr sz="2000" spc="-15" dirty="0">
                <a:solidFill>
                  <a:srgbClr val="336600"/>
                </a:solidFill>
                <a:latin typeface="Arial"/>
                <a:cs typeface="Arial"/>
              </a:rPr>
              <a:t> variables</a:t>
            </a:r>
            <a:endParaRPr sz="2000">
              <a:latin typeface="Arial"/>
              <a:cs typeface="Arial"/>
            </a:endParaRPr>
          </a:p>
        </p:txBody>
      </p:sp>
      <p:sp>
        <p:nvSpPr>
          <p:cNvPr id="6" name="object 6"/>
          <p:cNvSpPr txBox="1"/>
          <p:nvPr/>
        </p:nvSpPr>
        <p:spPr>
          <a:xfrm>
            <a:off x="585723" y="4389120"/>
            <a:ext cx="3904615" cy="330200"/>
          </a:xfrm>
          <a:prstGeom prst="rect">
            <a:avLst/>
          </a:prstGeom>
        </p:spPr>
        <p:txBody>
          <a:bodyPr vert="horz" wrap="square" lIns="0" tIns="12700" rIns="0" bIns="0" rtlCol="0">
            <a:spAutoFit/>
          </a:bodyPr>
          <a:lstStyle/>
          <a:p>
            <a:pPr marL="351790" indent="-339090">
              <a:lnSpc>
                <a:spcPct val="100000"/>
              </a:lnSpc>
              <a:spcBef>
                <a:spcPts val="100"/>
              </a:spcBef>
              <a:buChar char="•"/>
              <a:tabLst>
                <a:tab pos="351155" algn="l"/>
                <a:tab pos="351790" algn="l"/>
              </a:tabLst>
            </a:pPr>
            <a:r>
              <a:rPr sz="2000" spc="-15" dirty="0">
                <a:solidFill>
                  <a:srgbClr val="3333CC"/>
                </a:solidFill>
                <a:latin typeface="Arial"/>
                <a:cs typeface="Arial"/>
              </a:rPr>
              <a:t>Layer </a:t>
            </a:r>
            <a:r>
              <a:rPr sz="2000" dirty="0">
                <a:solidFill>
                  <a:srgbClr val="3333CC"/>
                </a:solidFill>
                <a:latin typeface="Arial"/>
                <a:cs typeface="Arial"/>
              </a:rPr>
              <a:t>2 </a:t>
            </a:r>
            <a:r>
              <a:rPr sz="2000" spc="-15" dirty="0">
                <a:solidFill>
                  <a:srgbClr val="3333CC"/>
                </a:solidFill>
                <a:latin typeface="Arial"/>
                <a:cs typeface="Arial"/>
              </a:rPr>
              <a:t>(output layer)</a:t>
            </a:r>
            <a:r>
              <a:rPr sz="2000" spc="-80" dirty="0">
                <a:solidFill>
                  <a:srgbClr val="3333CC"/>
                </a:solidFill>
                <a:latin typeface="Arial"/>
                <a:cs typeface="Arial"/>
              </a:rPr>
              <a:t> </a:t>
            </a:r>
            <a:r>
              <a:rPr sz="2000" spc="-20" dirty="0">
                <a:solidFill>
                  <a:srgbClr val="3333CC"/>
                </a:solidFill>
                <a:latin typeface="Arial"/>
                <a:cs typeface="Arial"/>
              </a:rPr>
              <a:t>computes</a:t>
            </a:r>
            <a:endParaRPr sz="2000">
              <a:latin typeface="Arial"/>
              <a:cs typeface="Arial"/>
            </a:endParaRPr>
          </a:p>
        </p:txBody>
      </p:sp>
      <p:sp>
        <p:nvSpPr>
          <p:cNvPr id="7" name="object 7"/>
          <p:cNvSpPr txBox="1"/>
          <p:nvPr/>
        </p:nvSpPr>
        <p:spPr>
          <a:xfrm>
            <a:off x="1037844" y="4676647"/>
            <a:ext cx="5760085" cy="683895"/>
          </a:xfrm>
          <a:prstGeom prst="rect">
            <a:avLst/>
          </a:prstGeom>
        </p:spPr>
        <p:txBody>
          <a:bodyPr vert="horz" wrap="square" lIns="0" tIns="67310" rIns="0" bIns="0" rtlCol="0">
            <a:spAutoFit/>
          </a:bodyPr>
          <a:lstStyle/>
          <a:p>
            <a:pPr marL="12700">
              <a:lnSpc>
                <a:spcPct val="100000"/>
              </a:lnSpc>
              <a:spcBef>
                <a:spcPts val="530"/>
              </a:spcBef>
              <a:tabLst>
                <a:tab pos="294640" algn="l"/>
              </a:tabLst>
            </a:pPr>
            <a:r>
              <a:rPr sz="1800" dirty="0">
                <a:latin typeface="Times New Roman"/>
                <a:cs typeface="Times New Roman"/>
              </a:rPr>
              <a:t>–	</a:t>
            </a:r>
            <a:r>
              <a:rPr sz="1800" i="1" dirty="0">
                <a:latin typeface="Times New Roman"/>
                <a:cs typeface="Times New Roman"/>
              </a:rPr>
              <a:t>w </a:t>
            </a:r>
            <a:r>
              <a:rPr sz="1800" spc="-10" dirty="0">
                <a:solidFill>
                  <a:srgbClr val="336600"/>
                </a:solidFill>
                <a:latin typeface="Arial"/>
                <a:cs typeface="Arial"/>
              </a:rPr>
              <a:t>are linear </a:t>
            </a:r>
            <a:r>
              <a:rPr sz="1800" spc="-15" dirty="0">
                <a:solidFill>
                  <a:srgbClr val="336600"/>
                </a:solidFill>
                <a:latin typeface="Arial"/>
                <a:cs typeface="Arial"/>
              </a:rPr>
              <a:t>regression</a:t>
            </a:r>
            <a:r>
              <a:rPr sz="1800" spc="-100" dirty="0">
                <a:solidFill>
                  <a:srgbClr val="336600"/>
                </a:solidFill>
                <a:latin typeface="Arial"/>
                <a:cs typeface="Arial"/>
              </a:rPr>
              <a:t> </a:t>
            </a:r>
            <a:r>
              <a:rPr sz="1800" spc="-15" dirty="0">
                <a:solidFill>
                  <a:srgbClr val="336600"/>
                </a:solidFill>
                <a:latin typeface="Arial"/>
                <a:cs typeface="Arial"/>
              </a:rPr>
              <a:t>weights</a:t>
            </a:r>
            <a:endParaRPr sz="1800">
              <a:latin typeface="Arial"/>
              <a:cs typeface="Arial"/>
            </a:endParaRPr>
          </a:p>
          <a:p>
            <a:pPr marL="12700">
              <a:lnSpc>
                <a:spcPct val="100000"/>
              </a:lnSpc>
              <a:spcBef>
                <a:spcPts val="430"/>
              </a:spcBef>
              <a:tabLst>
                <a:tab pos="294640" algn="l"/>
              </a:tabLst>
            </a:pPr>
            <a:r>
              <a:rPr sz="1800" dirty="0">
                <a:solidFill>
                  <a:srgbClr val="336600"/>
                </a:solidFill>
                <a:latin typeface="Arial"/>
                <a:cs typeface="Arial"/>
              </a:rPr>
              <a:t>–	</a:t>
            </a:r>
            <a:r>
              <a:rPr sz="1800" spc="-15" dirty="0">
                <a:solidFill>
                  <a:srgbClr val="336600"/>
                </a:solidFill>
                <a:latin typeface="Arial"/>
                <a:cs typeface="Arial"/>
              </a:rPr>
              <a:t>Output </a:t>
            </a:r>
            <a:r>
              <a:rPr sz="1800" spc="-5" dirty="0">
                <a:solidFill>
                  <a:srgbClr val="336600"/>
                </a:solidFill>
                <a:latin typeface="Arial"/>
                <a:cs typeface="Arial"/>
              </a:rPr>
              <a:t>is </a:t>
            </a:r>
            <a:r>
              <a:rPr sz="1800" spc="-10" dirty="0">
                <a:solidFill>
                  <a:srgbClr val="336600"/>
                </a:solidFill>
                <a:latin typeface="Arial"/>
                <a:cs typeface="Arial"/>
              </a:rPr>
              <a:t>linear </a:t>
            </a:r>
            <a:r>
              <a:rPr sz="1800" spc="-15" dirty="0">
                <a:solidFill>
                  <a:srgbClr val="336600"/>
                </a:solidFill>
                <a:latin typeface="Arial"/>
                <a:cs typeface="Arial"/>
              </a:rPr>
              <a:t>regression </a:t>
            </a:r>
            <a:r>
              <a:rPr sz="1800" spc="-10" dirty="0">
                <a:solidFill>
                  <a:srgbClr val="336600"/>
                </a:solidFill>
                <a:latin typeface="Arial"/>
                <a:cs typeface="Arial"/>
              </a:rPr>
              <a:t>applied </a:t>
            </a:r>
            <a:r>
              <a:rPr sz="1800" spc="-5" dirty="0">
                <a:solidFill>
                  <a:srgbClr val="336600"/>
                </a:solidFill>
                <a:latin typeface="Arial"/>
                <a:cs typeface="Arial"/>
              </a:rPr>
              <a:t>to </a:t>
            </a:r>
            <a:r>
              <a:rPr sz="1800" b="1" i="1" dirty="0">
                <a:latin typeface="Times New Roman"/>
                <a:cs typeface="Times New Roman"/>
              </a:rPr>
              <a:t>h </a:t>
            </a:r>
            <a:r>
              <a:rPr sz="1800" spc="-15" dirty="0">
                <a:solidFill>
                  <a:srgbClr val="336600"/>
                </a:solidFill>
                <a:latin typeface="Arial"/>
                <a:cs typeface="Arial"/>
              </a:rPr>
              <a:t>rather </a:t>
            </a:r>
            <a:r>
              <a:rPr sz="1800" spc="-10" dirty="0">
                <a:solidFill>
                  <a:srgbClr val="336600"/>
                </a:solidFill>
                <a:latin typeface="Arial"/>
                <a:cs typeface="Arial"/>
              </a:rPr>
              <a:t>than </a:t>
            </a:r>
            <a:r>
              <a:rPr sz="1800" spc="-5" dirty="0">
                <a:solidFill>
                  <a:srgbClr val="336600"/>
                </a:solidFill>
                <a:latin typeface="Arial"/>
                <a:cs typeface="Arial"/>
              </a:rPr>
              <a:t>to</a:t>
            </a:r>
            <a:r>
              <a:rPr sz="1800" spc="-60" dirty="0">
                <a:solidFill>
                  <a:srgbClr val="336600"/>
                </a:solidFill>
                <a:latin typeface="Arial"/>
                <a:cs typeface="Arial"/>
              </a:rPr>
              <a:t> </a:t>
            </a:r>
            <a:r>
              <a:rPr sz="1800" b="1" i="1" dirty="0">
                <a:latin typeface="Times New Roman"/>
                <a:cs typeface="Times New Roman"/>
              </a:rPr>
              <a:t>x</a:t>
            </a:r>
            <a:endParaRPr sz="1800">
              <a:latin typeface="Times New Roman"/>
              <a:cs typeface="Times New Roman"/>
            </a:endParaRPr>
          </a:p>
        </p:txBody>
      </p:sp>
      <p:sp>
        <p:nvSpPr>
          <p:cNvPr id="8" name="object 8"/>
          <p:cNvSpPr txBox="1"/>
          <p:nvPr/>
        </p:nvSpPr>
        <p:spPr>
          <a:xfrm>
            <a:off x="560323" y="5327903"/>
            <a:ext cx="3690620" cy="763270"/>
          </a:xfrm>
          <a:prstGeom prst="rect">
            <a:avLst/>
          </a:prstGeom>
        </p:spPr>
        <p:txBody>
          <a:bodyPr vert="horz" wrap="square" lIns="0" tIns="76835" rIns="0" bIns="0" rtlCol="0">
            <a:spAutoFit/>
          </a:bodyPr>
          <a:lstStyle/>
          <a:p>
            <a:pPr marL="377190" indent="-339090">
              <a:lnSpc>
                <a:spcPct val="100000"/>
              </a:lnSpc>
              <a:spcBef>
                <a:spcPts val="605"/>
              </a:spcBef>
              <a:buChar char="•"/>
              <a:tabLst>
                <a:tab pos="376555" algn="l"/>
                <a:tab pos="377190" algn="l"/>
              </a:tabLst>
            </a:pPr>
            <a:r>
              <a:rPr sz="2000" spc="-15" dirty="0">
                <a:solidFill>
                  <a:srgbClr val="3333CC"/>
                </a:solidFill>
                <a:latin typeface="Arial"/>
                <a:cs typeface="Arial"/>
              </a:rPr>
              <a:t>Complete model</a:t>
            </a:r>
            <a:r>
              <a:rPr sz="2000" spc="-35" dirty="0">
                <a:solidFill>
                  <a:srgbClr val="3333CC"/>
                </a:solidFill>
                <a:latin typeface="Arial"/>
                <a:cs typeface="Arial"/>
              </a:rPr>
              <a:t> </a:t>
            </a:r>
            <a:r>
              <a:rPr sz="2000" dirty="0">
                <a:solidFill>
                  <a:srgbClr val="3333CC"/>
                </a:solidFill>
                <a:latin typeface="Arial"/>
                <a:cs typeface="Arial"/>
              </a:rPr>
              <a:t>is</a:t>
            </a:r>
            <a:endParaRPr sz="2000">
              <a:latin typeface="Arial"/>
              <a:cs typeface="Arial"/>
            </a:endParaRPr>
          </a:p>
          <a:p>
            <a:pPr marL="1010919">
              <a:lnSpc>
                <a:spcPct val="100000"/>
              </a:lnSpc>
              <a:spcBef>
                <a:spcPts val="500"/>
              </a:spcBef>
            </a:pPr>
            <a:r>
              <a:rPr sz="2000" i="1" dirty="0">
                <a:latin typeface="Times New Roman"/>
                <a:cs typeface="Times New Roman"/>
              </a:rPr>
              <a:t>f </a:t>
            </a:r>
            <a:r>
              <a:rPr sz="2000" spc="-10" dirty="0">
                <a:latin typeface="Times New Roman"/>
                <a:cs typeface="Times New Roman"/>
              </a:rPr>
              <a:t>(</a:t>
            </a:r>
            <a:r>
              <a:rPr sz="2000" b="1" i="1" spc="-10" dirty="0">
                <a:latin typeface="Times New Roman"/>
                <a:cs typeface="Times New Roman"/>
              </a:rPr>
              <a:t>x</a:t>
            </a:r>
            <a:r>
              <a:rPr sz="2000" i="1" spc="-10" dirty="0">
                <a:latin typeface="Times New Roman"/>
                <a:cs typeface="Times New Roman"/>
              </a:rPr>
              <a:t>; </a:t>
            </a:r>
            <a:r>
              <a:rPr sz="2000" i="1" spc="-15" dirty="0">
                <a:latin typeface="Times New Roman"/>
                <a:cs typeface="Times New Roman"/>
              </a:rPr>
              <a:t>W,</a:t>
            </a:r>
            <a:r>
              <a:rPr sz="2000" b="1" i="1" spc="-15" dirty="0">
                <a:latin typeface="Times New Roman"/>
                <a:cs typeface="Times New Roman"/>
              </a:rPr>
              <a:t>c,w,b</a:t>
            </a:r>
            <a:r>
              <a:rPr sz="2000" spc="-15" dirty="0">
                <a:latin typeface="Times New Roman"/>
                <a:cs typeface="Times New Roman"/>
              </a:rPr>
              <a:t>)=</a:t>
            </a:r>
            <a:r>
              <a:rPr sz="2000" i="1" spc="-15" dirty="0">
                <a:latin typeface="Times New Roman"/>
                <a:cs typeface="Times New Roman"/>
              </a:rPr>
              <a:t>f </a:t>
            </a:r>
            <a:r>
              <a:rPr sz="1950" baseline="25641" dirty="0">
                <a:latin typeface="Times New Roman"/>
                <a:cs typeface="Times New Roman"/>
              </a:rPr>
              <a:t>(2)</a:t>
            </a:r>
            <a:r>
              <a:rPr sz="2000" dirty="0">
                <a:latin typeface="Times New Roman"/>
                <a:cs typeface="Times New Roman"/>
              </a:rPr>
              <a:t>(</a:t>
            </a:r>
            <a:r>
              <a:rPr sz="2000" i="1" dirty="0">
                <a:latin typeface="Times New Roman"/>
                <a:cs typeface="Times New Roman"/>
              </a:rPr>
              <a:t>f</a:t>
            </a:r>
            <a:r>
              <a:rPr sz="2000" i="1" spc="-114" dirty="0">
                <a:latin typeface="Times New Roman"/>
                <a:cs typeface="Times New Roman"/>
              </a:rPr>
              <a:t> </a:t>
            </a:r>
            <a:r>
              <a:rPr sz="1950" spc="-7" baseline="25641" dirty="0">
                <a:latin typeface="Times New Roman"/>
                <a:cs typeface="Times New Roman"/>
              </a:rPr>
              <a:t>(1)</a:t>
            </a:r>
            <a:r>
              <a:rPr sz="2000" spc="-5" dirty="0">
                <a:latin typeface="Times New Roman"/>
                <a:cs typeface="Times New Roman"/>
              </a:rPr>
              <a:t>(</a:t>
            </a:r>
            <a:r>
              <a:rPr sz="2000" b="1" i="1" spc="-5" dirty="0">
                <a:latin typeface="Times New Roman"/>
                <a:cs typeface="Times New Roman"/>
              </a:rPr>
              <a:t>x</a:t>
            </a:r>
            <a:r>
              <a:rPr sz="2000" spc="-5" dirty="0">
                <a:latin typeface="Times New Roman"/>
                <a:cs typeface="Times New Roman"/>
              </a:rPr>
              <a:t>))</a:t>
            </a:r>
            <a:endParaRPr sz="2000">
              <a:latin typeface="Times New Roman"/>
              <a:cs typeface="Times New Roman"/>
            </a:endParaRPr>
          </a:p>
        </p:txBody>
      </p:sp>
      <p:sp>
        <p:nvSpPr>
          <p:cNvPr id="9" name="object 9"/>
          <p:cNvSpPr/>
          <p:nvPr/>
        </p:nvSpPr>
        <p:spPr>
          <a:xfrm>
            <a:off x="7429375" y="1767818"/>
            <a:ext cx="2045813" cy="1823189"/>
          </a:xfrm>
          <a:prstGeom prst="rect">
            <a:avLst/>
          </a:prstGeom>
          <a:blipFill>
            <a:blip r:embed="rId2" cstate="print"/>
            <a:stretch>
              <a:fillRect/>
            </a:stretch>
          </a:blipFill>
        </p:spPr>
        <p:txBody>
          <a:bodyPr wrap="square" lIns="0" tIns="0" rIns="0" bIns="0" rtlCol="0"/>
          <a:lstStyle/>
          <a:p>
            <a:endParaRPr/>
          </a:p>
        </p:txBody>
      </p:sp>
      <p:sp>
        <p:nvSpPr>
          <p:cNvPr id="10" name="object 10"/>
          <p:cNvSpPr txBox="1"/>
          <p:nvPr/>
        </p:nvSpPr>
        <p:spPr>
          <a:xfrm>
            <a:off x="4647723" y="4408963"/>
            <a:ext cx="2441575" cy="417830"/>
          </a:xfrm>
          <a:prstGeom prst="rect">
            <a:avLst/>
          </a:prstGeom>
          <a:ln w="9419">
            <a:solidFill>
              <a:srgbClr val="000000"/>
            </a:solidFill>
          </a:ln>
        </p:spPr>
        <p:txBody>
          <a:bodyPr vert="horz" wrap="square" lIns="0" tIns="51435" rIns="0" bIns="0" rtlCol="0">
            <a:spAutoFit/>
          </a:bodyPr>
          <a:lstStyle/>
          <a:p>
            <a:pPr marL="52705">
              <a:lnSpc>
                <a:spcPct val="100000"/>
              </a:lnSpc>
              <a:spcBef>
                <a:spcPts val="405"/>
              </a:spcBef>
            </a:pPr>
            <a:r>
              <a:rPr sz="2000" i="1" spc="10" dirty="0">
                <a:latin typeface="Calibri"/>
                <a:cs typeface="Calibri"/>
              </a:rPr>
              <a:t>f</a:t>
            </a:r>
            <a:r>
              <a:rPr sz="2000" i="1" spc="-125" dirty="0">
                <a:latin typeface="Calibri"/>
                <a:cs typeface="Calibri"/>
              </a:rPr>
              <a:t> </a:t>
            </a:r>
            <a:r>
              <a:rPr sz="1725" spc="104" baseline="43478" dirty="0">
                <a:latin typeface="Calibri"/>
                <a:cs typeface="Calibri"/>
              </a:rPr>
              <a:t>(2)</a:t>
            </a:r>
            <a:r>
              <a:rPr sz="2000" spc="70" dirty="0">
                <a:latin typeface="Calibri"/>
                <a:cs typeface="Calibri"/>
              </a:rPr>
              <a:t>(</a:t>
            </a:r>
            <a:r>
              <a:rPr sz="2000" b="1" i="1" spc="70" dirty="0">
                <a:latin typeface="Palatino Linotype"/>
                <a:cs typeface="Palatino Linotype"/>
              </a:rPr>
              <a:t>h</a:t>
            </a:r>
            <a:r>
              <a:rPr sz="2000" spc="70" dirty="0">
                <a:latin typeface="Calibri"/>
                <a:cs typeface="Calibri"/>
              </a:rPr>
              <a:t>;</a:t>
            </a:r>
            <a:r>
              <a:rPr sz="2000" b="1" i="1" spc="70" dirty="0">
                <a:latin typeface="Palatino Linotype"/>
                <a:cs typeface="Palatino Linotype"/>
              </a:rPr>
              <a:t>w</a:t>
            </a:r>
            <a:r>
              <a:rPr sz="2000" spc="70" dirty="0">
                <a:latin typeface="Calibri"/>
                <a:cs typeface="Calibri"/>
              </a:rPr>
              <a:t>,</a:t>
            </a:r>
            <a:r>
              <a:rPr sz="2000" i="1" spc="70" dirty="0">
                <a:latin typeface="Calibri"/>
                <a:cs typeface="Calibri"/>
              </a:rPr>
              <a:t>b</a:t>
            </a:r>
            <a:r>
              <a:rPr sz="2000" spc="70" dirty="0">
                <a:latin typeface="Calibri"/>
                <a:cs typeface="Calibri"/>
              </a:rPr>
              <a:t>)</a:t>
            </a:r>
            <a:r>
              <a:rPr sz="2000" spc="-110" dirty="0">
                <a:latin typeface="Calibri"/>
                <a:cs typeface="Calibri"/>
              </a:rPr>
              <a:t> </a:t>
            </a:r>
            <a:r>
              <a:rPr sz="2000" b="0" spc="245" dirty="0">
                <a:latin typeface="Kozuka Gothic Pro EL"/>
                <a:cs typeface="Kozuka Gothic Pro EL"/>
              </a:rPr>
              <a:t>=</a:t>
            </a:r>
            <a:r>
              <a:rPr sz="2000" b="0" spc="-65" dirty="0">
                <a:latin typeface="Kozuka Gothic Pro EL"/>
                <a:cs typeface="Kozuka Gothic Pro EL"/>
              </a:rPr>
              <a:t> </a:t>
            </a:r>
            <a:r>
              <a:rPr sz="2000" b="1" i="1" spc="145" dirty="0">
                <a:latin typeface="Palatino Linotype"/>
                <a:cs typeface="Palatino Linotype"/>
              </a:rPr>
              <a:t>h</a:t>
            </a:r>
            <a:r>
              <a:rPr sz="1725" i="1" spc="217" baseline="43478" dirty="0">
                <a:latin typeface="Calibri"/>
                <a:cs typeface="Calibri"/>
              </a:rPr>
              <a:t>T</a:t>
            </a:r>
            <a:r>
              <a:rPr sz="2000" b="1" i="1" spc="145" dirty="0">
                <a:latin typeface="Palatino Linotype"/>
                <a:cs typeface="Palatino Linotype"/>
              </a:rPr>
              <a:t>w</a:t>
            </a:r>
            <a:r>
              <a:rPr sz="2000" b="1" i="1" spc="-40" dirty="0">
                <a:latin typeface="Palatino Linotype"/>
                <a:cs typeface="Palatino Linotype"/>
              </a:rPr>
              <a:t> </a:t>
            </a:r>
            <a:r>
              <a:rPr sz="2000" b="0" spc="245" dirty="0">
                <a:latin typeface="Kozuka Gothic Pro EL"/>
                <a:cs typeface="Kozuka Gothic Pro EL"/>
              </a:rPr>
              <a:t>+</a:t>
            </a:r>
            <a:r>
              <a:rPr sz="2000" b="0" spc="-270" dirty="0">
                <a:latin typeface="Kozuka Gothic Pro EL"/>
                <a:cs typeface="Kozuka Gothic Pro EL"/>
              </a:rPr>
              <a:t> </a:t>
            </a:r>
            <a:r>
              <a:rPr sz="2000" i="1" spc="-95" dirty="0">
                <a:latin typeface="Calibri"/>
                <a:cs typeface="Calibri"/>
              </a:rPr>
              <a:t>b</a:t>
            </a:r>
            <a:endParaRPr sz="2000">
              <a:latin typeface="Calibri"/>
              <a:cs typeface="Calibri"/>
            </a:endParaRPr>
          </a:p>
        </p:txBody>
      </p:sp>
      <p:sp>
        <p:nvSpPr>
          <p:cNvPr id="11" name="object 11"/>
          <p:cNvSpPr txBox="1"/>
          <p:nvPr/>
        </p:nvSpPr>
        <p:spPr>
          <a:xfrm>
            <a:off x="8573178" y="2714244"/>
            <a:ext cx="466090" cy="358140"/>
          </a:xfrm>
          <a:prstGeom prst="rect">
            <a:avLst/>
          </a:prstGeom>
        </p:spPr>
        <p:txBody>
          <a:bodyPr vert="horz" wrap="square" lIns="0" tIns="20320" rIns="0" bIns="0" rtlCol="0">
            <a:spAutoFit/>
          </a:bodyPr>
          <a:lstStyle/>
          <a:p>
            <a:pPr marL="12700" marR="5080">
              <a:lnSpc>
                <a:spcPts val="1300"/>
              </a:lnSpc>
              <a:spcBef>
                <a:spcPts val="160"/>
              </a:spcBef>
            </a:pPr>
            <a:r>
              <a:rPr sz="1100" spc="-5" dirty="0">
                <a:solidFill>
                  <a:srgbClr val="660066"/>
                </a:solidFill>
                <a:latin typeface="Arial"/>
                <a:cs typeface="Arial"/>
              </a:rPr>
              <a:t>H</a:t>
            </a:r>
            <a:r>
              <a:rPr sz="1100" dirty="0">
                <a:solidFill>
                  <a:srgbClr val="660066"/>
                </a:solidFill>
                <a:latin typeface="Arial"/>
                <a:cs typeface="Arial"/>
              </a:rPr>
              <a:t>i</a:t>
            </a:r>
            <a:r>
              <a:rPr sz="1100" spc="-10" dirty="0">
                <a:solidFill>
                  <a:srgbClr val="660066"/>
                </a:solidFill>
                <a:latin typeface="Arial"/>
                <a:cs typeface="Arial"/>
              </a:rPr>
              <a:t>dde</a:t>
            </a:r>
            <a:r>
              <a:rPr sz="1100" dirty="0">
                <a:solidFill>
                  <a:srgbClr val="660066"/>
                </a:solidFill>
                <a:latin typeface="Arial"/>
                <a:cs typeface="Arial"/>
              </a:rPr>
              <a:t>n  </a:t>
            </a:r>
            <a:r>
              <a:rPr sz="1100" spc="-10" dirty="0">
                <a:solidFill>
                  <a:srgbClr val="660066"/>
                </a:solidFill>
                <a:latin typeface="Arial"/>
                <a:cs typeface="Arial"/>
              </a:rPr>
              <a:t>Layer</a:t>
            </a:r>
            <a:endParaRPr sz="1100">
              <a:latin typeface="Arial"/>
              <a:cs typeface="Arial"/>
            </a:endParaRPr>
          </a:p>
        </p:txBody>
      </p:sp>
      <p:sp>
        <p:nvSpPr>
          <p:cNvPr id="12" name="object 12"/>
          <p:cNvSpPr txBox="1"/>
          <p:nvPr/>
        </p:nvSpPr>
        <p:spPr>
          <a:xfrm>
            <a:off x="8497823" y="1961388"/>
            <a:ext cx="440055" cy="358140"/>
          </a:xfrm>
          <a:prstGeom prst="rect">
            <a:avLst/>
          </a:prstGeom>
        </p:spPr>
        <p:txBody>
          <a:bodyPr vert="horz" wrap="square" lIns="0" tIns="20320" rIns="0" bIns="0" rtlCol="0">
            <a:spAutoFit/>
          </a:bodyPr>
          <a:lstStyle/>
          <a:p>
            <a:pPr marL="12700" marR="5080">
              <a:lnSpc>
                <a:spcPts val="1300"/>
              </a:lnSpc>
              <a:spcBef>
                <a:spcPts val="160"/>
              </a:spcBef>
            </a:pPr>
            <a:r>
              <a:rPr sz="1100" spc="-20" dirty="0">
                <a:solidFill>
                  <a:srgbClr val="660066"/>
                </a:solidFill>
                <a:latin typeface="Arial"/>
                <a:cs typeface="Arial"/>
              </a:rPr>
              <a:t>O</a:t>
            </a:r>
            <a:r>
              <a:rPr sz="1100" spc="-10" dirty="0">
                <a:solidFill>
                  <a:srgbClr val="660066"/>
                </a:solidFill>
                <a:latin typeface="Arial"/>
                <a:cs typeface="Arial"/>
              </a:rPr>
              <a:t>utpu</a:t>
            </a:r>
            <a:r>
              <a:rPr sz="1100" dirty="0">
                <a:solidFill>
                  <a:srgbClr val="660066"/>
                </a:solidFill>
                <a:latin typeface="Arial"/>
                <a:cs typeface="Arial"/>
              </a:rPr>
              <a:t>t  </a:t>
            </a:r>
            <a:r>
              <a:rPr sz="1100" spc="-10" dirty="0">
                <a:solidFill>
                  <a:srgbClr val="660066"/>
                </a:solidFill>
                <a:latin typeface="Arial"/>
                <a:cs typeface="Arial"/>
              </a:rPr>
              <a:t>Layer</a:t>
            </a:r>
            <a:endParaRPr sz="1100">
              <a:latin typeface="Arial"/>
              <a:cs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03619" y="721359"/>
            <a:ext cx="8855075" cy="635000"/>
          </a:xfrm>
          <a:prstGeom prst="rect">
            <a:avLst/>
          </a:prstGeom>
        </p:spPr>
        <p:txBody>
          <a:bodyPr vert="horz" wrap="square" lIns="0" tIns="12700" rIns="0" bIns="0" rtlCol="0">
            <a:spAutoFit/>
          </a:bodyPr>
          <a:lstStyle/>
          <a:p>
            <a:pPr marL="12700">
              <a:lnSpc>
                <a:spcPct val="100000"/>
              </a:lnSpc>
              <a:spcBef>
                <a:spcPts val="100"/>
              </a:spcBef>
            </a:pPr>
            <a:r>
              <a:rPr sz="4000" spc="-25" dirty="0"/>
              <a:t>Representational</a:t>
            </a:r>
            <a:r>
              <a:rPr sz="4000" spc="-50" dirty="0"/>
              <a:t> </a:t>
            </a:r>
            <a:r>
              <a:rPr sz="4000" spc="-20" dirty="0"/>
              <a:t>Sparsity</a:t>
            </a:r>
            <a:r>
              <a:rPr lang="en-US" sz="4000" spc="-20" dirty="0"/>
              <a:t> Example</a:t>
            </a:r>
            <a:endParaRPr sz="4000" dirty="0"/>
          </a:p>
        </p:txBody>
      </p:sp>
      <p:sp>
        <p:nvSpPr>
          <p:cNvPr id="4" name="object 4"/>
          <p:cNvSpPr txBox="1"/>
          <p:nvPr/>
        </p:nvSpPr>
        <p:spPr>
          <a:xfrm>
            <a:off x="1037844" y="1495552"/>
            <a:ext cx="5694045"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336600"/>
                </a:solidFill>
                <a:latin typeface="Arial"/>
                <a:cs typeface="Arial"/>
              </a:rPr>
              <a:t>– </a:t>
            </a:r>
            <a:r>
              <a:rPr sz="2800" spc="-20" dirty="0">
                <a:solidFill>
                  <a:srgbClr val="336600"/>
                </a:solidFill>
                <a:latin typeface="Arial"/>
                <a:cs typeface="Arial"/>
              </a:rPr>
              <a:t>Parameter </a:t>
            </a:r>
            <a:r>
              <a:rPr sz="2800" spc="-15" dirty="0">
                <a:solidFill>
                  <a:srgbClr val="336600"/>
                </a:solidFill>
                <a:latin typeface="Arial"/>
                <a:cs typeface="Arial"/>
              </a:rPr>
              <a:t>regularization, with</a:t>
            </a:r>
            <a:r>
              <a:rPr sz="2800" spc="-145" dirty="0">
                <a:solidFill>
                  <a:srgbClr val="336600"/>
                </a:solidFill>
                <a:latin typeface="Arial"/>
                <a:cs typeface="Arial"/>
              </a:rPr>
              <a:t> </a:t>
            </a:r>
            <a:r>
              <a:rPr sz="2400" i="1" spc="-15" dirty="0">
                <a:latin typeface="Times New Roman"/>
                <a:cs typeface="Times New Roman"/>
              </a:rPr>
              <a:t>W</a:t>
            </a:r>
            <a:r>
              <a:rPr sz="2400" spc="-15" dirty="0">
                <a:latin typeface="Times New Roman"/>
                <a:cs typeface="Times New Roman"/>
              </a:rPr>
              <a:t>=</a:t>
            </a:r>
            <a:r>
              <a:rPr sz="2400" i="1" spc="-15" dirty="0">
                <a:latin typeface="Times New Roman"/>
                <a:cs typeface="Times New Roman"/>
              </a:rPr>
              <a:t>A</a:t>
            </a:r>
            <a:endParaRPr sz="2400">
              <a:latin typeface="Times New Roman"/>
              <a:cs typeface="Times New Roman"/>
            </a:endParaRPr>
          </a:p>
        </p:txBody>
      </p:sp>
      <p:sp>
        <p:nvSpPr>
          <p:cNvPr id="5" name="object 5"/>
          <p:cNvSpPr txBox="1"/>
          <p:nvPr/>
        </p:nvSpPr>
        <p:spPr>
          <a:xfrm>
            <a:off x="1037844" y="4162551"/>
            <a:ext cx="6612890"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336600"/>
                </a:solidFill>
                <a:latin typeface="Arial"/>
                <a:cs typeface="Arial"/>
              </a:rPr>
              <a:t>– </a:t>
            </a:r>
            <a:r>
              <a:rPr sz="2800" spc="-15" dirty="0">
                <a:solidFill>
                  <a:srgbClr val="336600"/>
                </a:solidFill>
                <a:latin typeface="Arial"/>
                <a:cs typeface="Arial"/>
              </a:rPr>
              <a:t>Representational regularization, </a:t>
            </a:r>
            <a:r>
              <a:rPr sz="2800" spc="-10" dirty="0">
                <a:solidFill>
                  <a:srgbClr val="336600"/>
                </a:solidFill>
                <a:latin typeface="Arial"/>
                <a:cs typeface="Arial"/>
              </a:rPr>
              <a:t>with</a:t>
            </a:r>
            <a:r>
              <a:rPr sz="2800" spc="-215" dirty="0">
                <a:solidFill>
                  <a:srgbClr val="336600"/>
                </a:solidFill>
                <a:latin typeface="Arial"/>
                <a:cs typeface="Arial"/>
              </a:rPr>
              <a:t> </a:t>
            </a:r>
            <a:r>
              <a:rPr sz="2000" i="1" spc="-15" dirty="0">
                <a:latin typeface="Times New Roman"/>
                <a:cs typeface="Times New Roman"/>
              </a:rPr>
              <a:t>W</a:t>
            </a:r>
            <a:r>
              <a:rPr sz="2000" spc="-15" dirty="0">
                <a:latin typeface="Times New Roman"/>
                <a:cs typeface="Times New Roman"/>
              </a:rPr>
              <a:t>=</a:t>
            </a:r>
            <a:r>
              <a:rPr sz="2000" i="1" spc="-15" dirty="0">
                <a:latin typeface="Times New Roman"/>
                <a:cs typeface="Times New Roman"/>
              </a:rPr>
              <a:t>B</a:t>
            </a:r>
            <a:endParaRPr sz="2000">
              <a:latin typeface="Times New Roman"/>
              <a:cs typeface="Times New Roman"/>
            </a:endParaRPr>
          </a:p>
        </p:txBody>
      </p:sp>
      <p:sp>
        <p:nvSpPr>
          <p:cNvPr id="6" name="object 6"/>
          <p:cNvSpPr/>
          <p:nvPr/>
        </p:nvSpPr>
        <p:spPr>
          <a:xfrm>
            <a:off x="2007929" y="2057249"/>
            <a:ext cx="5172734" cy="1929315"/>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859650" y="1997657"/>
            <a:ext cx="5360035" cy="2006600"/>
          </a:xfrm>
          <a:custGeom>
            <a:avLst/>
            <a:gdLst/>
            <a:ahLst/>
            <a:cxnLst/>
            <a:rect l="l" t="t" r="r" b="b"/>
            <a:pathLst>
              <a:path w="5360034" h="2006600">
                <a:moveTo>
                  <a:pt x="0" y="0"/>
                </a:moveTo>
                <a:lnTo>
                  <a:pt x="5359505" y="0"/>
                </a:lnTo>
                <a:lnTo>
                  <a:pt x="5359505" y="2006282"/>
                </a:lnTo>
                <a:lnTo>
                  <a:pt x="0" y="2006282"/>
                </a:lnTo>
                <a:lnTo>
                  <a:pt x="0" y="0"/>
                </a:lnTo>
                <a:close/>
              </a:path>
            </a:pathLst>
          </a:custGeom>
          <a:ln w="9419">
            <a:solidFill>
              <a:srgbClr val="000000"/>
            </a:solidFill>
          </a:ln>
        </p:spPr>
        <p:txBody>
          <a:bodyPr wrap="square" lIns="0" tIns="0" rIns="0" bIns="0" rtlCol="0"/>
          <a:lstStyle/>
          <a:p>
            <a:endParaRPr/>
          </a:p>
        </p:txBody>
      </p:sp>
      <p:sp>
        <p:nvSpPr>
          <p:cNvPr id="8" name="object 8"/>
          <p:cNvSpPr/>
          <p:nvPr/>
        </p:nvSpPr>
        <p:spPr>
          <a:xfrm>
            <a:off x="1995082" y="5144964"/>
            <a:ext cx="5416828" cy="1879329"/>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1859650" y="5087143"/>
            <a:ext cx="5586095" cy="2003425"/>
          </a:xfrm>
          <a:custGeom>
            <a:avLst/>
            <a:gdLst/>
            <a:ahLst/>
            <a:cxnLst/>
            <a:rect l="l" t="t" r="r" b="b"/>
            <a:pathLst>
              <a:path w="5586095" h="2003425">
                <a:moveTo>
                  <a:pt x="0" y="0"/>
                </a:moveTo>
                <a:lnTo>
                  <a:pt x="5585565" y="0"/>
                </a:lnTo>
                <a:lnTo>
                  <a:pt x="5585565" y="2003142"/>
                </a:lnTo>
                <a:lnTo>
                  <a:pt x="0" y="2003142"/>
                </a:lnTo>
                <a:lnTo>
                  <a:pt x="0" y="0"/>
                </a:lnTo>
                <a:close/>
              </a:path>
            </a:pathLst>
          </a:custGeom>
          <a:ln w="9419">
            <a:solidFill>
              <a:srgbClr val="000000"/>
            </a:solidFill>
          </a:ln>
        </p:spPr>
        <p:txBody>
          <a:bodyPr wrap="square" lIns="0" tIns="0" rIns="0" bIns="0" rtlCol="0"/>
          <a:lstStyle/>
          <a:p>
            <a:endParaRPr/>
          </a:p>
        </p:txBody>
      </p:sp>
      <p:sp>
        <p:nvSpPr>
          <p:cNvPr id="10" name="object 10"/>
          <p:cNvSpPr txBox="1"/>
          <p:nvPr/>
        </p:nvSpPr>
        <p:spPr>
          <a:xfrm>
            <a:off x="7819643" y="2475991"/>
            <a:ext cx="1404620" cy="565150"/>
          </a:xfrm>
          <a:prstGeom prst="rect">
            <a:avLst/>
          </a:prstGeom>
        </p:spPr>
        <p:txBody>
          <a:bodyPr vert="horz" wrap="square" lIns="0" tIns="12700" rIns="0" bIns="0" rtlCol="0">
            <a:spAutoFit/>
          </a:bodyPr>
          <a:lstStyle/>
          <a:p>
            <a:pPr marL="12700">
              <a:lnSpc>
                <a:spcPts val="2125"/>
              </a:lnSpc>
              <a:spcBef>
                <a:spcPts val="100"/>
              </a:spcBef>
            </a:pPr>
            <a:r>
              <a:rPr sz="1800" spc="-20" dirty="0">
                <a:solidFill>
                  <a:srgbClr val="660066"/>
                </a:solidFill>
                <a:latin typeface="Arial"/>
                <a:cs typeface="Arial"/>
              </a:rPr>
              <a:t>Weight</a:t>
            </a:r>
            <a:r>
              <a:rPr sz="1800" spc="-70" dirty="0">
                <a:solidFill>
                  <a:srgbClr val="660066"/>
                </a:solidFill>
                <a:latin typeface="Arial"/>
                <a:cs typeface="Arial"/>
              </a:rPr>
              <a:t> </a:t>
            </a:r>
            <a:r>
              <a:rPr sz="1800" spc="-10" dirty="0">
                <a:solidFill>
                  <a:srgbClr val="660066"/>
                </a:solidFill>
                <a:latin typeface="Arial"/>
                <a:cs typeface="Arial"/>
              </a:rPr>
              <a:t>matrix</a:t>
            </a:r>
            <a:endParaRPr sz="1800">
              <a:latin typeface="Arial"/>
              <a:cs typeface="Arial"/>
            </a:endParaRPr>
          </a:p>
          <a:p>
            <a:pPr marL="12700">
              <a:lnSpc>
                <a:spcPts val="2125"/>
              </a:lnSpc>
            </a:pPr>
            <a:r>
              <a:rPr sz="1800" i="1" dirty="0">
                <a:latin typeface="Times New Roman"/>
                <a:cs typeface="Times New Roman"/>
              </a:rPr>
              <a:t>W </a:t>
            </a:r>
            <a:r>
              <a:rPr sz="1800" spc="-5" dirty="0">
                <a:solidFill>
                  <a:srgbClr val="660066"/>
                </a:solidFill>
                <a:latin typeface="Arial"/>
                <a:cs typeface="Arial"/>
              </a:rPr>
              <a:t>is</a:t>
            </a:r>
            <a:r>
              <a:rPr sz="1800" spc="-30" dirty="0">
                <a:solidFill>
                  <a:srgbClr val="660066"/>
                </a:solidFill>
                <a:latin typeface="Arial"/>
                <a:cs typeface="Arial"/>
              </a:rPr>
              <a:t> </a:t>
            </a:r>
            <a:r>
              <a:rPr sz="1800" spc="-10" dirty="0">
                <a:solidFill>
                  <a:srgbClr val="660066"/>
                </a:solidFill>
                <a:latin typeface="Arial"/>
                <a:cs typeface="Arial"/>
              </a:rPr>
              <a:t>sparse</a:t>
            </a:r>
            <a:endParaRPr sz="1800">
              <a:latin typeface="Arial"/>
              <a:cs typeface="Arial"/>
            </a:endParaRPr>
          </a:p>
        </p:txBody>
      </p:sp>
      <p:sp>
        <p:nvSpPr>
          <p:cNvPr id="11" name="object 11"/>
          <p:cNvSpPr txBox="1"/>
          <p:nvPr/>
        </p:nvSpPr>
        <p:spPr>
          <a:xfrm>
            <a:off x="7894997" y="5414264"/>
            <a:ext cx="1560195" cy="845819"/>
          </a:xfrm>
          <a:prstGeom prst="rect">
            <a:avLst/>
          </a:prstGeom>
        </p:spPr>
        <p:txBody>
          <a:bodyPr vert="horz" wrap="square" lIns="0" tIns="9525" rIns="0" bIns="0" rtlCol="0">
            <a:spAutoFit/>
          </a:bodyPr>
          <a:lstStyle/>
          <a:p>
            <a:pPr marL="12700" marR="508634">
              <a:lnSpc>
                <a:spcPct val="101099"/>
              </a:lnSpc>
              <a:spcBef>
                <a:spcPts val="75"/>
              </a:spcBef>
            </a:pPr>
            <a:r>
              <a:rPr sz="1800" b="1" i="1" dirty="0">
                <a:latin typeface="Times New Roman"/>
                <a:cs typeface="Times New Roman"/>
              </a:rPr>
              <a:t>h </a:t>
            </a:r>
            <a:r>
              <a:rPr sz="1800" spc="-15" dirty="0">
                <a:solidFill>
                  <a:srgbClr val="660066"/>
                </a:solidFill>
                <a:latin typeface="Arial"/>
                <a:cs typeface="Arial"/>
              </a:rPr>
              <a:t>vector</a:t>
            </a:r>
            <a:r>
              <a:rPr sz="1800" spc="-60" dirty="0">
                <a:solidFill>
                  <a:srgbClr val="660066"/>
                </a:solidFill>
                <a:latin typeface="Arial"/>
                <a:cs typeface="Arial"/>
              </a:rPr>
              <a:t> </a:t>
            </a:r>
            <a:r>
              <a:rPr sz="1800" spc="-5" dirty="0">
                <a:solidFill>
                  <a:srgbClr val="660066"/>
                </a:solidFill>
                <a:latin typeface="Arial"/>
                <a:cs typeface="Arial"/>
              </a:rPr>
              <a:t>is  </a:t>
            </a:r>
            <a:r>
              <a:rPr sz="1800" spc="-15" dirty="0">
                <a:solidFill>
                  <a:srgbClr val="660066"/>
                </a:solidFill>
                <a:latin typeface="Arial"/>
                <a:cs typeface="Arial"/>
              </a:rPr>
              <a:t>sparse</a:t>
            </a:r>
            <a:endParaRPr sz="1800">
              <a:latin typeface="Arial"/>
              <a:cs typeface="Arial"/>
            </a:endParaRPr>
          </a:p>
          <a:p>
            <a:pPr marL="12700">
              <a:lnSpc>
                <a:spcPts val="2110"/>
              </a:lnSpc>
            </a:pPr>
            <a:r>
              <a:rPr sz="1800" i="1" dirty="0">
                <a:latin typeface="Times New Roman"/>
                <a:cs typeface="Times New Roman"/>
              </a:rPr>
              <a:t>W </a:t>
            </a:r>
            <a:r>
              <a:rPr sz="1800" spc="-5" dirty="0">
                <a:solidFill>
                  <a:srgbClr val="660066"/>
                </a:solidFill>
                <a:latin typeface="Arial"/>
                <a:cs typeface="Arial"/>
              </a:rPr>
              <a:t>is </a:t>
            </a:r>
            <a:r>
              <a:rPr sz="1800" spc="-10" dirty="0">
                <a:solidFill>
                  <a:srgbClr val="660066"/>
                </a:solidFill>
                <a:latin typeface="Arial"/>
                <a:cs typeface="Arial"/>
              </a:rPr>
              <a:t>not</a:t>
            </a:r>
            <a:r>
              <a:rPr sz="1800" spc="-95" dirty="0">
                <a:solidFill>
                  <a:srgbClr val="660066"/>
                </a:solidFill>
                <a:latin typeface="Arial"/>
                <a:cs typeface="Arial"/>
              </a:rPr>
              <a:t> </a:t>
            </a:r>
            <a:r>
              <a:rPr sz="1800" spc="-10" dirty="0">
                <a:solidFill>
                  <a:srgbClr val="660066"/>
                </a:solidFill>
                <a:latin typeface="Arial"/>
                <a:cs typeface="Arial"/>
              </a:rPr>
              <a:t>sparse</a:t>
            </a:r>
            <a:endParaRPr sz="1800">
              <a:latin typeface="Arial"/>
              <a:cs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82428" y="963168"/>
            <a:ext cx="7898765" cy="695960"/>
          </a:xfrm>
          <a:prstGeom prst="rect">
            <a:avLst/>
          </a:prstGeom>
        </p:spPr>
        <p:txBody>
          <a:bodyPr vert="horz" wrap="square" lIns="0" tIns="12700" rIns="0" bIns="0" rtlCol="0">
            <a:spAutoFit/>
          </a:bodyPr>
          <a:lstStyle/>
          <a:p>
            <a:pPr marL="12700">
              <a:lnSpc>
                <a:spcPct val="100000"/>
              </a:lnSpc>
              <a:spcBef>
                <a:spcPts val="100"/>
              </a:spcBef>
            </a:pPr>
            <a:r>
              <a:rPr spc="-25" dirty="0"/>
              <a:t>Representational</a:t>
            </a:r>
            <a:r>
              <a:rPr spc="-15" dirty="0"/>
              <a:t> </a:t>
            </a:r>
            <a:r>
              <a:rPr spc="-25" dirty="0"/>
              <a:t>Regularization</a:t>
            </a:r>
          </a:p>
        </p:txBody>
      </p:sp>
      <p:sp>
        <p:nvSpPr>
          <p:cNvPr id="4" name="object 4"/>
          <p:cNvSpPr txBox="1"/>
          <p:nvPr/>
        </p:nvSpPr>
        <p:spPr>
          <a:xfrm>
            <a:off x="573023" y="2100072"/>
            <a:ext cx="8646160" cy="4224020"/>
          </a:xfrm>
          <a:prstGeom prst="rect">
            <a:avLst/>
          </a:prstGeom>
        </p:spPr>
        <p:txBody>
          <a:bodyPr vert="horz" wrap="square" lIns="0" tIns="33655" rIns="0" bIns="0" rtlCol="0">
            <a:spAutoFit/>
          </a:bodyPr>
          <a:lstStyle/>
          <a:p>
            <a:pPr marL="363855" marR="17780" indent="-339090">
              <a:lnSpc>
                <a:spcPts val="3790"/>
              </a:lnSpc>
              <a:spcBef>
                <a:spcPts val="265"/>
              </a:spcBef>
              <a:buChar char="•"/>
              <a:tabLst>
                <a:tab pos="363855" algn="l"/>
                <a:tab pos="364490" algn="l"/>
              </a:tabLst>
            </a:pPr>
            <a:r>
              <a:rPr sz="3200" spc="-20" dirty="0">
                <a:solidFill>
                  <a:srgbClr val="3333CC"/>
                </a:solidFill>
                <a:latin typeface="Arial"/>
                <a:cs typeface="Arial"/>
              </a:rPr>
              <a:t>Accomplished using same </a:t>
            </a:r>
            <a:r>
              <a:rPr sz="3200" spc="-15" dirty="0">
                <a:solidFill>
                  <a:srgbClr val="3333CC"/>
                </a:solidFill>
                <a:latin typeface="Arial"/>
                <a:cs typeface="Arial"/>
              </a:rPr>
              <a:t>sort of</a:t>
            </a:r>
            <a:r>
              <a:rPr sz="3200" spc="-140" dirty="0">
                <a:solidFill>
                  <a:srgbClr val="3333CC"/>
                </a:solidFill>
                <a:latin typeface="Arial"/>
                <a:cs typeface="Arial"/>
              </a:rPr>
              <a:t> </a:t>
            </a:r>
            <a:r>
              <a:rPr sz="3200" spc="-25" dirty="0">
                <a:solidFill>
                  <a:srgbClr val="3333CC"/>
                </a:solidFill>
                <a:latin typeface="Arial"/>
                <a:cs typeface="Arial"/>
              </a:rPr>
              <a:t>mechanisms  </a:t>
            </a:r>
            <a:r>
              <a:rPr sz="3200" spc="-20" dirty="0">
                <a:solidFill>
                  <a:srgbClr val="3333CC"/>
                </a:solidFill>
                <a:latin typeface="Arial"/>
                <a:cs typeface="Arial"/>
              </a:rPr>
              <a:t>used </a:t>
            </a:r>
            <a:r>
              <a:rPr sz="3200" spc="-5" dirty="0">
                <a:solidFill>
                  <a:srgbClr val="3333CC"/>
                </a:solidFill>
                <a:latin typeface="Arial"/>
                <a:cs typeface="Arial"/>
              </a:rPr>
              <a:t>in </a:t>
            </a:r>
            <a:r>
              <a:rPr sz="3200" spc="-25" dirty="0">
                <a:solidFill>
                  <a:srgbClr val="3333CC"/>
                </a:solidFill>
                <a:latin typeface="Arial"/>
                <a:cs typeface="Arial"/>
              </a:rPr>
              <a:t>parameter</a:t>
            </a:r>
            <a:r>
              <a:rPr sz="3200" spc="-95" dirty="0">
                <a:solidFill>
                  <a:srgbClr val="3333CC"/>
                </a:solidFill>
                <a:latin typeface="Arial"/>
                <a:cs typeface="Arial"/>
              </a:rPr>
              <a:t> </a:t>
            </a:r>
            <a:r>
              <a:rPr sz="3200" spc="-20" dirty="0">
                <a:solidFill>
                  <a:srgbClr val="3333CC"/>
                </a:solidFill>
                <a:latin typeface="Arial"/>
                <a:cs typeface="Arial"/>
              </a:rPr>
              <a:t>regularization</a:t>
            </a:r>
            <a:endParaRPr sz="3200" dirty="0">
              <a:latin typeface="Arial"/>
              <a:cs typeface="Arial"/>
            </a:endParaRPr>
          </a:p>
          <a:p>
            <a:pPr marL="364490" indent="-339090">
              <a:lnSpc>
                <a:spcPct val="100000"/>
              </a:lnSpc>
              <a:spcBef>
                <a:spcPts val="535"/>
              </a:spcBef>
              <a:buChar char="•"/>
              <a:tabLst>
                <a:tab pos="363855" algn="l"/>
                <a:tab pos="364490" algn="l"/>
              </a:tabLst>
            </a:pPr>
            <a:r>
              <a:rPr sz="3200" spc="-20" dirty="0">
                <a:solidFill>
                  <a:srgbClr val="3333CC"/>
                </a:solidFill>
                <a:latin typeface="Arial"/>
                <a:cs typeface="Arial"/>
              </a:rPr>
              <a:t>Norm penalty regularization </a:t>
            </a:r>
            <a:r>
              <a:rPr sz="3200" spc="-15" dirty="0">
                <a:solidFill>
                  <a:srgbClr val="3333CC"/>
                </a:solidFill>
                <a:latin typeface="Arial"/>
                <a:cs typeface="Arial"/>
              </a:rPr>
              <a:t>of</a:t>
            </a:r>
            <a:r>
              <a:rPr sz="3200" spc="-45" dirty="0">
                <a:solidFill>
                  <a:srgbClr val="3333CC"/>
                </a:solidFill>
                <a:latin typeface="Arial"/>
                <a:cs typeface="Arial"/>
              </a:rPr>
              <a:t> </a:t>
            </a:r>
            <a:r>
              <a:rPr sz="3200" spc="-25" dirty="0">
                <a:solidFill>
                  <a:srgbClr val="3333CC"/>
                </a:solidFill>
                <a:latin typeface="Arial"/>
                <a:cs typeface="Arial"/>
              </a:rPr>
              <a:t>representation</a:t>
            </a:r>
            <a:endParaRPr sz="3200" dirty="0">
              <a:latin typeface="Arial"/>
              <a:cs typeface="Arial"/>
            </a:endParaRPr>
          </a:p>
          <a:p>
            <a:pPr marL="760095" marR="43180" lvl="1" indent="-282575">
              <a:lnSpc>
                <a:spcPct val="101400"/>
              </a:lnSpc>
              <a:spcBef>
                <a:spcPts val="520"/>
              </a:spcBef>
              <a:buChar char="–"/>
              <a:tabLst>
                <a:tab pos="760095" algn="l"/>
              </a:tabLst>
            </a:pPr>
            <a:r>
              <a:rPr sz="2800" spc="-15" dirty="0">
                <a:solidFill>
                  <a:srgbClr val="336600"/>
                </a:solidFill>
                <a:latin typeface="Arial"/>
                <a:cs typeface="Arial"/>
              </a:rPr>
              <a:t>Performed </a:t>
            </a:r>
            <a:r>
              <a:rPr sz="2800" spc="-10" dirty="0">
                <a:solidFill>
                  <a:srgbClr val="336600"/>
                </a:solidFill>
                <a:latin typeface="Arial"/>
                <a:cs typeface="Arial"/>
              </a:rPr>
              <a:t>by </a:t>
            </a:r>
            <a:r>
              <a:rPr sz="2800" spc="-15" dirty="0">
                <a:solidFill>
                  <a:srgbClr val="336600"/>
                </a:solidFill>
                <a:latin typeface="Arial"/>
                <a:cs typeface="Arial"/>
              </a:rPr>
              <a:t>adding </a:t>
            </a:r>
            <a:r>
              <a:rPr sz="2800" spc="-10" dirty="0">
                <a:solidFill>
                  <a:srgbClr val="336600"/>
                </a:solidFill>
                <a:latin typeface="Arial"/>
                <a:cs typeface="Arial"/>
              </a:rPr>
              <a:t>to the loss </a:t>
            </a:r>
            <a:r>
              <a:rPr sz="2800" spc="-15" dirty="0">
                <a:solidFill>
                  <a:srgbClr val="336600"/>
                </a:solidFill>
                <a:latin typeface="Arial"/>
                <a:cs typeface="Arial"/>
              </a:rPr>
              <a:t>function </a:t>
            </a:r>
            <a:r>
              <a:rPr sz="2800" i="1" spc="-10" dirty="0">
                <a:latin typeface="Times New Roman"/>
                <a:cs typeface="Times New Roman"/>
              </a:rPr>
              <a:t>J</a:t>
            </a:r>
            <a:r>
              <a:rPr sz="2800" spc="-10" dirty="0">
                <a:solidFill>
                  <a:srgbClr val="336600"/>
                </a:solidFill>
                <a:latin typeface="Arial"/>
                <a:cs typeface="Arial"/>
              </a:rPr>
              <a:t> </a:t>
            </a:r>
            <a:r>
              <a:rPr sz="2800" dirty="0">
                <a:solidFill>
                  <a:srgbClr val="336600"/>
                </a:solidFill>
                <a:latin typeface="Arial"/>
                <a:cs typeface="Arial"/>
              </a:rPr>
              <a:t>a</a:t>
            </a:r>
            <a:r>
              <a:rPr sz="2800" spc="-315" dirty="0">
                <a:solidFill>
                  <a:srgbClr val="336600"/>
                </a:solidFill>
                <a:latin typeface="Arial"/>
                <a:cs typeface="Arial"/>
              </a:rPr>
              <a:t> </a:t>
            </a:r>
            <a:r>
              <a:rPr sz="2800" spc="-10" dirty="0">
                <a:solidFill>
                  <a:srgbClr val="336600"/>
                </a:solidFill>
                <a:latin typeface="Arial"/>
                <a:cs typeface="Arial"/>
              </a:rPr>
              <a:t>norm  </a:t>
            </a:r>
            <a:r>
              <a:rPr sz="2800" spc="-15" dirty="0">
                <a:solidFill>
                  <a:srgbClr val="336600"/>
                </a:solidFill>
                <a:latin typeface="Arial"/>
                <a:cs typeface="Arial"/>
              </a:rPr>
              <a:t>penalty </a:t>
            </a:r>
            <a:r>
              <a:rPr sz="2800" spc="-10" dirty="0">
                <a:solidFill>
                  <a:srgbClr val="336600"/>
                </a:solidFill>
                <a:latin typeface="Arial"/>
                <a:cs typeface="Arial"/>
              </a:rPr>
              <a:t>on the</a:t>
            </a:r>
            <a:r>
              <a:rPr sz="2800" spc="-60" dirty="0">
                <a:solidFill>
                  <a:srgbClr val="336600"/>
                </a:solidFill>
                <a:latin typeface="Arial"/>
                <a:cs typeface="Arial"/>
              </a:rPr>
              <a:t> </a:t>
            </a:r>
            <a:r>
              <a:rPr sz="2800" spc="-15" dirty="0">
                <a:solidFill>
                  <a:srgbClr val="336600"/>
                </a:solidFill>
                <a:latin typeface="Arial"/>
                <a:cs typeface="Arial"/>
              </a:rPr>
              <a:t>representation.</a:t>
            </a:r>
            <a:endParaRPr sz="2800" dirty="0">
              <a:latin typeface="Arial"/>
              <a:cs typeface="Arial"/>
            </a:endParaRPr>
          </a:p>
          <a:p>
            <a:pPr marL="1155700" lvl="2" indent="-226695">
              <a:lnSpc>
                <a:spcPct val="100000"/>
              </a:lnSpc>
              <a:spcBef>
                <a:spcPts val="545"/>
              </a:spcBef>
              <a:buChar char="•"/>
              <a:tabLst>
                <a:tab pos="1155700" algn="l"/>
              </a:tabLst>
            </a:pPr>
            <a:r>
              <a:rPr sz="2400" spc="-15" dirty="0">
                <a:solidFill>
                  <a:srgbClr val="660066"/>
                </a:solidFill>
                <a:latin typeface="Arial"/>
                <a:cs typeface="Arial"/>
              </a:rPr>
              <a:t>The regularized </a:t>
            </a:r>
            <a:r>
              <a:rPr sz="2400" spc="-10" dirty="0">
                <a:solidFill>
                  <a:srgbClr val="660066"/>
                </a:solidFill>
                <a:latin typeface="Arial"/>
                <a:cs typeface="Arial"/>
              </a:rPr>
              <a:t>loss </a:t>
            </a:r>
            <a:r>
              <a:rPr sz="2400" spc="-15" dirty="0">
                <a:solidFill>
                  <a:srgbClr val="660066"/>
                </a:solidFill>
                <a:latin typeface="Arial"/>
                <a:cs typeface="Arial"/>
              </a:rPr>
              <a:t>function</a:t>
            </a:r>
            <a:r>
              <a:rPr sz="2400" spc="-70" dirty="0">
                <a:solidFill>
                  <a:srgbClr val="660066"/>
                </a:solidFill>
                <a:latin typeface="Arial"/>
                <a:cs typeface="Arial"/>
              </a:rPr>
              <a:t> </a:t>
            </a:r>
            <a:r>
              <a:rPr sz="2400" spc="-5" dirty="0">
                <a:solidFill>
                  <a:srgbClr val="660066"/>
                </a:solidFill>
                <a:latin typeface="Arial"/>
                <a:cs typeface="Arial"/>
              </a:rPr>
              <a:t>is</a:t>
            </a:r>
            <a:endParaRPr sz="2400" dirty="0">
              <a:latin typeface="Arial"/>
              <a:cs typeface="Arial"/>
            </a:endParaRPr>
          </a:p>
          <a:p>
            <a:pPr lvl="2">
              <a:lnSpc>
                <a:spcPct val="100000"/>
              </a:lnSpc>
              <a:buClr>
                <a:srgbClr val="660066"/>
              </a:buClr>
              <a:buFont typeface="Arial"/>
              <a:buChar char="•"/>
            </a:pPr>
            <a:endParaRPr sz="3400" dirty="0">
              <a:latin typeface="Arial"/>
              <a:cs typeface="Arial"/>
            </a:endParaRPr>
          </a:p>
          <a:p>
            <a:pPr marL="1511935">
              <a:lnSpc>
                <a:spcPct val="100000"/>
              </a:lnSpc>
            </a:pPr>
            <a:r>
              <a:rPr sz="2400" spc="-15" dirty="0">
                <a:solidFill>
                  <a:srgbClr val="660066"/>
                </a:solidFill>
                <a:latin typeface="Arial"/>
                <a:cs typeface="Arial"/>
              </a:rPr>
              <a:t>where </a:t>
            </a:r>
            <a:r>
              <a:rPr sz="2400" dirty="0">
                <a:latin typeface="Times New Roman"/>
                <a:cs typeface="Times New Roman"/>
              </a:rPr>
              <a:t>α ε</a:t>
            </a:r>
            <a:r>
              <a:rPr sz="2400" spc="-50" dirty="0">
                <a:latin typeface="Times New Roman"/>
                <a:cs typeface="Times New Roman"/>
              </a:rPr>
              <a:t> </a:t>
            </a:r>
            <a:r>
              <a:rPr sz="2400" spc="-15" dirty="0">
                <a:latin typeface="Times New Roman"/>
                <a:cs typeface="Times New Roman"/>
              </a:rPr>
              <a:t>[0,∞)</a:t>
            </a:r>
            <a:endParaRPr sz="2400" dirty="0">
              <a:latin typeface="Times New Roman"/>
              <a:cs typeface="Times New Roman"/>
            </a:endParaRPr>
          </a:p>
          <a:p>
            <a:pPr marL="1155700" lvl="2" indent="-226695">
              <a:lnSpc>
                <a:spcPct val="100000"/>
              </a:lnSpc>
              <a:spcBef>
                <a:spcPts val="505"/>
              </a:spcBef>
              <a:buChar char="•"/>
              <a:tabLst>
                <a:tab pos="1155700" algn="l"/>
              </a:tabLst>
            </a:pPr>
            <a:r>
              <a:rPr sz="2400" spc="-10" dirty="0">
                <a:solidFill>
                  <a:srgbClr val="660066"/>
                </a:solidFill>
                <a:latin typeface="Arial"/>
                <a:cs typeface="Arial"/>
              </a:rPr>
              <a:t>An </a:t>
            </a:r>
            <a:r>
              <a:rPr sz="2400" i="1" spc="-10" dirty="0">
                <a:latin typeface="Times New Roman"/>
                <a:cs typeface="Times New Roman"/>
              </a:rPr>
              <a:t>L</a:t>
            </a:r>
            <a:r>
              <a:rPr sz="2400" spc="-15" baseline="24305" dirty="0">
                <a:latin typeface="Times New Roman"/>
                <a:cs typeface="Times New Roman"/>
              </a:rPr>
              <a:t>1 </a:t>
            </a:r>
            <a:r>
              <a:rPr sz="2400" spc="-15" dirty="0">
                <a:solidFill>
                  <a:srgbClr val="660066"/>
                </a:solidFill>
                <a:latin typeface="Arial"/>
                <a:cs typeface="Arial"/>
              </a:rPr>
              <a:t>penalty </a:t>
            </a:r>
            <a:r>
              <a:rPr sz="2400" spc="-10" dirty="0">
                <a:solidFill>
                  <a:srgbClr val="660066"/>
                </a:solidFill>
                <a:latin typeface="Arial"/>
                <a:cs typeface="Arial"/>
              </a:rPr>
              <a:t>term </a:t>
            </a:r>
            <a:r>
              <a:rPr sz="2400" spc="-15" dirty="0">
                <a:solidFill>
                  <a:srgbClr val="660066"/>
                </a:solidFill>
                <a:latin typeface="Arial"/>
                <a:cs typeface="Arial"/>
              </a:rPr>
              <a:t>induces</a:t>
            </a:r>
            <a:r>
              <a:rPr sz="2400" spc="-225" dirty="0">
                <a:solidFill>
                  <a:srgbClr val="660066"/>
                </a:solidFill>
                <a:latin typeface="Arial"/>
                <a:cs typeface="Arial"/>
              </a:rPr>
              <a:t> </a:t>
            </a:r>
            <a:r>
              <a:rPr sz="2400" spc="-15" dirty="0">
                <a:solidFill>
                  <a:srgbClr val="660066"/>
                </a:solidFill>
                <a:latin typeface="Arial"/>
                <a:cs typeface="Arial"/>
              </a:rPr>
              <a:t>sparsity:</a:t>
            </a:r>
            <a:endParaRPr sz="2400" dirty="0">
              <a:latin typeface="Arial"/>
              <a:cs typeface="Arial"/>
            </a:endParaRPr>
          </a:p>
        </p:txBody>
      </p:sp>
      <p:sp>
        <p:nvSpPr>
          <p:cNvPr id="5" name="object 5"/>
          <p:cNvSpPr/>
          <p:nvPr/>
        </p:nvSpPr>
        <p:spPr>
          <a:xfrm>
            <a:off x="1754814" y="5171252"/>
            <a:ext cx="4141552" cy="333475"/>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651274" y="6030739"/>
            <a:ext cx="2716365" cy="28211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88392" y="572007"/>
            <a:ext cx="9306508" cy="628377"/>
          </a:xfrm>
          <a:prstGeom prst="rect">
            <a:avLst/>
          </a:prstGeom>
        </p:spPr>
        <p:txBody>
          <a:bodyPr vert="horz" wrap="square" lIns="0" tIns="12700" rIns="0" bIns="0" rtlCol="0">
            <a:spAutoFit/>
          </a:bodyPr>
          <a:lstStyle/>
          <a:p>
            <a:pPr marL="12700">
              <a:lnSpc>
                <a:spcPct val="100000"/>
              </a:lnSpc>
              <a:spcBef>
                <a:spcPts val="100"/>
              </a:spcBef>
            </a:pPr>
            <a:r>
              <a:rPr lang="en-US" sz="4000" spc="-20" dirty="0"/>
              <a:t>C</a:t>
            </a:r>
            <a:r>
              <a:rPr sz="4000" spc="-20" dirty="0"/>
              <a:t>onstraint </a:t>
            </a:r>
            <a:r>
              <a:rPr sz="4000" spc="-15" dirty="0"/>
              <a:t>on </a:t>
            </a:r>
            <a:r>
              <a:rPr sz="4000" spc="-20" dirty="0"/>
              <a:t>Activation</a:t>
            </a:r>
            <a:r>
              <a:rPr sz="4000" spc="-105" dirty="0"/>
              <a:t> </a:t>
            </a:r>
            <a:r>
              <a:rPr sz="4000" spc="-25" dirty="0"/>
              <a:t>Values</a:t>
            </a:r>
            <a:endParaRPr sz="4000" dirty="0"/>
          </a:p>
        </p:txBody>
      </p:sp>
      <p:sp>
        <p:nvSpPr>
          <p:cNvPr id="4" name="object 4"/>
          <p:cNvSpPr txBox="1"/>
          <p:nvPr/>
        </p:nvSpPr>
        <p:spPr>
          <a:xfrm>
            <a:off x="547622" y="1261726"/>
            <a:ext cx="9218677" cy="5932009"/>
          </a:xfrm>
          <a:prstGeom prst="rect">
            <a:avLst/>
          </a:prstGeom>
        </p:spPr>
        <p:txBody>
          <a:bodyPr vert="horz" wrap="square" lIns="0" tIns="95250" rIns="0" bIns="0" rtlCol="0">
            <a:spAutoFit/>
          </a:bodyPr>
          <a:lstStyle/>
          <a:p>
            <a:pPr marL="389890" indent="-339090">
              <a:lnSpc>
                <a:spcPct val="100000"/>
              </a:lnSpc>
              <a:spcBef>
                <a:spcPts val="750"/>
              </a:spcBef>
              <a:buChar char="•"/>
              <a:tabLst>
                <a:tab pos="389255" algn="l"/>
                <a:tab pos="389890" algn="l"/>
              </a:tabLst>
            </a:pPr>
            <a:r>
              <a:rPr sz="3200" spc="-20" dirty="0">
                <a:solidFill>
                  <a:srgbClr val="3333CC"/>
                </a:solidFill>
                <a:latin typeface="Arial"/>
                <a:cs typeface="Arial"/>
              </a:rPr>
              <a:t>Another approach </a:t>
            </a:r>
            <a:r>
              <a:rPr sz="3200" spc="-10" dirty="0">
                <a:solidFill>
                  <a:srgbClr val="3333CC"/>
                </a:solidFill>
                <a:latin typeface="Arial"/>
                <a:cs typeface="Arial"/>
              </a:rPr>
              <a:t>to </a:t>
            </a:r>
            <a:r>
              <a:rPr sz="3200" spc="-20" dirty="0">
                <a:solidFill>
                  <a:srgbClr val="3333CC"/>
                </a:solidFill>
                <a:latin typeface="Arial"/>
                <a:cs typeface="Arial"/>
              </a:rPr>
              <a:t>representational</a:t>
            </a:r>
            <a:r>
              <a:rPr sz="3200" spc="-120" dirty="0">
                <a:solidFill>
                  <a:srgbClr val="3333CC"/>
                </a:solidFill>
                <a:latin typeface="Arial"/>
                <a:cs typeface="Arial"/>
              </a:rPr>
              <a:t> </a:t>
            </a:r>
            <a:r>
              <a:rPr sz="3200" spc="-20" dirty="0">
                <a:solidFill>
                  <a:srgbClr val="3333CC"/>
                </a:solidFill>
                <a:latin typeface="Arial"/>
                <a:cs typeface="Arial"/>
              </a:rPr>
              <a:t>sparsity:</a:t>
            </a:r>
            <a:endParaRPr sz="3200" dirty="0">
              <a:latin typeface="Arial"/>
              <a:cs typeface="Arial"/>
            </a:endParaRPr>
          </a:p>
          <a:p>
            <a:pPr marL="882650" lvl="1" indent="-380365">
              <a:lnSpc>
                <a:spcPct val="100000"/>
              </a:lnSpc>
              <a:spcBef>
                <a:spcPts val="565"/>
              </a:spcBef>
              <a:buChar char="–"/>
              <a:tabLst>
                <a:tab pos="882650" algn="l"/>
                <a:tab pos="883285" algn="l"/>
              </a:tabLst>
            </a:pPr>
            <a:r>
              <a:rPr sz="2800" spc="-10" dirty="0">
                <a:solidFill>
                  <a:srgbClr val="336600"/>
                </a:solidFill>
                <a:latin typeface="Arial"/>
                <a:cs typeface="Arial"/>
              </a:rPr>
              <a:t>place </a:t>
            </a:r>
            <a:r>
              <a:rPr sz="2800" dirty="0">
                <a:solidFill>
                  <a:srgbClr val="336600"/>
                </a:solidFill>
                <a:latin typeface="Arial"/>
                <a:cs typeface="Arial"/>
              </a:rPr>
              <a:t>a </a:t>
            </a:r>
            <a:r>
              <a:rPr sz="2800" spc="-10" dirty="0">
                <a:solidFill>
                  <a:srgbClr val="336600"/>
                </a:solidFill>
                <a:latin typeface="Arial"/>
                <a:cs typeface="Arial"/>
              </a:rPr>
              <a:t>hard </a:t>
            </a:r>
            <a:r>
              <a:rPr sz="2800" spc="-15" dirty="0">
                <a:solidFill>
                  <a:srgbClr val="336600"/>
                </a:solidFill>
                <a:latin typeface="Arial"/>
                <a:cs typeface="Arial"/>
              </a:rPr>
              <a:t>constraint </a:t>
            </a:r>
            <a:r>
              <a:rPr sz="2800" spc="-10" dirty="0">
                <a:solidFill>
                  <a:srgbClr val="336600"/>
                </a:solidFill>
                <a:latin typeface="Arial"/>
                <a:cs typeface="Arial"/>
              </a:rPr>
              <a:t>on </a:t>
            </a:r>
            <a:r>
              <a:rPr sz="2800" spc="-15" dirty="0">
                <a:solidFill>
                  <a:srgbClr val="336600"/>
                </a:solidFill>
                <a:latin typeface="Arial"/>
                <a:cs typeface="Arial"/>
              </a:rPr>
              <a:t>activation</a:t>
            </a:r>
            <a:r>
              <a:rPr sz="2800" spc="-114" dirty="0">
                <a:solidFill>
                  <a:srgbClr val="336600"/>
                </a:solidFill>
                <a:latin typeface="Arial"/>
                <a:cs typeface="Arial"/>
              </a:rPr>
              <a:t> </a:t>
            </a:r>
            <a:r>
              <a:rPr sz="2800" spc="-15" dirty="0">
                <a:solidFill>
                  <a:srgbClr val="336600"/>
                </a:solidFill>
                <a:latin typeface="Arial"/>
                <a:cs typeface="Arial"/>
              </a:rPr>
              <a:t>values</a:t>
            </a:r>
            <a:endParaRPr sz="2800" dirty="0">
              <a:latin typeface="Arial"/>
              <a:cs typeface="Arial"/>
            </a:endParaRPr>
          </a:p>
          <a:p>
            <a:pPr marL="389890" indent="-339090">
              <a:lnSpc>
                <a:spcPct val="100000"/>
              </a:lnSpc>
              <a:spcBef>
                <a:spcPts val="755"/>
              </a:spcBef>
              <a:buChar char="•"/>
              <a:tabLst>
                <a:tab pos="389255" algn="l"/>
                <a:tab pos="389890" algn="l"/>
              </a:tabLst>
            </a:pPr>
            <a:r>
              <a:rPr sz="3200" spc="-15" dirty="0">
                <a:solidFill>
                  <a:srgbClr val="3333CC"/>
                </a:solidFill>
                <a:latin typeface="Arial"/>
                <a:cs typeface="Arial"/>
              </a:rPr>
              <a:t>Called </a:t>
            </a:r>
            <a:r>
              <a:rPr sz="2800" spc="-20" dirty="0">
                <a:latin typeface="Times New Roman"/>
                <a:cs typeface="Times New Roman"/>
              </a:rPr>
              <a:t>Orthogonal matching </a:t>
            </a:r>
            <a:r>
              <a:rPr sz="2800" spc="-15" dirty="0">
                <a:latin typeface="Times New Roman"/>
                <a:cs typeface="Times New Roman"/>
              </a:rPr>
              <a:t>pursuit</a:t>
            </a:r>
            <a:r>
              <a:rPr sz="2800" spc="-55" dirty="0">
                <a:latin typeface="Times New Roman"/>
                <a:cs typeface="Times New Roman"/>
              </a:rPr>
              <a:t> </a:t>
            </a:r>
            <a:r>
              <a:rPr sz="2800" spc="-20" dirty="0">
                <a:latin typeface="Times New Roman"/>
                <a:cs typeface="Times New Roman"/>
              </a:rPr>
              <a:t>(OMP)</a:t>
            </a:r>
            <a:endParaRPr sz="2800" dirty="0">
              <a:latin typeface="Times New Roman"/>
              <a:cs typeface="Times New Roman"/>
            </a:endParaRPr>
          </a:p>
          <a:p>
            <a:pPr marL="785495" marR="1779270" lvl="1" indent="-282575">
              <a:lnSpc>
                <a:spcPct val="101400"/>
              </a:lnSpc>
              <a:spcBef>
                <a:spcPts val="495"/>
              </a:spcBef>
              <a:buClr>
                <a:srgbClr val="336600"/>
              </a:buClr>
              <a:buFont typeface="Arial"/>
              <a:buChar char="–"/>
              <a:tabLst>
                <a:tab pos="882650" algn="l"/>
                <a:tab pos="883285" algn="l"/>
              </a:tabLst>
            </a:pPr>
            <a:r>
              <a:rPr dirty="0"/>
              <a:t>	</a:t>
            </a:r>
            <a:r>
              <a:rPr sz="2800" spc="-15" dirty="0">
                <a:solidFill>
                  <a:srgbClr val="336600"/>
                </a:solidFill>
                <a:latin typeface="Arial"/>
                <a:cs typeface="Arial"/>
              </a:rPr>
              <a:t>Encode </a:t>
            </a:r>
            <a:r>
              <a:rPr sz="2800" b="1" i="1" dirty="0">
                <a:latin typeface="Times New Roman"/>
                <a:cs typeface="Times New Roman"/>
              </a:rPr>
              <a:t>x </a:t>
            </a:r>
            <a:r>
              <a:rPr sz="2800" spc="-10" dirty="0">
                <a:solidFill>
                  <a:srgbClr val="336600"/>
                </a:solidFill>
                <a:latin typeface="Arial"/>
                <a:cs typeface="Arial"/>
              </a:rPr>
              <a:t>with </a:t>
            </a:r>
            <a:r>
              <a:rPr sz="2800" b="1" i="1" dirty="0">
                <a:latin typeface="Times New Roman"/>
                <a:cs typeface="Times New Roman"/>
              </a:rPr>
              <a:t>h </a:t>
            </a:r>
            <a:r>
              <a:rPr sz="2800" spc="-15" dirty="0">
                <a:solidFill>
                  <a:srgbClr val="336600"/>
                </a:solidFill>
                <a:latin typeface="Arial"/>
                <a:cs typeface="Arial"/>
              </a:rPr>
              <a:t>that solves constrained  optimization:</a:t>
            </a:r>
            <a:endParaRPr sz="2800" dirty="0">
              <a:latin typeface="Arial"/>
              <a:cs typeface="Arial"/>
            </a:endParaRPr>
          </a:p>
          <a:p>
            <a:pPr marL="1181100" lvl="2" indent="-226695">
              <a:lnSpc>
                <a:spcPct val="100000"/>
              </a:lnSpc>
              <a:spcBef>
                <a:spcPts val="545"/>
              </a:spcBef>
              <a:buChar char="•"/>
              <a:tabLst>
                <a:tab pos="1181100" algn="l"/>
              </a:tabLst>
            </a:pPr>
            <a:r>
              <a:rPr sz="2400" spc="-15" dirty="0">
                <a:solidFill>
                  <a:srgbClr val="660066"/>
                </a:solidFill>
                <a:latin typeface="Arial"/>
                <a:cs typeface="Arial"/>
              </a:rPr>
              <a:t>where </a:t>
            </a:r>
            <a:r>
              <a:rPr sz="1600" spc="-5" dirty="0">
                <a:latin typeface="Times New Roman"/>
                <a:cs typeface="Times New Roman"/>
              </a:rPr>
              <a:t>||</a:t>
            </a:r>
            <a:r>
              <a:rPr sz="1600" b="1" i="1" spc="-5" dirty="0">
                <a:latin typeface="Times New Roman"/>
                <a:cs typeface="Times New Roman"/>
              </a:rPr>
              <a:t>h</a:t>
            </a:r>
            <a:r>
              <a:rPr sz="1600" spc="-5" dirty="0">
                <a:latin typeface="Times New Roman"/>
                <a:cs typeface="Times New Roman"/>
              </a:rPr>
              <a:t>||</a:t>
            </a:r>
            <a:r>
              <a:rPr sz="1650" spc="-7" baseline="-15151" dirty="0">
                <a:latin typeface="Times New Roman"/>
                <a:cs typeface="Times New Roman"/>
              </a:rPr>
              <a:t>0 </a:t>
            </a:r>
            <a:r>
              <a:rPr sz="2400" spc="-5" dirty="0">
                <a:solidFill>
                  <a:srgbClr val="660066"/>
                </a:solidFill>
                <a:latin typeface="Arial"/>
                <a:cs typeface="Arial"/>
              </a:rPr>
              <a:t>is </a:t>
            </a:r>
            <a:r>
              <a:rPr sz="2400" spc="-10" dirty="0">
                <a:solidFill>
                  <a:srgbClr val="660066"/>
                </a:solidFill>
                <a:latin typeface="Arial"/>
                <a:cs typeface="Arial"/>
              </a:rPr>
              <a:t>the </a:t>
            </a:r>
            <a:r>
              <a:rPr sz="2400" spc="-15" dirty="0">
                <a:solidFill>
                  <a:srgbClr val="660066"/>
                </a:solidFill>
                <a:latin typeface="Arial"/>
                <a:cs typeface="Arial"/>
              </a:rPr>
              <a:t>number </a:t>
            </a:r>
            <a:r>
              <a:rPr sz="2400" spc="-10" dirty="0">
                <a:solidFill>
                  <a:srgbClr val="660066"/>
                </a:solidFill>
                <a:latin typeface="Arial"/>
                <a:cs typeface="Arial"/>
              </a:rPr>
              <a:t>of zero </a:t>
            </a:r>
            <a:r>
              <a:rPr sz="2400" spc="-15" dirty="0">
                <a:solidFill>
                  <a:srgbClr val="660066"/>
                </a:solidFill>
                <a:latin typeface="Arial"/>
                <a:cs typeface="Arial"/>
              </a:rPr>
              <a:t>entries </a:t>
            </a:r>
            <a:r>
              <a:rPr sz="2400" spc="-10" dirty="0">
                <a:solidFill>
                  <a:srgbClr val="660066"/>
                </a:solidFill>
                <a:latin typeface="Arial"/>
                <a:cs typeface="Arial"/>
              </a:rPr>
              <a:t>of</a:t>
            </a:r>
            <a:r>
              <a:rPr sz="2400" spc="-310" dirty="0">
                <a:solidFill>
                  <a:srgbClr val="660066"/>
                </a:solidFill>
                <a:latin typeface="Arial"/>
                <a:cs typeface="Arial"/>
              </a:rPr>
              <a:t> </a:t>
            </a:r>
            <a:r>
              <a:rPr sz="2000" b="1" i="1" dirty="0">
                <a:latin typeface="Times New Roman"/>
                <a:cs typeface="Times New Roman"/>
              </a:rPr>
              <a:t>h</a:t>
            </a:r>
            <a:endParaRPr sz="2000" dirty="0">
              <a:latin typeface="Times New Roman"/>
              <a:cs typeface="Times New Roman"/>
            </a:endParaRPr>
          </a:p>
          <a:p>
            <a:pPr marL="1181100" lvl="2" indent="-226695">
              <a:lnSpc>
                <a:spcPct val="100000"/>
              </a:lnSpc>
              <a:spcBef>
                <a:spcPts val="505"/>
              </a:spcBef>
              <a:buChar char="•"/>
              <a:tabLst>
                <a:tab pos="1181100" algn="l"/>
              </a:tabLst>
            </a:pPr>
            <a:r>
              <a:rPr sz="2400" spc="-15" dirty="0">
                <a:solidFill>
                  <a:srgbClr val="660066"/>
                </a:solidFill>
                <a:latin typeface="Arial"/>
                <a:cs typeface="Arial"/>
              </a:rPr>
              <a:t>Problem </a:t>
            </a:r>
            <a:r>
              <a:rPr sz="2400" spc="-5" dirty="0">
                <a:solidFill>
                  <a:srgbClr val="660066"/>
                </a:solidFill>
                <a:latin typeface="Arial"/>
                <a:cs typeface="Arial"/>
              </a:rPr>
              <a:t>is </a:t>
            </a:r>
            <a:r>
              <a:rPr sz="2400" spc="-15" dirty="0">
                <a:solidFill>
                  <a:srgbClr val="660066"/>
                </a:solidFill>
                <a:latin typeface="Arial"/>
                <a:cs typeface="Arial"/>
              </a:rPr>
              <a:t>solved efficiently when </a:t>
            </a:r>
            <a:r>
              <a:rPr sz="2400" b="1" i="1" dirty="0">
                <a:latin typeface="Times New Roman"/>
                <a:cs typeface="Times New Roman"/>
              </a:rPr>
              <a:t>W </a:t>
            </a:r>
            <a:r>
              <a:rPr sz="2400" spc="-5" dirty="0">
                <a:solidFill>
                  <a:srgbClr val="660066"/>
                </a:solidFill>
                <a:latin typeface="Arial"/>
                <a:cs typeface="Arial"/>
              </a:rPr>
              <a:t>is</a:t>
            </a:r>
            <a:r>
              <a:rPr sz="2400" spc="-70" dirty="0">
                <a:solidFill>
                  <a:srgbClr val="660066"/>
                </a:solidFill>
                <a:latin typeface="Arial"/>
                <a:cs typeface="Arial"/>
              </a:rPr>
              <a:t> </a:t>
            </a:r>
            <a:r>
              <a:rPr sz="2400" spc="-15" dirty="0">
                <a:solidFill>
                  <a:srgbClr val="660066"/>
                </a:solidFill>
                <a:latin typeface="Arial"/>
                <a:cs typeface="Arial"/>
              </a:rPr>
              <a:t>orthogonal</a:t>
            </a:r>
            <a:endParaRPr sz="2400" dirty="0">
              <a:latin typeface="Arial"/>
              <a:cs typeface="Arial"/>
            </a:endParaRPr>
          </a:p>
          <a:p>
            <a:pPr marL="785495" lvl="1" indent="-282575">
              <a:lnSpc>
                <a:spcPct val="100000"/>
              </a:lnSpc>
              <a:spcBef>
                <a:spcPts val="535"/>
              </a:spcBef>
              <a:buChar char="–"/>
              <a:tabLst>
                <a:tab pos="785495" algn="l"/>
              </a:tabLst>
            </a:pPr>
            <a:r>
              <a:rPr sz="2800" spc="-15" dirty="0">
                <a:solidFill>
                  <a:srgbClr val="336600"/>
                </a:solidFill>
                <a:latin typeface="Arial"/>
                <a:cs typeface="Arial"/>
              </a:rPr>
              <a:t>Often </a:t>
            </a:r>
            <a:r>
              <a:rPr sz="2800" spc="-10" dirty="0">
                <a:solidFill>
                  <a:srgbClr val="336600"/>
                </a:solidFill>
                <a:latin typeface="Arial"/>
                <a:cs typeface="Arial"/>
              </a:rPr>
              <a:t>called </a:t>
            </a:r>
            <a:r>
              <a:rPr sz="2800" spc="-20" dirty="0">
                <a:latin typeface="Times New Roman"/>
                <a:cs typeface="Times New Roman"/>
              </a:rPr>
              <a:t>OMP</a:t>
            </a:r>
            <a:r>
              <a:rPr sz="2800" i="1" spc="-20" dirty="0">
                <a:latin typeface="Times New Roman"/>
                <a:cs typeface="Times New Roman"/>
              </a:rPr>
              <a:t>-k</a:t>
            </a:r>
            <a:r>
              <a:rPr sz="2800" spc="-20" dirty="0">
                <a:solidFill>
                  <a:srgbClr val="336600"/>
                </a:solidFill>
                <a:latin typeface="Arial"/>
                <a:cs typeface="Arial"/>
              </a:rPr>
              <a:t>, </a:t>
            </a:r>
            <a:r>
              <a:rPr sz="2800" spc="-15" dirty="0">
                <a:solidFill>
                  <a:srgbClr val="336600"/>
                </a:solidFill>
                <a:latin typeface="Arial"/>
                <a:cs typeface="Arial"/>
              </a:rPr>
              <a:t>where </a:t>
            </a:r>
            <a:r>
              <a:rPr sz="2800" i="1" dirty="0">
                <a:latin typeface="Times New Roman"/>
                <a:cs typeface="Times New Roman"/>
              </a:rPr>
              <a:t>k </a:t>
            </a:r>
            <a:r>
              <a:rPr sz="2800" spc="-5" dirty="0">
                <a:solidFill>
                  <a:srgbClr val="336600"/>
                </a:solidFill>
                <a:latin typeface="Arial"/>
                <a:cs typeface="Arial"/>
              </a:rPr>
              <a:t>is </a:t>
            </a:r>
            <a:r>
              <a:rPr sz="2800" spc="-10" dirty="0">
                <a:solidFill>
                  <a:srgbClr val="336600"/>
                </a:solidFill>
                <a:latin typeface="Arial"/>
                <a:cs typeface="Arial"/>
              </a:rPr>
              <a:t>n</a:t>
            </a:r>
            <a:r>
              <a:rPr lang="en-US" sz="2800" spc="-10" dirty="0">
                <a:solidFill>
                  <a:srgbClr val="336600"/>
                </a:solidFill>
                <a:latin typeface="Arial"/>
                <a:cs typeface="Arial"/>
              </a:rPr>
              <a:t>umber</a:t>
            </a:r>
            <a:r>
              <a:rPr sz="2800" spc="-10" dirty="0">
                <a:solidFill>
                  <a:srgbClr val="336600"/>
                </a:solidFill>
                <a:latin typeface="Arial"/>
                <a:cs typeface="Arial"/>
              </a:rPr>
              <a:t> of zero</a:t>
            </a:r>
            <a:r>
              <a:rPr sz="2800" spc="-110" dirty="0">
                <a:solidFill>
                  <a:srgbClr val="336600"/>
                </a:solidFill>
                <a:latin typeface="Arial"/>
                <a:cs typeface="Arial"/>
              </a:rPr>
              <a:t> </a:t>
            </a:r>
            <a:r>
              <a:rPr sz="2800" spc="-15" dirty="0">
                <a:solidFill>
                  <a:srgbClr val="336600"/>
                </a:solidFill>
                <a:latin typeface="Arial"/>
                <a:cs typeface="Arial"/>
              </a:rPr>
              <a:t>entries</a:t>
            </a:r>
            <a:endParaRPr sz="2800" dirty="0">
              <a:latin typeface="Arial"/>
              <a:cs typeface="Arial"/>
            </a:endParaRPr>
          </a:p>
          <a:p>
            <a:pPr marL="1181100" indent="-226695">
              <a:lnSpc>
                <a:spcPct val="100000"/>
              </a:lnSpc>
              <a:spcBef>
                <a:spcPts val="520"/>
              </a:spcBef>
              <a:buChar char="•"/>
              <a:tabLst>
                <a:tab pos="1181100" algn="l"/>
              </a:tabLst>
            </a:pPr>
            <a:r>
              <a:rPr sz="2400" spc="-15" dirty="0">
                <a:latin typeface="Times New Roman"/>
                <a:cs typeface="Times New Roman"/>
              </a:rPr>
              <a:t>OMP-1 </a:t>
            </a:r>
            <a:r>
              <a:rPr sz="2400" spc="-5" dirty="0">
                <a:solidFill>
                  <a:srgbClr val="660066"/>
                </a:solidFill>
                <a:latin typeface="Arial"/>
                <a:cs typeface="Arial"/>
              </a:rPr>
              <a:t>is </a:t>
            </a:r>
            <a:r>
              <a:rPr sz="2400" spc="-10" dirty="0">
                <a:solidFill>
                  <a:srgbClr val="660066"/>
                </a:solidFill>
                <a:latin typeface="Arial"/>
                <a:cs typeface="Arial"/>
              </a:rPr>
              <a:t>very </a:t>
            </a:r>
            <a:r>
              <a:rPr sz="2400" spc="-15" dirty="0">
                <a:solidFill>
                  <a:srgbClr val="660066"/>
                </a:solidFill>
                <a:latin typeface="Arial"/>
                <a:cs typeface="Arial"/>
              </a:rPr>
              <a:t>effective </a:t>
            </a:r>
            <a:r>
              <a:rPr sz="2400" spc="-10" dirty="0">
                <a:solidFill>
                  <a:srgbClr val="660066"/>
                </a:solidFill>
                <a:latin typeface="Arial"/>
                <a:cs typeface="Arial"/>
              </a:rPr>
              <a:t>for </a:t>
            </a:r>
            <a:r>
              <a:rPr sz="2400" spc="-15" dirty="0">
                <a:solidFill>
                  <a:srgbClr val="660066"/>
                </a:solidFill>
                <a:latin typeface="Arial"/>
                <a:cs typeface="Arial"/>
              </a:rPr>
              <a:t>deep</a:t>
            </a:r>
            <a:r>
              <a:rPr sz="2400" spc="-45" dirty="0">
                <a:solidFill>
                  <a:srgbClr val="660066"/>
                </a:solidFill>
                <a:latin typeface="Arial"/>
                <a:cs typeface="Arial"/>
              </a:rPr>
              <a:t> </a:t>
            </a:r>
            <a:r>
              <a:rPr sz="2400" spc="-15" dirty="0">
                <a:solidFill>
                  <a:srgbClr val="660066"/>
                </a:solidFill>
                <a:latin typeface="Arial"/>
                <a:cs typeface="Arial"/>
              </a:rPr>
              <a:t>architectures</a:t>
            </a:r>
            <a:endParaRPr sz="2400" dirty="0">
              <a:latin typeface="Arial"/>
              <a:cs typeface="Arial"/>
            </a:endParaRPr>
          </a:p>
          <a:p>
            <a:pPr marL="389255" marR="43180" indent="-339090">
              <a:lnSpc>
                <a:spcPts val="3790"/>
              </a:lnSpc>
              <a:spcBef>
                <a:spcPts val="905"/>
              </a:spcBef>
              <a:buChar char="•"/>
              <a:tabLst>
                <a:tab pos="389255" algn="l"/>
                <a:tab pos="389890" algn="l"/>
              </a:tabLst>
            </a:pPr>
            <a:r>
              <a:rPr sz="3200" spc="-20" dirty="0">
                <a:solidFill>
                  <a:srgbClr val="3333CC"/>
                </a:solidFill>
                <a:latin typeface="Arial"/>
                <a:cs typeface="Arial"/>
              </a:rPr>
              <a:t>Essentially, any </a:t>
            </a:r>
            <a:r>
              <a:rPr sz="3200" spc="-25" dirty="0">
                <a:solidFill>
                  <a:srgbClr val="3333CC"/>
                </a:solidFill>
                <a:latin typeface="Arial"/>
                <a:cs typeface="Arial"/>
              </a:rPr>
              <a:t>model </a:t>
            </a:r>
            <a:r>
              <a:rPr sz="3200" spc="-15" dirty="0">
                <a:solidFill>
                  <a:srgbClr val="3333CC"/>
                </a:solidFill>
                <a:latin typeface="Arial"/>
                <a:cs typeface="Arial"/>
              </a:rPr>
              <a:t>with </a:t>
            </a:r>
            <a:r>
              <a:rPr sz="3200" spc="-20" dirty="0">
                <a:solidFill>
                  <a:srgbClr val="3333CC"/>
                </a:solidFill>
                <a:latin typeface="Arial"/>
                <a:cs typeface="Arial"/>
              </a:rPr>
              <a:t>hidden </a:t>
            </a:r>
            <a:r>
              <a:rPr sz="3200" spc="-15" dirty="0">
                <a:solidFill>
                  <a:srgbClr val="3333CC"/>
                </a:solidFill>
                <a:latin typeface="Arial"/>
                <a:cs typeface="Arial"/>
              </a:rPr>
              <a:t>units can</a:t>
            </a:r>
            <a:r>
              <a:rPr sz="3200" spc="-125" dirty="0">
                <a:solidFill>
                  <a:srgbClr val="3333CC"/>
                </a:solidFill>
                <a:latin typeface="Arial"/>
                <a:cs typeface="Arial"/>
              </a:rPr>
              <a:t> </a:t>
            </a:r>
            <a:r>
              <a:rPr sz="3200" spc="-15" dirty="0">
                <a:solidFill>
                  <a:srgbClr val="3333CC"/>
                </a:solidFill>
                <a:latin typeface="Arial"/>
                <a:cs typeface="Arial"/>
              </a:rPr>
              <a:t>be  </a:t>
            </a:r>
            <a:r>
              <a:rPr sz="3200" spc="-25" dirty="0">
                <a:solidFill>
                  <a:srgbClr val="3333CC"/>
                </a:solidFill>
                <a:latin typeface="Arial"/>
                <a:cs typeface="Arial"/>
              </a:rPr>
              <a:t>made</a:t>
            </a:r>
            <a:r>
              <a:rPr sz="3200" spc="-45" dirty="0">
                <a:solidFill>
                  <a:srgbClr val="3333CC"/>
                </a:solidFill>
                <a:latin typeface="Arial"/>
                <a:cs typeface="Arial"/>
              </a:rPr>
              <a:t> </a:t>
            </a:r>
            <a:r>
              <a:rPr sz="3200" spc="-20" dirty="0">
                <a:solidFill>
                  <a:srgbClr val="3333CC"/>
                </a:solidFill>
                <a:latin typeface="Arial"/>
                <a:cs typeface="Arial"/>
              </a:rPr>
              <a:t>sparse:</a:t>
            </a:r>
            <a:endParaRPr sz="3200" dirty="0">
              <a:latin typeface="Arial"/>
              <a:cs typeface="Arial"/>
            </a:endParaRPr>
          </a:p>
          <a:p>
            <a:pPr marL="502920">
              <a:lnSpc>
                <a:spcPct val="100000"/>
              </a:lnSpc>
              <a:spcBef>
                <a:spcPts val="440"/>
              </a:spcBef>
            </a:pPr>
            <a:r>
              <a:rPr sz="2400" dirty="0">
                <a:solidFill>
                  <a:srgbClr val="336600"/>
                </a:solidFill>
                <a:latin typeface="Arial"/>
                <a:cs typeface="Arial"/>
              </a:rPr>
              <a:t>– </a:t>
            </a:r>
            <a:r>
              <a:rPr lang="en-US" sz="2400" dirty="0">
                <a:solidFill>
                  <a:srgbClr val="336600"/>
                </a:solidFill>
                <a:latin typeface="Arial"/>
                <a:cs typeface="Arial"/>
              </a:rPr>
              <a:t>will see </a:t>
            </a:r>
            <a:r>
              <a:rPr sz="2400" spc="-15" dirty="0">
                <a:solidFill>
                  <a:srgbClr val="336600"/>
                </a:solidFill>
                <a:latin typeface="Arial"/>
                <a:cs typeface="Arial"/>
              </a:rPr>
              <a:t>sparsity regularization used </a:t>
            </a:r>
            <a:r>
              <a:rPr sz="2400" spc="-5" dirty="0">
                <a:solidFill>
                  <a:srgbClr val="336600"/>
                </a:solidFill>
                <a:latin typeface="Arial"/>
                <a:cs typeface="Arial"/>
              </a:rPr>
              <a:t>in </a:t>
            </a:r>
            <a:r>
              <a:rPr sz="2400" spc="-15" dirty="0">
                <a:solidFill>
                  <a:srgbClr val="336600"/>
                </a:solidFill>
                <a:latin typeface="Arial"/>
                <a:cs typeface="Arial"/>
              </a:rPr>
              <a:t>many</a:t>
            </a:r>
            <a:r>
              <a:rPr sz="2400" spc="130" dirty="0">
                <a:solidFill>
                  <a:srgbClr val="336600"/>
                </a:solidFill>
                <a:latin typeface="Arial"/>
                <a:cs typeface="Arial"/>
              </a:rPr>
              <a:t> </a:t>
            </a:r>
            <a:r>
              <a:rPr sz="2400" spc="-15" dirty="0">
                <a:solidFill>
                  <a:srgbClr val="336600"/>
                </a:solidFill>
                <a:latin typeface="Arial"/>
                <a:cs typeface="Arial"/>
              </a:rPr>
              <a:t>contexts</a:t>
            </a:r>
            <a:endParaRPr sz="2400" dirty="0">
              <a:latin typeface="Arial"/>
              <a:cs typeface="Arial"/>
            </a:endParaRPr>
          </a:p>
        </p:txBody>
      </p:sp>
      <p:sp>
        <p:nvSpPr>
          <p:cNvPr id="5" name="object 5"/>
          <p:cNvSpPr/>
          <p:nvPr/>
        </p:nvSpPr>
        <p:spPr>
          <a:xfrm>
            <a:off x="3371427" y="3434079"/>
            <a:ext cx="2185245" cy="543171"/>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3366717" y="3429370"/>
            <a:ext cx="2195195" cy="553085"/>
          </a:xfrm>
          <a:custGeom>
            <a:avLst/>
            <a:gdLst/>
            <a:ahLst/>
            <a:cxnLst/>
            <a:rect l="l" t="t" r="r" b="b"/>
            <a:pathLst>
              <a:path w="2195195" h="553085">
                <a:moveTo>
                  <a:pt x="0" y="0"/>
                </a:moveTo>
                <a:lnTo>
                  <a:pt x="2194665" y="0"/>
                </a:lnTo>
                <a:lnTo>
                  <a:pt x="2194665" y="552591"/>
                </a:lnTo>
                <a:lnTo>
                  <a:pt x="0" y="552591"/>
                </a:lnTo>
                <a:lnTo>
                  <a:pt x="0" y="0"/>
                </a:lnTo>
                <a:close/>
              </a:path>
            </a:pathLst>
          </a:custGeom>
          <a:ln w="9419">
            <a:solidFill>
              <a:srgbClr val="000000"/>
            </a:solidFill>
          </a:ln>
        </p:spPr>
        <p:txBody>
          <a:bodyPr wrap="square" lIns="0" tIns="0" rIns="0" bIns="0" rtlCol="0"/>
          <a:lstStyle/>
          <a:p>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12700" rIns="0" bIns="0" rtlCol="0">
            <a:spAutoFit/>
          </a:bodyPr>
          <a:lstStyle/>
          <a:p>
            <a:pPr marL="17145">
              <a:lnSpc>
                <a:spcPct val="100000"/>
              </a:lnSpc>
              <a:spcBef>
                <a:spcPts val="100"/>
              </a:spcBef>
            </a:pPr>
            <a:r>
              <a:rPr spc="-25" dirty="0"/>
              <a:t>Regularization</a:t>
            </a:r>
            <a:r>
              <a:rPr spc="-60" dirty="0"/>
              <a:t> </a:t>
            </a:r>
            <a:r>
              <a:rPr spc="-20" dirty="0"/>
              <a:t>Strategies</a:t>
            </a:r>
          </a:p>
        </p:txBody>
      </p:sp>
      <p:sp>
        <p:nvSpPr>
          <p:cNvPr id="5" name="object 5"/>
          <p:cNvSpPr txBox="1"/>
          <p:nvPr/>
        </p:nvSpPr>
        <p:spPr>
          <a:xfrm>
            <a:off x="661077" y="1805432"/>
            <a:ext cx="4091304" cy="3771900"/>
          </a:xfrm>
          <a:prstGeom prst="rect">
            <a:avLst/>
          </a:prstGeom>
        </p:spPr>
        <p:txBody>
          <a:bodyPr vert="horz" wrap="square" lIns="0" tIns="79375" rIns="0" bIns="0" rtlCol="0">
            <a:spAutoFit/>
          </a:bodyPr>
          <a:lstStyle/>
          <a:p>
            <a:pPr marL="521334" indent="-508634">
              <a:lnSpc>
                <a:spcPct val="100000"/>
              </a:lnSpc>
              <a:spcBef>
                <a:spcPts val="625"/>
              </a:spcBef>
              <a:buAutoNum type="arabicPeriod"/>
              <a:tabLst>
                <a:tab pos="520700" algn="l"/>
                <a:tab pos="521334" algn="l"/>
              </a:tabLst>
            </a:pPr>
            <a:r>
              <a:rPr sz="2400" spc="-15" dirty="0">
                <a:solidFill>
                  <a:srgbClr val="808080"/>
                </a:solidFill>
                <a:latin typeface="Arial"/>
                <a:cs typeface="Arial"/>
              </a:rPr>
              <a:t>Parameter </a:t>
            </a:r>
            <a:r>
              <a:rPr sz="2400" spc="-10" dirty="0">
                <a:solidFill>
                  <a:srgbClr val="808080"/>
                </a:solidFill>
                <a:latin typeface="Arial"/>
                <a:cs typeface="Arial"/>
              </a:rPr>
              <a:t>Norm</a:t>
            </a:r>
            <a:r>
              <a:rPr sz="2400" spc="-100" dirty="0">
                <a:solidFill>
                  <a:srgbClr val="808080"/>
                </a:solidFill>
                <a:latin typeface="Arial"/>
                <a:cs typeface="Arial"/>
              </a:rPr>
              <a:t> </a:t>
            </a:r>
            <a:r>
              <a:rPr sz="2400" spc="-15" dirty="0">
                <a:solidFill>
                  <a:srgbClr val="808080"/>
                </a:solidFill>
                <a:latin typeface="Arial"/>
                <a:cs typeface="Arial"/>
              </a:rPr>
              <a:t>Penalties</a:t>
            </a:r>
            <a:endParaRPr sz="2400">
              <a:latin typeface="Arial"/>
              <a:cs typeface="Arial"/>
            </a:endParaRPr>
          </a:p>
          <a:p>
            <a:pPr marL="521334" marR="172085" indent="-508634">
              <a:lnSpc>
                <a:spcPts val="2780"/>
              </a:lnSpc>
              <a:spcBef>
                <a:spcPts val="705"/>
              </a:spcBef>
              <a:buAutoNum type="arabicPeriod"/>
              <a:tabLst>
                <a:tab pos="520700" algn="l"/>
                <a:tab pos="521334" algn="l"/>
              </a:tabLst>
            </a:pPr>
            <a:r>
              <a:rPr sz="2400" spc="-10" dirty="0">
                <a:solidFill>
                  <a:srgbClr val="808080"/>
                </a:solidFill>
                <a:latin typeface="Arial"/>
                <a:cs typeface="Arial"/>
              </a:rPr>
              <a:t>Norm </a:t>
            </a:r>
            <a:r>
              <a:rPr sz="2400" spc="-15" dirty="0">
                <a:solidFill>
                  <a:srgbClr val="808080"/>
                </a:solidFill>
                <a:latin typeface="Arial"/>
                <a:cs typeface="Arial"/>
              </a:rPr>
              <a:t>Penalties </a:t>
            </a:r>
            <a:r>
              <a:rPr sz="2400" spc="-10" dirty="0">
                <a:solidFill>
                  <a:srgbClr val="808080"/>
                </a:solidFill>
                <a:latin typeface="Arial"/>
                <a:cs typeface="Arial"/>
              </a:rPr>
              <a:t>as  </a:t>
            </a:r>
            <a:r>
              <a:rPr sz="2400" spc="-15" dirty="0">
                <a:solidFill>
                  <a:srgbClr val="808080"/>
                </a:solidFill>
                <a:latin typeface="Arial"/>
                <a:cs typeface="Arial"/>
              </a:rPr>
              <a:t>Constrained</a:t>
            </a:r>
            <a:r>
              <a:rPr sz="2400" spc="-70" dirty="0">
                <a:solidFill>
                  <a:srgbClr val="808080"/>
                </a:solidFill>
                <a:latin typeface="Arial"/>
                <a:cs typeface="Arial"/>
              </a:rPr>
              <a:t> </a:t>
            </a:r>
            <a:r>
              <a:rPr sz="2400" spc="-15" dirty="0">
                <a:solidFill>
                  <a:srgbClr val="808080"/>
                </a:solidFill>
                <a:latin typeface="Arial"/>
                <a:cs typeface="Arial"/>
              </a:rPr>
              <a:t>Optimization</a:t>
            </a:r>
            <a:endParaRPr sz="2400">
              <a:latin typeface="Arial"/>
              <a:cs typeface="Arial"/>
            </a:endParaRPr>
          </a:p>
          <a:p>
            <a:pPr marL="521334" marR="36195" indent="-508634">
              <a:lnSpc>
                <a:spcPts val="2810"/>
              </a:lnSpc>
              <a:spcBef>
                <a:spcPts val="705"/>
              </a:spcBef>
              <a:buAutoNum type="arabicPeriod"/>
              <a:tabLst>
                <a:tab pos="520700" algn="l"/>
                <a:tab pos="521334" algn="l"/>
              </a:tabLst>
            </a:pPr>
            <a:r>
              <a:rPr sz="2400" spc="-15" dirty="0">
                <a:solidFill>
                  <a:srgbClr val="808080"/>
                </a:solidFill>
                <a:latin typeface="Arial"/>
                <a:cs typeface="Arial"/>
              </a:rPr>
              <a:t>Regularization </a:t>
            </a:r>
            <a:r>
              <a:rPr sz="2400" spc="-10" dirty="0">
                <a:solidFill>
                  <a:srgbClr val="808080"/>
                </a:solidFill>
                <a:latin typeface="Arial"/>
                <a:cs typeface="Arial"/>
              </a:rPr>
              <a:t>and </a:t>
            </a:r>
            <a:r>
              <a:rPr sz="2400" spc="-15" dirty="0">
                <a:solidFill>
                  <a:srgbClr val="808080"/>
                </a:solidFill>
                <a:latin typeface="Arial"/>
                <a:cs typeface="Arial"/>
              </a:rPr>
              <a:t>Under-  constrained</a:t>
            </a:r>
            <a:r>
              <a:rPr sz="2400" spc="-35" dirty="0">
                <a:solidFill>
                  <a:srgbClr val="808080"/>
                </a:solidFill>
                <a:latin typeface="Arial"/>
                <a:cs typeface="Arial"/>
              </a:rPr>
              <a:t> </a:t>
            </a:r>
            <a:r>
              <a:rPr sz="2400" spc="-15" dirty="0">
                <a:solidFill>
                  <a:srgbClr val="808080"/>
                </a:solidFill>
                <a:latin typeface="Arial"/>
                <a:cs typeface="Arial"/>
              </a:rPr>
              <a:t>Problems</a:t>
            </a:r>
            <a:endParaRPr sz="2400">
              <a:latin typeface="Arial"/>
              <a:cs typeface="Arial"/>
            </a:endParaRPr>
          </a:p>
          <a:p>
            <a:pPr marL="521334" indent="-508634">
              <a:lnSpc>
                <a:spcPct val="100000"/>
              </a:lnSpc>
              <a:spcBef>
                <a:spcPts val="445"/>
              </a:spcBef>
              <a:buAutoNum type="arabicPeriod"/>
              <a:tabLst>
                <a:tab pos="520700" algn="l"/>
                <a:tab pos="521334" algn="l"/>
              </a:tabLst>
            </a:pPr>
            <a:r>
              <a:rPr sz="2400" spc="-15" dirty="0">
                <a:solidFill>
                  <a:srgbClr val="808080"/>
                </a:solidFill>
                <a:latin typeface="Arial"/>
                <a:cs typeface="Arial"/>
              </a:rPr>
              <a:t>Data Set</a:t>
            </a:r>
            <a:r>
              <a:rPr sz="2400" spc="-55" dirty="0">
                <a:solidFill>
                  <a:srgbClr val="808080"/>
                </a:solidFill>
                <a:latin typeface="Arial"/>
                <a:cs typeface="Arial"/>
              </a:rPr>
              <a:t> </a:t>
            </a:r>
            <a:r>
              <a:rPr sz="2400" spc="-15" dirty="0">
                <a:solidFill>
                  <a:srgbClr val="808080"/>
                </a:solidFill>
                <a:latin typeface="Arial"/>
                <a:cs typeface="Arial"/>
              </a:rPr>
              <a:t>Augmentation</a:t>
            </a:r>
            <a:endParaRPr sz="2400">
              <a:latin typeface="Arial"/>
              <a:cs typeface="Arial"/>
            </a:endParaRPr>
          </a:p>
          <a:p>
            <a:pPr marL="521334" indent="-508634">
              <a:lnSpc>
                <a:spcPct val="100000"/>
              </a:lnSpc>
              <a:spcBef>
                <a:spcPts val="500"/>
              </a:spcBef>
              <a:buAutoNum type="arabicPeriod"/>
              <a:tabLst>
                <a:tab pos="520700" algn="l"/>
                <a:tab pos="521334" algn="l"/>
              </a:tabLst>
            </a:pPr>
            <a:r>
              <a:rPr sz="2400" spc="-10" dirty="0">
                <a:solidFill>
                  <a:srgbClr val="808080"/>
                </a:solidFill>
                <a:latin typeface="Arial"/>
                <a:cs typeface="Arial"/>
              </a:rPr>
              <a:t>Noise</a:t>
            </a:r>
            <a:r>
              <a:rPr sz="2400" spc="-35" dirty="0">
                <a:solidFill>
                  <a:srgbClr val="808080"/>
                </a:solidFill>
                <a:latin typeface="Arial"/>
                <a:cs typeface="Arial"/>
              </a:rPr>
              <a:t> </a:t>
            </a:r>
            <a:r>
              <a:rPr sz="2400" spc="-15" dirty="0">
                <a:solidFill>
                  <a:srgbClr val="808080"/>
                </a:solidFill>
                <a:latin typeface="Arial"/>
                <a:cs typeface="Arial"/>
              </a:rPr>
              <a:t>Robustness</a:t>
            </a:r>
            <a:endParaRPr sz="2400">
              <a:latin typeface="Arial"/>
              <a:cs typeface="Arial"/>
            </a:endParaRPr>
          </a:p>
          <a:p>
            <a:pPr marL="521334" indent="-508634">
              <a:lnSpc>
                <a:spcPct val="100000"/>
              </a:lnSpc>
              <a:spcBef>
                <a:spcPts val="530"/>
              </a:spcBef>
              <a:buAutoNum type="arabicPeriod"/>
              <a:tabLst>
                <a:tab pos="520700" algn="l"/>
                <a:tab pos="521334" algn="l"/>
              </a:tabLst>
            </a:pPr>
            <a:r>
              <a:rPr sz="2400" spc="-15" dirty="0">
                <a:solidFill>
                  <a:srgbClr val="808080"/>
                </a:solidFill>
                <a:latin typeface="Arial"/>
                <a:cs typeface="Arial"/>
              </a:rPr>
              <a:t>Semi-supervised</a:t>
            </a:r>
            <a:r>
              <a:rPr sz="2400" spc="-50" dirty="0">
                <a:solidFill>
                  <a:srgbClr val="808080"/>
                </a:solidFill>
                <a:latin typeface="Arial"/>
                <a:cs typeface="Arial"/>
              </a:rPr>
              <a:t> </a:t>
            </a:r>
            <a:r>
              <a:rPr sz="2400" spc="-10" dirty="0">
                <a:solidFill>
                  <a:srgbClr val="808080"/>
                </a:solidFill>
                <a:latin typeface="Arial"/>
                <a:cs typeface="Arial"/>
              </a:rPr>
              <a:t>learning</a:t>
            </a:r>
            <a:endParaRPr sz="2400">
              <a:latin typeface="Arial"/>
              <a:cs typeface="Arial"/>
            </a:endParaRPr>
          </a:p>
          <a:p>
            <a:pPr marL="521334" indent="-508634">
              <a:lnSpc>
                <a:spcPct val="100000"/>
              </a:lnSpc>
              <a:spcBef>
                <a:spcPts val="505"/>
              </a:spcBef>
              <a:buAutoNum type="arabicPeriod"/>
              <a:tabLst>
                <a:tab pos="520700" algn="l"/>
                <a:tab pos="521334" algn="l"/>
              </a:tabLst>
            </a:pPr>
            <a:r>
              <a:rPr sz="2400" spc="-15" dirty="0">
                <a:solidFill>
                  <a:srgbClr val="808080"/>
                </a:solidFill>
                <a:latin typeface="Arial"/>
                <a:cs typeface="Arial"/>
              </a:rPr>
              <a:t>Multi-task</a:t>
            </a:r>
            <a:r>
              <a:rPr sz="2400" spc="-35" dirty="0">
                <a:solidFill>
                  <a:srgbClr val="808080"/>
                </a:solidFill>
                <a:latin typeface="Arial"/>
                <a:cs typeface="Arial"/>
              </a:rPr>
              <a:t> </a:t>
            </a:r>
            <a:r>
              <a:rPr sz="2400" spc="-15" dirty="0">
                <a:solidFill>
                  <a:srgbClr val="808080"/>
                </a:solidFill>
                <a:latin typeface="Arial"/>
                <a:cs typeface="Arial"/>
              </a:rPr>
              <a:t>learning</a:t>
            </a:r>
            <a:endParaRPr sz="2400">
              <a:latin typeface="Arial"/>
              <a:cs typeface="Arial"/>
            </a:endParaRPr>
          </a:p>
        </p:txBody>
      </p:sp>
      <p:sp>
        <p:nvSpPr>
          <p:cNvPr id="6" name="object 6"/>
          <p:cNvSpPr txBox="1"/>
          <p:nvPr/>
        </p:nvSpPr>
        <p:spPr>
          <a:xfrm>
            <a:off x="5483691" y="1805432"/>
            <a:ext cx="3599179" cy="3771900"/>
          </a:xfrm>
          <a:prstGeom prst="rect">
            <a:avLst/>
          </a:prstGeom>
        </p:spPr>
        <p:txBody>
          <a:bodyPr vert="horz" wrap="square" lIns="0" tIns="79375" rIns="0" bIns="0" rtlCol="0">
            <a:spAutoFit/>
          </a:bodyPr>
          <a:lstStyle/>
          <a:p>
            <a:pPr marL="464820" indent="-452120">
              <a:lnSpc>
                <a:spcPct val="100000"/>
              </a:lnSpc>
              <a:spcBef>
                <a:spcPts val="625"/>
              </a:spcBef>
              <a:buAutoNum type="arabicPeriod" startAt="8"/>
              <a:tabLst>
                <a:tab pos="464184" algn="l"/>
                <a:tab pos="464820" algn="l"/>
              </a:tabLst>
            </a:pPr>
            <a:r>
              <a:rPr sz="2400" spc="-10" dirty="0">
                <a:solidFill>
                  <a:srgbClr val="808080"/>
                </a:solidFill>
                <a:latin typeface="Arial"/>
                <a:cs typeface="Arial"/>
              </a:rPr>
              <a:t>Early</a:t>
            </a:r>
            <a:r>
              <a:rPr sz="2400" spc="-35" dirty="0">
                <a:solidFill>
                  <a:srgbClr val="808080"/>
                </a:solidFill>
                <a:latin typeface="Arial"/>
                <a:cs typeface="Arial"/>
              </a:rPr>
              <a:t> </a:t>
            </a:r>
            <a:r>
              <a:rPr sz="2400" spc="-15" dirty="0">
                <a:solidFill>
                  <a:srgbClr val="808080"/>
                </a:solidFill>
                <a:latin typeface="Arial"/>
                <a:cs typeface="Arial"/>
              </a:rPr>
              <a:t>Stopping</a:t>
            </a:r>
            <a:endParaRPr sz="2400">
              <a:latin typeface="Arial"/>
              <a:cs typeface="Arial"/>
            </a:endParaRPr>
          </a:p>
          <a:p>
            <a:pPr marL="464820" marR="408305" indent="-452120">
              <a:lnSpc>
                <a:spcPts val="2780"/>
              </a:lnSpc>
              <a:spcBef>
                <a:spcPts val="705"/>
              </a:spcBef>
              <a:buAutoNum type="arabicPeriod" startAt="8"/>
              <a:tabLst>
                <a:tab pos="464184" algn="l"/>
                <a:tab pos="464820" algn="l"/>
              </a:tabLst>
            </a:pPr>
            <a:r>
              <a:rPr sz="2400" spc="-15" dirty="0">
                <a:solidFill>
                  <a:srgbClr val="808080"/>
                </a:solidFill>
                <a:latin typeface="Arial"/>
                <a:cs typeface="Arial"/>
              </a:rPr>
              <a:t>Parameter </a:t>
            </a:r>
            <a:r>
              <a:rPr sz="2400" spc="-10" dirty="0">
                <a:solidFill>
                  <a:srgbClr val="808080"/>
                </a:solidFill>
                <a:latin typeface="Arial"/>
                <a:cs typeface="Arial"/>
              </a:rPr>
              <a:t>tying</a:t>
            </a:r>
            <a:r>
              <a:rPr sz="2400" spc="-125" dirty="0">
                <a:solidFill>
                  <a:srgbClr val="808080"/>
                </a:solidFill>
                <a:latin typeface="Arial"/>
                <a:cs typeface="Arial"/>
              </a:rPr>
              <a:t> </a:t>
            </a:r>
            <a:r>
              <a:rPr sz="2400" spc="-10" dirty="0">
                <a:solidFill>
                  <a:srgbClr val="808080"/>
                </a:solidFill>
                <a:latin typeface="Arial"/>
                <a:cs typeface="Arial"/>
              </a:rPr>
              <a:t>and  </a:t>
            </a:r>
            <a:r>
              <a:rPr sz="2400" spc="-15" dirty="0">
                <a:solidFill>
                  <a:srgbClr val="808080"/>
                </a:solidFill>
                <a:latin typeface="Arial"/>
                <a:cs typeface="Arial"/>
              </a:rPr>
              <a:t>parameter</a:t>
            </a:r>
            <a:r>
              <a:rPr sz="2400" spc="-40" dirty="0">
                <a:solidFill>
                  <a:srgbClr val="808080"/>
                </a:solidFill>
                <a:latin typeface="Arial"/>
                <a:cs typeface="Arial"/>
              </a:rPr>
              <a:t> </a:t>
            </a:r>
            <a:r>
              <a:rPr sz="2400" spc="-15" dirty="0">
                <a:solidFill>
                  <a:srgbClr val="808080"/>
                </a:solidFill>
                <a:latin typeface="Arial"/>
                <a:cs typeface="Arial"/>
              </a:rPr>
              <a:t>sharing</a:t>
            </a:r>
            <a:endParaRPr sz="2400">
              <a:latin typeface="Arial"/>
              <a:cs typeface="Arial"/>
            </a:endParaRPr>
          </a:p>
          <a:p>
            <a:pPr marL="464820" indent="-452120">
              <a:lnSpc>
                <a:spcPct val="100000"/>
              </a:lnSpc>
              <a:spcBef>
                <a:spcPts val="550"/>
              </a:spcBef>
              <a:buAutoNum type="arabicPeriod" startAt="8"/>
              <a:tabLst>
                <a:tab pos="464820" algn="l"/>
              </a:tabLst>
            </a:pPr>
            <a:r>
              <a:rPr sz="2400" spc="-15" dirty="0">
                <a:solidFill>
                  <a:srgbClr val="808080"/>
                </a:solidFill>
                <a:latin typeface="Arial"/>
                <a:cs typeface="Arial"/>
              </a:rPr>
              <a:t>Sparse</a:t>
            </a:r>
            <a:r>
              <a:rPr sz="2400" spc="-70" dirty="0">
                <a:solidFill>
                  <a:srgbClr val="808080"/>
                </a:solidFill>
                <a:latin typeface="Arial"/>
                <a:cs typeface="Arial"/>
              </a:rPr>
              <a:t> </a:t>
            </a:r>
            <a:r>
              <a:rPr sz="2400" spc="-15" dirty="0">
                <a:solidFill>
                  <a:srgbClr val="808080"/>
                </a:solidFill>
                <a:latin typeface="Arial"/>
                <a:cs typeface="Arial"/>
              </a:rPr>
              <a:t>representations</a:t>
            </a:r>
            <a:endParaRPr sz="2400">
              <a:latin typeface="Arial"/>
              <a:cs typeface="Arial"/>
            </a:endParaRPr>
          </a:p>
          <a:p>
            <a:pPr marL="464820" marR="577215" indent="-452120">
              <a:lnSpc>
                <a:spcPts val="2780"/>
              </a:lnSpc>
              <a:spcBef>
                <a:spcPts val="705"/>
              </a:spcBef>
              <a:buAutoNum type="arabicPeriod" startAt="8"/>
              <a:tabLst>
                <a:tab pos="464820" algn="l"/>
              </a:tabLst>
            </a:pPr>
            <a:r>
              <a:rPr sz="2400" spc="-15" dirty="0">
                <a:solidFill>
                  <a:srgbClr val="3333CC"/>
                </a:solidFill>
                <a:latin typeface="Arial"/>
                <a:cs typeface="Arial"/>
              </a:rPr>
              <a:t>Bagging </a:t>
            </a:r>
            <a:r>
              <a:rPr sz="2400" spc="-10" dirty="0">
                <a:solidFill>
                  <a:srgbClr val="3333CC"/>
                </a:solidFill>
                <a:latin typeface="Arial"/>
                <a:cs typeface="Arial"/>
              </a:rPr>
              <a:t>and </a:t>
            </a:r>
            <a:r>
              <a:rPr sz="2400" spc="-15" dirty="0">
                <a:solidFill>
                  <a:srgbClr val="3333CC"/>
                </a:solidFill>
                <a:latin typeface="Arial"/>
                <a:cs typeface="Arial"/>
              </a:rPr>
              <a:t>other  ensemble</a:t>
            </a:r>
            <a:r>
              <a:rPr sz="2400" spc="-85" dirty="0">
                <a:solidFill>
                  <a:srgbClr val="3333CC"/>
                </a:solidFill>
                <a:latin typeface="Arial"/>
                <a:cs typeface="Arial"/>
              </a:rPr>
              <a:t> </a:t>
            </a:r>
            <a:r>
              <a:rPr sz="2400" spc="-20" dirty="0">
                <a:solidFill>
                  <a:srgbClr val="3333CC"/>
                </a:solidFill>
                <a:latin typeface="Arial"/>
                <a:cs typeface="Arial"/>
              </a:rPr>
              <a:t>methods</a:t>
            </a:r>
            <a:endParaRPr sz="2400">
              <a:latin typeface="Arial"/>
              <a:cs typeface="Arial"/>
            </a:endParaRPr>
          </a:p>
          <a:p>
            <a:pPr marL="464820" indent="-452120">
              <a:lnSpc>
                <a:spcPct val="100000"/>
              </a:lnSpc>
              <a:spcBef>
                <a:spcPts val="455"/>
              </a:spcBef>
              <a:buAutoNum type="arabicPeriod" startAt="8"/>
              <a:tabLst>
                <a:tab pos="464820" algn="l"/>
              </a:tabLst>
            </a:pPr>
            <a:r>
              <a:rPr sz="2400" spc="-15" dirty="0">
                <a:solidFill>
                  <a:srgbClr val="808080"/>
                </a:solidFill>
                <a:latin typeface="Arial"/>
                <a:cs typeface="Arial"/>
              </a:rPr>
              <a:t>Dropout</a:t>
            </a:r>
            <a:endParaRPr sz="2400">
              <a:latin typeface="Arial"/>
              <a:cs typeface="Arial"/>
            </a:endParaRPr>
          </a:p>
          <a:p>
            <a:pPr marL="464820" indent="-452120">
              <a:lnSpc>
                <a:spcPct val="100000"/>
              </a:lnSpc>
              <a:spcBef>
                <a:spcPts val="530"/>
              </a:spcBef>
              <a:buAutoNum type="arabicPeriod" startAt="8"/>
              <a:tabLst>
                <a:tab pos="464820" algn="l"/>
              </a:tabLst>
            </a:pPr>
            <a:r>
              <a:rPr sz="2400" spc="-15" dirty="0">
                <a:solidFill>
                  <a:srgbClr val="808080"/>
                </a:solidFill>
                <a:latin typeface="Arial"/>
                <a:cs typeface="Arial"/>
              </a:rPr>
              <a:t>Adversarial</a:t>
            </a:r>
            <a:r>
              <a:rPr sz="2400" spc="-25" dirty="0">
                <a:solidFill>
                  <a:srgbClr val="808080"/>
                </a:solidFill>
                <a:latin typeface="Arial"/>
                <a:cs typeface="Arial"/>
              </a:rPr>
              <a:t> </a:t>
            </a:r>
            <a:r>
              <a:rPr sz="2400" spc="-10" dirty="0">
                <a:solidFill>
                  <a:srgbClr val="808080"/>
                </a:solidFill>
                <a:latin typeface="Arial"/>
                <a:cs typeface="Arial"/>
              </a:rPr>
              <a:t>training</a:t>
            </a:r>
            <a:endParaRPr sz="2400">
              <a:latin typeface="Arial"/>
              <a:cs typeface="Arial"/>
            </a:endParaRPr>
          </a:p>
          <a:p>
            <a:pPr marL="464820" indent="-452120">
              <a:lnSpc>
                <a:spcPct val="100000"/>
              </a:lnSpc>
              <a:spcBef>
                <a:spcPts val="505"/>
              </a:spcBef>
              <a:buAutoNum type="arabicPeriod" startAt="8"/>
              <a:tabLst>
                <a:tab pos="464820" algn="l"/>
              </a:tabLst>
            </a:pPr>
            <a:r>
              <a:rPr sz="2400" spc="-55" dirty="0">
                <a:solidFill>
                  <a:srgbClr val="808080"/>
                </a:solidFill>
                <a:latin typeface="Arial"/>
                <a:cs typeface="Arial"/>
              </a:rPr>
              <a:t>Tangent</a:t>
            </a:r>
            <a:r>
              <a:rPr sz="2400" spc="-35" dirty="0">
                <a:solidFill>
                  <a:srgbClr val="808080"/>
                </a:solidFill>
                <a:latin typeface="Arial"/>
                <a:cs typeface="Arial"/>
              </a:rPr>
              <a:t> </a:t>
            </a:r>
            <a:r>
              <a:rPr sz="2400" spc="-15" dirty="0">
                <a:solidFill>
                  <a:srgbClr val="808080"/>
                </a:solidFill>
                <a:latin typeface="Arial"/>
                <a:cs typeface="Arial"/>
              </a:rPr>
              <a:t>methods</a:t>
            </a:r>
            <a:endParaRPr sz="2400">
              <a:latin typeface="Arial"/>
              <a:cs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9F584-545D-9D49-848E-4B0AA275AAFA}"/>
              </a:ext>
            </a:extLst>
          </p:cNvPr>
          <p:cNvSpPr>
            <a:spLocks noGrp="1"/>
          </p:cNvSpPr>
          <p:nvPr>
            <p:ph type="title"/>
          </p:nvPr>
        </p:nvSpPr>
        <p:spPr>
          <a:xfrm>
            <a:off x="735171" y="381000"/>
            <a:ext cx="9223058" cy="412141"/>
          </a:xfrm>
        </p:spPr>
        <p:txBody>
          <a:bodyPr>
            <a:normAutofit fontScale="90000"/>
          </a:bodyPr>
          <a:lstStyle/>
          <a:p>
            <a:pPr algn="ctr"/>
            <a:r>
              <a:rPr lang="en-US" dirty="0">
                <a:solidFill>
                  <a:srgbClr val="FF0000"/>
                </a:solidFill>
              </a:rPr>
              <a:t>Bootstrapping</a:t>
            </a:r>
          </a:p>
        </p:txBody>
      </p:sp>
      <p:sp>
        <p:nvSpPr>
          <p:cNvPr id="3" name="Content Placeholder 2">
            <a:extLst>
              <a:ext uri="{FF2B5EF4-FFF2-40B4-BE49-F238E27FC236}">
                <a16:creationId xmlns:a16="http://schemas.microsoft.com/office/drawing/2014/main" id="{A6C27F46-BDB7-1146-8EEB-6562D079ECC8}"/>
              </a:ext>
            </a:extLst>
          </p:cNvPr>
          <p:cNvSpPr>
            <a:spLocks noGrp="1"/>
          </p:cNvSpPr>
          <p:nvPr>
            <p:ph idx="1"/>
          </p:nvPr>
        </p:nvSpPr>
        <p:spPr>
          <a:xfrm>
            <a:off x="551379" y="1600200"/>
            <a:ext cx="9406850" cy="4948482"/>
          </a:xfrm>
        </p:spPr>
        <p:txBody>
          <a:bodyPr>
            <a:normAutofit fontScale="70000" lnSpcReduction="20000"/>
          </a:bodyPr>
          <a:lstStyle/>
          <a:p>
            <a:pPr marL="457200" indent="-457200">
              <a:buFont typeface="Arial" panose="020B0604020202020204" pitchFamily="34" charset="0"/>
              <a:buChar char="•"/>
            </a:pPr>
            <a:r>
              <a:rPr lang="en-US" dirty="0"/>
              <a:t>Bootstrap is to draw repeated samples (of the same size) from the population of interest a large number of times. </a:t>
            </a:r>
          </a:p>
          <a:p>
            <a:endParaRPr lang="en-US" dirty="0"/>
          </a:p>
          <a:p>
            <a:pPr marL="457200" indent="-457200">
              <a:buFont typeface="Arial" panose="020B0604020202020204" pitchFamily="34" charset="0"/>
              <a:buChar char="•"/>
            </a:pPr>
            <a:r>
              <a:rPr lang="en-US" dirty="0"/>
              <a:t>The idea behind bootstrapping is to use the data of a sample study at hand as a “surrogate population”, for the purpose of approximating the sampling distribution of a statistic; i.e. to resample (with replacement) from the sample data at hand and create a large number of “phantom samples” known as bootstrap samples.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In other words, we randomly sample with replacement from the </a:t>
            </a:r>
            <a:r>
              <a:rPr lang="en-US" i="1" dirty="0"/>
              <a:t>n</a:t>
            </a:r>
            <a:r>
              <a:rPr lang="en-US" dirty="0"/>
              <a:t> known observations. We then call this a bootstrap sample. Since we allow for replacement, this bootstrap sample is most likely not identical to our initial sample. Some data points may be duplicated, and others data points from the initial  may be omitted in a bootstrap sample.</a:t>
            </a:r>
          </a:p>
        </p:txBody>
      </p:sp>
      <p:sp>
        <p:nvSpPr>
          <p:cNvPr id="4" name="TextBox 3">
            <a:extLst>
              <a:ext uri="{FF2B5EF4-FFF2-40B4-BE49-F238E27FC236}">
                <a16:creationId xmlns:a16="http://schemas.microsoft.com/office/drawing/2014/main" id="{B8600D7E-209F-F241-A5A7-48AB48A289ED}"/>
              </a:ext>
            </a:extLst>
          </p:cNvPr>
          <p:cNvSpPr txBox="1"/>
          <p:nvPr/>
        </p:nvSpPr>
        <p:spPr>
          <a:xfrm>
            <a:off x="7785100" y="6705600"/>
            <a:ext cx="1082348" cy="369332"/>
          </a:xfrm>
          <a:prstGeom prst="rect">
            <a:avLst/>
          </a:prstGeom>
          <a:noFill/>
        </p:spPr>
        <p:txBody>
          <a:bodyPr wrap="none" rtlCol="0">
            <a:spAutoFit/>
          </a:bodyPr>
          <a:lstStyle/>
          <a:p>
            <a:r>
              <a:rPr lang="en-US" dirty="0" err="1"/>
              <a:t>wikipedia</a:t>
            </a:r>
            <a:endParaRPr lang="en-US" dirty="0"/>
          </a:p>
        </p:txBody>
      </p:sp>
    </p:spTree>
    <p:extLst>
      <p:ext uri="{BB962C8B-B14F-4D97-AF65-F5344CB8AC3E}">
        <p14:creationId xmlns:p14="http://schemas.microsoft.com/office/powerpoint/2010/main" val="120774177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879918" y="457200"/>
            <a:ext cx="4302760" cy="695960"/>
          </a:xfrm>
          <a:prstGeom prst="rect">
            <a:avLst/>
          </a:prstGeom>
        </p:spPr>
        <p:txBody>
          <a:bodyPr vert="horz" wrap="square" lIns="0" tIns="12700" rIns="0" bIns="0" rtlCol="0">
            <a:spAutoFit/>
          </a:bodyPr>
          <a:lstStyle/>
          <a:p>
            <a:pPr marL="12700">
              <a:lnSpc>
                <a:spcPct val="100000"/>
              </a:lnSpc>
              <a:spcBef>
                <a:spcPts val="100"/>
              </a:spcBef>
            </a:pPr>
            <a:r>
              <a:rPr spc="-25" dirty="0"/>
              <a:t>What </a:t>
            </a:r>
            <a:r>
              <a:rPr spc="-10" dirty="0"/>
              <a:t>is</a:t>
            </a:r>
            <a:r>
              <a:rPr spc="-100" dirty="0"/>
              <a:t> </a:t>
            </a:r>
            <a:r>
              <a:rPr spc="-25" dirty="0"/>
              <a:t>bagging?</a:t>
            </a:r>
          </a:p>
        </p:txBody>
      </p:sp>
      <p:sp>
        <p:nvSpPr>
          <p:cNvPr id="4" name="object 4"/>
          <p:cNvSpPr txBox="1"/>
          <p:nvPr/>
        </p:nvSpPr>
        <p:spPr>
          <a:xfrm>
            <a:off x="720283" y="1403095"/>
            <a:ext cx="8622030" cy="6225935"/>
          </a:xfrm>
          <a:prstGeom prst="rect">
            <a:avLst/>
          </a:prstGeom>
        </p:spPr>
        <p:txBody>
          <a:bodyPr vert="horz" wrap="square" lIns="0" tIns="97790" rIns="0" bIns="0" rtlCol="0">
            <a:spAutoFit/>
          </a:bodyPr>
          <a:lstStyle/>
          <a:p>
            <a:pPr marL="351790" indent="-339090">
              <a:lnSpc>
                <a:spcPct val="100000"/>
              </a:lnSpc>
              <a:spcBef>
                <a:spcPts val="770"/>
              </a:spcBef>
              <a:buChar char="•"/>
              <a:tabLst>
                <a:tab pos="351155" algn="l"/>
                <a:tab pos="351790" algn="l"/>
              </a:tabLst>
            </a:pPr>
            <a:r>
              <a:rPr lang="en-US" sz="3200" spc="-10" dirty="0">
                <a:solidFill>
                  <a:srgbClr val="3333CC"/>
                </a:solidFill>
                <a:latin typeface="Arial"/>
                <a:cs typeface="Arial"/>
              </a:rPr>
              <a:t>S</a:t>
            </a:r>
            <a:r>
              <a:rPr sz="3200" spc="-20" dirty="0">
                <a:solidFill>
                  <a:srgbClr val="3333CC"/>
                </a:solidFill>
                <a:latin typeface="Arial"/>
                <a:cs typeface="Arial"/>
              </a:rPr>
              <a:t>hort </a:t>
            </a:r>
            <a:r>
              <a:rPr sz="3200" spc="-15" dirty="0">
                <a:solidFill>
                  <a:srgbClr val="3333CC"/>
                </a:solidFill>
                <a:latin typeface="Arial"/>
                <a:cs typeface="Arial"/>
              </a:rPr>
              <a:t>for </a:t>
            </a:r>
            <a:r>
              <a:rPr sz="3200" i="1" spc="-20" dirty="0">
                <a:solidFill>
                  <a:srgbClr val="3333CC"/>
                </a:solidFill>
                <a:latin typeface="Arial"/>
                <a:cs typeface="Arial"/>
              </a:rPr>
              <a:t>Bootstrap</a:t>
            </a:r>
            <a:r>
              <a:rPr sz="3200" i="1" spc="-120" dirty="0">
                <a:solidFill>
                  <a:srgbClr val="3333CC"/>
                </a:solidFill>
                <a:latin typeface="Arial"/>
                <a:cs typeface="Arial"/>
              </a:rPr>
              <a:t> </a:t>
            </a:r>
            <a:r>
              <a:rPr sz="3200" i="1" spc="-20" dirty="0">
                <a:solidFill>
                  <a:srgbClr val="3333CC"/>
                </a:solidFill>
                <a:latin typeface="Arial"/>
                <a:cs typeface="Arial"/>
              </a:rPr>
              <a:t>Aggregating</a:t>
            </a:r>
            <a:endParaRPr sz="3200" dirty="0">
              <a:latin typeface="Arial"/>
              <a:cs typeface="Arial"/>
            </a:endParaRPr>
          </a:p>
          <a:p>
            <a:pPr marL="351155" marR="611505" indent="-339090">
              <a:lnSpc>
                <a:spcPts val="3790"/>
              </a:lnSpc>
              <a:spcBef>
                <a:spcPts val="840"/>
              </a:spcBef>
              <a:buChar char="•"/>
              <a:tabLst>
                <a:tab pos="351155" algn="l"/>
                <a:tab pos="351790" algn="l"/>
              </a:tabLst>
            </a:pPr>
            <a:r>
              <a:rPr lang="en-US" sz="3200" spc="-10" dirty="0">
                <a:solidFill>
                  <a:srgbClr val="3333CC"/>
                </a:solidFill>
                <a:latin typeface="Arial"/>
                <a:cs typeface="Arial"/>
              </a:rPr>
              <a:t>A</a:t>
            </a:r>
            <a:r>
              <a:rPr sz="3200" dirty="0">
                <a:solidFill>
                  <a:srgbClr val="3333CC"/>
                </a:solidFill>
                <a:latin typeface="Arial"/>
                <a:cs typeface="Arial"/>
              </a:rPr>
              <a:t> </a:t>
            </a:r>
            <a:r>
              <a:rPr sz="3200" spc="-25" dirty="0">
                <a:solidFill>
                  <a:srgbClr val="3333CC"/>
                </a:solidFill>
                <a:latin typeface="Arial"/>
                <a:cs typeface="Arial"/>
              </a:rPr>
              <a:t>technique </a:t>
            </a:r>
            <a:r>
              <a:rPr sz="3200" spc="-15" dirty="0">
                <a:solidFill>
                  <a:srgbClr val="3333CC"/>
                </a:solidFill>
                <a:latin typeface="Arial"/>
                <a:cs typeface="Arial"/>
              </a:rPr>
              <a:t>for </a:t>
            </a:r>
            <a:r>
              <a:rPr sz="3200" spc="-25" dirty="0">
                <a:solidFill>
                  <a:srgbClr val="3333CC"/>
                </a:solidFill>
                <a:latin typeface="Arial"/>
                <a:cs typeface="Arial"/>
              </a:rPr>
              <a:t>reducing generalization  </a:t>
            </a:r>
            <a:r>
              <a:rPr sz="3200" spc="-20" dirty="0">
                <a:solidFill>
                  <a:srgbClr val="3333CC"/>
                </a:solidFill>
                <a:latin typeface="Arial"/>
                <a:cs typeface="Arial"/>
              </a:rPr>
              <a:t>error </a:t>
            </a:r>
            <a:r>
              <a:rPr sz="3200" spc="-15" dirty="0">
                <a:solidFill>
                  <a:srgbClr val="3333CC"/>
                </a:solidFill>
                <a:latin typeface="Arial"/>
                <a:cs typeface="Arial"/>
              </a:rPr>
              <a:t>by </a:t>
            </a:r>
            <a:r>
              <a:rPr sz="3200" spc="-20" dirty="0">
                <a:solidFill>
                  <a:srgbClr val="3333CC"/>
                </a:solidFill>
                <a:latin typeface="Arial"/>
                <a:cs typeface="Arial"/>
              </a:rPr>
              <a:t>combining several</a:t>
            </a:r>
            <a:r>
              <a:rPr sz="3200" spc="-80" dirty="0">
                <a:solidFill>
                  <a:srgbClr val="3333CC"/>
                </a:solidFill>
                <a:latin typeface="Arial"/>
                <a:cs typeface="Arial"/>
              </a:rPr>
              <a:t> </a:t>
            </a:r>
            <a:r>
              <a:rPr sz="3200" spc="-20" dirty="0">
                <a:solidFill>
                  <a:srgbClr val="3333CC"/>
                </a:solidFill>
                <a:latin typeface="Arial"/>
                <a:cs typeface="Arial"/>
              </a:rPr>
              <a:t>models</a:t>
            </a:r>
            <a:endParaRPr sz="3200" dirty="0">
              <a:latin typeface="Arial"/>
              <a:cs typeface="Arial"/>
            </a:endParaRPr>
          </a:p>
          <a:p>
            <a:pPr marL="747395" marR="582295" indent="-282575">
              <a:lnSpc>
                <a:spcPct val="98200"/>
              </a:lnSpc>
              <a:spcBef>
                <a:spcPts val="610"/>
              </a:spcBef>
            </a:pPr>
            <a:r>
              <a:rPr sz="2800" dirty="0">
                <a:solidFill>
                  <a:srgbClr val="336600"/>
                </a:solidFill>
                <a:latin typeface="Arial"/>
                <a:cs typeface="Arial"/>
              </a:rPr>
              <a:t>– </a:t>
            </a:r>
            <a:r>
              <a:rPr sz="2800" spc="-15" dirty="0">
                <a:solidFill>
                  <a:srgbClr val="336600"/>
                </a:solidFill>
                <a:latin typeface="Arial"/>
                <a:cs typeface="Arial"/>
              </a:rPr>
              <a:t>Idea </a:t>
            </a:r>
            <a:r>
              <a:rPr sz="2800" spc="-5" dirty="0">
                <a:solidFill>
                  <a:srgbClr val="336600"/>
                </a:solidFill>
                <a:latin typeface="Arial"/>
                <a:cs typeface="Arial"/>
              </a:rPr>
              <a:t>is </a:t>
            </a:r>
            <a:r>
              <a:rPr sz="2800" spc="-10" dirty="0">
                <a:solidFill>
                  <a:srgbClr val="336600"/>
                </a:solidFill>
                <a:latin typeface="Arial"/>
                <a:cs typeface="Arial"/>
              </a:rPr>
              <a:t>to train </a:t>
            </a:r>
            <a:r>
              <a:rPr sz="2800" spc="-15" dirty="0">
                <a:solidFill>
                  <a:srgbClr val="336600"/>
                </a:solidFill>
                <a:latin typeface="Arial"/>
                <a:cs typeface="Arial"/>
              </a:rPr>
              <a:t>several models separately,</a:t>
            </a:r>
            <a:r>
              <a:rPr sz="2800" spc="-235" dirty="0">
                <a:solidFill>
                  <a:srgbClr val="336600"/>
                </a:solidFill>
                <a:latin typeface="Arial"/>
                <a:cs typeface="Arial"/>
              </a:rPr>
              <a:t> </a:t>
            </a:r>
            <a:r>
              <a:rPr sz="2800" spc="-15" dirty="0">
                <a:solidFill>
                  <a:srgbClr val="336600"/>
                </a:solidFill>
                <a:latin typeface="Arial"/>
                <a:cs typeface="Arial"/>
              </a:rPr>
              <a:t>then  have </a:t>
            </a:r>
            <a:r>
              <a:rPr sz="2800" spc="-10" dirty="0">
                <a:solidFill>
                  <a:srgbClr val="336600"/>
                </a:solidFill>
                <a:latin typeface="Arial"/>
                <a:cs typeface="Arial"/>
              </a:rPr>
              <a:t>all the </a:t>
            </a:r>
            <a:r>
              <a:rPr sz="2800" spc="-15" dirty="0">
                <a:solidFill>
                  <a:srgbClr val="336600"/>
                </a:solidFill>
                <a:latin typeface="Arial"/>
                <a:cs typeface="Arial"/>
              </a:rPr>
              <a:t>models vote </a:t>
            </a:r>
            <a:r>
              <a:rPr sz="2800" spc="-10" dirty="0">
                <a:solidFill>
                  <a:srgbClr val="336600"/>
                </a:solidFill>
                <a:latin typeface="Arial"/>
                <a:cs typeface="Arial"/>
              </a:rPr>
              <a:t>on the </a:t>
            </a:r>
            <a:r>
              <a:rPr sz="2800" spc="-15" dirty="0">
                <a:solidFill>
                  <a:srgbClr val="336600"/>
                </a:solidFill>
                <a:latin typeface="Arial"/>
                <a:cs typeface="Arial"/>
              </a:rPr>
              <a:t>output </a:t>
            </a:r>
            <a:r>
              <a:rPr sz="2800" spc="-10" dirty="0">
                <a:solidFill>
                  <a:srgbClr val="336600"/>
                </a:solidFill>
                <a:latin typeface="Arial"/>
                <a:cs typeface="Arial"/>
              </a:rPr>
              <a:t>for </a:t>
            </a:r>
            <a:r>
              <a:rPr sz="2800" spc="-15" dirty="0">
                <a:solidFill>
                  <a:srgbClr val="336600"/>
                </a:solidFill>
                <a:latin typeface="Arial"/>
                <a:cs typeface="Arial"/>
              </a:rPr>
              <a:t>test  examples</a:t>
            </a:r>
            <a:endParaRPr sz="2800" dirty="0">
              <a:latin typeface="Arial"/>
              <a:cs typeface="Arial"/>
            </a:endParaRPr>
          </a:p>
          <a:p>
            <a:pPr marL="351790" indent="-339090">
              <a:lnSpc>
                <a:spcPct val="100000"/>
              </a:lnSpc>
              <a:spcBef>
                <a:spcPts val="630"/>
              </a:spcBef>
              <a:buChar char="•"/>
              <a:tabLst>
                <a:tab pos="351155" algn="l"/>
                <a:tab pos="351790" algn="l"/>
              </a:tabLst>
            </a:pPr>
            <a:r>
              <a:rPr lang="en-US" sz="3200" spc="-15" dirty="0">
                <a:solidFill>
                  <a:srgbClr val="3333CC"/>
                </a:solidFill>
                <a:latin typeface="Arial"/>
                <a:cs typeface="Arial"/>
              </a:rPr>
              <a:t>Example of</a:t>
            </a:r>
            <a:r>
              <a:rPr sz="3200" spc="-15" dirty="0">
                <a:solidFill>
                  <a:srgbClr val="3333CC"/>
                </a:solidFill>
                <a:latin typeface="Arial"/>
                <a:cs typeface="Arial"/>
              </a:rPr>
              <a:t> </a:t>
            </a:r>
            <a:r>
              <a:rPr sz="3200" i="1" spc="-25" dirty="0">
                <a:solidFill>
                  <a:srgbClr val="3333CC"/>
                </a:solidFill>
                <a:latin typeface="Arial"/>
                <a:cs typeface="Arial"/>
              </a:rPr>
              <a:t>model</a:t>
            </a:r>
            <a:r>
              <a:rPr sz="3200" i="1" spc="-130" dirty="0">
                <a:solidFill>
                  <a:srgbClr val="3333CC"/>
                </a:solidFill>
                <a:latin typeface="Arial"/>
                <a:cs typeface="Arial"/>
              </a:rPr>
              <a:t> </a:t>
            </a:r>
            <a:r>
              <a:rPr sz="3200" i="1" spc="-20" dirty="0">
                <a:solidFill>
                  <a:srgbClr val="3333CC"/>
                </a:solidFill>
                <a:latin typeface="Arial"/>
                <a:cs typeface="Arial"/>
              </a:rPr>
              <a:t>averaging</a:t>
            </a:r>
            <a:endParaRPr sz="3200" dirty="0">
              <a:latin typeface="Arial"/>
              <a:cs typeface="Arial"/>
            </a:endParaRPr>
          </a:p>
          <a:p>
            <a:pPr marL="351155" marR="5080" indent="-339090">
              <a:lnSpc>
                <a:spcPts val="3790"/>
              </a:lnSpc>
              <a:spcBef>
                <a:spcPts val="935"/>
              </a:spcBef>
              <a:buChar char="•"/>
              <a:tabLst>
                <a:tab pos="351155" algn="l"/>
                <a:tab pos="351790" algn="l"/>
              </a:tabLst>
            </a:pPr>
            <a:r>
              <a:rPr sz="3200" spc="-25" dirty="0">
                <a:solidFill>
                  <a:srgbClr val="3333CC"/>
                </a:solidFill>
                <a:latin typeface="Arial"/>
                <a:cs typeface="Arial"/>
              </a:rPr>
              <a:t>Techniques </a:t>
            </a:r>
            <a:r>
              <a:rPr sz="3200" spc="-20" dirty="0">
                <a:solidFill>
                  <a:srgbClr val="3333CC"/>
                </a:solidFill>
                <a:latin typeface="Arial"/>
                <a:cs typeface="Arial"/>
              </a:rPr>
              <a:t>employing </a:t>
            </a:r>
            <a:r>
              <a:rPr sz="3200" spc="-15" dirty="0">
                <a:solidFill>
                  <a:srgbClr val="3333CC"/>
                </a:solidFill>
                <a:latin typeface="Arial"/>
                <a:cs typeface="Arial"/>
              </a:rPr>
              <a:t>this </a:t>
            </a:r>
            <a:r>
              <a:rPr sz="3200" spc="-20" dirty="0">
                <a:solidFill>
                  <a:srgbClr val="3333CC"/>
                </a:solidFill>
                <a:latin typeface="Arial"/>
                <a:cs typeface="Arial"/>
              </a:rPr>
              <a:t>strategy </a:t>
            </a:r>
            <a:r>
              <a:rPr sz="3200" spc="-15" dirty="0">
                <a:solidFill>
                  <a:srgbClr val="3333CC"/>
                </a:solidFill>
                <a:latin typeface="Arial"/>
                <a:cs typeface="Arial"/>
              </a:rPr>
              <a:t>are</a:t>
            </a:r>
            <a:r>
              <a:rPr sz="3200" spc="-80" dirty="0">
                <a:solidFill>
                  <a:srgbClr val="3333CC"/>
                </a:solidFill>
                <a:latin typeface="Arial"/>
                <a:cs typeface="Arial"/>
              </a:rPr>
              <a:t> </a:t>
            </a:r>
            <a:r>
              <a:rPr sz="3200" spc="-20" dirty="0">
                <a:solidFill>
                  <a:srgbClr val="3333CC"/>
                </a:solidFill>
                <a:latin typeface="Arial"/>
                <a:cs typeface="Arial"/>
              </a:rPr>
              <a:t>known  </a:t>
            </a:r>
            <a:r>
              <a:rPr sz="3200" spc="-15" dirty="0">
                <a:solidFill>
                  <a:srgbClr val="3333CC"/>
                </a:solidFill>
                <a:latin typeface="Arial"/>
                <a:cs typeface="Arial"/>
              </a:rPr>
              <a:t>as </a:t>
            </a:r>
            <a:r>
              <a:rPr sz="3200" i="1" spc="-25" dirty="0">
                <a:solidFill>
                  <a:srgbClr val="3333CC"/>
                </a:solidFill>
                <a:latin typeface="Arial"/>
                <a:cs typeface="Arial"/>
              </a:rPr>
              <a:t>ensemble</a:t>
            </a:r>
            <a:r>
              <a:rPr sz="3200" i="1" spc="-60" dirty="0">
                <a:solidFill>
                  <a:srgbClr val="3333CC"/>
                </a:solidFill>
                <a:latin typeface="Arial"/>
                <a:cs typeface="Arial"/>
              </a:rPr>
              <a:t> </a:t>
            </a:r>
            <a:r>
              <a:rPr sz="3200" i="1" spc="-25" dirty="0">
                <a:solidFill>
                  <a:srgbClr val="3333CC"/>
                </a:solidFill>
                <a:latin typeface="Arial"/>
                <a:cs typeface="Arial"/>
              </a:rPr>
              <a:t>methods</a:t>
            </a:r>
            <a:endParaRPr sz="3200" dirty="0">
              <a:latin typeface="Arial"/>
              <a:cs typeface="Arial"/>
            </a:endParaRPr>
          </a:p>
          <a:p>
            <a:pPr marL="351790" indent="-339090">
              <a:lnSpc>
                <a:spcPct val="100000"/>
              </a:lnSpc>
              <a:spcBef>
                <a:spcPts val="560"/>
              </a:spcBef>
              <a:buChar char="•"/>
              <a:tabLst>
                <a:tab pos="351155" algn="l"/>
                <a:tab pos="351790" algn="l"/>
              </a:tabLst>
            </a:pPr>
            <a:r>
              <a:rPr sz="3200" spc="-25" dirty="0">
                <a:solidFill>
                  <a:srgbClr val="3333CC"/>
                </a:solidFill>
                <a:latin typeface="Arial"/>
                <a:cs typeface="Arial"/>
              </a:rPr>
              <a:t>Model </a:t>
            </a:r>
            <a:r>
              <a:rPr sz="3200" spc="-20" dirty="0">
                <a:solidFill>
                  <a:srgbClr val="3333CC"/>
                </a:solidFill>
                <a:latin typeface="Arial"/>
                <a:cs typeface="Arial"/>
              </a:rPr>
              <a:t>averaging works because</a:t>
            </a:r>
            <a:r>
              <a:rPr sz="3200" spc="-90" dirty="0">
                <a:solidFill>
                  <a:srgbClr val="3333CC"/>
                </a:solidFill>
                <a:latin typeface="Arial"/>
                <a:cs typeface="Arial"/>
              </a:rPr>
              <a:t> </a:t>
            </a:r>
            <a:r>
              <a:rPr sz="3200" spc="-20" dirty="0">
                <a:solidFill>
                  <a:srgbClr val="3333CC"/>
                </a:solidFill>
                <a:latin typeface="Arial"/>
                <a:cs typeface="Arial"/>
              </a:rPr>
              <a:t>different</a:t>
            </a:r>
            <a:r>
              <a:rPr lang="en-US" sz="3200" spc="-20" dirty="0">
                <a:solidFill>
                  <a:srgbClr val="3333CC"/>
                </a:solidFill>
                <a:latin typeface="Arial"/>
                <a:cs typeface="Arial"/>
              </a:rPr>
              <a:t> model will usually not make the same errors on the test set</a:t>
            </a:r>
            <a:endParaRPr sz="3200" dirty="0">
              <a:latin typeface="Arial"/>
              <a:cs typeface="Aria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021989" y="548640"/>
            <a:ext cx="5866130" cy="695960"/>
          </a:xfrm>
          <a:prstGeom prst="rect">
            <a:avLst/>
          </a:prstGeom>
        </p:spPr>
        <p:txBody>
          <a:bodyPr vert="horz" wrap="square" lIns="0" tIns="12700" rIns="0" bIns="0" rtlCol="0">
            <a:spAutoFit/>
          </a:bodyPr>
          <a:lstStyle/>
          <a:p>
            <a:pPr marL="12700">
              <a:lnSpc>
                <a:spcPct val="100000"/>
              </a:lnSpc>
              <a:spcBef>
                <a:spcPts val="100"/>
              </a:spcBef>
            </a:pPr>
            <a:r>
              <a:rPr spc="-20" dirty="0"/>
              <a:t>Ex: </a:t>
            </a:r>
            <a:r>
              <a:rPr spc="-30" dirty="0"/>
              <a:t>Ensemble </a:t>
            </a:r>
            <a:r>
              <a:rPr spc="-20" dirty="0"/>
              <a:t>error</a:t>
            </a:r>
            <a:r>
              <a:rPr spc="-100" dirty="0"/>
              <a:t> </a:t>
            </a:r>
            <a:r>
              <a:rPr spc="-20" dirty="0"/>
              <a:t>rate</a:t>
            </a:r>
          </a:p>
        </p:txBody>
      </p:sp>
      <p:sp>
        <p:nvSpPr>
          <p:cNvPr id="5" name="object 5"/>
          <p:cNvSpPr txBox="1"/>
          <p:nvPr/>
        </p:nvSpPr>
        <p:spPr>
          <a:xfrm>
            <a:off x="560323" y="1235601"/>
            <a:ext cx="8782050" cy="1630045"/>
          </a:xfrm>
          <a:prstGeom prst="rect">
            <a:avLst/>
          </a:prstGeom>
        </p:spPr>
        <p:txBody>
          <a:bodyPr vert="horz" wrap="square" lIns="0" tIns="108585" rIns="0" bIns="0" rtlCol="0">
            <a:spAutoFit/>
          </a:bodyPr>
          <a:lstStyle/>
          <a:p>
            <a:pPr marL="377190" indent="-339090">
              <a:lnSpc>
                <a:spcPct val="100000"/>
              </a:lnSpc>
              <a:spcBef>
                <a:spcPts val="855"/>
              </a:spcBef>
              <a:buChar char="•"/>
              <a:tabLst>
                <a:tab pos="376555" algn="l"/>
                <a:tab pos="377190" algn="l"/>
              </a:tabLst>
            </a:pPr>
            <a:r>
              <a:rPr sz="3200" spc="-20" dirty="0">
                <a:solidFill>
                  <a:srgbClr val="3333CC"/>
                </a:solidFill>
                <a:latin typeface="Arial"/>
                <a:cs typeface="Arial"/>
              </a:rPr>
              <a:t>Consider </a:t>
            </a:r>
            <a:r>
              <a:rPr sz="3200" spc="-15" dirty="0">
                <a:solidFill>
                  <a:srgbClr val="3333CC"/>
                </a:solidFill>
                <a:latin typeface="Arial"/>
                <a:cs typeface="Arial"/>
              </a:rPr>
              <a:t>set of </a:t>
            </a:r>
            <a:r>
              <a:rPr sz="2800" i="1" dirty="0">
                <a:latin typeface="Times New Roman"/>
                <a:cs typeface="Times New Roman"/>
              </a:rPr>
              <a:t>k </a:t>
            </a:r>
            <a:r>
              <a:rPr sz="3200" spc="-20" dirty="0">
                <a:solidFill>
                  <a:srgbClr val="3333CC"/>
                </a:solidFill>
                <a:latin typeface="Arial"/>
                <a:cs typeface="Arial"/>
              </a:rPr>
              <a:t>regression</a:t>
            </a:r>
            <a:r>
              <a:rPr sz="3200" spc="-250" dirty="0">
                <a:solidFill>
                  <a:srgbClr val="3333CC"/>
                </a:solidFill>
                <a:latin typeface="Arial"/>
                <a:cs typeface="Arial"/>
              </a:rPr>
              <a:t> </a:t>
            </a:r>
            <a:r>
              <a:rPr sz="3200" spc="-25" dirty="0">
                <a:solidFill>
                  <a:srgbClr val="3333CC"/>
                </a:solidFill>
                <a:latin typeface="Arial"/>
                <a:cs typeface="Arial"/>
              </a:rPr>
              <a:t>models</a:t>
            </a:r>
            <a:endParaRPr sz="3200">
              <a:latin typeface="Arial"/>
              <a:cs typeface="Arial"/>
            </a:endParaRPr>
          </a:p>
          <a:p>
            <a:pPr marL="772795" lvl="1" indent="-282575">
              <a:lnSpc>
                <a:spcPct val="100000"/>
              </a:lnSpc>
              <a:spcBef>
                <a:spcPts val="665"/>
              </a:spcBef>
              <a:buChar char="–"/>
              <a:tabLst>
                <a:tab pos="772795" algn="l"/>
              </a:tabLst>
            </a:pPr>
            <a:r>
              <a:rPr sz="2800" spc="-15" dirty="0">
                <a:solidFill>
                  <a:srgbClr val="336600"/>
                </a:solidFill>
                <a:latin typeface="Arial"/>
                <a:cs typeface="Arial"/>
              </a:rPr>
              <a:t>Each model makes </a:t>
            </a:r>
            <a:r>
              <a:rPr sz="2800" spc="-10" dirty="0">
                <a:solidFill>
                  <a:srgbClr val="336600"/>
                </a:solidFill>
                <a:latin typeface="Arial"/>
                <a:cs typeface="Arial"/>
              </a:rPr>
              <a:t>error </a:t>
            </a:r>
            <a:r>
              <a:rPr sz="2400" spc="-5" dirty="0">
                <a:latin typeface="Times New Roman"/>
                <a:cs typeface="Times New Roman"/>
              </a:rPr>
              <a:t>ε</a:t>
            </a:r>
            <a:r>
              <a:rPr sz="2400" i="1" spc="-7" baseline="-17361" dirty="0">
                <a:solidFill>
                  <a:srgbClr val="336600"/>
                </a:solidFill>
                <a:latin typeface="Calibri"/>
                <a:cs typeface="Calibri"/>
              </a:rPr>
              <a:t>i </a:t>
            </a:r>
            <a:r>
              <a:rPr sz="2800" spc="-10" dirty="0">
                <a:solidFill>
                  <a:srgbClr val="336600"/>
                </a:solidFill>
                <a:latin typeface="Arial"/>
                <a:cs typeface="Arial"/>
              </a:rPr>
              <a:t>on </a:t>
            </a:r>
            <a:r>
              <a:rPr sz="2800" spc="-15" dirty="0">
                <a:solidFill>
                  <a:srgbClr val="336600"/>
                </a:solidFill>
                <a:latin typeface="Arial"/>
                <a:cs typeface="Arial"/>
              </a:rPr>
              <a:t>each example,</a:t>
            </a:r>
            <a:r>
              <a:rPr sz="2800" spc="-220" dirty="0">
                <a:solidFill>
                  <a:srgbClr val="336600"/>
                </a:solidFill>
                <a:latin typeface="Arial"/>
                <a:cs typeface="Arial"/>
              </a:rPr>
              <a:t> </a:t>
            </a:r>
            <a:r>
              <a:rPr sz="2400" i="1" spc="-15" dirty="0">
                <a:latin typeface="Times New Roman"/>
                <a:cs typeface="Times New Roman"/>
              </a:rPr>
              <a:t>i</a:t>
            </a:r>
            <a:r>
              <a:rPr sz="2400" spc="-15" dirty="0">
                <a:latin typeface="Times New Roman"/>
                <a:cs typeface="Times New Roman"/>
              </a:rPr>
              <a:t>=1,..</a:t>
            </a:r>
            <a:r>
              <a:rPr sz="2400" i="1" spc="-15" dirty="0">
                <a:latin typeface="Times New Roman"/>
                <a:cs typeface="Times New Roman"/>
              </a:rPr>
              <a:t>N</a:t>
            </a:r>
            <a:endParaRPr sz="2400">
              <a:latin typeface="Times New Roman"/>
              <a:cs typeface="Times New Roman"/>
            </a:endParaRPr>
          </a:p>
          <a:p>
            <a:pPr marL="772795" lvl="1" indent="-282575">
              <a:lnSpc>
                <a:spcPct val="100000"/>
              </a:lnSpc>
              <a:spcBef>
                <a:spcPts val="650"/>
              </a:spcBef>
              <a:buChar char="–"/>
              <a:tabLst>
                <a:tab pos="772795" algn="l"/>
              </a:tabLst>
            </a:pPr>
            <a:r>
              <a:rPr sz="2800" spc="-15" dirty="0">
                <a:solidFill>
                  <a:srgbClr val="336600"/>
                </a:solidFill>
                <a:latin typeface="Arial"/>
                <a:cs typeface="Arial"/>
              </a:rPr>
              <a:t>Errors drawn </a:t>
            </a:r>
            <a:r>
              <a:rPr sz="2800" spc="-10" dirty="0">
                <a:solidFill>
                  <a:srgbClr val="336600"/>
                </a:solidFill>
                <a:latin typeface="Arial"/>
                <a:cs typeface="Arial"/>
              </a:rPr>
              <a:t>from </a:t>
            </a:r>
            <a:r>
              <a:rPr sz="2800" dirty="0">
                <a:solidFill>
                  <a:srgbClr val="336600"/>
                </a:solidFill>
                <a:latin typeface="Arial"/>
                <a:cs typeface="Arial"/>
              </a:rPr>
              <a:t>a </a:t>
            </a:r>
            <a:r>
              <a:rPr sz="2800" spc="-15" dirty="0">
                <a:solidFill>
                  <a:srgbClr val="336600"/>
                </a:solidFill>
                <a:latin typeface="Arial"/>
                <a:cs typeface="Arial"/>
              </a:rPr>
              <a:t>zero-mean multivariate</a:t>
            </a:r>
            <a:r>
              <a:rPr sz="2800" spc="-120" dirty="0">
                <a:solidFill>
                  <a:srgbClr val="336600"/>
                </a:solidFill>
                <a:latin typeface="Arial"/>
                <a:cs typeface="Arial"/>
              </a:rPr>
              <a:t> </a:t>
            </a:r>
            <a:r>
              <a:rPr sz="2800" spc="-15" dirty="0">
                <a:solidFill>
                  <a:srgbClr val="336600"/>
                </a:solidFill>
                <a:latin typeface="Arial"/>
                <a:cs typeface="Arial"/>
              </a:rPr>
              <a:t>normal</a:t>
            </a:r>
            <a:endParaRPr sz="2800">
              <a:latin typeface="Arial"/>
              <a:cs typeface="Arial"/>
            </a:endParaRPr>
          </a:p>
        </p:txBody>
      </p:sp>
      <p:sp>
        <p:nvSpPr>
          <p:cNvPr id="6" name="object 6"/>
          <p:cNvSpPr txBox="1"/>
          <p:nvPr/>
        </p:nvSpPr>
        <p:spPr>
          <a:xfrm>
            <a:off x="1295019" y="2749973"/>
            <a:ext cx="7299325" cy="967740"/>
          </a:xfrm>
          <a:prstGeom prst="rect">
            <a:avLst/>
          </a:prstGeom>
        </p:spPr>
        <p:txBody>
          <a:bodyPr vert="horz" wrap="square" lIns="0" tIns="93345" rIns="0" bIns="0" rtlCol="0">
            <a:spAutoFit/>
          </a:bodyPr>
          <a:lstStyle/>
          <a:p>
            <a:pPr marL="38100">
              <a:lnSpc>
                <a:spcPct val="100000"/>
              </a:lnSpc>
              <a:spcBef>
                <a:spcPts val="735"/>
              </a:spcBef>
            </a:pPr>
            <a:r>
              <a:rPr sz="2800" spc="-10" dirty="0">
                <a:solidFill>
                  <a:srgbClr val="336600"/>
                </a:solidFill>
                <a:latin typeface="Arial"/>
                <a:cs typeface="Arial"/>
              </a:rPr>
              <a:t>with </a:t>
            </a:r>
            <a:r>
              <a:rPr sz="2800" spc="-15" dirty="0">
                <a:solidFill>
                  <a:srgbClr val="336600"/>
                </a:solidFill>
                <a:latin typeface="Arial"/>
                <a:cs typeface="Arial"/>
              </a:rPr>
              <a:t>variance </a:t>
            </a:r>
            <a:r>
              <a:rPr sz="2400" spc="-10" dirty="0">
                <a:latin typeface="Times New Roman"/>
                <a:cs typeface="Times New Roman"/>
              </a:rPr>
              <a:t>E[ε</a:t>
            </a:r>
            <a:r>
              <a:rPr sz="2400" spc="-15" baseline="-17361" dirty="0">
                <a:latin typeface="Times New Roman"/>
                <a:cs typeface="Times New Roman"/>
              </a:rPr>
              <a:t>i</a:t>
            </a:r>
            <a:r>
              <a:rPr sz="2400" spc="-15" baseline="24305" dirty="0">
                <a:latin typeface="Times New Roman"/>
                <a:cs typeface="Times New Roman"/>
              </a:rPr>
              <a:t>2</a:t>
            </a:r>
            <a:r>
              <a:rPr sz="2400" spc="-10" dirty="0">
                <a:latin typeface="Times New Roman"/>
                <a:cs typeface="Times New Roman"/>
              </a:rPr>
              <a:t>]=</a:t>
            </a:r>
            <a:r>
              <a:rPr sz="2400" i="1" spc="-10" dirty="0">
                <a:latin typeface="Times New Roman"/>
                <a:cs typeface="Times New Roman"/>
              </a:rPr>
              <a:t>v </a:t>
            </a:r>
            <a:r>
              <a:rPr sz="2800" spc="-10" dirty="0">
                <a:solidFill>
                  <a:srgbClr val="336600"/>
                </a:solidFill>
                <a:latin typeface="Arial"/>
                <a:cs typeface="Arial"/>
              </a:rPr>
              <a:t>and </a:t>
            </a:r>
            <a:r>
              <a:rPr sz="2800" spc="-15" dirty="0">
                <a:solidFill>
                  <a:srgbClr val="336600"/>
                </a:solidFill>
                <a:latin typeface="Arial"/>
                <a:cs typeface="Arial"/>
              </a:rPr>
              <a:t>covariance</a:t>
            </a:r>
            <a:r>
              <a:rPr sz="2800" spc="-110" dirty="0">
                <a:solidFill>
                  <a:srgbClr val="336600"/>
                </a:solidFill>
                <a:latin typeface="Arial"/>
                <a:cs typeface="Arial"/>
              </a:rPr>
              <a:t> </a:t>
            </a:r>
            <a:r>
              <a:rPr sz="2400" spc="-10" dirty="0">
                <a:latin typeface="Times New Roman"/>
                <a:cs typeface="Times New Roman"/>
              </a:rPr>
              <a:t>E[ε</a:t>
            </a:r>
            <a:r>
              <a:rPr sz="2400" spc="-15" baseline="-17361" dirty="0">
                <a:latin typeface="Times New Roman"/>
                <a:cs typeface="Times New Roman"/>
              </a:rPr>
              <a:t>i</a:t>
            </a:r>
            <a:r>
              <a:rPr sz="2400" spc="-10" dirty="0">
                <a:latin typeface="Times New Roman"/>
                <a:cs typeface="Times New Roman"/>
              </a:rPr>
              <a:t>ε</a:t>
            </a:r>
            <a:r>
              <a:rPr sz="2400" spc="-15" baseline="-17361" dirty="0">
                <a:latin typeface="Times New Roman"/>
                <a:cs typeface="Times New Roman"/>
              </a:rPr>
              <a:t>j</a:t>
            </a:r>
            <a:r>
              <a:rPr sz="2400" spc="-10" dirty="0">
                <a:latin typeface="Times New Roman"/>
                <a:cs typeface="Times New Roman"/>
              </a:rPr>
              <a:t>]=</a:t>
            </a:r>
            <a:r>
              <a:rPr sz="2400" i="1" spc="-10" dirty="0">
                <a:latin typeface="Times New Roman"/>
                <a:cs typeface="Times New Roman"/>
              </a:rPr>
              <a:t>c</a:t>
            </a:r>
            <a:endParaRPr sz="2400">
              <a:latin typeface="Times New Roman"/>
              <a:cs typeface="Times New Roman"/>
            </a:endParaRPr>
          </a:p>
          <a:p>
            <a:pPr marL="433705" indent="-226695">
              <a:lnSpc>
                <a:spcPct val="100000"/>
              </a:lnSpc>
              <a:spcBef>
                <a:spcPts val="540"/>
              </a:spcBef>
              <a:buChar char="•"/>
              <a:tabLst>
                <a:tab pos="433705" algn="l"/>
              </a:tabLst>
            </a:pPr>
            <a:r>
              <a:rPr sz="2400" spc="-15" dirty="0">
                <a:solidFill>
                  <a:srgbClr val="660066"/>
                </a:solidFill>
                <a:latin typeface="Arial"/>
                <a:cs typeface="Arial"/>
              </a:rPr>
              <a:t>Error </a:t>
            </a:r>
            <a:r>
              <a:rPr sz="2400" spc="-10" dirty="0">
                <a:solidFill>
                  <a:srgbClr val="660066"/>
                </a:solidFill>
                <a:latin typeface="Arial"/>
                <a:cs typeface="Arial"/>
              </a:rPr>
              <a:t>of </a:t>
            </a:r>
            <a:r>
              <a:rPr sz="2400" spc="-15" dirty="0">
                <a:solidFill>
                  <a:srgbClr val="660066"/>
                </a:solidFill>
                <a:latin typeface="Arial"/>
                <a:cs typeface="Arial"/>
              </a:rPr>
              <a:t>average prediction </a:t>
            </a:r>
            <a:r>
              <a:rPr sz="2400" spc="-10" dirty="0">
                <a:solidFill>
                  <a:srgbClr val="660066"/>
                </a:solidFill>
                <a:latin typeface="Arial"/>
                <a:cs typeface="Arial"/>
              </a:rPr>
              <a:t>of all </a:t>
            </a:r>
            <a:r>
              <a:rPr sz="2400" spc="-15" dirty="0">
                <a:solidFill>
                  <a:srgbClr val="660066"/>
                </a:solidFill>
                <a:latin typeface="Arial"/>
                <a:cs typeface="Arial"/>
              </a:rPr>
              <a:t>ensemble</a:t>
            </a:r>
            <a:r>
              <a:rPr sz="2400" spc="-60" dirty="0">
                <a:solidFill>
                  <a:srgbClr val="660066"/>
                </a:solidFill>
                <a:latin typeface="Arial"/>
                <a:cs typeface="Arial"/>
              </a:rPr>
              <a:t> </a:t>
            </a:r>
            <a:r>
              <a:rPr sz="2400" spc="-15" dirty="0">
                <a:solidFill>
                  <a:srgbClr val="660066"/>
                </a:solidFill>
                <a:latin typeface="Arial"/>
                <a:cs typeface="Arial"/>
              </a:rPr>
              <a:t>models:</a:t>
            </a:r>
            <a:endParaRPr sz="2400">
              <a:latin typeface="Arial"/>
              <a:cs typeface="Arial"/>
            </a:endParaRPr>
          </a:p>
        </p:txBody>
      </p:sp>
      <p:sp>
        <p:nvSpPr>
          <p:cNvPr id="7" name="object 7"/>
          <p:cNvSpPr txBox="1"/>
          <p:nvPr/>
        </p:nvSpPr>
        <p:spPr>
          <a:xfrm>
            <a:off x="1049695" y="3803440"/>
            <a:ext cx="7988934"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336600"/>
                </a:solidFill>
                <a:latin typeface="Arial"/>
                <a:cs typeface="Arial"/>
              </a:rPr>
              <a:t>– </a:t>
            </a:r>
            <a:r>
              <a:rPr sz="2800" spc="-15" dirty="0">
                <a:solidFill>
                  <a:srgbClr val="336600"/>
                </a:solidFill>
                <a:latin typeface="Arial"/>
                <a:cs typeface="Arial"/>
              </a:rPr>
              <a:t>Expected squared </a:t>
            </a:r>
            <a:r>
              <a:rPr sz="2800" spc="-10" dirty="0">
                <a:solidFill>
                  <a:srgbClr val="336600"/>
                </a:solidFill>
                <a:latin typeface="Arial"/>
                <a:cs typeface="Arial"/>
              </a:rPr>
              <a:t>error of </a:t>
            </a:r>
            <a:r>
              <a:rPr sz="2800" spc="-15" dirty="0">
                <a:solidFill>
                  <a:srgbClr val="336600"/>
                </a:solidFill>
                <a:latin typeface="Arial"/>
                <a:cs typeface="Arial"/>
              </a:rPr>
              <a:t>ensemble prediction</a:t>
            </a:r>
            <a:r>
              <a:rPr sz="2800" spc="-210" dirty="0">
                <a:solidFill>
                  <a:srgbClr val="336600"/>
                </a:solidFill>
                <a:latin typeface="Arial"/>
                <a:cs typeface="Arial"/>
              </a:rPr>
              <a:t> </a:t>
            </a:r>
            <a:r>
              <a:rPr sz="2800" spc="-5" dirty="0">
                <a:solidFill>
                  <a:srgbClr val="336600"/>
                </a:solidFill>
                <a:latin typeface="Arial"/>
                <a:cs typeface="Arial"/>
              </a:rPr>
              <a:t>is</a:t>
            </a:r>
            <a:endParaRPr sz="2800" dirty="0">
              <a:latin typeface="Arial"/>
              <a:cs typeface="Arial"/>
            </a:endParaRPr>
          </a:p>
        </p:txBody>
      </p:sp>
      <p:sp>
        <p:nvSpPr>
          <p:cNvPr id="8" name="object 8"/>
          <p:cNvSpPr txBox="1"/>
          <p:nvPr/>
        </p:nvSpPr>
        <p:spPr>
          <a:xfrm>
            <a:off x="1489963" y="5267959"/>
            <a:ext cx="7734934" cy="1549400"/>
          </a:xfrm>
          <a:prstGeom prst="rect">
            <a:avLst/>
          </a:prstGeom>
        </p:spPr>
        <p:txBody>
          <a:bodyPr vert="horz" wrap="square" lIns="0" tIns="9525" rIns="0" bIns="0" rtlCol="0">
            <a:spAutoFit/>
          </a:bodyPr>
          <a:lstStyle/>
          <a:p>
            <a:pPr marL="238760" marR="5080" indent="-226060">
              <a:lnSpc>
                <a:spcPct val="100800"/>
              </a:lnSpc>
              <a:spcBef>
                <a:spcPts val="75"/>
              </a:spcBef>
              <a:buChar char="•"/>
              <a:tabLst>
                <a:tab pos="238760" algn="l"/>
              </a:tabLst>
            </a:pPr>
            <a:r>
              <a:rPr sz="2400" spc="-10" dirty="0">
                <a:solidFill>
                  <a:srgbClr val="660066"/>
                </a:solidFill>
                <a:latin typeface="Arial"/>
                <a:cs typeface="Arial"/>
              </a:rPr>
              <a:t>If errors are </a:t>
            </a:r>
            <a:r>
              <a:rPr sz="2400" spc="-15" dirty="0">
                <a:solidFill>
                  <a:srgbClr val="660066"/>
                </a:solidFill>
                <a:latin typeface="Arial"/>
                <a:cs typeface="Arial"/>
              </a:rPr>
              <a:t>perfectly correlated, </a:t>
            </a:r>
            <a:r>
              <a:rPr sz="2400" i="1" spc="-15" dirty="0">
                <a:latin typeface="Times New Roman"/>
                <a:cs typeface="Times New Roman"/>
              </a:rPr>
              <a:t>c</a:t>
            </a:r>
            <a:r>
              <a:rPr sz="2400" spc="-15" dirty="0">
                <a:latin typeface="Times New Roman"/>
                <a:cs typeface="Times New Roman"/>
              </a:rPr>
              <a:t>=</a:t>
            </a:r>
            <a:r>
              <a:rPr sz="2400" i="1" spc="-15" dirty="0">
                <a:latin typeface="Times New Roman"/>
                <a:cs typeface="Times New Roman"/>
              </a:rPr>
              <a:t>v</a:t>
            </a:r>
            <a:r>
              <a:rPr sz="2400" spc="-15" dirty="0">
                <a:solidFill>
                  <a:srgbClr val="660066"/>
                </a:solidFill>
                <a:latin typeface="Times New Roman"/>
                <a:cs typeface="Times New Roman"/>
              </a:rPr>
              <a:t>, </a:t>
            </a:r>
            <a:r>
              <a:rPr sz="2400" spc="-10" dirty="0">
                <a:solidFill>
                  <a:srgbClr val="660066"/>
                </a:solidFill>
                <a:latin typeface="Arial"/>
                <a:cs typeface="Arial"/>
              </a:rPr>
              <a:t>and </a:t>
            </a:r>
            <a:r>
              <a:rPr sz="2400" spc="-15" dirty="0">
                <a:solidFill>
                  <a:srgbClr val="660066"/>
                </a:solidFill>
                <a:latin typeface="Arial"/>
                <a:cs typeface="Arial"/>
              </a:rPr>
              <a:t>mean squared  </a:t>
            </a:r>
            <a:r>
              <a:rPr sz="2400" spc="-10" dirty="0">
                <a:solidFill>
                  <a:srgbClr val="660066"/>
                </a:solidFill>
                <a:latin typeface="Arial"/>
                <a:cs typeface="Arial"/>
              </a:rPr>
              <a:t>error </a:t>
            </a:r>
            <a:r>
              <a:rPr sz="2400" spc="-15" dirty="0">
                <a:solidFill>
                  <a:srgbClr val="660066"/>
                </a:solidFill>
                <a:latin typeface="Arial"/>
                <a:cs typeface="Arial"/>
              </a:rPr>
              <a:t>reduces </a:t>
            </a:r>
            <a:r>
              <a:rPr sz="2400" spc="-10" dirty="0">
                <a:solidFill>
                  <a:srgbClr val="660066"/>
                </a:solidFill>
                <a:latin typeface="Arial"/>
                <a:cs typeface="Arial"/>
              </a:rPr>
              <a:t>to </a:t>
            </a:r>
            <a:r>
              <a:rPr sz="2400" i="1" spc="-10" dirty="0">
                <a:latin typeface="Times New Roman"/>
                <a:cs typeface="Times New Roman"/>
              </a:rPr>
              <a:t>v</a:t>
            </a:r>
            <a:r>
              <a:rPr sz="2400" spc="-10" dirty="0">
                <a:solidFill>
                  <a:srgbClr val="660066"/>
                </a:solidFill>
                <a:latin typeface="Arial"/>
                <a:cs typeface="Arial"/>
              </a:rPr>
              <a:t>, so </a:t>
            </a:r>
            <a:r>
              <a:rPr sz="2400" spc="-15" dirty="0">
                <a:solidFill>
                  <a:srgbClr val="660066"/>
                </a:solidFill>
                <a:latin typeface="Arial"/>
                <a:cs typeface="Arial"/>
              </a:rPr>
              <a:t>model averaging does </a:t>
            </a:r>
            <a:r>
              <a:rPr sz="2400" spc="-10" dirty="0">
                <a:solidFill>
                  <a:srgbClr val="660066"/>
                </a:solidFill>
                <a:latin typeface="Arial"/>
                <a:cs typeface="Arial"/>
              </a:rPr>
              <a:t>not</a:t>
            </a:r>
            <a:r>
              <a:rPr sz="2400" spc="-135" dirty="0">
                <a:solidFill>
                  <a:srgbClr val="660066"/>
                </a:solidFill>
                <a:latin typeface="Arial"/>
                <a:cs typeface="Arial"/>
              </a:rPr>
              <a:t> </a:t>
            </a:r>
            <a:r>
              <a:rPr sz="2400" spc="-10" dirty="0">
                <a:solidFill>
                  <a:srgbClr val="660066"/>
                </a:solidFill>
                <a:latin typeface="Arial"/>
                <a:cs typeface="Arial"/>
              </a:rPr>
              <a:t>help</a:t>
            </a:r>
            <a:endParaRPr sz="2400">
              <a:latin typeface="Arial"/>
              <a:cs typeface="Arial"/>
            </a:endParaRPr>
          </a:p>
          <a:p>
            <a:pPr marL="238760" marR="431800" indent="-226060">
              <a:lnSpc>
                <a:spcPts val="2810"/>
              </a:lnSpc>
              <a:spcBef>
                <a:spcPts val="680"/>
              </a:spcBef>
              <a:buChar char="•"/>
              <a:tabLst>
                <a:tab pos="238760" algn="l"/>
              </a:tabLst>
            </a:pPr>
            <a:r>
              <a:rPr sz="2400" spc="-10" dirty="0">
                <a:solidFill>
                  <a:srgbClr val="660066"/>
                </a:solidFill>
                <a:latin typeface="Arial"/>
                <a:cs typeface="Arial"/>
              </a:rPr>
              <a:t>If errors are </a:t>
            </a:r>
            <a:r>
              <a:rPr sz="2400" spc="-15" dirty="0">
                <a:solidFill>
                  <a:srgbClr val="660066"/>
                </a:solidFill>
                <a:latin typeface="Arial"/>
                <a:cs typeface="Arial"/>
              </a:rPr>
              <a:t>perfectly uncorrelated </a:t>
            </a:r>
            <a:r>
              <a:rPr sz="2400" spc="-10" dirty="0">
                <a:solidFill>
                  <a:srgbClr val="660066"/>
                </a:solidFill>
                <a:latin typeface="Arial"/>
                <a:cs typeface="Arial"/>
              </a:rPr>
              <a:t>and </a:t>
            </a:r>
            <a:r>
              <a:rPr sz="2400" i="1" spc="-15" dirty="0">
                <a:latin typeface="Times New Roman"/>
                <a:cs typeface="Times New Roman"/>
              </a:rPr>
              <a:t>c</a:t>
            </a:r>
            <a:r>
              <a:rPr sz="2400" spc="-15" dirty="0">
                <a:latin typeface="Times New Roman"/>
                <a:cs typeface="Times New Roman"/>
              </a:rPr>
              <a:t>=0</a:t>
            </a:r>
            <a:r>
              <a:rPr sz="2400" spc="-15" dirty="0">
                <a:solidFill>
                  <a:srgbClr val="660066"/>
                </a:solidFill>
                <a:latin typeface="Arial"/>
                <a:cs typeface="Arial"/>
              </a:rPr>
              <a:t>, expected  squared </a:t>
            </a:r>
            <a:r>
              <a:rPr sz="2400" spc="-10" dirty="0">
                <a:solidFill>
                  <a:srgbClr val="660066"/>
                </a:solidFill>
                <a:latin typeface="Arial"/>
                <a:cs typeface="Arial"/>
              </a:rPr>
              <a:t>error of </a:t>
            </a:r>
            <a:r>
              <a:rPr sz="2400" spc="-15" dirty="0">
                <a:solidFill>
                  <a:srgbClr val="660066"/>
                </a:solidFill>
                <a:latin typeface="Arial"/>
                <a:cs typeface="Arial"/>
              </a:rPr>
              <a:t>ensemble </a:t>
            </a:r>
            <a:r>
              <a:rPr sz="2400" spc="-5" dirty="0">
                <a:solidFill>
                  <a:srgbClr val="660066"/>
                </a:solidFill>
                <a:latin typeface="Arial"/>
                <a:cs typeface="Arial"/>
              </a:rPr>
              <a:t>is </a:t>
            </a:r>
            <a:r>
              <a:rPr sz="2400" spc="-10" dirty="0">
                <a:solidFill>
                  <a:srgbClr val="660066"/>
                </a:solidFill>
                <a:latin typeface="Arial"/>
                <a:cs typeface="Arial"/>
              </a:rPr>
              <a:t>only</a:t>
            </a:r>
            <a:r>
              <a:rPr sz="2400" spc="-120" dirty="0">
                <a:solidFill>
                  <a:srgbClr val="660066"/>
                </a:solidFill>
                <a:latin typeface="Arial"/>
                <a:cs typeface="Arial"/>
              </a:rPr>
              <a:t> </a:t>
            </a:r>
            <a:r>
              <a:rPr sz="2400" i="1" spc="-10" dirty="0">
                <a:latin typeface="Times New Roman"/>
                <a:cs typeface="Times New Roman"/>
              </a:rPr>
              <a:t>v/k</a:t>
            </a:r>
            <a:endParaRPr sz="2400">
              <a:latin typeface="Times New Roman"/>
              <a:cs typeface="Times New Roman"/>
            </a:endParaRPr>
          </a:p>
        </p:txBody>
      </p:sp>
      <p:sp>
        <p:nvSpPr>
          <p:cNvPr id="10" name="object 10"/>
          <p:cNvSpPr txBox="1"/>
          <p:nvPr/>
        </p:nvSpPr>
        <p:spPr>
          <a:xfrm>
            <a:off x="8684180" y="3553879"/>
            <a:ext cx="121285" cy="308610"/>
          </a:xfrm>
          <a:prstGeom prst="rect">
            <a:avLst/>
          </a:prstGeom>
        </p:spPr>
        <p:txBody>
          <a:bodyPr vert="horz" wrap="square" lIns="0" tIns="13335" rIns="0" bIns="0" rtlCol="0">
            <a:spAutoFit/>
          </a:bodyPr>
          <a:lstStyle/>
          <a:p>
            <a:pPr>
              <a:lnSpc>
                <a:spcPct val="100000"/>
              </a:lnSpc>
              <a:spcBef>
                <a:spcPts val="105"/>
              </a:spcBef>
            </a:pPr>
            <a:r>
              <a:rPr sz="1850" i="1" spc="10" dirty="0">
                <a:latin typeface="Calibri"/>
                <a:cs typeface="Calibri"/>
              </a:rPr>
              <a:t>k</a:t>
            </a:r>
            <a:endParaRPr sz="1850">
              <a:latin typeface="Calibri"/>
              <a:cs typeface="Calibri"/>
            </a:endParaRPr>
          </a:p>
        </p:txBody>
      </p:sp>
      <p:sp>
        <p:nvSpPr>
          <p:cNvPr id="11" name="object 11"/>
          <p:cNvSpPr txBox="1"/>
          <p:nvPr/>
        </p:nvSpPr>
        <p:spPr>
          <a:xfrm>
            <a:off x="9313350" y="3556334"/>
            <a:ext cx="54610" cy="189230"/>
          </a:xfrm>
          <a:prstGeom prst="rect">
            <a:avLst/>
          </a:prstGeom>
        </p:spPr>
        <p:txBody>
          <a:bodyPr vert="horz" wrap="square" lIns="0" tIns="15240" rIns="0" bIns="0" rtlCol="0">
            <a:spAutoFit/>
          </a:bodyPr>
          <a:lstStyle/>
          <a:p>
            <a:pPr>
              <a:lnSpc>
                <a:spcPct val="100000"/>
              </a:lnSpc>
              <a:spcBef>
                <a:spcPts val="120"/>
              </a:spcBef>
            </a:pPr>
            <a:r>
              <a:rPr sz="1050" i="1" spc="85" dirty="0">
                <a:latin typeface="Calibri"/>
                <a:cs typeface="Calibri"/>
              </a:rPr>
              <a:t>i</a:t>
            </a:r>
            <a:endParaRPr sz="1050">
              <a:latin typeface="Calibri"/>
              <a:cs typeface="Calibri"/>
            </a:endParaRPr>
          </a:p>
        </p:txBody>
      </p:sp>
      <p:sp>
        <p:nvSpPr>
          <p:cNvPr id="12" name="object 12"/>
          <p:cNvSpPr txBox="1"/>
          <p:nvPr/>
        </p:nvSpPr>
        <p:spPr>
          <a:xfrm>
            <a:off x="9118958" y="3575982"/>
            <a:ext cx="54610" cy="189230"/>
          </a:xfrm>
          <a:prstGeom prst="rect">
            <a:avLst/>
          </a:prstGeom>
        </p:spPr>
        <p:txBody>
          <a:bodyPr vert="horz" wrap="square" lIns="0" tIns="15240" rIns="0" bIns="0" rtlCol="0">
            <a:spAutoFit/>
          </a:bodyPr>
          <a:lstStyle/>
          <a:p>
            <a:pPr>
              <a:lnSpc>
                <a:spcPct val="100000"/>
              </a:lnSpc>
              <a:spcBef>
                <a:spcPts val="120"/>
              </a:spcBef>
            </a:pPr>
            <a:r>
              <a:rPr sz="1050" i="1" spc="85" dirty="0">
                <a:latin typeface="Calibri"/>
                <a:cs typeface="Calibri"/>
              </a:rPr>
              <a:t>i</a:t>
            </a:r>
            <a:endParaRPr sz="1050">
              <a:latin typeface="Calibri"/>
              <a:cs typeface="Calibri"/>
            </a:endParaRPr>
          </a:p>
        </p:txBody>
      </p:sp>
      <p:sp>
        <p:nvSpPr>
          <p:cNvPr id="13" name="object 13"/>
          <p:cNvSpPr txBox="1"/>
          <p:nvPr/>
        </p:nvSpPr>
        <p:spPr>
          <a:xfrm>
            <a:off x="8666138" y="3102610"/>
            <a:ext cx="676910" cy="450215"/>
          </a:xfrm>
          <a:prstGeom prst="rect">
            <a:avLst/>
          </a:prstGeom>
        </p:spPr>
        <p:txBody>
          <a:bodyPr vert="horz" wrap="square" lIns="0" tIns="17145" rIns="0" bIns="0" rtlCol="0">
            <a:spAutoFit/>
          </a:bodyPr>
          <a:lstStyle/>
          <a:p>
            <a:pPr marL="25400">
              <a:lnSpc>
                <a:spcPct val="100000"/>
              </a:lnSpc>
              <a:spcBef>
                <a:spcPts val="135"/>
              </a:spcBef>
            </a:pPr>
            <a:r>
              <a:rPr sz="1850" u="sng" spc="-15" dirty="0">
                <a:uFill>
                  <a:solidFill>
                    <a:srgbClr val="000000"/>
                  </a:solidFill>
                </a:uFill>
                <a:latin typeface="Calibri"/>
                <a:cs typeface="Calibri"/>
              </a:rPr>
              <a:t>1</a:t>
            </a:r>
            <a:r>
              <a:rPr sz="1850" spc="-15" dirty="0">
                <a:latin typeface="Calibri"/>
                <a:cs typeface="Calibri"/>
              </a:rPr>
              <a:t> </a:t>
            </a:r>
            <a:r>
              <a:rPr sz="4125" spc="30" baseline="-31313" dirty="0">
                <a:latin typeface="Symbol"/>
                <a:cs typeface="Symbol"/>
              </a:rPr>
              <a:t></a:t>
            </a:r>
            <a:r>
              <a:rPr sz="4125" spc="-97" baseline="-31313" dirty="0">
                <a:latin typeface="Times New Roman"/>
                <a:cs typeface="Times New Roman"/>
              </a:rPr>
              <a:t> </a:t>
            </a:r>
            <a:r>
              <a:rPr sz="2850" i="1" spc="-37" baseline="-35087" dirty="0">
                <a:latin typeface="Symbol"/>
                <a:cs typeface="Symbol"/>
              </a:rPr>
              <a:t></a:t>
            </a:r>
            <a:endParaRPr sz="2850" baseline="-35087">
              <a:latin typeface="Symbol"/>
              <a:cs typeface="Symbol"/>
            </a:endParaRPr>
          </a:p>
        </p:txBody>
      </p:sp>
      <p:sp>
        <p:nvSpPr>
          <p:cNvPr id="14" name="object 14"/>
          <p:cNvSpPr/>
          <p:nvPr/>
        </p:nvSpPr>
        <p:spPr>
          <a:xfrm>
            <a:off x="8641450" y="3203310"/>
            <a:ext cx="794385" cy="657860"/>
          </a:xfrm>
          <a:custGeom>
            <a:avLst/>
            <a:gdLst/>
            <a:ahLst/>
            <a:cxnLst/>
            <a:rect l="l" t="t" r="r" b="b"/>
            <a:pathLst>
              <a:path w="794384" h="657860">
                <a:moveTo>
                  <a:pt x="0" y="0"/>
                </a:moveTo>
                <a:lnTo>
                  <a:pt x="794349" y="0"/>
                </a:lnTo>
                <a:lnTo>
                  <a:pt x="794349" y="657772"/>
                </a:lnTo>
                <a:lnTo>
                  <a:pt x="0" y="657772"/>
                </a:lnTo>
                <a:lnTo>
                  <a:pt x="0" y="0"/>
                </a:lnTo>
                <a:close/>
              </a:path>
            </a:pathLst>
          </a:custGeom>
          <a:ln w="9419">
            <a:solidFill>
              <a:srgbClr val="000000"/>
            </a:solidFill>
          </a:ln>
        </p:spPr>
        <p:txBody>
          <a:bodyPr wrap="square" lIns="0" tIns="0" rIns="0" bIns="0" rtlCol="0"/>
          <a:lstStyle/>
          <a:p>
            <a:endParaRPr/>
          </a:p>
        </p:txBody>
      </p:sp>
      <p:sp>
        <p:nvSpPr>
          <p:cNvPr id="38" name="object 38"/>
          <p:cNvSpPr txBox="1"/>
          <p:nvPr/>
        </p:nvSpPr>
        <p:spPr>
          <a:xfrm>
            <a:off x="1942083" y="6882060"/>
            <a:ext cx="6254115" cy="309245"/>
          </a:xfrm>
          <a:prstGeom prst="rect">
            <a:avLst/>
          </a:prstGeom>
        </p:spPr>
        <p:txBody>
          <a:bodyPr vert="horz" wrap="square" lIns="0" tIns="0" rIns="0" bIns="0" rtlCol="0">
            <a:spAutoFit/>
          </a:bodyPr>
          <a:lstStyle/>
          <a:p>
            <a:pPr marL="12700">
              <a:lnSpc>
                <a:spcPts val="2310"/>
              </a:lnSpc>
            </a:pPr>
            <a:r>
              <a:rPr sz="2000" dirty="0">
                <a:latin typeface="Arial"/>
                <a:cs typeface="Arial"/>
              </a:rPr>
              <a:t>– </a:t>
            </a:r>
            <a:r>
              <a:rPr sz="2000" spc="-15" dirty="0">
                <a:latin typeface="Arial"/>
                <a:cs typeface="Arial"/>
              </a:rPr>
              <a:t>Ensemble error decreases </a:t>
            </a:r>
            <a:r>
              <a:rPr sz="2000" spc="-10" dirty="0">
                <a:latin typeface="Arial"/>
                <a:cs typeface="Arial"/>
              </a:rPr>
              <a:t>linearly with </a:t>
            </a:r>
            <a:r>
              <a:rPr sz="2000" spc="-15" dirty="0">
                <a:latin typeface="Arial"/>
                <a:cs typeface="Arial"/>
              </a:rPr>
              <a:t>ensemble</a:t>
            </a:r>
            <a:r>
              <a:rPr sz="2000" spc="40" dirty="0">
                <a:latin typeface="Arial"/>
                <a:cs typeface="Arial"/>
              </a:rPr>
              <a:t> </a:t>
            </a:r>
            <a:r>
              <a:rPr sz="2000" spc="-15" dirty="0">
                <a:latin typeface="Arial"/>
                <a:cs typeface="Arial"/>
              </a:rPr>
              <a:t>size</a:t>
            </a:r>
            <a:endParaRPr sz="2000">
              <a:latin typeface="Arial"/>
              <a:cs typeface="Arial"/>
            </a:endParaRPr>
          </a:p>
        </p:txBody>
      </p:sp>
      <p:pic>
        <p:nvPicPr>
          <p:cNvPr id="40" name="Picture 39">
            <a:extLst>
              <a:ext uri="{FF2B5EF4-FFF2-40B4-BE49-F238E27FC236}">
                <a16:creationId xmlns:a16="http://schemas.microsoft.com/office/drawing/2014/main" id="{64A2604A-BFF1-1943-A207-0E546B8D4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947" y="4272435"/>
            <a:ext cx="5480430" cy="932355"/>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342241" y="963168"/>
            <a:ext cx="5375275" cy="695960"/>
          </a:xfrm>
          <a:prstGeom prst="rect">
            <a:avLst/>
          </a:prstGeom>
        </p:spPr>
        <p:txBody>
          <a:bodyPr vert="horz" wrap="square" lIns="0" tIns="12700" rIns="0" bIns="0" rtlCol="0">
            <a:spAutoFit/>
          </a:bodyPr>
          <a:lstStyle/>
          <a:p>
            <a:pPr marL="12700">
              <a:lnSpc>
                <a:spcPct val="100000"/>
              </a:lnSpc>
              <a:spcBef>
                <a:spcPts val="100"/>
              </a:spcBef>
            </a:pPr>
            <a:r>
              <a:rPr spc="-30" dirty="0"/>
              <a:t>Ensemble </a:t>
            </a:r>
            <a:r>
              <a:rPr spc="-15" dirty="0"/>
              <a:t>vs</a:t>
            </a:r>
            <a:r>
              <a:rPr spc="-110" dirty="0"/>
              <a:t> </a:t>
            </a:r>
            <a:r>
              <a:rPr spc="-25" dirty="0"/>
              <a:t>Bagging</a:t>
            </a:r>
          </a:p>
        </p:txBody>
      </p:sp>
      <p:sp>
        <p:nvSpPr>
          <p:cNvPr id="4" name="object 4"/>
          <p:cNvSpPr txBox="1"/>
          <p:nvPr/>
        </p:nvSpPr>
        <p:spPr>
          <a:xfrm>
            <a:off x="585723" y="2100072"/>
            <a:ext cx="8789670" cy="3878579"/>
          </a:xfrm>
          <a:prstGeom prst="rect">
            <a:avLst/>
          </a:prstGeom>
        </p:spPr>
        <p:txBody>
          <a:bodyPr vert="horz" wrap="square" lIns="0" tIns="33655" rIns="0" bIns="0" rtlCol="0">
            <a:spAutoFit/>
          </a:bodyPr>
          <a:lstStyle/>
          <a:p>
            <a:pPr marL="351155" marR="1002665" indent="-339090">
              <a:lnSpc>
                <a:spcPts val="3790"/>
              </a:lnSpc>
              <a:spcBef>
                <a:spcPts val="265"/>
              </a:spcBef>
              <a:buChar char="•"/>
              <a:tabLst>
                <a:tab pos="351155" algn="l"/>
                <a:tab pos="351790" algn="l"/>
              </a:tabLst>
            </a:pPr>
            <a:r>
              <a:rPr sz="3200" spc="-20" dirty="0">
                <a:solidFill>
                  <a:srgbClr val="3333CC"/>
                </a:solidFill>
                <a:latin typeface="Arial"/>
                <a:cs typeface="Arial"/>
              </a:rPr>
              <a:t>Different ensemble </a:t>
            </a:r>
            <a:r>
              <a:rPr sz="3200" spc="-25" dirty="0">
                <a:solidFill>
                  <a:srgbClr val="3333CC"/>
                </a:solidFill>
                <a:latin typeface="Arial"/>
                <a:cs typeface="Arial"/>
              </a:rPr>
              <a:t>methods </a:t>
            </a:r>
            <a:r>
              <a:rPr sz="3200" spc="-20" dirty="0">
                <a:solidFill>
                  <a:srgbClr val="3333CC"/>
                </a:solidFill>
                <a:latin typeface="Arial"/>
                <a:cs typeface="Arial"/>
              </a:rPr>
              <a:t>construct </a:t>
            </a:r>
            <a:r>
              <a:rPr sz="3200" spc="-25" dirty="0">
                <a:solidFill>
                  <a:srgbClr val="3333CC"/>
                </a:solidFill>
                <a:latin typeface="Arial"/>
                <a:cs typeface="Arial"/>
              </a:rPr>
              <a:t>the  ensemble </a:t>
            </a:r>
            <a:r>
              <a:rPr sz="3200" spc="-15" dirty="0">
                <a:solidFill>
                  <a:srgbClr val="3333CC"/>
                </a:solidFill>
                <a:latin typeface="Arial"/>
                <a:cs typeface="Arial"/>
              </a:rPr>
              <a:t>of </a:t>
            </a:r>
            <a:r>
              <a:rPr sz="3200" spc="-20" dirty="0">
                <a:solidFill>
                  <a:srgbClr val="3333CC"/>
                </a:solidFill>
                <a:latin typeface="Arial"/>
                <a:cs typeface="Arial"/>
              </a:rPr>
              <a:t>models </a:t>
            </a:r>
            <a:r>
              <a:rPr sz="3200" spc="-5" dirty="0">
                <a:solidFill>
                  <a:srgbClr val="3333CC"/>
                </a:solidFill>
                <a:latin typeface="Arial"/>
                <a:cs typeface="Arial"/>
              </a:rPr>
              <a:t>in </a:t>
            </a:r>
            <a:r>
              <a:rPr sz="3200" spc="-20" dirty="0">
                <a:solidFill>
                  <a:srgbClr val="3333CC"/>
                </a:solidFill>
                <a:latin typeface="Arial"/>
                <a:cs typeface="Arial"/>
              </a:rPr>
              <a:t>different</a:t>
            </a:r>
            <a:r>
              <a:rPr sz="3200" spc="-105" dirty="0">
                <a:solidFill>
                  <a:srgbClr val="3333CC"/>
                </a:solidFill>
                <a:latin typeface="Arial"/>
                <a:cs typeface="Arial"/>
              </a:rPr>
              <a:t> </a:t>
            </a:r>
            <a:r>
              <a:rPr sz="3200" spc="-20" dirty="0">
                <a:solidFill>
                  <a:srgbClr val="3333CC"/>
                </a:solidFill>
                <a:latin typeface="Arial"/>
                <a:cs typeface="Arial"/>
              </a:rPr>
              <a:t>ways</a:t>
            </a:r>
            <a:endParaRPr sz="3200">
              <a:latin typeface="Arial"/>
              <a:cs typeface="Arial"/>
            </a:endParaRPr>
          </a:p>
          <a:p>
            <a:pPr marL="747395" marR="5080" indent="-282575">
              <a:lnSpc>
                <a:spcPts val="3290"/>
              </a:lnSpc>
              <a:spcBef>
                <a:spcPts val="620"/>
              </a:spcBef>
            </a:pPr>
            <a:r>
              <a:rPr sz="2800" dirty="0">
                <a:solidFill>
                  <a:srgbClr val="336600"/>
                </a:solidFill>
                <a:latin typeface="Arial"/>
                <a:cs typeface="Arial"/>
              </a:rPr>
              <a:t>– </a:t>
            </a:r>
            <a:r>
              <a:rPr sz="2800" spc="-15" dirty="0">
                <a:solidFill>
                  <a:srgbClr val="336600"/>
                </a:solidFill>
                <a:latin typeface="Arial"/>
                <a:cs typeface="Arial"/>
              </a:rPr>
              <a:t>Ex: each </a:t>
            </a:r>
            <a:r>
              <a:rPr sz="2800" spc="-20" dirty="0">
                <a:solidFill>
                  <a:srgbClr val="336600"/>
                </a:solidFill>
                <a:latin typeface="Arial"/>
                <a:cs typeface="Arial"/>
              </a:rPr>
              <a:t>member </a:t>
            </a:r>
            <a:r>
              <a:rPr sz="2800" spc="-10" dirty="0">
                <a:solidFill>
                  <a:srgbClr val="336600"/>
                </a:solidFill>
                <a:latin typeface="Arial"/>
                <a:cs typeface="Arial"/>
              </a:rPr>
              <a:t>of </a:t>
            </a:r>
            <a:r>
              <a:rPr sz="2800" spc="-15" dirty="0">
                <a:solidFill>
                  <a:srgbClr val="336600"/>
                </a:solidFill>
                <a:latin typeface="Arial"/>
                <a:cs typeface="Arial"/>
              </a:rPr>
              <a:t>ensemble </a:t>
            </a:r>
            <a:r>
              <a:rPr sz="2800" spc="-10" dirty="0">
                <a:solidFill>
                  <a:srgbClr val="336600"/>
                </a:solidFill>
                <a:latin typeface="Arial"/>
                <a:cs typeface="Arial"/>
              </a:rPr>
              <a:t>could be </a:t>
            </a:r>
            <a:r>
              <a:rPr sz="2800" spc="-15" dirty="0">
                <a:solidFill>
                  <a:srgbClr val="336600"/>
                </a:solidFill>
                <a:latin typeface="Arial"/>
                <a:cs typeface="Arial"/>
              </a:rPr>
              <a:t>formed </a:t>
            </a:r>
            <a:r>
              <a:rPr sz="2800" spc="-10" dirty="0">
                <a:solidFill>
                  <a:srgbClr val="336600"/>
                </a:solidFill>
                <a:latin typeface="Arial"/>
                <a:cs typeface="Arial"/>
              </a:rPr>
              <a:t>by  training </a:t>
            </a:r>
            <a:r>
              <a:rPr sz="2800" dirty="0">
                <a:solidFill>
                  <a:srgbClr val="336600"/>
                </a:solidFill>
                <a:latin typeface="Arial"/>
                <a:cs typeface="Arial"/>
              </a:rPr>
              <a:t>a </a:t>
            </a:r>
            <a:r>
              <a:rPr sz="2800" spc="-15" dirty="0">
                <a:solidFill>
                  <a:srgbClr val="336600"/>
                </a:solidFill>
                <a:latin typeface="Arial"/>
                <a:cs typeface="Arial"/>
              </a:rPr>
              <a:t>completely different </a:t>
            </a:r>
            <a:r>
              <a:rPr sz="2800" spc="-10" dirty="0">
                <a:solidFill>
                  <a:srgbClr val="336600"/>
                </a:solidFill>
                <a:latin typeface="Arial"/>
                <a:cs typeface="Arial"/>
              </a:rPr>
              <a:t>kind of </a:t>
            </a:r>
            <a:r>
              <a:rPr sz="2800" spc="-15" dirty="0">
                <a:solidFill>
                  <a:srgbClr val="336600"/>
                </a:solidFill>
                <a:latin typeface="Arial"/>
                <a:cs typeface="Arial"/>
              </a:rPr>
              <a:t>model using</a:t>
            </a:r>
            <a:r>
              <a:rPr sz="2800" spc="-135" dirty="0">
                <a:solidFill>
                  <a:srgbClr val="336600"/>
                </a:solidFill>
                <a:latin typeface="Arial"/>
                <a:cs typeface="Arial"/>
              </a:rPr>
              <a:t> </a:t>
            </a:r>
            <a:r>
              <a:rPr sz="2800" dirty="0">
                <a:solidFill>
                  <a:srgbClr val="336600"/>
                </a:solidFill>
                <a:latin typeface="Arial"/>
                <a:cs typeface="Arial"/>
              </a:rPr>
              <a:t>a  </a:t>
            </a:r>
            <a:r>
              <a:rPr sz="2800" spc="-15" dirty="0">
                <a:solidFill>
                  <a:srgbClr val="336600"/>
                </a:solidFill>
                <a:latin typeface="Arial"/>
                <a:cs typeface="Arial"/>
              </a:rPr>
              <a:t>different algorithm </a:t>
            </a:r>
            <a:r>
              <a:rPr sz="2800" spc="-10" dirty="0">
                <a:solidFill>
                  <a:srgbClr val="336600"/>
                </a:solidFill>
                <a:latin typeface="Arial"/>
                <a:cs typeface="Arial"/>
              </a:rPr>
              <a:t>or </a:t>
            </a:r>
            <a:r>
              <a:rPr sz="2800" spc="-15" dirty="0">
                <a:solidFill>
                  <a:srgbClr val="336600"/>
                </a:solidFill>
                <a:latin typeface="Arial"/>
                <a:cs typeface="Arial"/>
              </a:rPr>
              <a:t>objective</a:t>
            </a:r>
            <a:r>
              <a:rPr sz="2800" spc="-65" dirty="0">
                <a:solidFill>
                  <a:srgbClr val="336600"/>
                </a:solidFill>
                <a:latin typeface="Arial"/>
                <a:cs typeface="Arial"/>
              </a:rPr>
              <a:t> </a:t>
            </a:r>
            <a:r>
              <a:rPr sz="2800" spc="-15" dirty="0">
                <a:solidFill>
                  <a:srgbClr val="336600"/>
                </a:solidFill>
                <a:latin typeface="Arial"/>
                <a:cs typeface="Arial"/>
              </a:rPr>
              <a:t>function</a:t>
            </a:r>
            <a:endParaRPr sz="2800">
              <a:latin typeface="Arial"/>
              <a:cs typeface="Arial"/>
            </a:endParaRPr>
          </a:p>
          <a:p>
            <a:pPr marL="351155" marR="150495" indent="-339090">
              <a:lnSpc>
                <a:spcPct val="99100"/>
              </a:lnSpc>
              <a:spcBef>
                <a:spcPts val="685"/>
              </a:spcBef>
              <a:buChar char="•"/>
              <a:tabLst>
                <a:tab pos="351155" algn="l"/>
                <a:tab pos="351790" algn="l"/>
              </a:tabLst>
            </a:pPr>
            <a:r>
              <a:rPr sz="3200" spc="-20" dirty="0">
                <a:solidFill>
                  <a:srgbClr val="3333CC"/>
                </a:solidFill>
                <a:latin typeface="Arial"/>
                <a:cs typeface="Arial"/>
              </a:rPr>
              <a:t>Bagging </a:t>
            </a:r>
            <a:r>
              <a:rPr sz="3200" spc="-5" dirty="0">
                <a:solidFill>
                  <a:srgbClr val="3333CC"/>
                </a:solidFill>
                <a:latin typeface="Arial"/>
                <a:cs typeface="Arial"/>
              </a:rPr>
              <a:t>is </a:t>
            </a:r>
            <a:r>
              <a:rPr sz="3200" dirty="0">
                <a:solidFill>
                  <a:srgbClr val="3333CC"/>
                </a:solidFill>
                <a:latin typeface="Arial"/>
                <a:cs typeface="Arial"/>
              </a:rPr>
              <a:t>a </a:t>
            </a:r>
            <a:r>
              <a:rPr sz="3200" spc="-25" dirty="0">
                <a:solidFill>
                  <a:srgbClr val="3333CC"/>
                </a:solidFill>
                <a:latin typeface="Arial"/>
                <a:cs typeface="Arial"/>
              </a:rPr>
              <a:t>method </a:t>
            </a:r>
            <a:r>
              <a:rPr sz="3200" spc="-20" dirty="0">
                <a:solidFill>
                  <a:srgbClr val="3333CC"/>
                </a:solidFill>
                <a:latin typeface="Arial"/>
                <a:cs typeface="Arial"/>
              </a:rPr>
              <a:t>that allows </a:t>
            </a:r>
            <a:r>
              <a:rPr sz="3200" spc="-15" dirty="0">
                <a:solidFill>
                  <a:srgbClr val="3333CC"/>
                </a:solidFill>
                <a:latin typeface="Arial"/>
                <a:cs typeface="Arial"/>
              </a:rPr>
              <a:t>the </a:t>
            </a:r>
            <a:r>
              <a:rPr sz="3200" spc="-20" dirty="0">
                <a:solidFill>
                  <a:srgbClr val="3333CC"/>
                </a:solidFill>
                <a:latin typeface="Arial"/>
                <a:cs typeface="Arial"/>
              </a:rPr>
              <a:t>same</a:t>
            </a:r>
            <a:r>
              <a:rPr sz="3200" spc="-200" dirty="0">
                <a:solidFill>
                  <a:srgbClr val="3333CC"/>
                </a:solidFill>
                <a:latin typeface="Arial"/>
                <a:cs typeface="Arial"/>
              </a:rPr>
              <a:t> </a:t>
            </a:r>
            <a:r>
              <a:rPr sz="3200" spc="-15" dirty="0">
                <a:solidFill>
                  <a:srgbClr val="3333CC"/>
                </a:solidFill>
                <a:latin typeface="Arial"/>
                <a:cs typeface="Arial"/>
              </a:rPr>
              <a:t>kind  of </a:t>
            </a:r>
            <a:r>
              <a:rPr sz="3200" spc="-20" dirty="0">
                <a:solidFill>
                  <a:srgbClr val="3333CC"/>
                </a:solidFill>
                <a:latin typeface="Arial"/>
                <a:cs typeface="Arial"/>
              </a:rPr>
              <a:t>model, training algorithm and objective  function </a:t>
            </a:r>
            <a:r>
              <a:rPr sz="3200" spc="-10" dirty="0">
                <a:solidFill>
                  <a:srgbClr val="3333CC"/>
                </a:solidFill>
                <a:latin typeface="Arial"/>
                <a:cs typeface="Arial"/>
              </a:rPr>
              <a:t>to </a:t>
            </a:r>
            <a:r>
              <a:rPr sz="3200" spc="-15" dirty="0">
                <a:solidFill>
                  <a:srgbClr val="3333CC"/>
                </a:solidFill>
                <a:latin typeface="Arial"/>
                <a:cs typeface="Arial"/>
              </a:rPr>
              <a:t>be </a:t>
            </a:r>
            <a:r>
              <a:rPr sz="3200" spc="-25" dirty="0">
                <a:solidFill>
                  <a:srgbClr val="3333CC"/>
                </a:solidFill>
                <a:latin typeface="Arial"/>
                <a:cs typeface="Arial"/>
              </a:rPr>
              <a:t>reused several</a:t>
            </a:r>
            <a:r>
              <a:rPr sz="3200" spc="-114" dirty="0">
                <a:solidFill>
                  <a:srgbClr val="3333CC"/>
                </a:solidFill>
                <a:latin typeface="Arial"/>
                <a:cs typeface="Arial"/>
              </a:rPr>
              <a:t> </a:t>
            </a:r>
            <a:r>
              <a:rPr sz="3200" spc="-20" dirty="0">
                <a:solidFill>
                  <a:srgbClr val="3333CC"/>
                </a:solidFill>
                <a:latin typeface="Arial"/>
                <a:cs typeface="Arial"/>
              </a:rPr>
              <a:t>times</a:t>
            </a:r>
            <a:endParaRPr sz="3200">
              <a:latin typeface="Arial"/>
              <a:cs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080074" y="691895"/>
            <a:ext cx="5903595" cy="695960"/>
          </a:xfrm>
          <a:prstGeom prst="rect">
            <a:avLst/>
          </a:prstGeom>
        </p:spPr>
        <p:txBody>
          <a:bodyPr vert="horz" wrap="square" lIns="0" tIns="12700" rIns="0" bIns="0" rtlCol="0">
            <a:spAutoFit/>
          </a:bodyPr>
          <a:lstStyle/>
          <a:p>
            <a:pPr marL="12700">
              <a:lnSpc>
                <a:spcPct val="100000"/>
              </a:lnSpc>
              <a:spcBef>
                <a:spcPts val="100"/>
              </a:spcBef>
            </a:pPr>
            <a:r>
              <a:rPr spc="-20" dirty="0"/>
              <a:t>The </a:t>
            </a:r>
            <a:r>
              <a:rPr spc="-25" dirty="0"/>
              <a:t>Bagging</a:t>
            </a:r>
            <a:r>
              <a:rPr spc="-114" dirty="0"/>
              <a:t> </a:t>
            </a:r>
            <a:r>
              <a:rPr spc="-25" dirty="0"/>
              <a:t>Technique</a:t>
            </a:r>
          </a:p>
        </p:txBody>
      </p:sp>
      <p:sp>
        <p:nvSpPr>
          <p:cNvPr id="5" name="object 5"/>
          <p:cNvSpPr txBox="1"/>
          <p:nvPr/>
        </p:nvSpPr>
        <p:spPr>
          <a:xfrm>
            <a:off x="560323" y="1633728"/>
            <a:ext cx="8917940" cy="4567084"/>
          </a:xfrm>
          <a:prstGeom prst="rect">
            <a:avLst/>
          </a:prstGeom>
        </p:spPr>
        <p:txBody>
          <a:bodyPr vert="horz" wrap="square" lIns="0" tIns="17145" rIns="0" bIns="0" rtlCol="0">
            <a:spAutoFit/>
          </a:bodyPr>
          <a:lstStyle/>
          <a:p>
            <a:pPr marL="376555" marR="274955" indent="-339090">
              <a:lnSpc>
                <a:spcPct val="99100"/>
              </a:lnSpc>
              <a:spcBef>
                <a:spcPts val="135"/>
              </a:spcBef>
              <a:buChar char="•"/>
              <a:tabLst>
                <a:tab pos="376555" algn="l"/>
                <a:tab pos="377190" algn="l"/>
                <a:tab pos="1649095" algn="l"/>
              </a:tabLst>
            </a:pPr>
            <a:r>
              <a:rPr sz="3200" spc="-20" dirty="0">
                <a:solidFill>
                  <a:srgbClr val="3333CC"/>
                </a:solidFill>
                <a:latin typeface="Arial"/>
                <a:cs typeface="Arial"/>
              </a:rPr>
              <a:t>Given	</a:t>
            </a:r>
            <a:r>
              <a:rPr sz="3200" spc="-15" dirty="0">
                <a:solidFill>
                  <a:srgbClr val="3333CC"/>
                </a:solidFill>
                <a:latin typeface="Arial"/>
                <a:cs typeface="Arial"/>
              </a:rPr>
              <a:t>training set </a:t>
            </a:r>
            <a:r>
              <a:rPr sz="3200" i="1" dirty="0">
                <a:latin typeface="Times New Roman"/>
                <a:cs typeface="Times New Roman"/>
              </a:rPr>
              <a:t>D </a:t>
            </a:r>
            <a:r>
              <a:rPr sz="3200" spc="-15" dirty="0">
                <a:solidFill>
                  <a:srgbClr val="3333CC"/>
                </a:solidFill>
                <a:latin typeface="Arial"/>
                <a:cs typeface="Arial"/>
              </a:rPr>
              <a:t>of size </a:t>
            </a:r>
            <a:r>
              <a:rPr sz="3200" i="1" spc="-15" dirty="0">
                <a:latin typeface="Times New Roman"/>
                <a:cs typeface="Times New Roman"/>
              </a:rPr>
              <a:t>N</a:t>
            </a:r>
            <a:r>
              <a:rPr sz="3200" spc="-15" dirty="0">
                <a:solidFill>
                  <a:srgbClr val="3333CC"/>
                </a:solidFill>
                <a:latin typeface="Arial"/>
                <a:cs typeface="Arial"/>
              </a:rPr>
              <a:t>, </a:t>
            </a:r>
            <a:r>
              <a:rPr sz="3200" spc="-25" dirty="0">
                <a:solidFill>
                  <a:srgbClr val="3333CC"/>
                </a:solidFill>
                <a:latin typeface="Arial"/>
                <a:cs typeface="Arial"/>
              </a:rPr>
              <a:t>generate </a:t>
            </a:r>
            <a:r>
              <a:rPr sz="3200" i="1" dirty="0">
                <a:latin typeface="Times New Roman"/>
                <a:cs typeface="Times New Roman"/>
              </a:rPr>
              <a:t>k</a:t>
            </a:r>
            <a:r>
              <a:rPr sz="3200" i="1" spc="-190" dirty="0">
                <a:latin typeface="Times New Roman"/>
                <a:cs typeface="Times New Roman"/>
              </a:rPr>
              <a:t> </a:t>
            </a:r>
            <a:r>
              <a:rPr sz="3200" spc="-20" dirty="0">
                <a:solidFill>
                  <a:srgbClr val="3333CC"/>
                </a:solidFill>
                <a:latin typeface="Arial"/>
                <a:cs typeface="Arial"/>
              </a:rPr>
              <a:t>data  </a:t>
            </a:r>
            <a:r>
              <a:rPr sz="3200" spc="-15" dirty="0">
                <a:solidFill>
                  <a:srgbClr val="3333CC"/>
                </a:solidFill>
                <a:latin typeface="Arial"/>
                <a:cs typeface="Arial"/>
              </a:rPr>
              <a:t>sets </a:t>
            </a:r>
            <a:r>
              <a:rPr lang="en-US" sz="3200" spc="-15" dirty="0">
                <a:solidFill>
                  <a:srgbClr val="3333CC"/>
                </a:solidFill>
                <a:latin typeface="Arial"/>
                <a:cs typeface="Arial"/>
              </a:rPr>
              <a:t>with the</a:t>
            </a:r>
            <a:r>
              <a:rPr sz="3200" spc="-15" dirty="0">
                <a:solidFill>
                  <a:srgbClr val="3333CC"/>
                </a:solidFill>
                <a:latin typeface="Arial"/>
                <a:cs typeface="Arial"/>
              </a:rPr>
              <a:t> </a:t>
            </a:r>
            <a:r>
              <a:rPr sz="3200" spc="-20" dirty="0">
                <a:solidFill>
                  <a:srgbClr val="3333CC"/>
                </a:solidFill>
                <a:latin typeface="Arial"/>
                <a:cs typeface="Arial"/>
              </a:rPr>
              <a:t>same </a:t>
            </a:r>
            <a:r>
              <a:rPr sz="3200" spc="-15" dirty="0">
                <a:solidFill>
                  <a:srgbClr val="3333CC"/>
                </a:solidFill>
                <a:latin typeface="Arial"/>
                <a:cs typeface="Arial"/>
              </a:rPr>
              <a:t>n</a:t>
            </a:r>
            <a:r>
              <a:rPr lang="en-US" sz="3200" spc="-15" dirty="0">
                <a:solidFill>
                  <a:srgbClr val="3333CC"/>
                </a:solidFill>
                <a:latin typeface="Arial"/>
                <a:cs typeface="Arial"/>
              </a:rPr>
              <a:t>umber</a:t>
            </a:r>
            <a:r>
              <a:rPr sz="3200" spc="-15" dirty="0">
                <a:solidFill>
                  <a:srgbClr val="3333CC"/>
                </a:solidFill>
                <a:latin typeface="Arial"/>
                <a:cs typeface="Arial"/>
              </a:rPr>
              <a:t> of </a:t>
            </a:r>
            <a:r>
              <a:rPr sz="3200" spc="-25" dirty="0">
                <a:solidFill>
                  <a:srgbClr val="3333CC"/>
                </a:solidFill>
                <a:latin typeface="Arial"/>
                <a:cs typeface="Arial"/>
              </a:rPr>
              <a:t>examples </a:t>
            </a:r>
            <a:r>
              <a:rPr sz="3200" spc="-15" dirty="0">
                <a:solidFill>
                  <a:srgbClr val="3333CC"/>
                </a:solidFill>
                <a:latin typeface="Arial"/>
                <a:cs typeface="Arial"/>
              </a:rPr>
              <a:t>as</a:t>
            </a:r>
            <a:r>
              <a:rPr lang="en-US" sz="3200" spc="-15" dirty="0">
                <a:solidFill>
                  <a:srgbClr val="3333CC"/>
                </a:solidFill>
                <a:latin typeface="Arial"/>
                <a:cs typeface="Arial"/>
              </a:rPr>
              <a:t> the</a:t>
            </a:r>
            <a:r>
              <a:rPr sz="3200" spc="-15" dirty="0">
                <a:solidFill>
                  <a:srgbClr val="3333CC"/>
                </a:solidFill>
                <a:latin typeface="Arial"/>
                <a:cs typeface="Arial"/>
              </a:rPr>
              <a:t> </a:t>
            </a:r>
            <a:r>
              <a:rPr sz="3200" spc="-20" dirty="0">
                <a:solidFill>
                  <a:srgbClr val="3333CC"/>
                </a:solidFill>
                <a:latin typeface="Arial"/>
                <a:cs typeface="Arial"/>
              </a:rPr>
              <a:t>original </a:t>
            </a:r>
            <a:r>
              <a:rPr sz="3200" spc="-15" dirty="0">
                <a:solidFill>
                  <a:srgbClr val="3333CC"/>
                </a:solidFill>
                <a:latin typeface="Arial"/>
                <a:cs typeface="Arial"/>
              </a:rPr>
              <a:t>by  </a:t>
            </a:r>
            <a:r>
              <a:rPr sz="3200" spc="-20" dirty="0">
                <a:solidFill>
                  <a:srgbClr val="3333CC"/>
                </a:solidFill>
                <a:latin typeface="Arial"/>
                <a:cs typeface="Arial"/>
              </a:rPr>
              <a:t>sampling </a:t>
            </a:r>
            <a:r>
              <a:rPr sz="3200" spc="-15" dirty="0">
                <a:solidFill>
                  <a:srgbClr val="3333CC"/>
                </a:solidFill>
                <a:latin typeface="Arial"/>
                <a:cs typeface="Arial"/>
              </a:rPr>
              <a:t>with</a:t>
            </a:r>
            <a:r>
              <a:rPr sz="3200" spc="-65" dirty="0">
                <a:solidFill>
                  <a:srgbClr val="3333CC"/>
                </a:solidFill>
                <a:latin typeface="Arial"/>
                <a:cs typeface="Arial"/>
              </a:rPr>
              <a:t> </a:t>
            </a:r>
            <a:r>
              <a:rPr sz="3200" spc="-25" dirty="0">
                <a:solidFill>
                  <a:srgbClr val="3333CC"/>
                </a:solidFill>
                <a:latin typeface="Arial"/>
                <a:cs typeface="Arial"/>
              </a:rPr>
              <a:t>replacement</a:t>
            </a:r>
            <a:endParaRPr sz="3200" dirty="0">
              <a:latin typeface="Arial"/>
              <a:cs typeface="Arial"/>
            </a:endParaRPr>
          </a:p>
          <a:p>
            <a:pPr marL="772795" marR="189865" lvl="1" indent="-282575" algn="just">
              <a:lnSpc>
                <a:spcPct val="99600"/>
              </a:lnSpc>
              <a:spcBef>
                <a:spcPts val="555"/>
              </a:spcBef>
              <a:buChar char="–"/>
              <a:tabLst>
                <a:tab pos="772795" algn="l"/>
              </a:tabLst>
            </a:pPr>
            <a:r>
              <a:rPr sz="2800" spc="-20" dirty="0">
                <a:solidFill>
                  <a:srgbClr val="336600"/>
                </a:solidFill>
                <a:latin typeface="Arial"/>
                <a:cs typeface="Arial"/>
              </a:rPr>
              <a:t>Some </a:t>
            </a:r>
            <a:r>
              <a:rPr sz="2800" spc="-15" dirty="0">
                <a:solidFill>
                  <a:srgbClr val="336600"/>
                </a:solidFill>
                <a:latin typeface="Arial"/>
                <a:cs typeface="Arial"/>
              </a:rPr>
              <a:t>observations may </a:t>
            </a:r>
            <a:r>
              <a:rPr sz="2800" spc="-10" dirty="0">
                <a:solidFill>
                  <a:srgbClr val="336600"/>
                </a:solidFill>
                <a:latin typeface="Arial"/>
                <a:cs typeface="Arial"/>
              </a:rPr>
              <a:t>be </a:t>
            </a:r>
            <a:r>
              <a:rPr sz="2800" spc="-15" dirty="0">
                <a:solidFill>
                  <a:srgbClr val="336600"/>
                </a:solidFill>
                <a:latin typeface="Arial"/>
                <a:cs typeface="Arial"/>
              </a:rPr>
              <a:t>repeated </a:t>
            </a:r>
            <a:r>
              <a:rPr sz="2800" spc="-5" dirty="0">
                <a:solidFill>
                  <a:srgbClr val="336600"/>
                </a:solidFill>
                <a:latin typeface="Arial"/>
                <a:cs typeface="Arial"/>
              </a:rPr>
              <a:t>in </a:t>
            </a:r>
            <a:r>
              <a:rPr sz="2800" spc="-15" dirty="0">
                <a:solidFill>
                  <a:srgbClr val="336600"/>
                </a:solidFill>
                <a:latin typeface="Arial"/>
                <a:cs typeface="Arial"/>
              </a:rPr>
              <a:t>each </a:t>
            </a:r>
            <a:r>
              <a:rPr sz="2800" i="1" spc="-10" dirty="0">
                <a:latin typeface="Calibri"/>
                <a:cs typeface="Calibri"/>
              </a:rPr>
              <a:t>D</a:t>
            </a:r>
            <a:r>
              <a:rPr sz="2700" i="1" spc="-15" baseline="-18518" dirty="0">
                <a:solidFill>
                  <a:srgbClr val="336600"/>
                </a:solidFill>
                <a:latin typeface="Calibri"/>
                <a:cs typeface="Calibri"/>
              </a:rPr>
              <a:t>i</a:t>
            </a:r>
            <a:r>
              <a:rPr sz="2700" i="1" spc="382" baseline="-18518" dirty="0">
                <a:solidFill>
                  <a:srgbClr val="336600"/>
                </a:solidFill>
                <a:latin typeface="Calibri"/>
                <a:cs typeface="Calibri"/>
              </a:rPr>
              <a:t> </a:t>
            </a:r>
            <a:r>
              <a:rPr lang="en-US" sz="2800" spc="-15" dirty="0">
                <a:solidFill>
                  <a:srgbClr val="336600"/>
                </a:solidFill>
                <a:latin typeface="Arial"/>
                <a:cs typeface="Arial"/>
              </a:rPr>
              <a:t>with t</a:t>
            </a:r>
            <a:r>
              <a:rPr sz="2800" spc="-15" dirty="0">
                <a:solidFill>
                  <a:srgbClr val="336600"/>
                </a:solidFill>
                <a:latin typeface="Arial"/>
                <a:cs typeface="Arial"/>
              </a:rPr>
              <a:t>he  rest </a:t>
            </a:r>
            <a:r>
              <a:rPr sz="2800" spc="-10" dirty="0">
                <a:solidFill>
                  <a:srgbClr val="336600"/>
                </a:solidFill>
                <a:latin typeface="Arial"/>
                <a:cs typeface="Arial"/>
              </a:rPr>
              <a:t>being </a:t>
            </a:r>
            <a:r>
              <a:rPr sz="2800" spc="-15" dirty="0">
                <a:solidFill>
                  <a:srgbClr val="336600"/>
                </a:solidFill>
                <a:latin typeface="Arial"/>
                <a:cs typeface="Arial"/>
              </a:rPr>
              <a:t>duplicates. </a:t>
            </a:r>
            <a:r>
              <a:rPr sz="2800" spc="-10" dirty="0">
                <a:solidFill>
                  <a:srgbClr val="336600"/>
                </a:solidFill>
                <a:latin typeface="Arial"/>
                <a:cs typeface="Arial"/>
              </a:rPr>
              <a:t>This </a:t>
            </a:r>
            <a:r>
              <a:rPr sz="2800" spc="-5" dirty="0">
                <a:solidFill>
                  <a:srgbClr val="336600"/>
                </a:solidFill>
                <a:latin typeface="Arial"/>
                <a:cs typeface="Arial"/>
              </a:rPr>
              <a:t>is </a:t>
            </a:r>
            <a:r>
              <a:rPr sz="2800" spc="-15" dirty="0">
                <a:solidFill>
                  <a:srgbClr val="336600"/>
                </a:solidFill>
                <a:latin typeface="Arial"/>
                <a:cs typeface="Arial"/>
              </a:rPr>
              <a:t>known </a:t>
            </a:r>
            <a:r>
              <a:rPr sz="2800" spc="-10" dirty="0">
                <a:solidFill>
                  <a:srgbClr val="336600"/>
                </a:solidFill>
                <a:latin typeface="Arial"/>
                <a:cs typeface="Arial"/>
              </a:rPr>
              <a:t>as </a:t>
            </a:r>
            <a:r>
              <a:rPr sz="2800" dirty="0">
                <a:solidFill>
                  <a:srgbClr val="336600"/>
                </a:solidFill>
                <a:latin typeface="Arial"/>
                <a:cs typeface="Arial"/>
              </a:rPr>
              <a:t>a </a:t>
            </a:r>
            <a:r>
              <a:rPr sz="2800" spc="-15" dirty="0">
                <a:solidFill>
                  <a:srgbClr val="336600"/>
                </a:solidFill>
                <a:latin typeface="Arial"/>
                <a:cs typeface="Arial"/>
              </a:rPr>
              <a:t>bootstrap  sample</a:t>
            </a:r>
            <a:endParaRPr sz="2800" dirty="0">
              <a:latin typeface="Arial"/>
              <a:cs typeface="Arial"/>
            </a:endParaRPr>
          </a:p>
          <a:p>
            <a:pPr marL="1168400" marR="762635" lvl="2" indent="-226060">
              <a:lnSpc>
                <a:spcPct val="100800"/>
              </a:lnSpc>
              <a:spcBef>
                <a:spcPts val="520"/>
              </a:spcBef>
              <a:buChar char="•"/>
              <a:tabLst>
                <a:tab pos="1168400" algn="l"/>
              </a:tabLst>
            </a:pPr>
            <a:r>
              <a:rPr sz="2400" spc="-15" dirty="0">
                <a:solidFill>
                  <a:srgbClr val="660066"/>
                </a:solidFill>
                <a:latin typeface="Arial"/>
                <a:cs typeface="Arial"/>
              </a:rPr>
              <a:t>The differences </a:t>
            </a:r>
            <a:r>
              <a:rPr sz="2400" spc="-5" dirty="0">
                <a:solidFill>
                  <a:srgbClr val="660066"/>
                </a:solidFill>
                <a:latin typeface="Arial"/>
                <a:cs typeface="Arial"/>
              </a:rPr>
              <a:t>in </a:t>
            </a:r>
            <a:r>
              <a:rPr sz="2400" spc="-15" dirty="0">
                <a:solidFill>
                  <a:srgbClr val="660066"/>
                </a:solidFill>
                <a:latin typeface="Arial"/>
                <a:cs typeface="Arial"/>
              </a:rPr>
              <a:t>examples </a:t>
            </a:r>
            <a:r>
              <a:rPr sz="2400" spc="-10" dirty="0">
                <a:solidFill>
                  <a:srgbClr val="660066"/>
                </a:solidFill>
                <a:latin typeface="Arial"/>
                <a:cs typeface="Arial"/>
              </a:rPr>
              <a:t>will result </a:t>
            </a:r>
            <a:r>
              <a:rPr sz="2400" spc="-5" dirty="0">
                <a:solidFill>
                  <a:srgbClr val="660066"/>
                </a:solidFill>
                <a:latin typeface="Arial"/>
                <a:cs typeface="Arial"/>
              </a:rPr>
              <a:t>in </a:t>
            </a:r>
            <a:r>
              <a:rPr sz="2400" spc="-15" dirty="0">
                <a:solidFill>
                  <a:srgbClr val="660066"/>
                </a:solidFill>
                <a:latin typeface="Arial"/>
                <a:cs typeface="Arial"/>
              </a:rPr>
              <a:t>differences  between trained</a:t>
            </a:r>
            <a:r>
              <a:rPr sz="2400" spc="-40" dirty="0">
                <a:solidFill>
                  <a:srgbClr val="660066"/>
                </a:solidFill>
                <a:latin typeface="Arial"/>
                <a:cs typeface="Arial"/>
              </a:rPr>
              <a:t> </a:t>
            </a:r>
            <a:r>
              <a:rPr sz="2400" spc="-15" dirty="0">
                <a:solidFill>
                  <a:srgbClr val="660066"/>
                </a:solidFill>
                <a:latin typeface="Arial"/>
                <a:cs typeface="Arial"/>
              </a:rPr>
              <a:t>models</a:t>
            </a:r>
            <a:endParaRPr sz="2400" dirty="0">
              <a:latin typeface="Arial"/>
              <a:cs typeface="Arial"/>
            </a:endParaRPr>
          </a:p>
          <a:p>
            <a:pPr marL="772795" marR="30480" lvl="1" indent="-282575">
              <a:lnSpc>
                <a:spcPct val="100699"/>
              </a:lnSpc>
              <a:spcBef>
                <a:spcPts val="515"/>
              </a:spcBef>
              <a:buChar char="–"/>
              <a:tabLst>
                <a:tab pos="772795" algn="l"/>
              </a:tabLst>
            </a:pPr>
            <a:r>
              <a:rPr sz="2800" spc="-15" dirty="0">
                <a:solidFill>
                  <a:srgbClr val="336600"/>
                </a:solidFill>
                <a:latin typeface="Arial"/>
                <a:cs typeface="Arial"/>
              </a:rPr>
              <a:t>The </a:t>
            </a:r>
            <a:r>
              <a:rPr sz="2800" i="1" dirty="0">
                <a:latin typeface="Times New Roman"/>
                <a:cs typeface="Times New Roman"/>
              </a:rPr>
              <a:t>k </a:t>
            </a:r>
            <a:r>
              <a:rPr sz="2800" spc="-15" dirty="0">
                <a:solidFill>
                  <a:srgbClr val="336600"/>
                </a:solidFill>
                <a:latin typeface="Arial"/>
                <a:cs typeface="Arial"/>
              </a:rPr>
              <a:t>models </a:t>
            </a:r>
            <a:r>
              <a:rPr sz="2800" spc="-10" dirty="0">
                <a:solidFill>
                  <a:srgbClr val="336600"/>
                </a:solidFill>
                <a:latin typeface="Arial"/>
                <a:cs typeface="Arial"/>
              </a:rPr>
              <a:t>are </a:t>
            </a:r>
            <a:r>
              <a:rPr sz="2800" spc="-15" dirty="0">
                <a:solidFill>
                  <a:srgbClr val="336600"/>
                </a:solidFill>
                <a:latin typeface="Arial"/>
                <a:cs typeface="Arial"/>
              </a:rPr>
              <a:t>combined </a:t>
            </a:r>
            <a:r>
              <a:rPr sz="2800" spc="-10" dirty="0">
                <a:solidFill>
                  <a:srgbClr val="336600"/>
                </a:solidFill>
                <a:latin typeface="Arial"/>
                <a:cs typeface="Arial"/>
              </a:rPr>
              <a:t>by </a:t>
            </a:r>
            <a:r>
              <a:rPr sz="2800" spc="-15" dirty="0">
                <a:solidFill>
                  <a:srgbClr val="336600"/>
                </a:solidFill>
                <a:latin typeface="Arial"/>
                <a:cs typeface="Arial"/>
              </a:rPr>
              <a:t>averaging </a:t>
            </a:r>
            <a:r>
              <a:rPr sz="2800" spc="-10" dirty="0">
                <a:solidFill>
                  <a:srgbClr val="336600"/>
                </a:solidFill>
                <a:latin typeface="Arial"/>
                <a:cs typeface="Arial"/>
              </a:rPr>
              <a:t>the </a:t>
            </a:r>
            <a:r>
              <a:rPr sz="2800" spc="-15" dirty="0">
                <a:solidFill>
                  <a:srgbClr val="336600"/>
                </a:solidFill>
                <a:latin typeface="Arial"/>
                <a:cs typeface="Arial"/>
              </a:rPr>
              <a:t>output  </a:t>
            </a:r>
            <a:r>
              <a:rPr sz="2800" spc="-10" dirty="0">
                <a:solidFill>
                  <a:srgbClr val="336600"/>
                </a:solidFill>
                <a:latin typeface="Arial"/>
                <a:cs typeface="Arial"/>
              </a:rPr>
              <a:t>(for </a:t>
            </a:r>
            <a:r>
              <a:rPr sz="2800" spc="-15" dirty="0">
                <a:solidFill>
                  <a:srgbClr val="336600"/>
                </a:solidFill>
                <a:latin typeface="Arial"/>
                <a:cs typeface="Arial"/>
              </a:rPr>
              <a:t>regression) </a:t>
            </a:r>
            <a:r>
              <a:rPr sz="2800" spc="-10" dirty="0">
                <a:solidFill>
                  <a:srgbClr val="336600"/>
                </a:solidFill>
                <a:latin typeface="Arial"/>
                <a:cs typeface="Arial"/>
              </a:rPr>
              <a:t>or </a:t>
            </a:r>
            <a:r>
              <a:rPr sz="2800" spc="-15" dirty="0">
                <a:solidFill>
                  <a:srgbClr val="336600"/>
                </a:solidFill>
                <a:latin typeface="Arial"/>
                <a:cs typeface="Arial"/>
              </a:rPr>
              <a:t>voting </a:t>
            </a:r>
            <a:r>
              <a:rPr sz="2800" spc="-10" dirty="0">
                <a:solidFill>
                  <a:srgbClr val="336600"/>
                </a:solidFill>
                <a:latin typeface="Arial"/>
                <a:cs typeface="Arial"/>
              </a:rPr>
              <a:t>(for</a:t>
            </a:r>
            <a:r>
              <a:rPr sz="2800" spc="-60" dirty="0">
                <a:solidFill>
                  <a:srgbClr val="336600"/>
                </a:solidFill>
                <a:latin typeface="Arial"/>
                <a:cs typeface="Arial"/>
              </a:rPr>
              <a:t> </a:t>
            </a:r>
            <a:r>
              <a:rPr sz="2800" spc="-15" dirty="0">
                <a:solidFill>
                  <a:srgbClr val="336600"/>
                </a:solidFill>
                <a:latin typeface="Arial"/>
                <a:cs typeface="Arial"/>
              </a:rPr>
              <a:t>classification)</a:t>
            </a:r>
            <a:endParaRPr sz="2800" dirty="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098127" y="963168"/>
            <a:ext cx="6982373" cy="689932"/>
          </a:xfrm>
          <a:prstGeom prst="rect">
            <a:avLst/>
          </a:prstGeom>
        </p:spPr>
        <p:txBody>
          <a:bodyPr vert="horz" wrap="square" lIns="0" tIns="12700" rIns="0" bIns="0" rtlCol="0">
            <a:spAutoFit/>
          </a:bodyPr>
          <a:lstStyle/>
          <a:p>
            <a:pPr marL="12700">
              <a:lnSpc>
                <a:spcPct val="100000"/>
              </a:lnSpc>
              <a:spcBef>
                <a:spcPts val="100"/>
              </a:spcBef>
            </a:pPr>
            <a:r>
              <a:rPr spc="-25" dirty="0"/>
              <a:t>Regulariz</a:t>
            </a:r>
            <a:r>
              <a:rPr lang="en-US" spc="-25" dirty="0"/>
              <a:t>e Your</a:t>
            </a:r>
            <a:r>
              <a:rPr spc="-50" dirty="0"/>
              <a:t> </a:t>
            </a:r>
            <a:r>
              <a:rPr spc="-25" dirty="0"/>
              <a:t>Estimator</a:t>
            </a:r>
            <a:r>
              <a:rPr lang="en-US" spc="-25" dirty="0"/>
              <a:t>!</a:t>
            </a:r>
            <a:endParaRPr spc="-25" dirty="0"/>
          </a:p>
        </p:txBody>
      </p:sp>
      <p:sp>
        <p:nvSpPr>
          <p:cNvPr id="5" name="object 5"/>
          <p:cNvSpPr txBox="1"/>
          <p:nvPr/>
        </p:nvSpPr>
        <p:spPr>
          <a:xfrm>
            <a:off x="585723" y="2100072"/>
            <a:ext cx="8305165" cy="2514150"/>
          </a:xfrm>
          <a:prstGeom prst="rect">
            <a:avLst/>
          </a:prstGeom>
        </p:spPr>
        <p:txBody>
          <a:bodyPr vert="horz" wrap="square" lIns="0" tIns="33655" rIns="0" bIns="0" rtlCol="0">
            <a:spAutoFit/>
          </a:bodyPr>
          <a:lstStyle/>
          <a:p>
            <a:pPr marL="351155" marR="920115" indent="-339090">
              <a:lnSpc>
                <a:spcPts val="3790"/>
              </a:lnSpc>
              <a:spcBef>
                <a:spcPts val="265"/>
              </a:spcBef>
              <a:buChar char="•"/>
              <a:tabLst>
                <a:tab pos="351155" algn="l"/>
                <a:tab pos="351790" algn="l"/>
              </a:tabLst>
            </a:pPr>
            <a:r>
              <a:rPr sz="3200" spc="-10" dirty="0">
                <a:solidFill>
                  <a:srgbClr val="3333CC"/>
                </a:solidFill>
                <a:latin typeface="Arial"/>
                <a:cs typeface="Arial"/>
              </a:rPr>
              <a:t>In </a:t>
            </a:r>
            <a:r>
              <a:rPr sz="3200" spc="-25" dirty="0">
                <a:solidFill>
                  <a:srgbClr val="3333CC"/>
                </a:solidFill>
                <a:latin typeface="Arial"/>
                <a:cs typeface="Arial"/>
              </a:rPr>
              <a:t>Deep Learning, </a:t>
            </a:r>
            <a:r>
              <a:rPr sz="3200" spc="-20" dirty="0">
                <a:solidFill>
                  <a:srgbClr val="3333CC"/>
                </a:solidFill>
                <a:latin typeface="Arial"/>
                <a:cs typeface="Arial"/>
              </a:rPr>
              <a:t>regularization </a:t>
            </a:r>
            <a:r>
              <a:rPr sz="3200" spc="-25" dirty="0">
                <a:solidFill>
                  <a:srgbClr val="3333CC"/>
                </a:solidFill>
                <a:latin typeface="Arial"/>
                <a:cs typeface="Arial"/>
              </a:rPr>
              <a:t>means  </a:t>
            </a:r>
            <a:r>
              <a:rPr sz="3200" spc="-20" dirty="0">
                <a:solidFill>
                  <a:srgbClr val="3333CC"/>
                </a:solidFill>
                <a:latin typeface="Arial"/>
                <a:cs typeface="Arial"/>
              </a:rPr>
              <a:t>regularizing</a:t>
            </a:r>
            <a:r>
              <a:rPr sz="3200" spc="-45" dirty="0">
                <a:solidFill>
                  <a:srgbClr val="3333CC"/>
                </a:solidFill>
                <a:latin typeface="Arial"/>
                <a:cs typeface="Arial"/>
              </a:rPr>
              <a:t> </a:t>
            </a:r>
            <a:r>
              <a:rPr sz="3200" spc="-25" dirty="0">
                <a:solidFill>
                  <a:srgbClr val="3333CC"/>
                </a:solidFill>
                <a:latin typeface="Arial"/>
                <a:cs typeface="Arial"/>
              </a:rPr>
              <a:t>estimators</a:t>
            </a:r>
            <a:endParaRPr sz="3200" dirty="0">
              <a:latin typeface="Arial"/>
              <a:cs typeface="Arial"/>
            </a:endParaRPr>
          </a:p>
          <a:p>
            <a:pPr marL="351790" indent="-339090">
              <a:lnSpc>
                <a:spcPct val="100000"/>
              </a:lnSpc>
              <a:spcBef>
                <a:spcPts val="535"/>
              </a:spcBef>
              <a:buChar char="•"/>
              <a:tabLst>
                <a:tab pos="351155" algn="l"/>
                <a:tab pos="351790" algn="l"/>
              </a:tabLst>
            </a:pPr>
            <a:r>
              <a:rPr sz="3200" spc="-20" dirty="0">
                <a:solidFill>
                  <a:srgbClr val="3333CC"/>
                </a:solidFill>
                <a:latin typeface="Arial"/>
                <a:cs typeface="Arial"/>
              </a:rPr>
              <a:t>I</a:t>
            </a:r>
            <a:r>
              <a:rPr sz="3200" spc="-25" dirty="0">
                <a:solidFill>
                  <a:srgbClr val="3333CC"/>
                </a:solidFill>
                <a:latin typeface="Arial"/>
                <a:cs typeface="Arial"/>
              </a:rPr>
              <a:t>ncreased </a:t>
            </a:r>
            <a:r>
              <a:rPr sz="3200" spc="-20" dirty="0">
                <a:solidFill>
                  <a:srgbClr val="3333CC"/>
                </a:solidFill>
                <a:latin typeface="Arial"/>
                <a:cs typeface="Arial"/>
              </a:rPr>
              <a:t>bias </a:t>
            </a:r>
            <a:r>
              <a:rPr sz="3200" spc="-15" dirty="0">
                <a:solidFill>
                  <a:srgbClr val="3333CC"/>
                </a:solidFill>
                <a:latin typeface="Arial"/>
                <a:cs typeface="Arial"/>
              </a:rPr>
              <a:t>for </a:t>
            </a:r>
            <a:r>
              <a:rPr sz="3200" spc="-25" dirty="0">
                <a:solidFill>
                  <a:srgbClr val="3333CC"/>
                </a:solidFill>
                <a:latin typeface="Arial"/>
                <a:cs typeface="Arial"/>
              </a:rPr>
              <a:t>reduced</a:t>
            </a:r>
            <a:r>
              <a:rPr sz="3200" spc="-114" dirty="0">
                <a:solidFill>
                  <a:srgbClr val="3333CC"/>
                </a:solidFill>
                <a:latin typeface="Arial"/>
                <a:cs typeface="Arial"/>
              </a:rPr>
              <a:t> </a:t>
            </a:r>
            <a:r>
              <a:rPr sz="3200" spc="-20" dirty="0">
                <a:solidFill>
                  <a:srgbClr val="3333CC"/>
                </a:solidFill>
                <a:latin typeface="Arial"/>
                <a:cs typeface="Arial"/>
              </a:rPr>
              <a:t>variance</a:t>
            </a:r>
            <a:endParaRPr sz="3200" dirty="0">
              <a:latin typeface="Arial"/>
              <a:cs typeface="Arial"/>
            </a:endParaRPr>
          </a:p>
          <a:p>
            <a:pPr marL="747395" marR="158115" indent="-282575">
              <a:lnSpc>
                <a:spcPts val="3310"/>
              </a:lnSpc>
              <a:spcBef>
                <a:spcPts val="815"/>
              </a:spcBef>
            </a:pPr>
            <a:r>
              <a:rPr sz="2800" dirty="0">
                <a:solidFill>
                  <a:srgbClr val="336600"/>
                </a:solidFill>
                <a:latin typeface="Arial"/>
                <a:cs typeface="Arial"/>
              </a:rPr>
              <a:t>– </a:t>
            </a:r>
            <a:r>
              <a:rPr sz="2800" spc="-15" dirty="0">
                <a:solidFill>
                  <a:srgbClr val="336600"/>
                </a:solidFill>
                <a:latin typeface="Arial"/>
                <a:cs typeface="Arial"/>
              </a:rPr>
              <a:t>Good </a:t>
            </a:r>
            <a:r>
              <a:rPr sz="2800" spc="-15" dirty="0" err="1">
                <a:solidFill>
                  <a:srgbClr val="336600"/>
                </a:solidFill>
                <a:latin typeface="Arial"/>
                <a:cs typeface="Arial"/>
              </a:rPr>
              <a:t>regularize</a:t>
            </a:r>
            <a:r>
              <a:rPr lang="en-US" sz="2800" spc="-15" dirty="0" err="1">
                <a:solidFill>
                  <a:srgbClr val="336600"/>
                </a:solidFill>
                <a:latin typeface="Arial"/>
                <a:cs typeface="Arial"/>
              </a:rPr>
              <a:t>r</a:t>
            </a:r>
            <a:r>
              <a:rPr sz="2800" spc="-15" dirty="0" err="1">
                <a:solidFill>
                  <a:srgbClr val="336600"/>
                </a:solidFill>
                <a:latin typeface="Arial"/>
                <a:cs typeface="Arial"/>
              </a:rPr>
              <a:t>s</a:t>
            </a:r>
            <a:r>
              <a:rPr sz="2800" spc="-15" dirty="0">
                <a:solidFill>
                  <a:srgbClr val="336600"/>
                </a:solidFill>
                <a:latin typeface="Arial"/>
                <a:cs typeface="Arial"/>
              </a:rPr>
              <a:t> </a:t>
            </a:r>
            <a:r>
              <a:rPr lang="en-US" sz="2800" spc="-15" dirty="0">
                <a:solidFill>
                  <a:srgbClr val="336600"/>
                </a:solidFill>
                <a:latin typeface="Arial"/>
                <a:cs typeface="Arial"/>
              </a:rPr>
              <a:t>significantly </a:t>
            </a:r>
            <a:r>
              <a:rPr sz="2800" spc="-15" dirty="0">
                <a:solidFill>
                  <a:srgbClr val="336600"/>
                </a:solidFill>
                <a:latin typeface="Arial"/>
                <a:cs typeface="Arial"/>
              </a:rPr>
              <a:t>reduce variance </a:t>
            </a:r>
            <a:r>
              <a:rPr sz="2800" spc="-10" dirty="0">
                <a:solidFill>
                  <a:srgbClr val="336600"/>
                </a:solidFill>
                <a:latin typeface="Arial"/>
                <a:cs typeface="Arial"/>
              </a:rPr>
              <a:t>while not </a:t>
            </a:r>
            <a:r>
              <a:rPr sz="2800" spc="-15" dirty="0">
                <a:solidFill>
                  <a:srgbClr val="336600"/>
                </a:solidFill>
                <a:latin typeface="Arial"/>
                <a:cs typeface="Arial"/>
              </a:rPr>
              <a:t>overly increasing</a:t>
            </a:r>
            <a:r>
              <a:rPr sz="2800" spc="-75" dirty="0">
                <a:solidFill>
                  <a:srgbClr val="336600"/>
                </a:solidFill>
                <a:latin typeface="Arial"/>
                <a:cs typeface="Arial"/>
              </a:rPr>
              <a:t> </a:t>
            </a:r>
            <a:r>
              <a:rPr sz="2800" spc="-10" dirty="0">
                <a:solidFill>
                  <a:srgbClr val="336600"/>
                </a:solidFill>
                <a:latin typeface="Arial"/>
                <a:cs typeface="Arial"/>
              </a:rPr>
              <a:t>bias</a:t>
            </a:r>
            <a:endParaRPr sz="2800" dirty="0">
              <a:latin typeface="Arial"/>
              <a:cs typeface="Arial"/>
            </a:endParaRPr>
          </a:p>
        </p:txBody>
      </p:sp>
      <p:sp>
        <p:nvSpPr>
          <p:cNvPr id="7" name="object 8">
            <a:extLst>
              <a:ext uri="{FF2B5EF4-FFF2-40B4-BE49-F238E27FC236}">
                <a16:creationId xmlns:a16="http://schemas.microsoft.com/office/drawing/2014/main" id="{D53D12EA-C512-D840-8BE2-94D8AF2CF18D}"/>
              </a:ext>
            </a:extLst>
          </p:cNvPr>
          <p:cNvSpPr/>
          <p:nvPr/>
        </p:nvSpPr>
        <p:spPr>
          <a:xfrm>
            <a:off x="2527300" y="5004595"/>
            <a:ext cx="4343400" cy="2539205"/>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95599" y="563876"/>
            <a:ext cx="7668259" cy="152400"/>
          </a:xfrm>
          <a:prstGeom prst="rect">
            <a:avLst/>
          </a:prstGeom>
        </p:spPr>
        <p:txBody>
          <a:bodyPr vert="horz" wrap="square" lIns="0" tIns="0" rIns="0" bIns="0" rtlCol="0">
            <a:spAutoFit/>
          </a:bodyPr>
          <a:lstStyle/>
          <a:p>
            <a:pPr>
              <a:lnSpc>
                <a:spcPts val="1165"/>
              </a:lnSpc>
              <a:tabLst>
                <a:tab pos="7233284" algn="l"/>
              </a:tabLst>
            </a:pPr>
            <a:r>
              <a:rPr sz="1200" spc="-15" dirty="0">
                <a:latin typeface="Arial"/>
                <a:cs typeface="Arial"/>
              </a:rPr>
              <a:t>Dee</a:t>
            </a:r>
            <a:r>
              <a:rPr sz="1200" dirty="0">
                <a:latin typeface="Arial"/>
                <a:cs typeface="Arial"/>
              </a:rPr>
              <a:t>p</a:t>
            </a:r>
            <a:r>
              <a:rPr sz="1200" spc="-15" dirty="0">
                <a:latin typeface="Arial"/>
                <a:cs typeface="Arial"/>
              </a:rPr>
              <a:t> Lea</a:t>
            </a:r>
            <a:r>
              <a:rPr sz="1200" spc="-5" dirty="0">
                <a:latin typeface="Arial"/>
                <a:cs typeface="Arial"/>
              </a:rPr>
              <a:t>r</a:t>
            </a:r>
            <a:r>
              <a:rPr sz="1200" spc="-15" dirty="0">
                <a:latin typeface="Arial"/>
                <a:cs typeface="Arial"/>
              </a:rPr>
              <a:t>n</a:t>
            </a:r>
            <a:r>
              <a:rPr sz="1200" spc="-10" dirty="0">
                <a:latin typeface="Arial"/>
                <a:cs typeface="Arial"/>
              </a:rPr>
              <a:t>i</a:t>
            </a:r>
            <a:r>
              <a:rPr sz="1200" spc="-15" dirty="0">
                <a:latin typeface="Arial"/>
                <a:cs typeface="Arial"/>
              </a:rPr>
              <a:t>n</a:t>
            </a:r>
            <a:r>
              <a:rPr sz="1200" dirty="0">
                <a:latin typeface="Arial"/>
                <a:cs typeface="Arial"/>
              </a:rPr>
              <a:t>g	</a:t>
            </a:r>
            <a:r>
              <a:rPr sz="1200" spc="-10" dirty="0">
                <a:latin typeface="Arial"/>
                <a:cs typeface="Arial"/>
              </a:rPr>
              <a:t>S</a:t>
            </a:r>
            <a:r>
              <a:rPr sz="1200" spc="-5" dirty="0">
                <a:latin typeface="Arial"/>
                <a:cs typeface="Arial"/>
              </a:rPr>
              <a:t>r</a:t>
            </a:r>
            <a:r>
              <a:rPr sz="1200" spc="-10" dirty="0">
                <a:latin typeface="Arial"/>
                <a:cs typeface="Arial"/>
              </a:rPr>
              <a:t>i</a:t>
            </a:r>
            <a:r>
              <a:rPr sz="1200" spc="-15" dirty="0">
                <a:latin typeface="Arial"/>
                <a:cs typeface="Arial"/>
              </a:rPr>
              <a:t>ha</a:t>
            </a:r>
            <a:r>
              <a:rPr sz="1200" spc="-5" dirty="0">
                <a:latin typeface="Arial"/>
                <a:cs typeface="Arial"/>
              </a:rPr>
              <a:t>r</a:t>
            </a:r>
            <a:r>
              <a:rPr sz="1200" dirty="0">
                <a:latin typeface="Arial"/>
                <a:cs typeface="Arial"/>
              </a:rPr>
              <a:t>i</a:t>
            </a:r>
            <a:endParaRPr sz="1200">
              <a:latin typeface="Arial"/>
              <a:cs typeface="Arial"/>
            </a:endParaRPr>
          </a:p>
        </p:txBody>
      </p:sp>
      <p:sp>
        <p:nvSpPr>
          <p:cNvPr id="3" name="object 3"/>
          <p:cNvSpPr/>
          <p:nvPr/>
        </p:nvSpPr>
        <p:spPr>
          <a:xfrm>
            <a:off x="960119" y="495300"/>
            <a:ext cx="8138159" cy="1130300"/>
          </a:xfrm>
          <a:custGeom>
            <a:avLst/>
            <a:gdLst/>
            <a:ahLst/>
            <a:cxnLst/>
            <a:rect l="l" t="t" r="r" b="b"/>
            <a:pathLst>
              <a:path w="8138159" h="1130300">
                <a:moveTo>
                  <a:pt x="0" y="0"/>
                </a:moveTo>
                <a:lnTo>
                  <a:pt x="8138159" y="0"/>
                </a:lnTo>
                <a:lnTo>
                  <a:pt x="8138159" y="1130300"/>
                </a:lnTo>
                <a:lnTo>
                  <a:pt x="0" y="1130300"/>
                </a:lnTo>
                <a:lnTo>
                  <a:pt x="0" y="0"/>
                </a:lnTo>
                <a:close/>
              </a:path>
            </a:pathLst>
          </a:custGeom>
          <a:solidFill>
            <a:srgbClr val="FFFFFF"/>
          </a:solidFill>
        </p:spPr>
        <p:txBody>
          <a:bodyPr wrap="square" lIns="0" tIns="0" rIns="0" bIns="0" rtlCol="0"/>
          <a:lstStyle/>
          <a:p>
            <a:endParaRPr/>
          </a:p>
        </p:txBody>
      </p:sp>
      <p:sp>
        <p:nvSpPr>
          <p:cNvPr id="4" name="object 4"/>
          <p:cNvSpPr txBox="1">
            <a:spLocks noGrp="1"/>
          </p:cNvSpPr>
          <p:nvPr>
            <p:ph type="title"/>
          </p:nvPr>
        </p:nvSpPr>
        <p:spPr>
          <a:xfrm>
            <a:off x="1614699" y="395776"/>
            <a:ext cx="7249159" cy="695960"/>
          </a:xfrm>
          <a:prstGeom prst="rect">
            <a:avLst/>
          </a:prstGeom>
        </p:spPr>
        <p:txBody>
          <a:bodyPr vert="horz" wrap="square" lIns="0" tIns="12700" rIns="0" bIns="0" rtlCol="0">
            <a:spAutoFit/>
          </a:bodyPr>
          <a:lstStyle/>
          <a:p>
            <a:pPr marL="12700">
              <a:lnSpc>
                <a:spcPct val="100000"/>
              </a:lnSpc>
              <a:spcBef>
                <a:spcPts val="100"/>
              </a:spcBef>
            </a:pPr>
            <a:r>
              <a:rPr spc="-30" dirty="0"/>
              <a:t>Example </a:t>
            </a:r>
            <a:r>
              <a:rPr spc="-15" dirty="0"/>
              <a:t>of </a:t>
            </a:r>
            <a:r>
              <a:rPr spc="-25" dirty="0"/>
              <a:t>Bagging</a:t>
            </a:r>
          </a:p>
        </p:txBody>
      </p:sp>
      <p:sp>
        <p:nvSpPr>
          <p:cNvPr id="6" name="object 6"/>
          <p:cNvSpPr/>
          <p:nvPr/>
        </p:nvSpPr>
        <p:spPr>
          <a:xfrm>
            <a:off x="2130060" y="2919121"/>
            <a:ext cx="5871488" cy="2906934"/>
          </a:xfrm>
          <a:prstGeom prst="rect">
            <a:avLst/>
          </a:prstGeom>
          <a:blipFill>
            <a:blip r:embed="rId2" cstate="print"/>
            <a:stretch>
              <a:fillRect/>
            </a:stretch>
          </a:blipFill>
        </p:spPr>
        <p:txBody>
          <a:bodyPr wrap="square" lIns="0" tIns="0" rIns="0" bIns="0" rtlCol="0"/>
          <a:lstStyle/>
          <a:p>
            <a:endParaRPr/>
          </a:p>
        </p:txBody>
      </p:sp>
      <p:graphicFrame>
        <p:nvGraphicFramePr>
          <p:cNvPr id="7" name="object 7"/>
          <p:cNvGraphicFramePr>
            <a:graphicFrameLocks noGrp="1"/>
          </p:cNvGraphicFramePr>
          <p:nvPr/>
        </p:nvGraphicFramePr>
        <p:xfrm>
          <a:off x="729350" y="2675837"/>
          <a:ext cx="8623933" cy="3422291"/>
        </p:xfrm>
        <a:graphic>
          <a:graphicData uri="http://schemas.openxmlformats.org/drawingml/2006/table">
            <a:tbl>
              <a:tblPr firstRow="1" bandRow="1">
                <a:tableStyleId>{2D5ABB26-0587-4C30-8999-92F81FD0307C}</a:tableStyleId>
              </a:tblPr>
              <a:tblGrid>
                <a:gridCol w="1200785">
                  <a:extLst>
                    <a:ext uri="{9D8B030D-6E8A-4147-A177-3AD203B41FA5}">
                      <a16:colId xmlns:a16="http://schemas.microsoft.com/office/drawing/2014/main" val="20000"/>
                    </a:ext>
                  </a:extLst>
                </a:gridCol>
                <a:gridCol w="6188074">
                  <a:extLst>
                    <a:ext uri="{9D8B030D-6E8A-4147-A177-3AD203B41FA5}">
                      <a16:colId xmlns:a16="http://schemas.microsoft.com/office/drawing/2014/main" val="20001"/>
                    </a:ext>
                  </a:extLst>
                </a:gridCol>
                <a:gridCol w="1150620">
                  <a:extLst>
                    <a:ext uri="{9D8B030D-6E8A-4147-A177-3AD203B41FA5}">
                      <a16:colId xmlns:a16="http://schemas.microsoft.com/office/drawing/2014/main" val="20002"/>
                    </a:ext>
                  </a:extLst>
                </a:gridCol>
                <a:gridCol w="84454">
                  <a:extLst>
                    <a:ext uri="{9D8B030D-6E8A-4147-A177-3AD203B41FA5}">
                      <a16:colId xmlns:a16="http://schemas.microsoft.com/office/drawing/2014/main" val="20003"/>
                    </a:ext>
                  </a:extLst>
                </a:gridCol>
              </a:tblGrid>
              <a:tr h="145996">
                <a:tc gridSpan="2">
                  <a:txBody>
                    <a:bodyPr/>
                    <a:lstStyle/>
                    <a:p>
                      <a:pPr>
                        <a:lnSpc>
                          <a:spcPct val="100000"/>
                        </a:lnSpc>
                      </a:pPr>
                      <a:endParaRPr sz="800">
                        <a:latin typeface="Times New Roman"/>
                        <a:cs typeface="Times New Roman"/>
                      </a:endParaRPr>
                    </a:p>
                  </a:txBody>
                  <a:tcPr marL="0" marR="0" marT="0" marB="0">
                    <a:lnR w="9525">
                      <a:solidFill>
                        <a:srgbClr val="000000"/>
                      </a:solidFill>
                      <a:prstDash val="solid"/>
                    </a:lnR>
                  </a:tcPr>
                </a:tc>
                <a:tc hMerge="1">
                  <a:txBody>
                    <a:bodyPr/>
                    <a:lstStyle/>
                    <a:p>
                      <a:endParaRPr/>
                    </a:p>
                  </a:txBody>
                  <a:tcPr marL="0" marR="0" marT="0" marB="0"/>
                </a:tc>
                <a:tc rowSpan="2">
                  <a:txBody>
                    <a:bodyPr/>
                    <a:lstStyle/>
                    <a:p>
                      <a:pPr marL="85090">
                        <a:lnSpc>
                          <a:spcPct val="100000"/>
                        </a:lnSpc>
                        <a:spcBef>
                          <a:spcPts val="254"/>
                        </a:spcBef>
                      </a:pPr>
                      <a:r>
                        <a:rPr sz="2000" spc="-15" dirty="0">
                          <a:solidFill>
                            <a:srgbClr val="660066"/>
                          </a:solidFill>
                          <a:latin typeface="Arial"/>
                          <a:cs typeface="Arial"/>
                        </a:rPr>
                        <a:t>Detector</a:t>
                      </a:r>
                      <a:endParaRPr sz="2000">
                        <a:latin typeface="Arial"/>
                        <a:cs typeface="Arial"/>
                      </a:endParaRPr>
                    </a:p>
                  </a:txBody>
                  <a:tcPr marL="0" marR="0" marT="32384" marB="0">
                    <a:lnL w="9525" cap="flat" cmpd="sng" algn="ctr">
                      <a:solidFill>
                        <a:srgbClr val="000000"/>
                      </a:solidFill>
                      <a:prstDash val="solid"/>
                      <a:round/>
                      <a:headEnd type="none" w="med" len="med"/>
                      <a:tailEnd type="none" w="med" len="med"/>
                    </a:lnL>
                    <a:lnR w="9525">
                      <a:solidFill>
                        <a:srgbClr val="000000"/>
                      </a:solidFill>
                      <a:prstDash val="solid"/>
                    </a:lnR>
                    <a:lnT w="9525">
                      <a:solidFill>
                        <a:srgbClr val="000000"/>
                      </a:solidFill>
                      <a:prstDash val="solid"/>
                    </a:lnT>
                  </a:tcPr>
                </a:tc>
                <a:tc rowSpan="6">
                  <a:txBody>
                    <a:bodyPr/>
                    <a:lstStyle/>
                    <a:p>
                      <a:pPr>
                        <a:lnSpc>
                          <a:spcPct val="100000"/>
                        </a:lnSpc>
                      </a:pPr>
                      <a:endParaRPr sz="2600">
                        <a:latin typeface="Times New Roman"/>
                        <a:cs typeface="Times New Roman"/>
                      </a:endParaRPr>
                    </a:p>
                  </a:txBody>
                  <a:tcPr marL="0" marR="0" marT="0" marB="0">
                    <a:lnL w="9525">
                      <a:solidFill>
                        <a:srgbClr val="000000"/>
                      </a:solidFill>
                      <a:prstDash val="solid"/>
                    </a:lnL>
                  </a:tcPr>
                </a:tc>
                <a:extLst>
                  <a:ext uri="{0D108BD9-81ED-4DB2-BD59-A6C34878D82A}">
                    <a16:rowId xmlns:a16="http://schemas.microsoft.com/office/drawing/2014/main" val="10000"/>
                  </a:ext>
                </a:extLst>
              </a:tr>
              <a:tr h="205027">
                <a:tc rowSpan="4">
                  <a:txBody>
                    <a:bodyPr/>
                    <a:lstStyle/>
                    <a:p>
                      <a:pPr>
                        <a:lnSpc>
                          <a:spcPct val="100000"/>
                        </a:lnSpc>
                      </a:pPr>
                      <a:endParaRPr sz="2600">
                        <a:latin typeface="Times New Roman"/>
                        <a:cs typeface="Times New Roman"/>
                      </a:endParaRPr>
                    </a:p>
                  </a:txBody>
                  <a:tcPr marL="0" marR="0" marT="0" marB="0">
                    <a:lnR w="9525">
                      <a:solidFill>
                        <a:srgbClr val="000000"/>
                      </a:solidFill>
                      <a:prstDash val="solid"/>
                    </a:lnR>
                    <a:lnB w="9525">
                      <a:solidFill>
                        <a:srgbClr val="000000"/>
                      </a:solidFill>
                      <a:prstDash val="solid"/>
                    </a:lnB>
                  </a:tcPr>
                </a:tc>
                <a:tc rowSpan="12">
                  <a:txBody>
                    <a:bodyPr/>
                    <a:lstStyle/>
                    <a:p>
                      <a:pPr>
                        <a:lnSpc>
                          <a:spcPct val="100000"/>
                        </a:lnSpc>
                      </a:pPr>
                      <a:endParaRPr sz="2600">
                        <a:latin typeface="Times New Roman"/>
                        <a:cs typeface="Times New Roman"/>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32384" marB="0">
                    <a:lnL w="19050">
                      <a:solidFill>
                        <a:srgbClr val="000000"/>
                      </a:solidFill>
                      <a:prstDash val="solid"/>
                    </a:lnL>
                    <a:lnR w="9525">
                      <a:solidFill>
                        <a:srgbClr val="000000"/>
                      </a:solidFill>
                      <a:prstDash val="solid"/>
                    </a:lnR>
                    <a:lnT w="9525">
                      <a:solidFill>
                        <a:srgbClr val="000000"/>
                      </a:solidFill>
                      <a:prstDash val="solid"/>
                    </a:lnT>
                  </a:tcPr>
                </a:tc>
                <a:tc vMerge="1">
                  <a:txBody>
                    <a:bodyPr/>
                    <a:lstStyle/>
                    <a:p>
                      <a:endParaRPr/>
                    </a:p>
                  </a:txBody>
                  <a:tcPr marL="0" marR="0" marT="0" marB="0">
                    <a:lnL w="9525">
                      <a:solidFill>
                        <a:srgbClr val="000000"/>
                      </a:solidFill>
                      <a:prstDash val="solid"/>
                    </a:lnL>
                  </a:tcPr>
                </a:tc>
                <a:extLst>
                  <a:ext uri="{0D108BD9-81ED-4DB2-BD59-A6C34878D82A}">
                    <a16:rowId xmlns:a16="http://schemas.microsoft.com/office/drawing/2014/main" val="10001"/>
                  </a:ext>
                </a:extLst>
              </a:tr>
              <a:tr h="304800">
                <a:tc vMerge="1">
                  <a:txBody>
                    <a:bodyPr/>
                    <a:lstStyle/>
                    <a:p>
                      <a:endParaRPr/>
                    </a:p>
                  </a:txBody>
                  <a:tcPr marL="0" marR="0" marT="0" marB="0">
                    <a:lnR w="9525">
                      <a:solidFill>
                        <a:srgbClr val="000000"/>
                      </a:solidFill>
                      <a:prstDash val="solid"/>
                    </a:lnR>
                    <a:lnB w="9525">
                      <a:solidFill>
                        <a:srgbClr val="000000"/>
                      </a:solidFill>
                      <a:prstDash val="solid"/>
                    </a:lnB>
                  </a:tcPr>
                </a:tc>
                <a:tc vMerge="1">
                  <a:txBody>
                    <a:bodyPr/>
                    <a:lstStyle/>
                    <a:p>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tc>
                  <a:txBody>
                    <a:bodyPr/>
                    <a:lstStyle/>
                    <a:p>
                      <a:pPr marL="85090">
                        <a:lnSpc>
                          <a:spcPts val="2295"/>
                        </a:lnSpc>
                      </a:pPr>
                      <a:r>
                        <a:rPr sz="2000" spc="-10" dirty="0">
                          <a:solidFill>
                            <a:srgbClr val="660066"/>
                          </a:solidFill>
                          <a:latin typeface="Arial"/>
                          <a:cs typeface="Arial"/>
                        </a:rPr>
                        <a:t>learns</a:t>
                      </a:r>
                      <a:endParaRPr sz="2000">
                        <a:latin typeface="Arial"/>
                        <a:cs typeface="Arial"/>
                      </a:endParaRPr>
                    </a:p>
                  </a:txBody>
                  <a:tcPr marL="0" marR="0" marT="0" marB="0">
                    <a:lnL w="19050">
                      <a:solidFill>
                        <a:srgbClr val="000000"/>
                      </a:solidFill>
                      <a:prstDash val="solid"/>
                    </a:lnL>
                    <a:lnR w="9525">
                      <a:solidFill>
                        <a:srgbClr val="000000"/>
                      </a:solidFill>
                      <a:prstDash val="solid"/>
                    </a:lnR>
                  </a:tcPr>
                </a:tc>
                <a:tc vMerge="1">
                  <a:txBody>
                    <a:bodyPr/>
                    <a:lstStyle/>
                    <a:p>
                      <a:endParaRPr/>
                    </a:p>
                  </a:txBody>
                  <a:tcPr marL="0" marR="0" marT="0" marB="0">
                    <a:lnL w="9525">
                      <a:solidFill>
                        <a:srgbClr val="000000"/>
                      </a:solidFill>
                      <a:prstDash val="solid"/>
                    </a:lnL>
                  </a:tcPr>
                </a:tc>
                <a:extLst>
                  <a:ext uri="{0D108BD9-81ED-4DB2-BD59-A6C34878D82A}">
                    <a16:rowId xmlns:a16="http://schemas.microsoft.com/office/drawing/2014/main" val="10002"/>
                  </a:ext>
                </a:extLst>
              </a:tr>
              <a:tr h="597408">
                <a:tc vMerge="1">
                  <a:txBody>
                    <a:bodyPr/>
                    <a:lstStyle/>
                    <a:p>
                      <a:endParaRPr/>
                    </a:p>
                  </a:txBody>
                  <a:tcPr marL="0" marR="0" marT="0" marB="0">
                    <a:lnR w="9525">
                      <a:solidFill>
                        <a:srgbClr val="000000"/>
                      </a:solidFill>
                      <a:prstDash val="solid"/>
                    </a:lnR>
                    <a:lnB w="9525">
                      <a:solidFill>
                        <a:srgbClr val="000000"/>
                      </a:solidFill>
                      <a:prstDash val="solid"/>
                    </a:lnB>
                  </a:tcPr>
                </a:tc>
                <a:tc vMerge="1">
                  <a:txBody>
                    <a:bodyPr/>
                    <a:lstStyle/>
                    <a:p>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tc>
                  <a:txBody>
                    <a:bodyPr/>
                    <a:lstStyle/>
                    <a:p>
                      <a:pPr marL="85090" marR="94615">
                        <a:lnSpc>
                          <a:spcPts val="2300"/>
                        </a:lnSpc>
                        <a:spcBef>
                          <a:spcPts val="50"/>
                        </a:spcBef>
                      </a:pPr>
                      <a:r>
                        <a:rPr sz="2000" spc="-15" dirty="0">
                          <a:solidFill>
                            <a:srgbClr val="660066"/>
                          </a:solidFill>
                          <a:latin typeface="Arial"/>
                          <a:cs typeface="Arial"/>
                        </a:rPr>
                        <a:t>that</a:t>
                      </a:r>
                      <a:r>
                        <a:rPr sz="2000" spc="-95" dirty="0">
                          <a:solidFill>
                            <a:srgbClr val="660066"/>
                          </a:solidFill>
                          <a:latin typeface="Arial"/>
                          <a:cs typeface="Arial"/>
                        </a:rPr>
                        <a:t> </a:t>
                      </a:r>
                      <a:r>
                        <a:rPr sz="2000" spc="-15" dirty="0">
                          <a:solidFill>
                            <a:srgbClr val="660066"/>
                          </a:solidFill>
                          <a:latin typeface="Arial"/>
                          <a:cs typeface="Arial"/>
                        </a:rPr>
                        <a:t>loop  </a:t>
                      </a:r>
                      <a:r>
                        <a:rPr sz="2000" spc="-10" dirty="0">
                          <a:solidFill>
                            <a:srgbClr val="660066"/>
                          </a:solidFill>
                          <a:latin typeface="Arial"/>
                          <a:cs typeface="Arial"/>
                        </a:rPr>
                        <a:t>on</a:t>
                      </a:r>
                      <a:r>
                        <a:rPr sz="2000" spc="-45" dirty="0">
                          <a:solidFill>
                            <a:srgbClr val="660066"/>
                          </a:solidFill>
                          <a:latin typeface="Arial"/>
                          <a:cs typeface="Arial"/>
                        </a:rPr>
                        <a:t> </a:t>
                      </a:r>
                      <a:r>
                        <a:rPr sz="2000" spc="-15" dirty="0">
                          <a:solidFill>
                            <a:srgbClr val="660066"/>
                          </a:solidFill>
                          <a:latin typeface="Arial"/>
                          <a:cs typeface="Arial"/>
                        </a:rPr>
                        <a:t>top</a:t>
                      </a:r>
                      <a:endParaRPr sz="2000">
                        <a:latin typeface="Arial"/>
                        <a:cs typeface="Arial"/>
                      </a:endParaRPr>
                    </a:p>
                  </a:txBody>
                  <a:tcPr marL="0" marR="0" marT="6350" marB="0">
                    <a:lnL w="19050">
                      <a:solidFill>
                        <a:srgbClr val="000000"/>
                      </a:solidFill>
                      <a:prstDash val="solid"/>
                    </a:lnL>
                    <a:lnR w="9525">
                      <a:solidFill>
                        <a:srgbClr val="000000"/>
                      </a:solidFill>
                      <a:prstDash val="solid"/>
                    </a:lnR>
                  </a:tcPr>
                </a:tc>
                <a:tc vMerge="1">
                  <a:txBody>
                    <a:bodyPr/>
                    <a:lstStyle/>
                    <a:p>
                      <a:endParaRPr/>
                    </a:p>
                  </a:txBody>
                  <a:tcPr marL="0" marR="0" marT="0" marB="0">
                    <a:lnL w="9525">
                      <a:solidFill>
                        <a:srgbClr val="000000"/>
                      </a:solidFill>
                      <a:prstDash val="solid"/>
                    </a:lnL>
                  </a:tcPr>
                </a:tc>
                <a:extLst>
                  <a:ext uri="{0D108BD9-81ED-4DB2-BD59-A6C34878D82A}">
                    <a16:rowId xmlns:a16="http://schemas.microsoft.com/office/drawing/2014/main" val="10003"/>
                  </a:ext>
                </a:extLst>
              </a:tr>
              <a:tr h="103127">
                <a:tc vMerge="1">
                  <a:txBody>
                    <a:bodyPr/>
                    <a:lstStyle/>
                    <a:p>
                      <a:endParaRPr/>
                    </a:p>
                  </a:txBody>
                  <a:tcPr marL="0" marR="0" marT="0" marB="0">
                    <a:lnR w="9525">
                      <a:solidFill>
                        <a:srgbClr val="000000"/>
                      </a:solidFill>
                      <a:prstDash val="solid"/>
                    </a:lnR>
                    <a:lnB w="9525">
                      <a:solidFill>
                        <a:srgbClr val="000000"/>
                      </a:solidFill>
                      <a:prstDash val="solid"/>
                    </a:lnB>
                  </a:tcPr>
                </a:tc>
                <a:tc vMerge="1">
                  <a:txBody>
                    <a:bodyPr/>
                    <a:lstStyle/>
                    <a:p>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tc rowSpan="2">
                  <a:txBody>
                    <a:bodyPr/>
                    <a:lstStyle/>
                    <a:p>
                      <a:pPr marL="85090">
                        <a:lnSpc>
                          <a:spcPts val="2295"/>
                        </a:lnSpc>
                      </a:pPr>
                      <a:r>
                        <a:rPr sz="2000" spc="-10" dirty="0">
                          <a:solidFill>
                            <a:srgbClr val="660066"/>
                          </a:solidFill>
                          <a:latin typeface="Arial"/>
                          <a:cs typeface="Arial"/>
                        </a:rPr>
                        <a:t>Is an</a:t>
                      </a:r>
                      <a:r>
                        <a:rPr sz="2000" spc="-70" dirty="0">
                          <a:solidFill>
                            <a:srgbClr val="660066"/>
                          </a:solidFill>
                          <a:latin typeface="Arial"/>
                          <a:cs typeface="Arial"/>
                        </a:rPr>
                        <a:t> </a:t>
                      </a:r>
                      <a:r>
                        <a:rPr sz="2000" dirty="0">
                          <a:solidFill>
                            <a:srgbClr val="660066"/>
                          </a:solidFill>
                          <a:latin typeface="Arial"/>
                          <a:cs typeface="Arial"/>
                        </a:rPr>
                        <a:t>8</a:t>
                      </a:r>
                      <a:endParaRPr sz="2000">
                        <a:latin typeface="Arial"/>
                        <a:cs typeface="Arial"/>
                      </a:endParaRPr>
                    </a:p>
                  </a:txBody>
                  <a:tcPr marL="0" marR="0" marT="0" marB="0">
                    <a:lnL w="19050">
                      <a:solidFill>
                        <a:srgbClr val="000000"/>
                      </a:solidFill>
                      <a:prstDash val="solid"/>
                    </a:lnL>
                    <a:lnR w="9525">
                      <a:solidFill>
                        <a:srgbClr val="000000"/>
                      </a:solidFill>
                      <a:prstDash val="solid"/>
                    </a:lnR>
                    <a:lnB w="9525">
                      <a:solidFill>
                        <a:srgbClr val="000000"/>
                      </a:solidFill>
                      <a:prstDash val="solid"/>
                    </a:lnB>
                  </a:tcPr>
                </a:tc>
                <a:tc vMerge="1">
                  <a:txBody>
                    <a:bodyPr/>
                    <a:lstStyle/>
                    <a:p>
                      <a:endParaRPr/>
                    </a:p>
                  </a:txBody>
                  <a:tcPr marL="0" marR="0" marT="0" marB="0">
                    <a:lnL w="9525">
                      <a:solidFill>
                        <a:srgbClr val="000000"/>
                      </a:solidFill>
                      <a:prstDash val="solid"/>
                    </a:lnL>
                  </a:tcPr>
                </a:tc>
                <a:extLst>
                  <a:ext uri="{0D108BD9-81ED-4DB2-BD59-A6C34878D82A}">
                    <a16:rowId xmlns:a16="http://schemas.microsoft.com/office/drawing/2014/main" val="10004"/>
                  </a:ext>
                </a:extLst>
              </a:tr>
              <a:tr h="257457">
                <a:tc rowSpan="2">
                  <a:txBody>
                    <a:bodyPr/>
                    <a:lstStyle/>
                    <a:p>
                      <a:pPr marL="90170">
                        <a:lnSpc>
                          <a:spcPct val="100000"/>
                        </a:lnSpc>
                        <a:spcBef>
                          <a:spcPts val="254"/>
                        </a:spcBef>
                      </a:pPr>
                      <a:r>
                        <a:rPr sz="2000" spc="-15" dirty="0">
                          <a:solidFill>
                            <a:srgbClr val="660066"/>
                          </a:solidFill>
                          <a:latin typeface="Arial"/>
                          <a:cs typeface="Arial"/>
                        </a:rPr>
                        <a:t>Omit</a:t>
                      </a:r>
                      <a:r>
                        <a:rPr sz="2000" spc="-40" dirty="0">
                          <a:solidFill>
                            <a:srgbClr val="660066"/>
                          </a:solidFill>
                          <a:latin typeface="Arial"/>
                          <a:cs typeface="Arial"/>
                        </a:rPr>
                        <a:t> </a:t>
                      </a:r>
                      <a:r>
                        <a:rPr sz="2000" dirty="0">
                          <a:solidFill>
                            <a:srgbClr val="660066"/>
                          </a:solidFill>
                          <a:latin typeface="Arial"/>
                          <a:cs typeface="Arial"/>
                        </a:rPr>
                        <a:t>9</a:t>
                      </a:r>
                      <a:endParaRPr sz="2000">
                        <a:latin typeface="Arial"/>
                        <a:cs typeface="Arial"/>
                      </a:endParaRPr>
                    </a:p>
                  </a:txBody>
                  <a:tcPr marL="0" marR="0" marT="32384" marB="0">
                    <a:lnL w="9525">
                      <a:solidFill>
                        <a:srgbClr val="000000"/>
                      </a:solidFill>
                      <a:prstDash val="solid"/>
                    </a:lnL>
                    <a:lnR w="9525">
                      <a:solidFill>
                        <a:srgbClr val="000000"/>
                      </a:solidFill>
                      <a:prstDash val="solid"/>
                    </a:lnR>
                    <a:lnT w="9525">
                      <a:solidFill>
                        <a:srgbClr val="000000"/>
                      </a:solidFill>
                      <a:prstDash val="solid"/>
                    </a:lnT>
                  </a:tcPr>
                </a:tc>
                <a:tc vMerge="1">
                  <a:txBody>
                    <a:bodyPr/>
                    <a:lstStyle/>
                    <a:p>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0" marB="0">
                    <a:lnL w="19050">
                      <a:solidFill>
                        <a:srgbClr val="000000"/>
                      </a:solidFill>
                      <a:prstDash val="solid"/>
                    </a:lnL>
                    <a:lnR w="9525">
                      <a:solidFill>
                        <a:srgbClr val="000000"/>
                      </a:solidFill>
                      <a:prstDash val="solid"/>
                    </a:lnR>
                    <a:lnB w="9525">
                      <a:solidFill>
                        <a:srgbClr val="000000"/>
                      </a:solidFill>
                      <a:prstDash val="solid"/>
                    </a:lnB>
                  </a:tcPr>
                </a:tc>
                <a:tc vMerge="1">
                  <a:txBody>
                    <a:bodyPr/>
                    <a:lstStyle/>
                    <a:p>
                      <a:endParaRPr/>
                    </a:p>
                  </a:txBody>
                  <a:tcPr marL="0" marR="0" marT="0" marB="0">
                    <a:lnL w="9525">
                      <a:solidFill>
                        <a:srgbClr val="000000"/>
                      </a:solidFill>
                      <a:prstDash val="solid"/>
                    </a:lnL>
                  </a:tcPr>
                </a:tc>
                <a:extLst>
                  <a:ext uri="{0D108BD9-81ED-4DB2-BD59-A6C34878D82A}">
                    <a16:rowId xmlns:a16="http://schemas.microsoft.com/office/drawing/2014/main" val="10005"/>
                  </a:ext>
                </a:extLst>
              </a:tr>
              <a:tr h="93567">
                <a:tc vMerge="1">
                  <a:txBody>
                    <a:bodyPr/>
                    <a:lstStyle/>
                    <a:p>
                      <a:endParaRPr/>
                    </a:p>
                  </a:txBody>
                  <a:tcPr marL="0" marR="0" marT="32384" marB="0">
                    <a:lnL w="9525">
                      <a:solidFill>
                        <a:srgbClr val="000000"/>
                      </a:solidFill>
                      <a:prstDash val="solid"/>
                    </a:lnL>
                    <a:lnR w="9525">
                      <a:solidFill>
                        <a:srgbClr val="000000"/>
                      </a:solidFill>
                      <a:prstDash val="solid"/>
                    </a:lnR>
                    <a:lnT w="9525">
                      <a:solidFill>
                        <a:srgbClr val="000000"/>
                      </a:solidFill>
                      <a:prstDash val="solid"/>
                    </a:lnT>
                  </a:tcPr>
                </a:tc>
                <a:tc vMerge="1">
                  <a:txBody>
                    <a:bodyPr/>
                    <a:lstStyle/>
                    <a:p>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tc rowSpan="2" gridSpan="2">
                  <a:txBody>
                    <a:bodyPr/>
                    <a:lstStyle/>
                    <a:p>
                      <a:pPr>
                        <a:lnSpc>
                          <a:spcPct val="100000"/>
                        </a:lnSpc>
                      </a:pPr>
                      <a:endParaRPr sz="1100">
                        <a:latin typeface="Times New Roman"/>
                        <a:cs typeface="Times New Roman"/>
                      </a:endParaRPr>
                    </a:p>
                  </a:txBody>
                  <a:tcPr marL="0" marR="0" marT="0" marB="0">
                    <a:lnL w="9525">
                      <a:solidFill>
                        <a:srgbClr val="000000"/>
                      </a:solidFill>
                      <a:prstDash val="solid"/>
                    </a:lnL>
                    <a:lnT w="9525">
                      <a:solidFill>
                        <a:srgbClr val="000000"/>
                      </a:solidFill>
                      <a:prstDash val="solid"/>
                    </a:lnT>
                    <a:lnB w="9525">
                      <a:solidFill>
                        <a:srgbClr val="000000"/>
                      </a:solidFill>
                      <a:prstDash val="solid"/>
                    </a:lnB>
                  </a:tcPr>
                </a:tc>
                <a:tc rowSpan="2" hMerge="1">
                  <a:txBody>
                    <a:bodyPr/>
                    <a:lstStyle/>
                    <a:p>
                      <a:endParaRPr/>
                    </a:p>
                  </a:txBody>
                  <a:tcPr marL="0" marR="0" marT="0" marB="0"/>
                </a:tc>
                <a:extLst>
                  <a:ext uri="{0D108BD9-81ED-4DB2-BD59-A6C34878D82A}">
                    <a16:rowId xmlns:a16="http://schemas.microsoft.com/office/drawing/2014/main" val="10006"/>
                  </a:ext>
                </a:extLst>
              </a:tr>
              <a:tr h="101095">
                <a:tc rowSpan="2">
                  <a:txBody>
                    <a:bodyPr/>
                    <a:lstStyle/>
                    <a:p>
                      <a:pPr marL="90170">
                        <a:lnSpc>
                          <a:spcPts val="2295"/>
                        </a:lnSpc>
                      </a:pPr>
                      <a:r>
                        <a:rPr sz="2000" spc="-15" dirty="0">
                          <a:solidFill>
                            <a:srgbClr val="660066"/>
                          </a:solidFill>
                          <a:latin typeface="Arial"/>
                          <a:cs typeface="Arial"/>
                        </a:rPr>
                        <a:t>Repeat</a:t>
                      </a:r>
                      <a:r>
                        <a:rPr sz="2000" spc="-65" dirty="0">
                          <a:solidFill>
                            <a:srgbClr val="660066"/>
                          </a:solidFill>
                          <a:latin typeface="Arial"/>
                          <a:cs typeface="Arial"/>
                        </a:rPr>
                        <a:t> </a:t>
                      </a:r>
                      <a:r>
                        <a:rPr sz="2000" dirty="0">
                          <a:solidFill>
                            <a:srgbClr val="660066"/>
                          </a:solidFill>
                          <a:latin typeface="Arial"/>
                          <a:cs typeface="Arial"/>
                        </a:rPr>
                        <a:t>8</a:t>
                      </a:r>
                      <a:endParaRPr sz="2000">
                        <a:latin typeface="Arial"/>
                        <a:cs typeface="Arial"/>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vMerge="1">
                  <a:txBody>
                    <a:bodyPr/>
                    <a:lstStyle/>
                    <a:p>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tc gridSpan="2" vMerge="1">
                  <a:txBody>
                    <a:bodyPr/>
                    <a:lstStyle/>
                    <a:p>
                      <a:endParaRPr/>
                    </a:p>
                  </a:txBody>
                  <a:tcPr marL="0" marR="0" marT="0" marB="0">
                    <a:lnL w="9525">
                      <a:solidFill>
                        <a:srgbClr val="000000"/>
                      </a:solidFill>
                      <a:prstDash val="solid"/>
                    </a:lnL>
                    <a:lnT w="9525">
                      <a:solidFill>
                        <a:srgbClr val="000000"/>
                      </a:solidFill>
                      <a:prstDash val="solid"/>
                    </a:lnT>
                    <a:lnB w="9525">
                      <a:solidFill>
                        <a:srgbClr val="000000"/>
                      </a:solidFill>
                      <a:prstDash val="solid"/>
                    </a:lnB>
                  </a:tcPr>
                </a:tc>
                <a:tc hMerge="1" vMerge="1">
                  <a:txBody>
                    <a:bodyPr/>
                    <a:lstStyle/>
                    <a:p>
                      <a:endParaRPr/>
                    </a:p>
                  </a:txBody>
                  <a:tcPr marL="0" marR="0" marT="0" marB="0"/>
                </a:tc>
                <a:extLst>
                  <a:ext uri="{0D108BD9-81ED-4DB2-BD59-A6C34878D82A}">
                    <a16:rowId xmlns:a16="http://schemas.microsoft.com/office/drawing/2014/main" val="10007"/>
                  </a:ext>
                </a:extLst>
              </a:tr>
              <a:tr h="248038">
                <a:tc vMerge="1">
                  <a:txBody>
                    <a:bodyPr/>
                    <a:lstStyle/>
                    <a:p>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vMerge="1">
                  <a:txBody>
                    <a:bodyPr/>
                    <a:lstStyle/>
                    <a:p>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tc rowSpan="6" gridSpan="2">
                  <a:txBody>
                    <a:bodyPr/>
                    <a:lstStyle/>
                    <a:p>
                      <a:pPr marL="85090" marR="96520">
                        <a:lnSpc>
                          <a:spcPct val="98800"/>
                        </a:lnSpc>
                        <a:spcBef>
                          <a:spcPts val="300"/>
                        </a:spcBef>
                      </a:pPr>
                      <a:r>
                        <a:rPr sz="2000" spc="-15" dirty="0">
                          <a:solidFill>
                            <a:srgbClr val="660066"/>
                          </a:solidFill>
                          <a:latin typeface="Arial"/>
                          <a:cs typeface="Arial"/>
                        </a:rPr>
                        <a:t>Detector  </a:t>
                      </a:r>
                      <a:r>
                        <a:rPr sz="2000" spc="-10" dirty="0">
                          <a:solidFill>
                            <a:srgbClr val="660066"/>
                          </a:solidFill>
                          <a:latin typeface="Arial"/>
                          <a:cs typeface="Arial"/>
                        </a:rPr>
                        <a:t>learns  </a:t>
                      </a:r>
                      <a:r>
                        <a:rPr sz="2000" spc="-15" dirty="0">
                          <a:solidFill>
                            <a:srgbClr val="660066"/>
                          </a:solidFill>
                          <a:latin typeface="Arial"/>
                          <a:cs typeface="Arial"/>
                        </a:rPr>
                        <a:t>that loop  </a:t>
                      </a:r>
                      <a:r>
                        <a:rPr sz="2000" spc="-10" dirty="0">
                          <a:solidFill>
                            <a:srgbClr val="660066"/>
                          </a:solidFill>
                          <a:latin typeface="Arial"/>
                          <a:cs typeface="Arial"/>
                        </a:rPr>
                        <a:t>at</a:t>
                      </a:r>
                      <a:r>
                        <a:rPr sz="2000" spc="-114" dirty="0">
                          <a:solidFill>
                            <a:srgbClr val="660066"/>
                          </a:solidFill>
                          <a:latin typeface="Arial"/>
                          <a:cs typeface="Arial"/>
                        </a:rPr>
                        <a:t> </a:t>
                      </a:r>
                      <a:r>
                        <a:rPr sz="2000" spc="-15" dirty="0">
                          <a:solidFill>
                            <a:srgbClr val="660066"/>
                          </a:solidFill>
                          <a:latin typeface="Arial"/>
                          <a:cs typeface="Arial"/>
                        </a:rPr>
                        <a:t>bottom  </a:t>
                      </a:r>
                      <a:r>
                        <a:rPr sz="2000" dirty="0">
                          <a:solidFill>
                            <a:srgbClr val="660066"/>
                          </a:solidFill>
                          <a:latin typeface="Arial"/>
                          <a:cs typeface="Arial"/>
                        </a:rPr>
                        <a:t>is </a:t>
                      </a:r>
                      <a:r>
                        <a:rPr sz="2000" spc="-10" dirty="0">
                          <a:solidFill>
                            <a:srgbClr val="660066"/>
                          </a:solidFill>
                          <a:latin typeface="Arial"/>
                          <a:cs typeface="Arial"/>
                        </a:rPr>
                        <a:t>an</a:t>
                      </a:r>
                      <a:r>
                        <a:rPr sz="2000" spc="-80" dirty="0">
                          <a:solidFill>
                            <a:srgbClr val="660066"/>
                          </a:solidFill>
                          <a:latin typeface="Arial"/>
                          <a:cs typeface="Arial"/>
                        </a:rPr>
                        <a:t> </a:t>
                      </a:r>
                      <a:r>
                        <a:rPr sz="2000" dirty="0">
                          <a:solidFill>
                            <a:srgbClr val="660066"/>
                          </a:solidFill>
                          <a:latin typeface="Arial"/>
                          <a:cs typeface="Arial"/>
                        </a:rPr>
                        <a:t>8</a:t>
                      </a:r>
                      <a:endParaRPr sz="2000">
                        <a:latin typeface="Arial"/>
                        <a:cs typeface="Arial"/>
                      </a:endParaRPr>
                    </a:p>
                  </a:txBody>
                  <a:tcPr marL="0" marR="0" marT="3810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6" hMerge="1">
                  <a:txBody>
                    <a:bodyPr/>
                    <a:lstStyle/>
                    <a:p>
                      <a:endParaRPr/>
                    </a:p>
                  </a:txBody>
                  <a:tcPr marL="0" marR="0" marT="0" marB="0"/>
                </a:tc>
                <a:extLst>
                  <a:ext uri="{0D108BD9-81ED-4DB2-BD59-A6C34878D82A}">
                    <a16:rowId xmlns:a16="http://schemas.microsoft.com/office/drawing/2014/main" val="10008"/>
                  </a:ext>
                </a:extLst>
              </a:tr>
              <a:tr h="204081">
                <a:tc>
                  <a:txBody>
                    <a:bodyPr/>
                    <a:lstStyle/>
                    <a:p>
                      <a:pPr>
                        <a:lnSpc>
                          <a:spcPct val="100000"/>
                        </a:lnSpc>
                      </a:pPr>
                      <a:endParaRPr sz="1200">
                        <a:latin typeface="Times New Roman"/>
                        <a:cs typeface="Times New Roman"/>
                      </a:endParaRPr>
                    </a:p>
                  </a:txBody>
                  <a:tcPr marL="0" marR="0" marT="0" marB="0">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tc gridSpan="2" vMerge="1">
                  <a:txBody>
                    <a:bodyPr/>
                    <a:lstStyle/>
                    <a:p>
                      <a:endParaRPr/>
                    </a:p>
                  </a:txBody>
                  <a:tcPr marL="0" marR="0" marT="3810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extLst>
                  <a:ext uri="{0D108BD9-81ED-4DB2-BD59-A6C34878D82A}">
                    <a16:rowId xmlns:a16="http://schemas.microsoft.com/office/drawing/2014/main" val="10009"/>
                  </a:ext>
                </a:extLst>
              </a:tr>
              <a:tr h="352040">
                <a:tc>
                  <a:txBody>
                    <a:bodyPr/>
                    <a:lstStyle/>
                    <a:p>
                      <a:pPr marL="90170">
                        <a:lnSpc>
                          <a:spcPct val="100000"/>
                        </a:lnSpc>
                        <a:spcBef>
                          <a:spcPts val="265"/>
                        </a:spcBef>
                      </a:pPr>
                      <a:r>
                        <a:rPr sz="2000" spc="-15" dirty="0">
                          <a:solidFill>
                            <a:srgbClr val="660066"/>
                          </a:solidFill>
                          <a:latin typeface="Arial"/>
                          <a:cs typeface="Arial"/>
                        </a:rPr>
                        <a:t>Omit</a:t>
                      </a:r>
                      <a:r>
                        <a:rPr sz="2000" spc="-40" dirty="0">
                          <a:solidFill>
                            <a:srgbClr val="660066"/>
                          </a:solidFill>
                          <a:latin typeface="Arial"/>
                          <a:cs typeface="Arial"/>
                        </a:rPr>
                        <a:t> </a:t>
                      </a:r>
                      <a:r>
                        <a:rPr sz="2000" dirty="0">
                          <a:solidFill>
                            <a:srgbClr val="660066"/>
                          </a:solidFill>
                          <a:latin typeface="Arial"/>
                          <a:cs typeface="Arial"/>
                        </a:rPr>
                        <a:t>6</a:t>
                      </a:r>
                      <a:endParaRPr sz="2000">
                        <a:latin typeface="Arial"/>
                        <a:cs typeface="Arial"/>
                      </a:endParaRPr>
                    </a:p>
                  </a:txBody>
                  <a:tcPr marL="0" marR="0" marT="33655" marB="0">
                    <a:lnL w="9525">
                      <a:solidFill>
                        <a:srgbClr val="000000"/>
                      </a:solidFill>
                      <a:prstDash val="solid"/>
                    </a:lnL>
                    <a:lnR w="9525">
                      <a:solidFill>
                        <a:srgbClr val="000000"/>
                      </a:solidFill>
                      <a:prstDash val="solid"/>
                    </a:lnR>
                    <a:lnT w="9525">
                      <a:solidFill>
                        <a:srgbClr val="000000"/>
                      </a:solidFill>
                      <a:prstDash val="solid"/>
                    </a:lnT>
                  </a:tcPr>
                </a:tc>
                <a:tc vMerge="1">
                  <a:txBody>
                    <a:bodyPr/>
                    <a:lstStyle/>
                    <a:p>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tc gridSpan="2" vMerge="1">
                  <a:txBody>
                    <a:bodyPr/>
                    <a:lstStyle/>
                    <a:p>
                      <a:endParaRPr/>
                    </a:p>
                  </a:txBody>
                  <a:tcPr marL="0" marR="0" marT="3810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extLst>
                  <a:ext uri="{0D108BD9-81ED-4DB2-BD59-A6C34878D82A}">
                    <a16:rowId xmlns:a16="http://schemas.microsoft.com/office/drawing/2014/main" val="10010"/>
                  </a:ext>
                </a:extLst>
              </a:tr>
              <a:tr h="348117">
                <a:tc>
                  <a:txBody>
                    <a:bodyPr/>
                    <a:lstStyle/>
                    <a:p>
                      <a:pPr marL="90170">
                        <a:lnSpc>
                          <a:spcPts val="2295"/>
                        </a:lnSpc>
                      </a:pPr>
                      <a:r>
                        <a:rPr sz="2000" spc="-15" dirty="0">
                          <a:solidFill>
                            <a:srgbClr val="660066"/>
                          </a:solidFill>
                          <a:latin typeface="Arial"/>
                          <a:cs typeface="Arial"/>
                        </a:rPr>
                        <a:t>Repeat</a:t>
                      </a:r>
                      <a:r>
                        <a:rPr sz="2000" spc="-65" dirty="0">
                          <a:solidFill>
                            <a:srgbClr val="660066"/>
                          </a:solidFill>
                          <a:latin typeface="Arial"/>
                          <a:cs typeface="Arial"/>
                        </a:rPr>
                        <a:t> </a:t>
                      </a:r>
                      <a:r>
                        <a:rPr sz="2000" dirty="0">
                          <a:solidFill>
                            <a:srgbClr val="660066"/>
                          </a:solidFill>
                          <a:latin typeface="Arial"/>
                          <a:cs typeface="Arial"/>
                        </a:rPr>
                        <a:t>9</a:t>
                      </a:r>
                      <a:endParaRPr sz="2000">
                        <a:latin typeface="Arial"/>
                        <a:cs typeface="Arial"/>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vMerge="1">
                  <a:txBody>
                    <a:bodyPr/>
                    <a:lstStyle/>
                    <a:p>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tc gridSpan="2" vMerge="1">
                  <a:txBody>
                    <a:bodyPr/>
                    <a:lstStyle/>
                    <a:p>
                      <a:endParaRPr/>
                    </a:p>
                  </a:txBody>
                  <a:tcPr marL="0" marR="0" marT="3810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extLst>
                  <a:ext uri="{0D108BD9-81ED-4DB2-BD59-A6C34878D82A}">
                    <a16:rowId xmlns:a16="http://schemas.microsoft.com/office/drawing/2014/main" val="10011"/>
                  </a:ext>
                </a:extLst>
              </a:tr>
              <a:tr h="248037">
                <a:tc>
                  <a:txBody>
                    <a:bodyPr/>
                    <a:lstStyle/>
                    <a:p>
                      <a:pPr>
                        <a:lnSpc>
                          <a:spcPct val="100000"/>
                        </a:lnSpc>
                      </a:pPr>
                      <a:endParaRPr sz="1500">
                        <a:latin typeface="Times New Roman"/>
                        <a:cs typeface="Times New Roman"/>
                      </a:endParaRPr>
                    </a:p>
                  </a:txBody>
                  <a:tcPr marL="0" marR="0" marT="0" marB="0">
                    <a:lnR w="9525">
                      <a:solidFill>
                        <a:srgbClr val="000000"/>
                      </a:solidFill>
                      <a:prstDash val="solid"/>
                    </a:lnR>
                    <a:lnT w="9525">
                      <a:solidFill>
                        <a:srgbClr val="000000"/>
                      </a:solidFill>
                      <a:prstDash val="solid"/>
                    </a:lnT>
                  </a:tcPr>
                </a:tc>
                <a:tc vMerge="1">
                  <a:txBody>
                    <a:bodyPr/>
                    <a:lstStyle/>
                    <a:p>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tc gridSpan="2" vMerge="1">
                  <a:txBody>
                    <a:bodyPr/>
                    <a:lstStyle/>
                    <a:p>
                      <a:endParaRPr/>
                    </a:p>
                  </a:txBody>
                  <a:tcPr marL="0" marR="0" marT="3810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extLst>
                  <a:ext uri="{0D108BD9-81ED-4DB2-BD59-A6C34878D82A}">
                    <a16:rowId xmlns:a16="http://schemas.microsoft.com/office/drawing/2014/main" val="10012"/>
                  </a:ext>
                </a:extLst>
              </a:tr>
              <a:tr h="213501">
                <a:tc gridSpan="2">
                  <a:txBody>
                    <a:bodyPr/>
                    <a:lstStyle/>
                    <a:p>
                      <a:pPr>
                        <a:lnSpc>
                          <a:spcPct val="100000"/>
                        </a:lnSpc>
                      </a:pPr>
                      <a:endParaRPr sz="1200">
                        <a:latin typeface="Times New Roman"/>
                        <a:cs typeface="Times New Roman"/>
                      </a:endParaRPr>
                    </a:p>
                  </a:txBody>
                  <a:tcPr marL="0" marR="0" marT="0" marB="0">
                    <a:lnR w="9525">
                      <a:solidFill>
                        <a:srgbClr val="000000"/>
                      </a:solidFill>
                      <a:prstDash val="solid"/>
                    </a:lnR>
                  </a:tcPr>
                </a:tc>
                <a:tc hMerge="1">
                  <a:txBody>
                    <a:bodyPr/>
                    <a:lstStyle/>
                    <a:p>
                      <a:endParaRPr/>
                    </a:p>
                  </a:txBody>
                  <a:tcPr marL="0" marR="0" marT="0" marB="0"/>
                </a:tc>
                <a:tc gridSpan="2" vMerge="1">
                  <a:txBody>
                    <a:bodyPr/>
                    <a:lstStyle/>
                    <a:p>
                      <a:endParaRPr/>
                    </a:p>
                  </a:txBody>
                  <a:tcPr marL="0" marR="0" marT="3810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extLst>
                  <a:ext uri="{0D108BD9-81ED-4DB2-BD59-A6C34878D82A}">
                    <a16:rowId xmlns:a16="http://schemas.microsoft.com/office/drawing/2014/main" val="10013"/>
                  </a:ext>
                </a:extLst>
              </a:tr>
            </a:tbl>
          </a:graphicData>
        </a:graphic>
      </p:graphicFrame>
      <p:sp>
        <p:nvSpPr>
          <p:cNvPr id="10" name="object 10"/>
          <p:cNvSpPr txBox="1"/>
          <p:nvPr/>
        </p:nvSpPr>
        <p:spPr>
          <a:xfrm>
            <a:off x="1276463" y="6802277"/>
            <a:ext cx="6279515" cy="422909"/>
          </a:xfrm>
          <a:prstGeom prst="rect">
            <a:avLst/>
          </a:prstGeom>
        </p:spPr>
        <p:txBody>
          <a:bodyPr vert="horz" wrap="square" lIns="0" tIns="0" rIns="0" bIns="0" rtlCol="0">
            <a:spAutoFit/>
          </a:bodyPr>
          <a:lstStyle/>
          <a:p>
            <a:pPr marL="12700">
              <a:lnSpc>
                <a:spcPts val="3195"/>
              </a:lnSpc>
            </a:pPr>
            <a:r>
              <a:rPr sz="2800" spc="-15" dirty="0">
                <a:solidFill>
                  <a:srgbClr val="336600"/>
                </a:solidFill>
                <a:latin typeface="Arial"/>
                <a:cs typeface="Arial"/>
              </a:rPr>
              <a:t>confidence when both </a:t>
            </a:r>
            <a:r>
              <a:rPr sz="2800" spc="-10" dirty="0">
                <a:solidFill>
                  <a:srgbClr val="336600"/>
                </a:solidFill>
                <a:latin typeface="Arial"/>
                <a:cs typeface="Arial"/>
              </a:rPr>
              <a:t>loops are</a:t>
            </a:r>
            <a:r>
              <a:rPr sz="2800" spc="-110" dirty="0">
                <a:solidFill>
                  <a:srgbClr val="336600"/>
                </a:solidFill>
                <a:latin typeface="Arial"/>
                <a:cs typeface="Arial"/>
              </a:rPr>
              <a:t> </a:t>
            </a:r>
            <a:r>
              <a:rPr sz="2800" spc="-15" dirty="0">
                <a:solidFill>
                  <a:srgbClr val="336600"/>
                </a:solidFill>
                <a:latin typeface="Arial"/>
                <a:cs typeface="Arial"/>
              </a:rPr>
              <a:t>present</a:t>
            </a:r>
            <a:endParaRPr sz="2800">
              <a:latin typeface="Arial"/>
              <a:cs typeface="Arial"/>
            </a:endParaRPr>
          </a:p>
        </p:txBody>
      </p:sp>
      <p:sp>
        <p:nvSpPr>
          <p:cNvPr id="8" name="object 8"/>
          <p:cNvSpPr txBox="1"/>
          <p:nvPr/>
        </p:nvSpPr>
        <p:spPr>
          <a:xfrm>
            <a:off x="811783" y="1419352"/>
            <a:ext cx="8455025" cy="1231900"/>
          </a:xfrm>
          <a:prstGeom prst="rect">
            <a:avLst/>
          </a:prstGeom>
        </p:spPr>
        <p:txBody>
          <a:bodyPr vert="horz" wrap="square" lIns="0" tIns="12700" rIns="0" bIns="0" rtlCol="0">
            <a:spAutoFit/>
          </a:bodyPr>
          <a:lstStyle/>
          <a:p>
            <a:pPr marL="351790" indent="-339090">
              <a:lnSpc>
                <a:spcPts val="3335"/>
              </a:lnSpc>
              <a:spcBef>
                <a:spcPts val="100"/>
              </a:spcBef>
              <a:buChar char="•"/>
              <a:tabLst>
                <a:tab pos="351155" algn="l"/>
                <a:tab pos="351790" algn="l"/>
              </a:tabLst>
            </a:pPr>
            <a:r>
              <a:rPr sz="2800" spc="-90" dirty="0">
                <a:solidFill>
                  <a:srgbClr val="336600"/>
                </a:solidFill>
                <a:latin typeface="Arial"/>
                <a:cs typeface="Arial"/>
              </a:rPr>
              <a:t>Task </a:t>
            </a:r>
            <a:r>
              <a:rPr sz="2800" spc="-10" dirty="0">
                <a:solidFill>
                  <a:srgbClr val="336600"/>
                </a:solidFill>
                <a:latin typeface="Arial"/>
                <a:cs typeface="Arial"/>
              </a:rPr>
              <a:t>of training an </a:t>
            </a:r>
            <a:r>
              <a:rPr sz="2800" dirty="0">
                <a:solidFill>
                  <a:srgbClr val="336600"/>
                </a:solidFill>
                <a:latin typeface="Arial"/>
                <a:cs typeface="Arial"/>
              </a:rPr>
              <a:t>8</a:t>
            </a:r>
            <a:r>
              <a:rPr sz="2800" spc="-20" dirty="0">
                <a:solidFill>
                  <a:srgbClr val="336600"/>
                </a:solidFill>
                <a:latin typeface="Arial"/>
                <a:cs typeface="Arial"/>
              </a:rPr>
              <a:t> </a:t>
            </a:r>
            <a:r>
              <a:rPr sz="2800" spc="-15" dirty="0">
                <a:solidFill>
                  <a:srgbClr val="336600"/>
                </a:solidFill>
                <a:latin typeface="Arial"/>
                <a:cs typeface="Arial"/>
              </a:rPr>
              <a:t>detector</a:t>
            </a:r>
            <a:endParaRPr sz="2800">
              <a:latin typeface="Arial"/>
              <a:cs typeface="Arial"/>
            </a:endParaRPr>
          </a:p>
          <a:p>
            <a:pPr marL="351790" indent="-339090">
              <a:lnSpc>
                <a:spcPts val="3310"/>
              </a:lnSpc>
              <a:buChar char="•"/>
              <a:tabLst>
                <a:tab pos="351155" algn="l"/>
                <a:tab pos="351790" algn="l"/>
              </a:tabLst>
            </a:pPr>
            <a:r>
              <a:rPr sz="2800" spc="-15" dirty="0">
                <a:solidFill>
                  <a:srgbClr val="336600"/>
                </a:solidFill>
                <a:latin typeface="Arial"/>
                <a:cs typeface="Arial"/>
              </a:rPr>
              <a:t>Bagging </a:t>
            </a:r>
            <a:r>
              <a:rPr sz="2800" spc="-10" dirty="0">
                <a:solidFill>
                  <a:srgbClr val="336600"/>
                </a:solidFill>
                <a:latin typeface="Arial"/>
                <a:cs typeface="Arial"/>
              </a:rPr>
              <a:t>training</a:t>
            </a:r>
            <a:r>
              <a:rPr sz="2800" spc="-40" dirty="0">
                <a:solidFill>
                  <a:srgbClr val="336600"/>
                </a:solidFill>
                <a:latin typeface="Arial"/>
                <a:cs typeface="Arial"/>
              </a:rPr>
              <a:t> </a:t>
            </a:r>
            <a:r>
              <a:rPr sz="2800" spc="-15" dirty="0">
                <a:solidFill>
                  <a:srgbClr val="336600"/>
                </a:solidFill>
                <a:latin typeface="Arial"/>
                <a:cs typeface="Arial"/>
              </a:rPr>
              <a:t>procedure</a:t>
            </a:r>
            <a:endParaRPr sz="2800">
              <a:latin typeface="Arial"/>
              <a:cs typeface="Arial"/>
            </a:endParaRPr>
          </a:p>
          <a:p>
            <a:pPr marL="803910" lvl="1" indent="-339725">
              <a:lnSpc>
                <a:spcPts val="2850"/>
              </a:lnSpc>
              <a:buChar char="•"/>
              <a:tabLst>
                <a:tab pos="803275" algn="l"/>
                <a:tab pos="803910" algn="l"/>
              </a:tabLst>
            </a:pPr>
            <a:r>
              <a:rPr sz="2400" spc="-15" dirty="0">
                <a:solidFill>
                  <a:srgbClr val="660066"/>
                </a:solidFill>
                <a:latin typeface="Arial"/>
                <a:cs typeface="Arial"/>
              </a:rPr>
              <a:t>make </a:t>
            </a:r>
            <a:r>
              <a:rPr sz="2400" spc="-20" dirty="0">
                <a:solidFill>
                  <a:srgbClr val="660066"/>
                </a:solidFill>
                <a:latin typeface="Arial"/>
                <a:cs typeface="Arial"/>
              </a:rPr>
              <a:t>different </a:t>
            </a:r>
            <a:r>
              <a:rPr sz="2400" spc="-15" dirty="0">
                <a:solidFill>
                  <a:srgbClr val="660066"/>
                </a:solidFill>
                <a:latin typeface="Arial"/>
                <a:cs typeface="Arial"/>
              </a:rPr>
              <a:t>data sets </a:t>
            </a:r>
            <a:r>
              <a:rPr sz="2400" spc="-10" dirty="0">
                <a:solidFill>
                  <a:srgbClr val="660066"/>
                </a:solidFill>
                <a:latin typeface="Arial"/>
                <a:cs typeface="Arial"/>
              </a:rPr>
              <a:t>by </a:t>
            </a:r>
            <a:r>
              <a:rPr sz="2400" spc="-15" dirty="0">
                <a:solidFill>
                  <a:srgbClr val="660066"/>
                </a:solidFill>
                <a:latin typeface="Arial"/>
                <a:cs typeface="Arial"/>
              </a:rPr>
              <a:t>resampling </a:t>
            </a:r>
            <a:r>
              <a:rPr sz="2400" spc="-10" dirty="0">
                <a:solidFill>
                  <a:srgbClr val="660066"/>
                </a:solidFill>
                <a:latin typeface="Arial"/>
                <a:cs typeface="Arial"/>
              </a:rPr>
              <a:t>the given </a:t>
            </a:r>
            <a:r>
              <a:rPr sz="2400" spc="-15" dirty="0">
                <a:solidFill>
                  <a:srgbClr val="660066"/>
                </a:solidFill>
                <a:latin typeface="Arial"/>
                <a:cs typeface="Arial"/>
              </a:rPr>
              <a:t>data</a:t>
            </a:r>
            <a:r>
              <a:rPr sz="2400" spc="-110" dirty="0">
                <a:solidFill>
                  <a:srgbClr val="660066"/>
                </a:solidFill>
                <a:latin typeface="Arial"/>
                <a:cs typeface="Arial"/>
              </a:rPr>
              <a:t> </a:t>
            </a:r>
            <a:r>
              <a:rPr sz="2400" spc="-10" dirty="0">
                <a:solidFill>
                  <a:srgbClr val="660066"/>
                </a:solidFill>
                <a:latin typeface="Arial"/>
                <a:cs typeface="Arial"/>
              </a:rPr>
              <a:t>set</a:t>
            </a:r>
            <a:endParaRPr sz="2400">
              <a:latin typeface="Arial"/>
              <a:cs typeface="Arial"/>
            </a:endParaRPr>
          </a:p>
        </p:txBody>
      </p:sp>
      <p:sp>
        <p:nvSpPr>
          <p:cNvPr id="9" name="object 9"/>
          <p:cNvSpPr txBox="1"/>
          <p:nvPr/>
        </p:nvSpPr>
        <p:spPr>
          <a:xfrm>
            <a:off x="887137" y="5930391"/>
            <a:ext cx="7184390" cy="869950"/>
          </a:xfrm>
          <a:prstGeom prst="rect">
            <a:avLst/>
          </a:prstGeom>
        </p:spPr>
        <p:txBody>
          <a:bodyPr vert="horz" wrap="square" lIns="0" tIns="12700" rIns="0" bIns="0" rtlCol="0">
            <a:spAutoFit/>
          </a:bodyPr>
          <a:lstStyle/>
          <a:p>
            <a:pPr marL="351790" indent="-339090">
              <a:lnSpc>
                <a:spcPts val="3325"/>
              </a:lnSpc>
              <a:spcBef>
                <a:spcPts val="100"/>
              </a:spcBef>
              <a:buChar char="•"/>
              <a:tabLst>
                <a:tab pos="351155" algn="l"/>
                <a:tab pos="351790" algn="l"/>
              </a:tabLst>
            </a:pPr>
            <a:r>
              <a:rPr sz="2800" spc="-15" dirty="0">
                <a:solidFill>
                  <a:srgbClr val="336600"/>
                </a:solidFill>
                <a:latin typeface="Arial"/>
                <a:cs typeface="Arial"/>
              </a:rPr>
              <a:t>Each detector </a:t>
            </a:r>
            <a:r>
              <a:rPr sz="2800" spc="-5" dirty="0">
                <a:solidFill>
                  <a:srgbClr val="336600"/>
                </a:solidFill>
                <a:latin typeface="Arial"/>
                <a:cs typeface="Arial"/>
              </a:rPr>
              <a:t>is</a:t>
            </a:r>
            <a:r>
              <a:rPr sz="2800" spc="-55" dirty="0">
                <a:solidFill>
                  <a:srgbClr val="336600"/>
                </a:solidFill>
                <a:latin typeface="Arial"/>
                <a:cs typeface="Arial"/>
              </a:rPr>
              <a:t> </a:t>
            </a:r>
            <a:r>
              <a:rPr sz="2800" spc="-10" dirty="0">
                <a:solidFill>
                  <a:srgbClr val="336600"/>
                </a:solidFill>
                <a:latin typeface="Arial"/>
                <a:cs typeface="Arial"/>
              </a:rPr>
              <a:t>brittle</a:t>
            </a:r>
            <a:endParaRPr sz="2800">
              <a:latin typeface="Arial"/>
              <a:cs typeface="Arial"/>
            </a:endParaRPr>
          </a:p>
          <a:p>
            <a:pPr marL="351790" indent="-339090">
              <a:lnSpc>
                <a:spcPts val="3325"/>
              </a:lnSpc>
              <a:buChar char="•"/>
              <a:tabLst>
                <a:tab pos="351155" algn="l"/>
                <a:tab pos="351790" algn="l"/>
              </a:tabLst>
            </a:pPr>
            <a:r>
              <a:rPr sz="2800" spc="-15" dirty="0">
                <a:solidFill>
                  <a:srgbClr val="336600"/>
                </a:solidFill>
                <a:latin typeface="Arial"/>
                <a:cs typeface="Arial"/>
              </a:rPr>
              <a:t>Their average </a:t>
            </a:r>
            <a:r>
              <a:rPr sz="2800" spc="-5" dirty="0">
                <a:solidFill>
                  <a:srgbClr val="336600"/>
                </a:solidFill>
                <a:latin typeface="Arial"/>
                <a:cs typeface="Arial"/>
              </a:rPr>
              <a:t>is </a:t>
            </a:r>
            <a:r>
              <a:rPr sz="2800" spc="-15" dirty="0">
                <a:solidFill>
                  <a:srgbClr val="336600"/>
                </a:solidFill>
                <a:latin typeface="Arial"/>
                <a:cs typeface="Arial"/>
              </a:rPr>
              <a:t>robust achieving</a:t>
            </a:r>
            <a:r>
              <a:rPr sz="2800" spc="-75" dirty="0">
                <a:solidFill>
                  <a:srgbClr val="336600"/>
                </a:solidFill>
                <a:latin typeface="Arial"/>
                <a:cs typeface="Arial"/>
              </a:rPr>
              <a:t> </a:t>
            </a:r>
            <a:r>
              <a:rPr sz="2800" spc="-15" dirty="0">
                <a:solidFill>
                  <a:srgbClr val="336600"/>
                </a:solidFill>
                <a:latin typeface="Arial"/>
                <a:cs typeface="Arial"/>
              </a:rPr>
              <a:t>maximum</a:t>
            </a:r>
            <a:endParaRPr sz="2800">
              <a:latin typeface="Arial"/>
              <a:cs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003150" y="963168"/>
            <a:ext cx="7915549" cy="689932"/>
          </a:xfrm>
          <a:prstGeom prst="rect">
            <a:avLst/>
          </a:prstGeom>
        </p:spPr>
        <p:txBody>
          <a:bodyPr vert="horz" wrap="square" lIns="0" tIns="12700" rIns="0" bIns="0" rtlCol="0">
            <a:spAutoFit/>
          </a:bodyPr>
          <a:lstStyle/>
          <a:p>
            <a:pPr marL="12700">
              <a:lnSpc>
                <a:spcPct val="100000"/>
              </a:lnSpc>
              <a:spcBef>
                <a:spcPts val="100"/>
              </a:spcBef>
            </a:pPr>
            <a:r>
              <a:rPr spc="-25" dirty="0"/>
              <a:t>Neural </a:t>
            </a:r>
            <a:r>
              <a:rPr lang="en-US" spc="-15" dirty="0"/>
              <a:t>N</a:t>
            </a:r>
            <a:r>
              <a:rPr spc="-15" dirty="0"/>
              <a:t>ets </a:t>
            </a:r>
            <a:r>
              <a:rPr spc="-20" dirty="0"/>
              <a:t>and</a:t>
            </a:r>
            <a:r>
              <a:rPr spc="-130" dirty="0"/>
              <a:t> </a:t>
            </a:r>
            <a:r>
              <a:rPr lang="en-US" spc="-20" dirty="0"/>
              <a:t>B</a:t>
            </a:r>
            <a:r>
              <a:rPr spc="-20" dirty="0"/>
              <a:t>agging</a:t>
            </a:r>
          </a:p>
        </p:txBody>
      </p:sp>
      <p:sp>
        <p:nvSpPr>
          <p:cNvPr id="4" name="object 4"/>
          <p:cNvSpPr txBox="1"/>
          <p:nvPr/>
        </p:nvSpPr>
        <p:spPr>
          <a:xfrm>
            <a:off x="585723" y="2100072"/>
            <a:ext cx="8587105" cy="4689104"/>
          </a:xfrm>
          <a:prstGeom prst="rect">
            <a:avLst/>
          </a:prstGeom>
        </p:spPr>
        <p:txBody>
          <a:bodyPr vert="horz" wrap="square" lIns="0" tIns="33655" rIns="0" bIns="0" rtlCol="0">
            <a:spAutoFit/>
          </a:bodyPr>
          <a:lstStyle/>
          <a:p>
            <a:pPr marL="351155" marR="553085" indent="-339090">
              <a:lnSpc>
                <a:spcPts val="3790"/>
              </a:lnSpc>
              <a:spcBef>
                <a:spcPts val="265"/>
              </a:spcBef>
              <a:buChar char="•"/>
              <a:tabLst>
                <a:tab pos="351155" algn="l"/>
                <a:tab pos="351790" algn="l"/>
              </a:tabLst>
            </a:pPr>
            <a:r>
              <a:rPr sz="3200" spc="-20" dirty="0">
                <a:solidFill>
                  <a:srgbClr val="3333CC"/>
                </a:solidFill>
                <a:latin typeface="Arial"/>
                <a:cs typeface="Arial"/>
              </a:rPr>
              <a:t>Neural nets</a:t>
            </a:r>
            <a:r>
              <a:rPr lang="en-US" sz="3200" spc="-20" dirty="0">
                <a:solidFill>
                  <a:srgbClr val="3333CC"/>
                </a:solidFill>
                <a:latin typeface="Arial"/>
                <a:cs typeface="Arial"/>
              </a:rPr>
              <a:t> often</a:t>
            </a:r>
            <a:r>
              <a:rPr sz="3200" spc="-20" dirty="0">
                <a:solidFill>
                  <a:srgbClr val="3333CC"/>
                </a:solidFill>
                <a:latin typeface="Arial"/>
                <a:cs typeface="Arial"/>
              </a:rPr>
              <a:t> </a:t>
            </a:r>
            <a:r>
              <a:rPr lang="en-US" sz="3200" spc="-20" dirty="0">
                <a:solidFill>
                  <a:srgbClr val="3333CC"/>
                </a:solidFill>
                <a:latin typeface="Arial"/>
                <a:cs typeface="Arial"/>
              </a:rPr>
              <a:t>have</a:t>
            </a:r>
            <a:r>
              <a:rPr sz="3200" spc="-20" dirty="0">
                <a:solidFill>
                  <a:srgbClr val="3333CC"/>
                </a:solidFill>
                <a:latin typeface="Arial"/>
                <a:cs typeface="Arial"/>
              </a:rPr>
              <a:t> </a:t>
            </a:r>
            <a:r>
              <a:rPr sz="3200" dirty="0">
                <a:solidFill>
                  <a:srgbClr val="3333CC"/>
                </a:solidFill>
                <a:latin typeface="Arial"/>
                <a:cs typeface="Arial"/>
              </a:rPr>
              <a:t>a </a:t>
            </a:r>
            <a:r>
              <a:rPr sz="3200" spc="-15" dirty="0">
                <a:solidFill>
                  <a:srgbClr val="3333CC"/>
                </a:solidFill>
                <a:latin typeface="Arial"/>
                <a:cs typeface="Arial"/>
              </a:rPr>
              <a:t>wide variety of</a:t>
            </a:r>
            <a:r>
              <a:rPr sz="3200" spc="-160" dirty="0">
                <a:solidFill>
                  <a:srgbClr val="3333CC"/>
                </a:solidFill>
                <a:latin typeface="Arial"/>
                <a:cs typeface="Arial"/>
              </a:rPr>
              <a:t> </a:t>
            </a:r>
            <a:r>
              <a:rPr sz="3200" spc="-20" dirty="0">
                <a:solidFill>
                  <a:srgbClr val="3333CC"/>
                </a:solidFill>
                <a:latin typeface="Arial"/>
                <a:cs typeface="Arial"/>
              </a:rPr>
              <a:t>solution  points</a:t>
            </a:r>
            <a:endParaRPr sz="3200" dirty="0">
              <a:latin typeface="Arial"/>
              <a:cs typeface="Arial"/>
            </a:endParaRPr>
          </a:p>
          <a:p>
            <a:pPr marL="747395" marR="680720" lvl="1" indent="-282575">
              <a:lnSpc>
                <a:spcPts val="3290"/>
              </a:lnSpc>
              <a:spcBef>
                <a:spcPts val="620"/>
              </a:spcBef>
              <a:buChar char="–"/>
              <a:tabLst>
                <a:tab pos="747395" algn="l"/>
              </a:tabLst>
            </a:pPr>
            <a:r>
              <a:rPr sz="2800" spc="-15" dirty="0">
                <a:solidFill>
                  <a:srgbClr val="336600"/>
                </a:solidFill>
                <a:latin typeface="Arial"/>
                <a:cs typeface="Arial"/>
              </a:rPr>
              <a:t>Thus they benefit </a:t>
            </a:r>
            <a:r>
              <a:rPr sz="2800" spc="-10" dirty="0">
                <a:solidFill>
                  <a:srgbClr val="336600"/>
                </a:solidFill>
                <a:latin typeface="Arial"/>
                <a:cs typeface="Arial"/>
              </a:rPr>
              <a:t>from </a:t>
            </a:r>
            <a:r>
              <a:rPr sz="2800" spc="-15" dirty="0">
                <a:solidFill>
                  <a:srgbClr val="336600"/>
                </a:solidFill>
                <a:latin typeface="Arial"/>
                <a:cs typeface="Arial"/>
              </a:rPr>
              <a:t>model averaging when  trained </a:t>
            </a:r>
            <a:r>
              <a:rPr sz="2800" spc="-10" dirty="0">
                <a:solidFill>
                  <a:srgbClr val="336600"/>
                </a:solidFill>
                <a:latin typeface="Arial"/>
                <a:cs typeface="Arial"/>
              </a:rPr>
              <a:t>on the </a:t>
            </a:r>
            <a:r>
              <a:rPr sz="2800" spc="-15" dirty="0">
                <a:solidFill>
                  <a:srgbClr val="336600"/>
                </a:solidFill>
                <a:latin typeface="Arial"/>
                <a:cs typeface="Arial"/>
              </a:rPr>
              <a:t>same</a:t>
            </a:r>
            <a:r>
              <a:rPr sz="2800" spc="-70" dirty="0">
                <a:solidFill>
                  <a:srgbClr val="336600"/>
                </a:solidFill>
                <a:latin typeface="Arial"/>
                <a:cs typeface="Arial"/>
              </a:rPr>
              <a:t> </a:t>
            </a:r>
            <a:r>
              <a:rPr sz="2800" spc="-20" dirty="0">
                <a:solidFill>
                  <a:srgbClr val="336600"/>
                </a:solidFill>
                <a:latin typeface="Arial"/>
                <a:cs typeface="Arial"/>
              </a:rPr>
              <a:t>dataset</a:t>
            </a:r>
            <a:endParaRPr sz="2800" dirty="0">
              <a:latin typeface="Arial"/>
              <a:cs typeface="Arial"/>
            </a:endParaRPr>
          </a:p>
          <a:p>
            <a:pPr marL="747395" lvl="1" indent="-282575">
              <a:lnSpc>
                <a:spcPct val="100000"/>
              </a:lnSpc>
              <a:spcBef>
                <a:spcPts val="550"/>
              </a:spcBef>
              <a:buChar char="–"/>
              <a:tabLst>
                <a:tab pos="747395" algn="l"/>
              </a:tabLst>
            </a:pPr>
            <a:r>
              <a:rPr sz="2800" spc="-15" dirty="0">
                <a:solidFill>
                  <a:srgbClr val="336600"/>
                </a:solidFill>
                <a:latin typeface="Arial"/>
                <a:cs typeface="Arial"/>
              </a:rPr>
              <a:t>Differences</a:t>
            </a:r>
            <a:r>
              <a:rPr sz="2800" spc="-35" dirty="0">
                <a:solidFill>
                  <a:srgbClr val="336600"/>
                </a:solidFill>
                <a:latin typeface="Arial"/>
                <a:cs typeface="Arial"/>
              </a:rPr>
              <a:t> </a:t>
            </a:r>
            <a:r>
              <a:rPr sz="2800" spc="-10" dirty="0">
                <a:solidFill>
                  <a:srgbClr val="336600"/>
                </a:solidFill>
                <a:latin typeface="Arial"/>
                <a:cs typeface="Arial"/>
              </a:rPr>
              <a:t>in:</a:t>
            </a:r>
            <a:endParaRPr sz="2800" dirty="0">
              <a:latin typeface="Arial"/>
              <a:cs typeface="Arial"/>
            </a:endParaRPr>
          </a:p>
          <a:p>
            <a:pPr marL="1143000" lvl="2" indent="-226695">
              <a:lnSpc>
                <a:spcPct val="100000"/>
              </a:lnSpc>
              <a:spcBef>
                <a:spcPts val="520"/>
              </a:spcBef>
              <a:buChar char="•"/>
              <a:tabLst>
                <a:tab pos="1143000" algn="l"/>
              </a:tabLst>
            </a:pPr>
            <a:r>
              <a:rPr sz="2400" spc="-15" dirty="0">
                <a:solidFill>
                  <a:srgbClr val="660066"/>
                </a:solidFill>
                <a:latin typeface="Arial"/>
                <a:cs typeface="Arial"/>
              </a:rPr>
              <a:t>random</a:t>
            </a:r>
            <a:r>
              <a:rPr sz="2400" spc="-45" dirty="0">
                <a:solidFill>
                  <a:srgbClr val="660066"/>
                </a:solidFill>
                <a:latin typeface="Arial"/>
                <a:cs typeface="Arial"/>
              </a:rPr>
              <a:t> </a:t>
            </a:r>
            <a:r>
              <a:rPr sz="2400" spc="-10" dirty="0">
                <a:solidFill>
                  <a:srgbClr val="660066"/>
                </a:solidFill>
                <a:latin typeface="Arial"/>
                <a:cs typeface="Arial"/>
              </a:rPr>
              <a:t>initializations</a:t>
            </a:r>
            <a:endParaRPr sz="2400" dirty="0">
              <a:latin typeface="Arial"/>
              <a:cs typeface="Arial"/>
            </a:endParaRPr>
          </a:p>
          <a:p>
            <a:pPr marL="1143000" lvl="2" indent="-226695">
              <a:lnSpc>
                <a:spcPct val="100000"/>
              </a:lnSpc>
              <a:spcBef>
                <a:spcPts val="530"/>
              </a:spcBef>
              <a:buChar char="•"/>
              <a:tabLst>
                <a:tab pos="1143000" algn="l"/>
              </a:tabLst>
            </a:pPr>
            <a:r>
              <a:rPr sz="2400" spc="-15" dirty="0">
                <a:solidFill>
                  <a:srgbClr val="660066"/>
                </a:solidFill>
                <a:latin typeface="Arial"/>
                <a:cs typeface="Arial"/>
              </a:rPr>
              <a:t>random selection </a:t>
            </a:r>
            <a:r>
              <a:rPr sz="2400" spc="-10" dirty="0">
                <a:solidFill>
                  <a:srgbClr val="660066"/>
                </a:solidFill>
                <a:latin typeface="Arial"/>
                <a:cs typeface="Arial"/>
              </a:rPr>
              <a:t>of </a:t>
            </a:r>
            <a:r>
              <a:rPr sz="2400" spc="-15" dirty="0">
                <a:solidFill>
                  <a:srgbClr val="660066"/>
                </a:solidFill>
                <a:latin typeface="Arial"/>
                <a:cs typeface="Arial"/>
              </a:rPr>
              <a:t>minibatches</a:t>
            </a:r>
            <a:endParaRPr lang="en-US" sz="2400" spc="-15" dirty="0">
              <a:solidFill>
                <a:srgbClr val="660066"/>
              </a:solidFill>
              <a:latin typeface="Arial"/>
              <a:cs typeface="Arial"/>
            </a:endParaRPr>
          </a:p>
          <a:p>
            <a:pPr marL="1143000" lvl="2" indent="-226695">
              <a:lnSpc>
                <a:spcPct val="100000"/>
              </a:lnSpc>
              <a:spcBef>
                <a:spcPts val="530"/>
              </a:spcBef>
              <a:buChar char="•"/>
              <a:tabLst>
                <a:tab pos="1143000" algn="l"/>
              </a:tabLst>
            </a:pPr>
            <a:r>
              <a:rPr lang="en-US" sz="2400" spc="-15" dirty="0">
                <a:solidFill>
                  <a:srgbClr val="660066"/>
                </a:solidFill>
                <a:latin typeface="Arial"/>
                <a:cs typeface="Arial"/>
              </a:rPr>
              <a:t>random selection </a:t>
            </a:r>
            <a:r>
              <a:rPr sz="2400" spc="-5" dirty="0">
                <a:solidFill>
                  <a:srgbClr val="660066"/>
                </a:solidFill>
                <a:latin typeface="Arial"/>
                <a:cs typeface="Arial"/>
              </a:rPr>
              <a:t>in</a:t>
            </a:r>
            <a:r>
              <a:rPr sz="2400" spc="-100" dirty="0">
                <a:solidFill>
                  <a:srgbClr val="660066"/>
                </a:solidFill>
                <a:latin typeface="Arial"/>
                <a:cs typeface="Arial"/>
              </a:rPr>
              <a:t> </a:t>
            </a:r>
            <a:r>
              <a:rPr sz="2400" spc="-15" dirty="0">
                <a:solidFill>
                  <a:srgbClr val="660066"/>
                </a:solidFill>
                <a:latin typeface="Arial"/>
                <a:cs typeface="Arial"/>
              </a:rPr>
              <a:t>hyperparameters,</a:t>
            </a:r>
            <a:endParaRPr sz="2400" dirty="0">
              <a:latin typeface="Arial"/>
              <a:cs typeface="Arial"/>
            </a:endParaRPr>
          </a:p>
          <a:p>
            <a:pPr marL="747395" marR="5080" lvl="1" indent="-282575">
              <a:lnSpc>
                <a:spcPts val="3290"/>
              </a:lnSpc>
              <a:spcBef>
                <a:spcPts val="800"/>
              </a:spcBef>
              <a:buChar char="–"/>
              <a:tabLst>
                <a:tab pos="747395" algn="l"/>
              </a:tabLst>
            </a:pPr>
            <a:r>
              <a:rPr sz="2800" spc="-15" dirty="0">
                <a:solidFill>
                  <a:srgbClr val="336600"/>
                </a:solidFill>
                <a:latin typeface="Arial"/>
                <a:cs typeface="Arial"/>
              </a:rPr>
              <a:t>cause different members </a:t>
            </a:r>
            <a:r>
              <a:rPr sz="2800" spc="-10" dirty="0">
                <a:solidFill>
                  <a:srgbClr val="336600"/>
                </a:solidFill>
                <a:latin typeface="Arial"/>
                <a:cs typeface="Arial"/>
              </a:rPr>
              <a:t>of the </a:t>
            </a:r>
            <a:r>
              <a:rPr sz="2800" spc="-15" dirty="0">
                <a:solidFill>
                  <a:srgbClr val="336600"/>
                </a:solidFill>
                <a:latin typeface="Arial"/>
                <a:cs typeface="Arial"/>
              </a:rPr>
              <a:t>ensemble </a:t>
            </a:r>
            <a:r>
              <a:rPr sz="2800" spc="-10" dirty="0">
                <a:solidFill>
                  <a:srgbClr val="336600"/>
                </a:solidFill>
                <a:latin typeface="Arial"/>
                <a:cs typeface="Arial"/>
              </a:rPr>
              <a:t>to</a:t>
            </a:r>
            <a:r>
              <a:rPr sz="2800" spc="-155" dirty="0">
                <a:solidFill>
                  <a:srgbClr val="336600"/>
                </a:solidFill>
                <a:latin typeface="Arial"/>
                <a:cs typeface="Arial"/>
              </a:rPr>
              <a:t> </a:t>
            </a:r>
            <a:r>
              <a:rPr sz="2800" spc="-20" dirty="0">
                <a:solidFill>
                  <a:srgbClr val="336600"/>
                </a:solidFill>
                <a:latin typeface="Arial"/>
                <a:cs typeface="Arial"/>
              </a:rPr>
              <a:t>make  </a:t>
            </a:r>
            <a:r>
              <a:rPr sz="2800" spc="-10" dirty="0">
                <a:solidFill>
                  <a:srgbClr val="336600"/>
                </a:solidFill>
                <a:latin typeface="Arial"/>
                <a:cs typeface="Arial"/>
              </a:rPr>
              <a:t>partially </a:t>
            </a:r>
            <a:r>
              <a:rPr sz="2800" spc="-15" dirty="0">
                <a:solidFill>
                  <a:srgbClr val="336600"/>
                </a:solidFill>
                <a:latin typeface="Arial"/>
                <a:cs typeface="Arial"/>
              </a:rPr>
              <a:t>independent</a:t>
            </a:r>
            <a:r>
              <a:rPr sz="2800" spc="-50" dirty="0">
                <a:solidFill>
                  <a:srgbClr val="336600"/>
                </a:solidFill>
                <a:latin typeface="Arial"/>
                <a:cs typeface="Arial"/>
              </a:rPr>
              <a:t> </a:t>
            </a:r>
            <a:r>
              <a:rPr sz="2800" spc="-10" dirty="0">
                <a:solidFill>
                  <a:srgbClr val="336600"/>
                </a:solidFill>
                <a:latin typeface="Arial"/>
                <a:cs typeface="Arial"/>
              </a:rPr>
              <a:t>errors</a:t>
            </a:r>
            <a:endParaRPr sz="2800" dirty="0">
              <a:latin typeface="Arial"/>
              <a:cs typeface="Aria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231900" y="914400"/>
            <a:ext cx="8039322" cy="689932"/>
          </a:xfrm>
          <a:prstGeom prst="rect">
            <a:avLst/>
          </a:prstGeom>
        </p:spPr>
        <p:txBody>
          <a:bodyPr vert="horz" wrap="square" lIns="0" tIns="12700" rIns="0" bIns="0" rtlCol="0">
            <a:spAutoFit/>
          </a:bodyPr>
          <a:lstStyle/>
          <a:p>
            <a:pPr marL="12700">
              <a:lnSpc>
                <a:spcPct val="100000"/>
              </a:lnSpc>
              <a:spcBef>
                <a:spcPts val="100"/>
              </a:spcBef>
            </a:pPr>
            <a:r>
              <a:rPr lang="en-US" spc="-25" dirty="0"/>
              <a:t>Advantages of </a:t>
            </a:r>
            <a:r>
              <a:rPr spc="-25" dirty="0"/>
              <a:t>Model </a:t>
            </a:r>
            <a:r>
              <a:rPr lang="en-US" spc="-25" dirty="0"/>
              <a:t>A</a:t>
            </a:r>
            <a:r>
              <a:rPr spc="-25" dirty="0"/>
              <a:t>veraging</a:t>
            </a:r>
          </a:p>
        </p:txBody>
      </p:sp>
      <p:sp>
        <p:nvSpPr>
          <p:cNvPr id="4" name="object 4"/>
          <p:cNvSpPr txBox="1"/>
          <p:nvPr/>
        </p:nvSpPr>
        <p:spPr>
          <a:xfrm>
            <a:off x="585723" y="2100072"/>
            <a:ext cx="8550910" cy="4371975"/>
          </a:xfrm>
          <a:prstGeom prst="rect">
            <a:avLst/>
          </a:prstGeom>
        </p:spPr>
        <p:txBody>
          <a:bodyPr vert="horz" wrap="square" lIns="0" tIns="33655" rIns="0" bIns="0" rtlCol="0">
            <a:spAutoFit/>
          </a:bodyPr>
          <a:lstStyle/>
          <a:p>
            <a:pPr marL="351155" marR="1054100" indent="-339090">
              <a:lnSpc>
                <a:spcPts val="3790"/>
              </a:lnSpc>
              <a:spcBef>
                <a:spcPts val="265"/>
              </a:spcBef>
              <a:buChar char="•"/>
              <a:tabLst>
                <a:tab pos="351155" algn="l"/>
                <a:tab pos="351790" algn="l"/>
              </a:tabLst>
            </a:pPr>
            <a:r>
              <a:rPr sz="3200" spc="-25" dirty="0">
                <a:solidFill>
                  <a:srgbClr val="3333CC"/>
                </a:solidFill>
                <a:latin typeface="Arial"/>
                <a:cs typeface="Arial"/>
              </a:rPr>
              <a:t>Model </a:t>
            </a:r>
            <a:r>
              <a:rPr sz="3200" spc="-20" dirty="0">
                <a:solidFill>
                  <a:srgbClr val="3333CC"/>
                </a:solidFill>
                <a:latin typeface="Arial"/>
                <a:cs typeface="Arial"/>
              </a:rPr>
              <a:t>averaging </a:t>
            </a:r>
            <a:r>
              <a:rPr sz="3200" spc="-5" dirty="0">
                <a:solidFill>
                  <a:srgbClr val="3333CC"/>
                </a:solidFill>
                <a:latin typeface="Arial"/>
                <a:cs typeface="Arial"/>
              </a:rPr>
              <a:t>is </a:t>
            </a:r>
            <a:r>
              <a:rPr sz="3200" dirty="0">
                <a:solidFill>
                  <a:srgbClr val="3333CC"/>
                </a:solidFill>
                <a:latin typeface="Arial"/>
                <a:cs typeface="Arial"/>
              </a:rPr>
              <a:t>a </a:t>
            </a:r>
            <a:r>
              <a:rPr sz="3200" spc="-20" dirty="0">
                <a:solidFill>
                  <a:srgbClr val="3333CC"/>
                </a:solidFill>
                <a:latin typeface="Arial"/>
                <a:cs typeface="Arial"/>
              </a:rPr>
              <a:t>reliable </a:t>
            </a:r>
            <a:r>
              <a:rPr sz="3200" spc="-25" dirty="0">
                <a:solidFill>
                  <a:srgbClr val="3333CC"/>
                </a:solidFill>
                <a:latin typeface="Arial"/>
                <a:cs typeface="Arial"/>
              </a:rPr>
              <a:t>method</a:t>
            </a:r>
            <a:r>
              <a:rPr sz="3200" spc="-160" dirty="0">
                <a:solidFill>
                  <a:srgbClr val="3333CC"/>
                </a:solidFill>
                <a:latin typeface="Arial"/>
                <a:cs typeface="Arial"/>
              </a:rPr>
              <a:t> </a:t>
            </a:r>
            <a:r>
              <a:rPr sz="3200" spc="-15" dirty="0">
                <a:solidFill>
                  <a:srgbClr val="3333CC"/>
                </a:solidFill>
                <a:latin typeface="Arial"/>
                <a:cs typeface="Arial"/>
              </a:rPr>
              <a:t>for  </a:t>
            </a:r>
            <a:r>
              <a:rPr sz="3200" spc="-25" dirty="0">
                <a:solidFill>
                  <a:srgbClr val="3333CC"/>
                </a:solidFill>
                <a:latin typeface="Arial"/>
                <a:cs typeface="Arial"/>
              </a:rPr>
              <a:t>reducing generalization</a:t>
            </a:r>
            <a:r>
              <a:rPr sz="3200" spc="-55" dirty="0">
                <a:solidFill>
                  <a:srgbClr val="3333CC"/>
                </a:solidFill>
                <a:latin typeface="Arial"/>
                <a:cs typeface="Arial"/>
              </a:rPr>
              <a:t> </a:t>
            </a:r>
            <a:r>
              <a:rPr sz="3200" spc="-20" dirty="0">
                <a:solidFill>
                  <a:srgbClr val="3333CC"/>
                </a:solidFill>
                <a:latin typeface="Arial"/>
                <a:cs typeface="Arial"/>
              </a:rPr>
              <a:t>error</a:t>
            </a:r>
            <a:endParaRPr sz="3200" dirty="0">
              <a:latin typeface="Arial"/>
              <a:cs typeface="Arial"/>
            </a:endParaRPr>
          </a:p>
          <a:p>
            <a:pPr marL="747395" marR="685800" lvl="1" indent="-282575">
              <a:lnSpc>
                <a:spcPts val="3290"/>
              </a:lnSpc>
              <a:spcBef>
                <a:spcPts val="620"/>
              </a:spcBef>
              <a:buChar char="–"/>
              <a:tabLst>
                <a:tab pos="747395" algn="l"/>
              </a:tabLst>
            </a:pPr>
            <a:r>
              <a:rPr sz="2800" spc="-15" dirty="0">
                <a:solidFill>
                  <a:srgbClr val="336600"/>
                </a:solidFill>
                <a:latin typeface="Arial"/>
                <a:cs typeface="Arial"/>
              </a:rPr>
              <a:t>Machine </a:t>
            </a:r>
            <a:r>
              <a:rPr sz="2800" spc="-10" dirty="0">
                <a:solidFill>
                  <a:srgbClr val="336600"/>
                </a:solidFill>
                <a:latin typeface="Arial"/>
                <a:cs typeface="Arial"/>
              </a:rPr>
              <a:t>learning </a:t>
            </a:r>
            <a:r>
              <a:rPr sz="2800" spc="-15" dirty="0">
                <a:solidFill>
                  <a:srgbClr val="336600"/>
                </a:solidFill>
                <a:latin typeface="Arial"/>
                <a:cs typeface="Arial"/>
              </a:rPr>
              <a:t>contests </a:t>
            </a:r>
            <a:r>
              <a:rPr sz="2800" spc="-10" dirty="0">
                <a:solidFill>
                  <a:srgbClr val="336600"/>
                </a:solidFill>
                <a:latin typeface="Arial"/>
                <a:cs typeface="Arial"/>
              </a:rPr>
              <a:t>are </a:t>
            </a:r>
            <a:r>
              <a:rPr sz="2800" spc="-15" dirty="0">
                <a:solidFill>
                  <a:srgbClr val="336600"/>
                </a:solidFill>
                <a:latin typeface="Arial"/>
                <a:cs typeface="Arial"/>
              </a:rPr>
              <a:t>usually won</a:t>
            </a:r>
            <a:r>
              <a:rPr sz="2800" spc="-140" dirty="0">
                <a:solidFill>
                  <a:srgbClr val="336600"/>
                </a:solidFill>
                <a:latin typeface="Arial"/>
                <a:cs typeface="Arial"/>
              </a:rPr>
              <a:t> </a:t>
            </a:r>
            <a:r>
              <a:rPr sz="2800" spc="-10" dirty="0">
                <a:solidFill>
                  <a:srgbClr val="336600"/>
                </a:solidFill>
                <a:latin typeface="Arial"/>
                <a:cs typeface="Arial"/>
              </a:rPr>
              <a:t>by  </a:t>
            </a:r>
            <a:r>
              <a:rPr sz="2800" spc="-15" dirty="0">
                <a:solidFill>
                  <a:srgbClr val="336600"/>
                </a:solidFill>
                <a:latin typeface="Arial"/>
                <a:cs typeface="Arial"/>
              </a:rPr>
              <a:t>model averaging over dozens </a:t>
            </a:r>
            <a:r>
              <a:rPr sz="2800" spc="-10" dirty="0">
                <a:solidFill>
                  <a:srgbClr val="336600"/>
                </a:solidFill>
                <a:latin typeface="Arial"/>
                <a:cs typeface="Arial"/>
              </a:rPr>
              <a:t>of</a:t>
            </a:r>
            <a:r>
              <a:rPr sz="2800" spc="-75" dirty="0">
                <a:solidFill>
                  <a:srgbClr val="336600"/>
                </a:solidFill>
                <a:latin typeface="Arial"/>
                <a:cs typeface="Arial"/>
              </a:rPr>
              <a:t> </a:t>
            </a:r>
            <a:r>
              <a:rPr sz="2800" spc="-15" dirty="0">
                <a:solidFill>
                  <a:srgbClr val="336600"/>
                </a:solidFill>
                <a:latin typeface="Arial"/>
                <a:cs typeface="Arial"/>
              </a:rPr>
              <a:t>models</a:t>
            </a:r>
            <a:endParaRPr sz="2800" dirty="0">
              <a:latin typeface="Arial"/>
              <a:cs typeface="Arial"/>
            </a:endParaRPr>
          </a:p>
          <a:p>
            <a:pPr marL="1143000" lvl="2" indent="-226695">
              <a:lnSpc>
                <a:spcPct val="100000"/>
              </a:lnSpc>
              <a:spcBef>
                <a:spcPts val="445"/>
              </a:spcBef>
              <a:buChar char="•"/>
              <a:tabLst>
                <a:tab pos="1143000" algn="l"/>
              </a:tabLst>
            </a:pPr>
            <a:r>
              <a:rPr sz="2400" spc="-15" dirty="0">
                <a:solidFill>
                  <a:srgbClr val="660066"/>
                </a:solidFill>
                <a:latin typeface="Arial"/>
                <a:cs typeface="Arial"/>
              </a:rPr>
              <a:t>Ex: </a:t>
            </a:r>
            <a:r>
              <a:rPr sz="2400" spc="-10" dirty="0">
                <a:solidFill>
                  <a:srgbClr val="660066"/>
                </a:solidFill>
                <a:latin typeface="Arial"/>
                <a:cs typeface="Arial"/>
              </a:rPr>
              <a:t>Netflix </a:t>
            </a:r>
            <a:r>
              <a:rPr sz="2400" spc="-15" dirty="0">
                <a:solidFill>
                  <a:srgbClr val="660066"/>
                </a:solidFill>
                <a:latin typeface="Arial"/>
                <a:cs typeface="Arial"/>
              </a:rPr>
              <a:t>grand</a:t>
            </a:r>
            <a:r>
              <a:rPr sz="2400" spc="-55" dirty="0">
                <a:solidFill>
                  <a:srgbClr val="660066"/>
                </a:solidFill>
                <a:latin typeface="Arial"/>
                <a:cs typeface="Arial"/>
              </a:rPr>
              <a:t> </a:t>
            </a:r>
            <a:r>
              <a:rPr sz="2400" spc="-10" dirty="0">
                <a:solidFill>
                  <a:srgbClr val="660066"/>
                </a:solidFill>
                <a:latin typeface="Arial"/>
                <a:cs typeface="Arial"/>
              </a:rPr>
              <a:t>prize</a:t>
            </a:r>
            <a:endParaRPr sz="2400" dirty="0">
              <a:latin typeface="Arial"/>
              <a:cs typeface="Arial"/>
            </a:endParaRPr>
          </a:p>
          <a:p>
            <a:pPr marL="351155" marR="5080" indent="-339090">
              <a:lnSpc>
                <a:spcPct val="99000"/>
              </a:lnSpc>
              <a:spcBef>
                <a:spcPts val="750"/>
              </a:spcBef>
              <a:buChar char="•"/>
              <a:tabLst>
                <a:tab pos="351155" algn="l"/>
                <a:tab pos="351790" algn="l"/>
              </a:tabLst>
            </a:pPr>
            <a:r>
              <a:rPr sz="3200" spc="-15" dirty="0">
                <a:solidFill>
                  <a:srgbClr val="3333CC"/>
                </a:solidFill>
                <a:latin typeface="Arial"/>
                <a:cs typeface="Arial"/>
              </a:rPr>
              <a:t>Since </a:t>
            </a:r>
            <a:r>
              <a:rPr sz="3200" spc="-25" dirty="0">
                <a:solidFill>
                  <a:srgbClr val="3333CC"/>
                </a:solidFill>
                <a:latin typeface="Arial"/>
                <a:cs typeface="Arial"/>
              </a:rPr>
              <a:t>model </a:t>
            </a:r>
            <a:r>
              <a:rPr sz="3200" spc="-20" dirty="0">
                <a:solidFill>
                  <a:srgbClr val="3333CC"/>
                </a:solidFill>
                <a:latin typeface="Arial"/>
                <a:cs typeface="Arial"/>
              </a:rPr>
              <a:t>averaging </a:t>
            </a:r>
            <a:r>
              <a:rPr sz="3200" spc="-25" dirty="0">
                <a:solidFill>
                  <a:srgbClr val="3333CC"/>
                </a:solidFill>
                <a:latin typeface="Arial"/>
                <a:cs typeface="Arial"/>
              </a:rPr>
              <a:t>performance comes </a:t>
            </a:r>
            <a:r>
              <a:rPr sz="3200" spc="-15" dirty="0">
                <a:solidFill>
                  <a:srgbClr val="3333CC"/>
                </a:solidFill>
                <a:latin typeface="Arial"/>
                <a:cs typeface="Arial"/>
              </a:rPr>
              <a:t>at  the </a:t>
            </a:r>
            <a:r>
              <a:rPr sz="3200" spc="-25" dirty="0">
                <a:solidFill>
                  <a:srgbClr val="3333CC"/>
                </a:solidFill>
                <a:latin typeface="Arial"/>
                <a:cs typeface="Arial"/>
              </a:rPr>
              <a:t>expense </a:t>
            </a:r>
            <a:r>
              <a:rPr sz="3200" spc="-15" dirty="0">
                <a:solidFill>
                  <a:srgbClr val="3333CC"/>
                </a:solidFill>
                <a:latin typeface="Arial"/>
                <a:cs typeface="Arial"/>
              </a:rPr>
              <a:t>of </a:t>
            </a:r>
            <a:r>
              <a:rPr sz="3200" spc="-25" dirty="0">
                <a:solidFill>
                  <a:srgbClr val="3333CC"/>
                </a:solidFill>
                <a:latin typeface="Arial"/>
                <a:cs typeface="Arial"/>
              </a:rPr>
              <a:t>increased computation </a:t>
            </a:r>
            <a:r>
              <a:rPr sz="3200" spc="-20" dirty="0">
                <a:solidFill>
                  <a:srgbClr val="3333CC"/>
                </a:solidFill>
                <a:latin typeface="Arial"/>
                <a:cs typeface="Arial"/>
              </a:rPr>
              <a:t>and  </a:t>
            </a:r>
            <a:r>
              <a:rPr sz="3200" spc="-25" dirty="0">
                <a:solidFill>
                  <a:srgbClr val="3333CC"/>
                </a:solidFill>
                <a:latin typeface="Arial"/>
                <a:cs typeface="Arial"/>
              </a:rPr>
              <a:t>memory, benchmark comparisons </a:t>
            </a:r>
            <a:r>
              <a:rPr sz="3200" spc="-15" dirty="0">
                <a:solidFill>
                  <a:srgbClr val="3333CC"/>
                </a:solidFill>
                <a:latin typeface="Arial"/>
                <a:cs typeface="Arial"/>
              </a:rPr>
              <a:t>are </a:t>
            </a:r>
            <a:r>
              <a:rPr lang="en-US" sz="3200" spc="-15" dirty="0">
                <a:solidFill>
                  <a:srgbClr val="3333CC"/>
                </a:solidFill>
                <a:latin typeface="Arial"/>
                <a:cs typeface="Arial"/>
              </a:rPr>
              <a:t>usually </a:t>
            </a:r>
            <a:r>
              <a:rPr sz="3200" spc="-25" dirty="0">
                <a:solidFill>
                  <a:srgbClr val="3333CC"/>
                </a:solidFill>
                <a:latin typeface="Arial"/>
                <a:cs typeface="Arial"/>
              </a:rPr>
              <a:t>made  </a:t>
            </a:r>
            <a:r>
              <a:rPr sz="3200" spc="-20" dirty="0">
                <a:solidFill>
                  <a:srgbClr val="3333CC"/>
                </a:solidFill>
                <a:latin typeface="Arial"/>
                <a:cs typeface="Arial"/>
              </a:rPr>
              <a:t>using </a:t>
            </a:r>
            <a:r>
              <a:rPr sz="3200" dirty="0">
                <a:solidFill>
                  <a:srgbClr val="3333CC"/>
                </a:solidFill>
                <a:latin typeface="Arial"/>
                <a:cs typeface="Arial"/>
              </a:rPr>
              <a:t>a </a:t>
            </a:r>
            <a:r>
              <a:rPr sz="3200" spc="-15" dirty="0">
                <a:solidFill>
                  <a:srgbClr val="3333CC"/>
                </a:solidFill>
                <a:latin typeface="Arial"/>
                <a:cs typeface="Arial"/>
              </a:rPr>
              <a:t>single</a:t>
            </a:r>
            <a:r>
              <a:rPr sz="3200" spc="-105" dirty="0">
                <a:solidFill>
                  <a:srgbClr val="3333CC"/>
                </a:solidFill>
                <a:latin typeface="Arial"/>
                <a:cs typeface="Arial"/>
              </a:rPr>
              <a:t> </a:t>
            </a:r>
            <a:r>
              <a:rPr sz="3200" spc="-30" dirty="0">
                <a:solidFill>
                  <a:srgbClr val="3333CC"/>
                </a:solidFill>
                <a:latin typeface="Arial"/>
                <a:cs typeface="Arial"/>
              </a:rPr>
              <a:t>model</a:t>
            </a:r>
            <a:endParaRPr sz="3200" dirty="0">
              <a:latin typeface="Arial"/>
              <a:cs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865006" y="704088"/>
            <a:ext cx="2180590" cy="695960"/>
          </a:xfrm>
          <a:prstGeom prst="rect">
            <a:avLst/>
          </a:prstGeom>
        </p:spPr>
        <p:txBody>
          <a:bodyPr vert="horz" wrap="square" lIns="0" tIns="12700" rIns="0" bIns="0" rtlCol="0">
            <a:spAutoFit/>
          </a:bodyPr>
          <a:lstStyle/>
          <a:p>
            <a:pPr marL="12700">
              <a:lnSpc>
                <a:spcPct val="100000"/>
              </a:lnSpc>
              <a:spcBef>
                <a:spcPts val="100"/>
              </a:spcBef>
            </a:pPr>
            <a:r>
              <a:rPr spc="-25" dirty="0"/>
              <a:t>Boosting</a:t>
            </a:r>
          </a:p>
        </p:txBody>
      </p:sp>
      <p:sp>
        <p:nvSpPr>
          <p:cNvPr id="4" name="object 4"/>
          <p:cNvSpPr txBox="1"/>
          <p:nvPr/>
        </p:nvSpPr>
        <p:spPr>
          <a:xfrm>
            <a:off x="589676" y="1446911"/>
            <a:ext cx="8731250" cy="5451813"/>
          </a:xfrm>
          <a:prstGeom prst="rect">
            <a:avLst/>
          </a:prstGeom>
        </p:spPr>
        <p:txBody>
          <a:bodyPr vert="horz" wrap="square" lIns="0" tIns="95250" rIns="0" bIns="0" rtlCol="0">
            <a:spAutoFit/>
          </a:bodyPr>
          <a:lstStyle/>
          <a:p>
            <a:pPr marL="351790" indent="-339090">
              <a:lnSpc>
                <a:spcPct val="100000"/>
              </a:lnSpc>
              <a:spcBef>
                <a:spcPts val="750"/>
              </a:spcBef>
              <a:buChar char="•"/>
              <a:tabLst>
                <a:tab pos="351155" algn="l"/>
                <a:tab pos="351790" algn="l"/>
              </a:tabLst>
            </a:pPr>
            <a:r>
              <a:rPr sz="3200" spc="-25" dirty="0">
                <a:solidFill>
                  <a:srgbClr val="3333CC"/>
                </a:solidFill>
                <a:latin typeface="Arial"/>
                <a:cs typeface="Arial"/>
              </a:rPr>
              <a:t>Incrementally adding models </a:t>
            </a:r>
            <a:r>
              <a:rPr sz="3200" spc="-10" dirty="0">
                <a:solidFill>
                  <a:srgbClr val="3333CC"/>
                </a:solidFill>
                <a:latin typeface="Arial"/>
                <a:cs typeface="Arial"/>
              </a:rPr>
              <a:t>to </a:t>
            </a:r>
            <a:r>
              <a:rPr sz="3200" spc="-15" dirty="0">
                <a:solidFill>
                  <a:srgbClr val="3333CC"/>
                </a:solidFill>
                <a:latin typeface="Arial"/>
                <a:cs typeface="Arial"/>
              </a:rPr>
              <a:t>the</a:t>
            </a:r>
            <a:r>
              <a:rPr sz="3200" spc="-85" dirty="0">
                <a:solidFill>
                  <a:srgbClr val="3333CC"/>
                </a:solidFill>
                <a:latin typeface="Arial"/>
                <a:cs typeface="Arial"/>
              </a:rPr>
              <a:t> </a:t>
            </a:r>
            <a:r>
              <a:rPr sz="3200" spc="-25" dirty="0">
                <a:solidFill>
                  <a:srgbClr val="3333CC"/>
                </a:solidFill>
                <a:latin typeface="Arial"/>
                <a:cs typeface="Arial"/>
              </a:rPr>
              <a:t>ensemble</a:t>
            </a:r>
            <a:endParaRPr sz="3200" dirty="0">
              <a:latin typeface="Arial"/>
              <a:cs typeface="Arial"/>
            </a:endParaRPr>
          </a:p>
          <a:p>
            <a:pPr marL="747395" marR="1316355" lvl="1" indent="-282575">
              <a:lnSpc>
                <a:spcPts val="3290"/>
              </a:lnSpc>
              <a:spcBef>
                <a:spcPts val="735"/>
              </a:spcBef>
              <a:buChar char="–"/>
              <a:tabLst>
                <a:tab pos="747395" algn="l"/>
              </a:tabLst>
            </a:pPr>
            <a:r>
              <a:rPr sz="2800" spc="-15" dirty="0">
                <a:solidFill>
                  <a:srgbClr val="336600"/>
                </a:solidFill>
                <a:latin typeface="Arial"/>
                <a:cs typeface="Arial"/>
              </a:rPr>
              <a:t>After </a:t>
            </a:r>
            <a:r>
              <a:rPr sz="2800" dirty="0">
                <a:solidFill>
                  <a:srgbClr val="336600"/>
                </a:solidFill>
                <a:latin typeface="Arial"/>
                <a:cs typeface="Arial"/>
              </a:rPr>
              <a:t>a </a:t>
            </a:r>
            <a:r>
              <a:rPr sz="2800" spc="-15" dirty="0">
                <a:solidFill>
                  <a:srgbClr val="336600"/>
                </a:solidFill>
                <a:latin typeface="Arial"/>
                <a:cs typeface="Arial"/>
              </a:rPr>
              <a:t>weak learner </a:t>
            </a:r>
            <a:r>
              <a:rPr sz="2800" spc="-5" dirty="0">
                <a:solidFill>
                  <a:srgbClr val="336600"/>
                </a:solidFill>
                <a:latin typeface="Arial"/>
                <a:cs typeface="Arial"/>
              </a:rPr>
              <a:t>is </a:t>
            </a:r>
            <a:r>
              <a:rPr sz="2800" spc="-15" dirty="0">
                <a:solidFill>
                  <a:srgbClr val="336600"/>
                </a:solidFill>
                <a:latin typeface="Arial"/>
                <a:cs typeface="Arial"/>
              </a:rPr>
              <a:t>added, </a:t>
            </a:r>
            <a:r>
              <a:rPr sz="2800" spc="-10" dirty="0">
                <a:solidFill>
                  <a:srgbClr val="336600"/>
                </a:solidFill>
                <a:latin typeface="Arial"/>
                <a:cs typeface="Arial"/>
              </a:rPr>
              <a:t>the </a:t>
            </a:r>
            <a:r>
              <a:rPr sz="2800" spc="-15" dirty="0">
                <a:solidFill>
                  <a:srgbClr val="336600"/>
                </a:solidFill>
                <a:latin typeface="Arial"/>
                <a:cs typeface="Arial"/>
              </a:rPr>
              <a:t>data</a:t>
            </a:r>
            <a:r>
              <a:rPr sz="2800" spc="-150" dirty="0">
                <a:solidFill>
                  <a:srgbClr val="336600"/>
                </a:solidFill>
                <a:latin typeface="Arial"/>
                <a:cs typeface="Arial"/>
              </a:rPr>
              <a:t> </a:t>
            </a:r>
            <a:r>
              <a:rPr sz="2800" spc="-10" dirty="0">
                <a:solidFill>
                  <a:srgbClr val="336600"/>
                </a:solidFill>
                <a:latin typeface="Arial"/>
                <a:cs typeface="Arial"/>
              </a:rPr>
              <a:t>are  </a:t>
            </a:r>
            <a:r>
              <a:rPr sz="2800" spc="-15" dirty="0">
                <a:solidFill>
                  <a:srgbClr val="336600"/>
                </a:solidFill>
                <a:latin typeface="Arial"/>
                <a:cs typeface="Arial"/>
              </a:rPr>
              <a:t>reweighted:</a:t>
            </a:r>
            <a:endParaRPr sz="2800" dirty="0">
              <a:latin typeface="Arial"/>
              <a:cs typeface="Arial"/>
            </a:endParaRPr>
          </a:p>
          <a:p>
            <a:pPr marL="1143000" marR="1042035" lvl="2" indent="-226060">
              <a:lnSpc>
                <a:spcPct val="100800"/>
              </a:lnSpc>
              <a:spcBef>
                <a:spcPts val="420"/>
              </a:spcBef>
              <a:buChar char="•"/>
              <a:tabLst>
                <a:tab pos="1143000" algn="l"/>
              </a:tabLst>
            </a:pPr>
            <a:r>
              <a:rPr sz="2400" spc="-15" dirty="0">
                <a:solidFill>
                  <a:srgbClr val="660066"/>
                </a:solidFill>
                <a:latin typeface="Arial"/>
                <a:cs typeface="Arial"/>
              </a:rPr>
              <a:t>examples that </a:t>
            </a:r>
            <a:r>
              <a:rPr sz="2400" spc="-10" dirty="0">
                <a:solidFill>
                  <a:srgbClr val="660066"/>
                </a:solidFill>
                <a:latin typeface="Arial"/>
                <a:cs typeface="Arial"/>
              </a:rPr>
              <a:t>are </a:t>
            </a:r>
            <a:r>
              <a:rPr sz="2400" spc="-15" dirty="0">
                <a:solidFill>
                  <a:srgbClr val="660066"/>
                </a:solidFill>
                <a:latin typeface="Arial"/>
                <a:cs typeface="Arial"/>
              </a:rPr>
              <a:t>misclassified </a:t>
            </a:r>
            <a:r>
              <a:rPr sz="2400" spc="-10" dirty="0">
                <a:solidFill>
                  <a:srgbClr val="660066"/>
                </a:solidFill>
                <a:latin typeface="Arial"/>
                <a:cs typeface="Arial"/>
              </a:rPr>
              <a:t>gain </a:t>
            </a:r>
            <a:r>
              <a:rPr sz="2400" spc="-15" dirty="0">
                <a:solidFill>
                  <a:srgbClr val="660066"/>
                </a:solidFill>
                <a:latin typeface="Arial"/>
                <a:cs typeface="Arial"/>
              </a:rPr>
              <a:t>weight and  examples that </a:t>
            </a:r>
            <a:r>
              <a:rPr sz="2400" spc="-10" dirty="0">
                <a:solidFill>
                  <a:srgbClr val="660066"/>
                </a:solidFill>
                <a:latin typeface="Arial"/>
                <a:cs typeface="Arial"/>
              </a:rPr>
              <a:t>are </a:t>
            </a:r>
            <a:r>
              <a:rPr sz="2400" spc="-15" dirty="0">
                <a:solidFill>
                  <a:srgbClr val="660066"/>
                </a:solidFill>
                <a:latin typeface="Arial"/>
                <a:cs typeface="Arial"/>
              </a:rPr>
              <a:t>classified correctly </a:t>
            </a:r>
            <a:r>
              <a:rPr sz="2400" spc="-10" dirty="0">
                <a:solidFill>
                  <a:srgbClr val="660066"/>
                </a:solidFill>
                <a:latin typeface="Arial"/>
                <a:cs typeface="Arial"/>
              </a:rPr>
              <a:t>lose</a:t>
            </a:r>
            <a:r>
              <a:rPr sz="2400" spc="-65" dirty="0">
                <a:solidFill>
                  <a:srgbClr val="660066"/>
                </a:solidFill>
                <a:latin typeface="Arial"/>
                <a:cs typeface="Arial"/>
              </a:rPr>
              <a:t> </a:t>
            </a:r>
            <a:r>
              <a:rPr sz="2400" spc="-15" dirty="0">
                <a:solidFill>
                  <a:srgbClr val="660066"/>
                </a:solidFill>
                <a:latin typeface="Arial"/>
                <a:cs typeface="Arial"/>
              </a:rPr>
              <a:t>weight</a:t>
            </a:r>
            <a:endParaRPr sz="2400" dirty="0">
              <a:latin typeface="Arial"/>
              <a:cs typeface="Arial"/>
            </a:endParaRPr>
          </a:p>
          <a:p>
            <a:pPr marL="351155" marR="1080770" indent="-339090" algn="just">
              <a:lnSpc>
                <a:spcPct val="99100"/>
              </a:lnSpc>
              <a:spcBef>
                <a:spcPts val="650"/>
              </a:spcBef>
              <a:buChar char="•"/>
              <a:tabLst>
                <a:tab pos="351790" algn="l"/>
              </a:tabLst>
            </a:pPr>
            <a:r>
              <a:rPr lang="en-US" sz="3200" spc="-20" dirty="0">
                <a:solidFill>
                  <a:srgbClr val="3333CC"/>
                </a:solidFill>
                <a:latin typeface="Arial"/>
                <a:cs typeface="Arial"/>
              </a:rPr>
              <a:t>Can</a:t>
            </a:r>
            <a:r>
              <a:rPr sz="3200" spc="-20" dirty="0">
                <a:solidFill>
                  <a:srgbClr val="3333CC"/>
                </a:solidFill>
                <a:latin typeface="Arial"/>
                <a:cs typeface="Arial"/>
              </a:rPr>
              <a:t> be applied </a:t>
            </a:r>
            <a:r>
              <a:rPr sz="3200" spc="-10" dirty="0">
                <a:solidFill>
                  <a:srgbClr val="3333CC"/>
                </a:solidFill>
                <a:latin typeface="Arial"/>
                <a:cs typeface="Arial"/>
              </a:rPr>
              <a:t>to </a:t>
            </a:r>
            <a:r>
              <a:rPr sz="3200" spc="-25" dirty="0">
                <a:solidFill>
                  <a:srgbClr val="3333CC"/>
                </a:solidFill>
                <a:latin typeface="Arial"/>
                <a:cs typeface="Arial"/>
              </a:rPr>
              <a:t>ensembles </a:t>
            </a:r>
            <a:r>
              <a:rPr sz="3200" spc="-15" dirty="0">
                <a:solidFill>
                  <a:srgbClr val="3333CC"/>
                </a:solidFill>
                <a:latin typeface="Arial"/>
                <a:cs typeface="Arial"/>
              </a:rPr>
              <a:t>of</a:t>
            </a:r>
            <a:r>
              <a:rPr sz="3200" spc="-90" dirty="0">
                <a:solidFill>
                  <a:srgbClr val="3333CC"/>
                </a:solidFill>
                <a:latin typeface="Arial"/>
                <a:cs typeface="Arial"/>
              </a:rPr>
              <a:t> </a:t>
            </a:r>
            <a:r>
              <a:rPr sz="3200" spc="-25" dirty="0">
                <a:solidFill>
                  <a:srgbClr val="3333CC"/>
                </a:solidFill>
                <a:latin typeface="Arial"/>
                <a:cs typeface="Arial"/>
              </a:rPr>
              <a:t>neural  </a:t>
            </a:r>
            <a:r>
              <a:rPr sz="3200" spc="-20" dirty="0">
                <a:solidFill>
                  <a:srgbClr val="3333CC"/>
                </a:solidFill>
                <a:latin typeface="Arial"/>
                <a:cs typeface="Arial"/>
              </a:rPr>
              <a:t>networks </a:t>
            </a:r>
            <a:r>
              <a:rPr sz="3200" spc="-15" dirty="0">
                <a:solidFill>
                  <a:srgbClr val="3333CC"/>
                </a:solidFill>
                <a:latin typeface="Arial"/>
                <a:cs typeface="Arial"/>
              </a:rPr>
              <a:t>by </a:t>
            </a:r>
            <a:r>
              <a:rPr sz="3200" spc="-20" dirty="0">
                <a:solidFill>
                  <a:srgbClr val="3333CC"/>
                </a:solidFill>
                <a:latin typeface="Arial"/>
                <a:cs typeface="Arial"/>
              </a:rPr>
              <a:t>incrementally adding </a:t>
            </a:r>
            <a:r>
              <a:rPr sz="3200" spc="-25" dirty="0">
                <a:solidFill>
                  <a:srgbClr val="3333CC"/>
                </a:solidFill>
                <a:latin typeface="Arial"/>
                <a:cs typeface="Arial"/>
              </a:rPr>
              <a:t>neural  </a:t>
            </a:r>
            <a:r>
              <a:rPr sz="3200" spc="-20" dirty="0">
                <a:solidFill>
                  <a:srgbClr val="3333CC"/>
                </a:solidFill>
                <a:latin typeface="Arial"/>
                <a:cs typeface="Arial"/>
              </a:rPr>
              <a:t>networks </a:t>
            </a:r>
            <a:r>
              <a:rPr sz="3200" spc="-10" dirty="0">
                <a:solidFill>
                  <a:srgbClr val="3333CC"/>
                </a:solidFill>
                <a:latin typeface="Arial"/>
                <a:cs typeface="Arial"/>
              </a:rPr>
              <a:t>to </a:t>
            </a:r>
            <a:r>
              <a:rPr sz="3200" spc="-15" dirty="0">
                <a:solidFill>
                  <a:srgbClr val="3333CC"/>
                </a:solidFill>
                <a:latin typeface="Arial"/>
                <a:cs typeface="Arial"/>
              </a:rPr>
              <a:t>the</a:t>
            </a:r>
            <a:r>
              <a:rPr sz="3200" spc="-85" dirty="0">
                <a:solidFill>
                  <a:srgbClr val="3333CC"/>
                </a:solidFill>
                <a:latin typeface="Arial"/>
                <a:cs typeface="Arial"/>
              </a:rPr>
              <a:t> </a:t>
            </a:r>
            <a:r>
              <a:rPr sz="3200" spc="-25" dirty="0">
                <a:solidFill>
                  <a:srgbClr val="3333CC"/>
                </a:solidFill>
                <a:latin typeface="Arial"/>
                <a:cs typeface="Arial"/>
              </a:rPr>
              <a:t>ensemble</a:t>
            </a:r>
            <a:endParaRPr sz="3200" dirty="0">
              <a:latin typeface="Arial"/>
              <a:cs typeface="Arial"/>
            </a:endParaRPr>
          </a:p>
          <a:p>
            <a:pPr marL="351155" marR="5080" indent="-339090" algn="just">
              <a:lnSpc>
                <a:spcPts val="3820"/>
              </a:lnSpc>
              <a:spcBef>
                <a:spcPts val="890"/>
              </a:spcBef>
              <a:buChar char="•"/>
              <a:tabLst>
                <a:tab pos="351790" algn="l"/>
              </a:tabLst>
            </a:pPr>
            <a:r>
              <a:rPr sz="3200" spc="-15" dirty="0">
                <a:solidFill>
                  <a:srgbClr val="3333CC"/>
                </a:solidFill>
                <a:latin typeface="Arial"/>
                <a:cs typeface="Arial"/>
              </a:rPr>
              <a:t>Also </a:t>
            </a:r>
            <a:r>
              <a:rPr lang="en-US" sz="3200" spc="-15" dirty="0">
                <a:solidFill>
                  <a:srgbClr val="3333CC"/>
                </a:solidFill>
                <a:latin typeface="Arial"/>
                <a:cs typeface="Arial"/>
              </a:rPr>
              <a:t>by </a:t>
            </a:r>
            <a:r>
              <a:rPr sz="3200" spc="-20" dirty="0">
                <a:solidFill>
                  <a:srgbClr val="3333CC"/>
                </a:solidFill>
                <a:latin typeface="Arial"/>
                <a:cs typeface="Arial"/>
              </a:rPr>
              <a:t>interpreting </a:t>
            </a:r>
            <a:r>
              <a:rPr sz="3200" dirty="0">
                <a:solidFill>
                  <a:srgbClr val="3333CC"/>
                </a:solidFill>
                <a:latin typeface="Arial"/>
                <a:cs typeface="Arial"/>
              </a:rPr>
              <a:t>a </a:t>
            </a:r>
            <a:r>
              <a:rPr sz="3200" spc="-20" dirty="0">
                <a:solidFill>
                  <a:srgbClr val="3333CC"/>
                </a:solidFill>
                <a:latin typeface="Arial"/>
                <a:cs typeface="Arial"/>
              </a:rPr>
              <a:t>neural network </a:t>
            </a:r>
            <a:r>
              <a:rPr sz="3200" spc="-15" dirty="0">
                <a:solidFill>
                  <a:srgbClr val="3333CC"/>
                </a:solidFill>
                <a:latin typeface="Arial"/>
                <a:cs typeface="Arial"/>
              </a:rPr>
              <a:t>as an  </a:t>
            </a:r>
            <a:r>
              <a:rPr sz="3200" spc="-25" dirty="0">
                <a:solidFill>
                  <a:srgbClr val="3333CC"/>
                </a:solidFill>
                <a:latin typeface="Arial"/>
                <a:cs typeface="Arial"/>
              </a:rPr>
              <a:t>ensemble</a:t>
            </a:r>
            <a:r>
              <a:rPr lang="en-US" sz="3200" spc="-25" dirty="0">
                <a:solidFill>
                  <a:srgbClr val="3333CC"/>
                </a:solidFill>
                <a:latin typeface="Arial"/>
                <a:cs typeface="Arial"/>
              </a:rPr>
              <a:t> that</a:t>
            </a:r>
            <a:r>
              <a:rPr sz="3200" spc="-25" dirty="0">
                <a:solidFill>
                  <a:srgbClr val="3333CC"/>
                </a:solidFill>
                <a:latin typeface="Arial"/>
                <a:cs typeface="Arial"/>
              </a:rPr>
              <a:t> </a:t>
            </a:r>
            <a:r>
              <a:rPr sz="3200" spc="-20" dirty="0">
                <a:solidFill>
                  <a:srgbClr val="3333CC"/>
                </a:solidFill>
                <a:latin typeface="Arial"/>
                <a:cs typeface="Arial"/>
              </a:rPr>
              <a:t>incrementally add</a:t>
            </a:r>
            <a:r>
              <a:rPr lang="en-US" sz="3200" spc="-20" dirty="0">
                <a:solidFill>
                  <a:srgbClr val="3333CC"/>
                </a:solidFill>
                <a:latin typeface="Arial"/>
                <a:cs typeface="Arial"/>
              </a:rPr>
              <a:t>s</a:t>
            </a:r>
            <a:r>
              <a:rPr sz="3200" spc="-20" dirty="0">
                <a:solidFill>
                  <a:srgbClr val="3333CC"/>
                </a:solidFill>
                <a:latin typeface="Arial"/>
                <a:cs typeface="Arial"/>
              </a:rPr>
              <a:t> hidden </a:t>
            </a:r>
            <a:r>
              <a:rPr sz="3200" spc="-15" dirty="0">
                <a:solidFill>
                  <a:srgbClr val="3333CC"/>
                </a:solidFill>
                <a:latin typeface="Arial"/>
                <a:cs typeface="Arial"/>
              </a:rPr>
              <a:t>units</a:t>
            </a:r>
            <a:r>
              <a:rPr sz="3200" spc="-100" dirty="0">
                <a:solidFill>
                  <a:srgbClr val="3333CC"/>
                </a:solidFill>
                <a:latin typeface="Arial"/>
                <a:cs typeface="Arial"/>
              </a:rPr>
              <a:t> </a:t>
            </a:r>
            <a:r>
              <a:rPr sz="3200" spc="-10" dirty="0">
                <a:solidFill>
                  <a:srgbClr val="3333CC"/>
                </a:solidFill>
                <a:latin typeface="Arial"/>
                <a:cs typeface="Arial"/>
              </a:rPr>
              <a:t>to</a:t>
            </a:r>
            <a:r>
              <a:rPr lang="en-US" sz="3200" spc="-10" dirty="0">
                <a:solidFill>
                  <a:srgbClr val="3333CC"/>
                </a:solidFill>
                <a:latin typeface="Arial"/>
                <a:cs typeface="Arial"/>
              </a:rPr>
              <a:t> the networks</a:t>
            </a:r>
            <a:endParaRPr sz="3200" dirty="0">
              <a:latin typeface="Arial"/>
              <a:cs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580861" y="521207"/>
            <a:ext cx="4850765" cy="695960"/>
          </a:xfrm>
          <a:prstGeom prst="rect">
            <a:avLst/>
          </a:prstGeom>
        </p:spPr>
        <p:txBody>
          <a:bodyPr vert="horz" wrap="square" lIns="0" tIns="12700" rIns="0" bIns="0" rtlCol="0">
            <a:spAutoFit/>
          </a:bodyPr>
          <a:lstStyle/>
          <a:p>
            <a:pPr marL="12700">
              <a:lnSpc>
                <a:spcPct val="100000"/>
              </a:lnSpc>
              <a:spcBef>
                <a:spcPts val="100"/>
              </a:spcBef>
            </a:pPr>
            <a:r>
              <a:rPr spc="-30" dirty="0"/>
              <a:t>Adaboost</a:t>
            </a:r>
            <a:r>
              <a:rPr spc="-65" dirty="0"/>
              <a:t> </a:t>
            </a:r>
            <a:r>
              <a:rPr spc="-25" dirty="0"/>
              <a:t>(informal)</a:t>
            </a:r>
          </a:p>
        </p:txBody>
      </p:sp>
      <p:sp>
        <p:nvSpPr>
          <p:cNvPr id="5" name="object 5"/>
          <p:cNvSpPr txBox="1"/>
          <p:nvPr/>
        </p:nvSpPr>
        <p:spPr>
          <a:xfrm>
            <a:off x="774700" y="1217167"/>
            <a:ext cx="8780780" cy="6133730"/>
          </a:xfrm>
          <a:prstGeom prst="rect">
            <a:avLst/>
          </a:prstGeom>
        </p:spPr>
        <p:txBody>
          <a:bodyPr vert="horz" wrap="square" lIns="0" tIns="95250" rIns="0" bIns="0" rtlCol="0">
            <a:spAutoFit/>
          </a:bodyPr>
          <a:lstStyle/>
          <a:p>
            <a:pPr marL="377190" indent="-339090">
              <a:lnSpc>
                <a:spcPct val="100000"/>
              </a:lnSpc>
              <a:spcBef>
                <a:spcPts val="750"/>
              </a:spcBef>
              <a:buChar char="•"/>
              <a:tabLst>
                <a:tab pos="376555" algn="l"/>
                <a:tab pos="377190" algn="l"/>
              </a:tabLst>
            </a:pPr>
            <a:r>
              <a:rPr sz="3200" spc="-20" dirty="0">
                <a:solidFill>
                  <a:srgbClr val="3333CC"/>
                </a:solidFill>
                <a:latin typeface="Arial"/>
                <a:cs typeface="Arial"/>
              </a:rPr>
              <a:t>Consider 2-class</a:t>
            </a:r>
            <a:r>
              <a:rPr sz="3200" spc="-40" dirty="0">
                <a:solidFill>
                  <a:srgbClr val="3333CC"/>
                </a:solidFill>
                <a:latin typeface="Arial"/>
                <a:cs typeface="Arial"/>
              </a:rPr>
              <a:t> </a:t>
            </a:r>
            <a:r>
              <a:rPr sz="3200" spc="-20" dirty="0">
                <a:solidFill>
                  <a:srgbClr val="3333CC"/>
                </a:solidFill>
                <a:latin typeface="Arial"/>
                <a:cs typeface="Arial"/>
              </a:rPr>
              <a:t>problem</a:t>
            </a:r>
            <a:endParaRPr sz="3200" dirty="0">
              <a:latin typeface="Arial"/>
              <a:cs typeface="Arial"/>
            </a:endParaRPr>
          </a:p>
          <a:p>
            <a:pPr marL="772795" lvl="1" indent="-282575">
              <a:lnSpc>
                <a:spcPct val="100000"/>
              </a:lnSpc>
              <a:spcBef>
                <a:spcPts val="565"/>
              </a:spcBef>
              <a:buChar char="–"/>
              <a:tabLst>
                <a:tab pos="772795" algn="l"/>
              </a:tabLst>
            </a:pPr>
            <a:r>
              <a:rPr sz="2800" spc="-15" dirty="0">
                <a:solidFill>
                  <a:srgbClr val="336600"/>
                </a:solidFill>
                <a:latin typeface="Arial"/>
                <a:cs typeface="Arial"/>
              </a:rPr>
              <a:t>Data set</a:t>
            </a:r>
            <a:r>
              <a:rPr sz="2800" spc="-45" dirty="0">
                <a:solidFill>
                  <a:srgbClr val="336600"/>
                </a:solidFill>
                <a:latin typeface="Arial"/>
                <a:cs typeface="Arial"/>
              </a:rPr>
              <a:t> </a:t>
            </a:r>
            <a:r>
              <a:rPr sz="2800" spc="-10" dirty="0">
                <a:latin typeface="Times New Roman"/>
                <a:cs typeface="Times New Roman"/>
              </a:rPr>
              <a:t>X={</a:t>
            </a:r>
            <a:r>
              <a:rPr sz="2800" b="1" spc="-10" dirty="0">
                <a:latin typeface="Times New Roman"/>
                <a:cs typeface="Times New Roman"/>
              </a:rPr>
              <a:t>x</a:t>
            </a:r>
            <a:r>
              <a:rPr sz="2700" spc="-15" baseline="-18518" dirty="0">
                <a:latin typeface="Times New Roman"/>
                <a:cs typeface="Times New Roman"/>
              </a:rPr>
              <a:t>1</a:t>
            </a:r>
            <a:r>
              <a:rPr sz="2800" spc="-10" dirty="0">
                <a:latin typeface="Times New Roman"/>
                <a:cs typeface="Times New Roman"/>
              </a:rPr>
              <a:t>,..</a:t>
            </a:r>
            <a:r>
              <a:rPr sz="2800" b="1" spc="-10" dirty="0">
                <a:latin typeface="Times New Roman"/>
                <a:cs typeface="Times New Roman"/>
              </a:rPr>
              <a:t>x</a:t>
            </a:r>
            <a:r>
              <a:rPr sz="2700" i="1" spc="-15" baseline="-18518" dirty="0">
                <a:latin typeface="Times New Roman"/>
                <a:cs typeface="Times New Roman"/>
              </a:rPr>
              <a:t>N</a:t>
            </a:r>
            <a:r>
              <a:rPr sz="2800" spc="-10" dirty="0">
                <a:latin typeface="Times New Roman"/>
                <a:cs typeface="Times New Roman"/>
              </a:rPr>
              <a:t>}</a:t>
            </a:r>
            <a:endParaRPr sz="2800" dirty="0">
              <a:latin typeface="Times New Roman"/>
              <a:cs typeface="Times New Roman"/>
            </a:endParaRPr>
          </a:p>
          <a:p>
            <a:pPr marL="772795" lvl="1" indent="-282575">
              <a:lnSpc>
                <a:spcPct val="100000"/>
              </a:lnSpc>
              <a:spcBef>
                <a:spcPts val="530"/>
              </a:spcBef>
              <a:buChar char="–"/>
              <a:tabLst>
                <a:tab pos="772795" algn="l"/>
              </a:tabLst>
            </a:pPr>
            <a:r>
              <a:rPr sz="2800" spc="-15" dirty="0">
                <a:solidFill>
                  <a:srgbClr val="336600"/>
                </a:solidFill>
                <a:latin typeface="Arial"/>
                <a:cs typeface="Arial"/>
              </a:rPr>
              <a:t>Binary target variables </a:t>
            </a:r>
            <a:r>
              <a:rPr sz="2800" i="1" dirty="0">
                <a:latin typeface="Times New Roman"/>
                <a:cs typeface="Times New Roman"/>
              </a:rPr>
              <a:t>t</a:t>
            </a:r>
            <a:r>
              <a:rPr sz="2700" baseline="-18518" dirty="0">
                <a:latin typeface="Times New Roman"/>
                <a:cs typeface="Times New Roman"/>
              </a:rPr>
              <a:t>1</a:t>
            </a:r>
            <a:r>
              <a:rPr sz="2800" dirty="0">
                <a:latin typeface="Times New Roman"/>
                <a:cs typeface="Times New Roman"/>
              </a:rPr>
              <a:t>,..</a:t>
            </a:r>
            <a:r>
              <a:rPr sz="2800" i="1" dirty="0">
                <a:latin typeface="Times New Roman"/>
                <a:cs typeface="Times New Roman"/>
              </a:rPr>
              <a:t>t</a:t>
            </a:r>
            <a:r>
              <a:rPr sz="2700" i="1" baseline="-18518" dirty="0">
                <a:latin typeface="Times New Roman"/>
                <a:cs typeface="Times New Roman"/>
              </a:rPr>
              <a:t>N</a:t>
            </a:r>
            <a:r>
              <a:rPr sz="2800" dirty="0">
                <a:latin typeface="Times New Roman"/>
                <a:cs typeface="Times New Roman"/>
              </a:rPr>
              <a:t>, </a:t>
            </a:r>
            <a:r>
              <a:rPr sz="2800" i="1" spc="-10" dirty="0">
                <a:latin typeface="Times New Roman"/>
                <a:cs typeface="Times New Roman"/>
              </a:rPr>
              <a:t>t</a:t>
            </a:r>
            <a:r>
              <a:rPr sz="2700" i="1" spc="-15" baseline="-18518" dirty="0">
                <a:latin typeface="Times New Roman"/>
                <a:cs typeface="Times New Roman"/>
              </a:rPr>
              <a:t>n </a:t>
            </a:r>
            <a:r>
              <a:rPr sz="2800" dirty="0">
                <a:latin typeface="Cambria Math"/>
                <a:cs typeface="Cambria Math"/>
              </a:rPr>
              <a:t>𝞊</a:t>
            </a:r>
            <a:r>
              <a:rPr sz="2800" spc="40" dirty="0">
                <a:latin typeface="Cambria Math"/>
                <a:cs typeface="Cambria Math"/>
              </a:rPr>
              <a:t> </a:t>
            </a:r>
            <a:r>
              <a:rPr sz="2800" spc="-15" dirty="0">
                <a:latin typeface="Times New Roman"/>
                <a:cs typeface="Times New Roman"/>
              </a:rPr>
              <a:t>{-1,1}</a:t>
            </a:r>
            <a:endParaRPr sz="2800" dirty="0">
              <a:latin typeface="Times New Roman"/>
              <a:cs typeface="Times New Roman"/>
            </a:endParaRPr>
          </a:p>
          <a:p>
            <a:pPr marL="772795" lvl="1" indent="-282575">
              <a:lnSpc>
                <a:spcPct val="100000"/>
              </a:lnSpc>
              <a:spcBef>
                <a:spcPts val="645"/>
              </a:spcBef>
              <a:buChar char="–"/>
              <a:tabLst>
                <a:tab pos="772795" algn="l"/>
              </a:tabLst>
            </a:pPr>
            <a:r>
              <a:rPr sz="2800" spc="-15" dirty="0">
                <a:solidFill>
                  <a:srgbClr val="336600"/>
                </a:solidFill>
                <a:latin typeface="Arial"/>
                <a:cs typeface="Arial"/>
              </a:rPr>
              <a:t>Each data </a:t>
            </a:r>
            <a:r>
              <a:rPr sz="2800" spc="-10" dirty="0">
                <a:solidFill>
                  <a:srgbClr val="336600"/>
                </a:solidFill>
                <a:latin typeface="Arial"/>
                <a:cs typeface="Arial"/>
              </a:rPr>
              <a:t>point has </a:t>
            </a:r>
            <a:r>
              <a:rPr sz="2800" spc="-15" dirty="0">
                <a:solidFill>
                  <a:srgbClr val="336600"/>
                </a:solidFill>
                <a:latin typeface="Arial"/>
                <a:cs typeface="Arial"/>
              </a:rPr>
              <a:t>weight </a:t>
            </a:r>
            <a:r>
              <a:rPr sz="2800" i="1" spc="-15" dirty="0">
                <a:latin typeface="Calibri"/>
                <a:cs typeface="Calibri"/>
              </a:rPr>
              <a:t>w</a:t>
            </a:r>
            <a:r>
              <a:rPr sz="2700" i="1" spc="-22" baseline="-18518" dirty="0">
                <a:latin typeface="Calibri"/>
                <a:cs typeface="Calibri"/>
              </a:rPr>
              <a:t>n </a:t>
            </a:r>
            <a:r>
              <a:rPr sz="2800" dirty="0">
                <a:solidFill>
                  <a:srgbClr val="336600"/>
                </a:solidFill>
                <a:latin typeface="Arial"/>
                <a:cs typeface="Arial"/>
              </a:rPr>
              <a:t>, </a:t>
            </a:r>
            <a:r>
              <a:rPr sz="2800" spc="-10" dirty="0">
                <a:solidFill>
                  <a:srgbClr val="336600"/>
                </a:solidFill>
                <a:latin typeface="Arial"/>
                <a:cs typeface="Arial"/>
              </a:rPr>
              <a:t>initially set to</a:t>
            </a:r>
            <a:r>
              <a:rPr sz="2800" spc="-130" dirty="0">
                <a:solidFill>
                  <a:srgbClr val="336600"/>
                </a:solidFill>
                <a:latin typeface="Arial"/>
                <a:cs typeface="Arial"/>
              </a:rPr>
              <a:t> </a:t>
            </a:r>
            <a:r>
              <a:rPr sz="2800" spc="-15" dirty="0">
                <a:latin typeface="Times New Roman"/>
                <a:cs typeface="Times New Roman"/>
              </a:rPr>
              <a:t>1/</a:t>
            </a:r>
            <a:r>
              <a:rPr sz="2800" i="1" spc="-15" dirty="0">
                <a:latin typeface="Times New Roman"/>
                <a:cs typeface="Times New Roman"/>
              </a:rPr>
              <a:t>N</a:t>
            </a:r>
            <a:endParaRPr sz="2800" dirty="0">
              <a:latin typeface="Times New Roman"/>
              <a:cs typeface="Times New Roman"/>
            </a:endParaRPr>
          </a:p>
          <a:p>
            <a:pPr marL="772795" marR="224790" lvl="1" indent="-282575">
              <a:lnSpc>
                <a:spcPts val="3190"/>
              </a:lnSpc>
              <a:spcBef>
                <a:spcPts val="994"/>
              </a:spcBef>
              <a:buChar char="–"/>
              <a:tabLst>
                <a:tab pos="772795" algn="l"/>
              </a:tabLst>
            </a:pPr>
            <a:r>
              <a:rPr sz="2800" spc="-20" dirty="0">
                <a:solidFill>
                  <a:srgbClr val="336600"/>
                </a:solidFill>
                <a:latin typeface="Arial"/>
                <a:cs typeface="Arial"/>
              </a:rPr>
              <a:t>We </a:t>
            </a:r>
            <a:r>
              <a:rPr sz="2800" spc="-15" dirty="0">
                <a:solidFill>
                  <a:srgbClr val="336600"/>
                </a:solidFill>
                <a:latin typeface="Arial"/>
                <a:cs typeface="Arial"/>
              </a:rPr>
              <a:t>have </a:t>
            </a:r>
            <a:r>
              <a:rPr sz="2800" dirty="0">
                <a:solidFill>
                  <a:srgbClr val="336600"/>
                </a:solidFill>
                <a:latin typeface="Arial"/>
                <a:cs typeface="Arial"/>
              </a:rPr>
              <a:t>a </a:t>
            </a:r>
            <a:r>
              <a:rPr sz="2800" spc="-15" dirty="0">
                <a:solidFill>
                  <a:srgbClr val="336600"/>
                </a:solidFill>
                <a:latin typeface="Arial"/>
                <a:cs typeface="Arial"/>
              </a:rPr>
              <a:t>procedure available </a:t>
            </a:r>
            <a:r>
              <a:rPr sz="2800" spc="-10" dirty="0">
                <a:solidFill>
                  <a:srgbClr val="336600"/>
                </a:solidFill>
                <a:latin typeface="Arial"/>
                <a:cs typeface="Arial"/>
              </a:rPr>
              <a:t>for training </a:t>
            </a:r>
            <a:r>
              <a:rPr sz="2800" dirty="0">
                <a:solidFill>
                  <a:srgbClr val="336600"/>
                </a:solidFill>
                <a:latin typeface="Arial"/>
                <a:cs typeface="Arial"/>
              </a:rPr>
              <a:t>a</a:t>
            </a:r>
            <a:r>
              <a:rPr sz="2800" spc="-140" dirty="0">
                <a:solidFill>
                  <a:srgbClr val="336600"/>
                </a:solidFill>
                <a:latin typeface="Arial"/>
                <a:cs typeface="Arial"/>
              </a:rPr>
              <a:t> </a:t>
            </a:r>
            <a:r>
              <a:rPr sz="2800" spc="-15" dirty="0">
                <a:solidFill>
                  <a:srgbClr val="336600"/>
                </a:solidFill>
                <a:latin typeface="Arial"/>
                <a:cs typeface="Arial"/>
              </a:rPr>
              <a:t>base  classifier using weighted data </a:t>
            </a:r>
            <a:r>
              <a:rPr sz="2800" spc="-10" dirty="0">
                <a:solidFill>
                  <a:srgbClr val="336600"/>
                </a:solidFill>
                <a:latin typeface="Arial"/>
                <a:cs typeface="Arial"/>
              </a:rPr>
              <a:t>to give </a:t>
            </a:r>
            <a:r>
              <a:rPr sz="2800" i="1" spc="-15" dirty="0">
                <a:latin typeface="Times New Roman"/>
                <a:cs typeface="Times New Roman"/>
              </a:rPr>
              <a:t>y</a:t>
            </a:r>
            <a:r>
              <a:rPr sz="2800" spc="-15" dirty="0">
                <a:latin typeface="Times New Roman"/>
                <a:cs typeface="Times New Roman"/>
              </a:rPr>
              <a:t>(</a:t>
            </a:r>
            <a:r>
              <a:rPr sz="2800" b="1" spc="-15" dirty="0">
                <a:latin typeface="Times New Roman"/>
                <a:cs typeface="Times New Roman"/>
              </a:rPr>
              <a:t>x</a:t>
            </a:r>
            <a:r>
              <a:rPr sz="2800" spc="-15" dirty="0">
                <a:latin typeface="Times New Roman"/>
                <a:cs typeface="Times New Roman"/>
              </a:rPr>
              <a:t>)</a:t>
            </a:r>
            <a:r>
              <a:rPr sz="2800" spc="-70" dirty="0">
                <a:latin typeface="Times New Roman"/>
                <a:cs typeface="Times New Roman"/>
              </a:rPr>
              <a:t> </a:t>
            </a:r>
            <a:r>
              <a:rPr sz="2800" spc="-15" dirty="0">
                <a:latin typeface="Cambria Math"/>
                <a:cs typeface="Cambria Math"/>
              </a:rPr>
              <a:t>𝞊</a:t>
            </a:r>
            <a:r>
              <a:rPr sz="2800" spc="-15" dirty="0">
                <a:latin typeface="Times New Roman"/>
                <a:cs typeface="Times New Roman"/>
              </a:rPr>
              <a:t>{-1,1}</a:t>
            </a:r>
            <a:endParaRPr sz="2800" dirty="0">
              <a:latin typeface="Times New Roman"/>
              <a:cs typeface="Times New Roman"/>
            </a:endParaRPr>
          </a:p>
          <a:p>
            <a:pPr marL="377190" indent="-339090">
              <a:lnSpc>
                <a:spcPct val="100000"/>
              </a:lnSpc>
              <a:spcBef>
                <a:spcPts val="650"/>
              </a:spcBef>
              <a:buChar char="•"/>
              <a:tabLst>
                <a:tab pos="376555" algn="l"/>
                <a:tab pos="377190" algn="l"/>
              </a:tabLst>
            </a:pPr>
            <a:r>
              <a:rPr sz="3200" spc="-15" dirty="0">
                <a:solidFill>
                  <a:srgbClr val="3333CC"/>
                </a:solidFill>
                <a:latin typeface="Arial"/>
                <a:cs typeface="Arial"/>
              </a:rPr>
              <a:t>At </a:t>
            </a:r>
            <a:r>
              <a:rPr sz="3200" spc="-20" dirty="0">
                <a:solidFill>
                  <a:srgbClr val="3333CC"/>
                </a:solidFill>
                <a:latin typeface="Arial"/>
                <a:cs typeface="Arial"/>
              </a:rPr>
              <a:t>each stage, </a:t>
            </a:r>
            <a:r>
              <a:rPr sz="3200" spc="-15" dirty="0">
                <a:solidFill>
                  <a:srgbClr val="3333CC"/>
                </a:solidFill>
                <a:latin typeface="Arial"/>
                <a:cs typeface="Arial"/>
              </a:rPr>
              <a:t>train </a:t>
            </a:r>
            <a:r>
              <a:rPr sz="3200" dirty="0">
                <a:solidFill>
                  <a:srgbClr val="3333CC"/>
                </a:solidFill>
                <a:latin typeface="Arial"/>
                <a:cs typeface="Arial"/>
              </a:rPr>
              <a:t>a </a:t>
            </a:r>
            <a:r>
              <a:rPr sz="3200" spc="-20" dirty="0">
                <a:solidFill>
                  <a:srgbClr val="3333CC"/>
                </a:solidFill>
                <a:latin typeface="Arial"/>
                <a:cs typeface="Arial"/>
              </a:rPr>
              <a:t>new</a:t>
            </a:r>
            <a:r>
              <a:rPr sz="3200" spc="-145" dirty="0">
                <a:solidFill>
                  <a:srgbClr val="3333CC"/>
                </a:solidFill>
                <a:latin typeface="Arial"/>
                <a:cs typeface="Arial"/>
              </a:rPr>
              <a:t> </a:t>
            </a:r>
            <a:r>
              <a:rPr sz="3200" spc="-20" dirty="0">
                <a:solidFill>
                  <a:srgbClr val="3333CC"/>
                </a:solidFill>
                <a:latin typeface="Arial"/>
                <a:cs typeface="Arial"/>
              </a:rPr>
              <a:t>classifier</a:t>
            </a:r>
            <a:endParaRPr sz="3200" dirty="0">
              <a:latin typeface="Arial"/>
              <a:cs typeface="Arial"/>
            </a:endParaRPr>
          </a:p>
          <a:p>
            <a:pPr marL="772795" marR="128270" lvl="1" indent="-282575">
              <a:lnSpc>
                <a:spcPts val="3310"/>
              </a:lnSpc>
              <a:spcBef>
                <a:spcPts val="815"/>
              </a:spcBef>
              <a:buChar char="–"/>
              <a:tabLst>
                <a:tab pos="772795" algn="l"/>
                <a:tab pos="3453129" algn="l"/>
              </a:tabLst>
            </a:pPr>
            <a:r>
              <a:rPr sz="2800" spc="-10" dirty="0">
                <a:solidFill>
                  <a:srgbClr val="336600"/>
                </a:solidFill>
                <a:latin typeface="Arial"/>
                <a:cs typeface="Arial"/>
              </a:rPr>
              <a:t>using </a:t>
            </a:r>
            <a:r>
              <a:rPr sz="2800" dirty="0">
                <a:solidFill>
                  <a:srgbClr val="336600"/>
                </a:solidFill>
                <a:latin typeface="Arial"/>
                <a:cs typeface="Arial"/>
              </a:rPr>
              <a:t>a</a:t>
            </a:r>
            <a:r>
              <a:rPr sz="2800" spc="-35" dirty="0">
                <a:solidFill>
                  <a:srgbClr val="336600"/>
                </a:solidFill>
                <a:latin typeface="Arial"/>
                <a:cs typeface="Arial"/>
              </a:rPr>
              <a:t> </a:t>
            </a:r>
            <a:r>
              <a:rPr sz="2800" spc="-15" dirty="0">
                <a:solidFill>
                  <a:srgbClr val="336600"/>
                </a:solidFill>
                <a:latin typeface="Arial"/>
                <a:cs typeface="Arial"/>
              </a:rPr>
              <a:t>data</a:t>
            </a:r>
            <a:r>
              <a:rPr sz="2800" spc="-25" dirty="0">
                <a:solidFill>
                  <a:srgbClr val="336600"/>
                </a:solidFill>
                <a:latin typeface="Arial"/>
                <a:cs typeface="Arial"/>
              </a:rPr>
              <a:t> </a:t>
            </a:r>
            <a:r>
              <a:rPr sz="2800" spc="-10" dirty="0">
                <a:solidFill>
                  <a:srgbClr val="336600"/>
                </a:solidFill>
                <a:latin typeface="Arial"/>
                <a:cs typeface="Arial"/>
              </a:rPr>
              <a:t>set	</a:t>
            </a:r>
            <a:r>
              <a:rPr sz="2800" spc="-5" dirty="0">
                <a:solidFill>
                  <a:srgbClr val="336600"/>
                </a:solidFill>
                <a:latin typeface="Arial"/>
                <a:cs typeface="Arial"/>
              </a:rPr>
              <a:t>in </a:t>
            </a:r>
            <a:r>
              <a:rPr sz="2800" spc="-15" dirty="0">
                <a:solidFill>
                  <a:srgbClr val="336600"/>
                </a:solidFill>
                <a:latin typeface="Arial"/>
                <a:cs typeface="Arial"/>
              </a:rPr>
              <a:t>which </a:t>
            </a:r>
            <a:r>
              <a:rPr sz="2800" spc="-10" dirty="0">
                <a:solidFill>
                  <a:srgbClr val="336600"/>
                </a:solidFill>
                <a:latin typeface="Arial"/>
                <a:cs typeface="Arial"/>
              </a:rPr>
              <a:t>the </a:t>
            </a:r>
            <a:r>
              <a:rPr sz="2800" spc="-15" dirty="0">
                <a:solidFill>
                  <a:srgbClr val="336600"/>
                </a:solidFill>
                <a:latin typeface="Arial"/>
                <a:cs typeface="Arial"/>
              </a:rPr>
              <a:t>weights </a:t>
            </a:r>
            <a:r>
              <a:rPr sz="2800" spc="-10" dirty="0">
                <a:solidFill>
                  <a:srgbClr val="336600"/>
                </a:solidFill>
                <a:latin typeface="Arial"/>
                <a:cs typeface="Arial"/>
              </a:rPr>
              <a:t>are</a:t>
            </a:r>
            <a:r>
              <a:rPr sz="2800" spc="-130" dirty="0">
                <a:solidFill>
                  <a:srgbClr val="336600"/>
                </a:solidFill>
                <a:latin typeface="Arial"/>
                <a:cs typeface="Arial"/>
              </a:rPr>
              <a:t> </a:t>
            </a:r>
            <a:r>
              <a:rPr sz="2800" spc="-15" dirty="0">
                <a:solidFill>
                  <a:srgbClr val="336600"/>
                </a:solidFill>
                <a:latin typeface="Arial"/>
                <a:cs typeface="Arial"/>
              </a:rPr>
              <a:t>adjusted  </a:t>
            </a:r>
            <a:r>
              <a:rPr sz="2800" spc="-10" dirty="0">
                <a:solidFill>
                  <a:srgbClr val="336600"/>
                </a:solidFill>
                <a:latin typeface="Arial"/>
                <a:cs typeface="Arial"/>
              </a:rPr>
              <a:t>giving </a:t>
            </a:r>
            <a:r>
              <a:rPr sz="2800" spc="-15" dirty="0">
                <a:solidFill>
                  <a:srgbClr val="336600"/>
                </a:solidFill>
                <a:latin typeface="Arial"/>
                <a:cs typeface="Arial"/>
              </a:rPr>
              <a:t>higher weight </a:t>
            </a:r>
            <a:r>
              <a:rPr sz="2800" spc="-10" dirty="0">
                <a:solidFill>
                  <a:srgbClr val="336600"/>
                </a:solidFill>
                <a:latin typeface="Arial"/>
                <a:cs typeface="Arial"/>
              </a:rPr>
              <a:t>to </a:t>
            </a:r>
            <a:r>
              <a:rPr sz="2800" spc="-15" dirty="0">
                <a:solidFill>
                  <a:srgbClr val="336600"/>
                </a:solidFill>
                <a:latin typeface="Arial"/>
                <a:cs typeface="Arial"/>
              </a:rPr>
              <a:t>those</a:t>
            </a:r>
            <a:r>
              <a:rPr sz="2800" spc="-75" dirty="0">
                <a:solidFill>
                  <a:srgbClr val="336600"/>
                </a:solidFill>
                <a:latin typeface="Arial"/>
                <a:cs typeface="Arial"/>
              </a:rPr>
              <a:t> </a:t>
            </a:r>
            <a:r>
              <a:rPr sz="2800" spc="-15" dirty="0">
                <a:solidFill>
                  <a:srgbClr val="336600"/>
                </a:solidFill>
                <a:latin typeface="Arial"/>
                <a:cs typeface="Arial"/>
              </a:rPr>
              <a:t>misclassified</a:t>
            </a:r>
            <a:endParaRPr sz="2800" dirty="0">
              <a:latin typeface="Arial"/>
              <a:cs typeface="Arial"/>
            </a:endParaRPr>
          </a:p>
          <a:p>
            <a:pPr marL="377190" indent="-339090">
              <a:lnSpc>
                <a:spcPct val="100000"/>
              </a:lnSpc>
              <a:spcBef>
                <a:spcPts val="630"/>
              </a:spcBef>
              <a:buChar char="•"/>
              <a:tabLst>
                <a:tab pos="376555" algn="l"/>
                <a:tab pos="377190" algn="l"/>
              </a:tabLst>
            </a:pPr>
            <a:r>
              <a:rPr sz="3200" spc="-20" dirty="0">
                <a:solidFill>
                  <a:srgbClr val="3333CC"/>
                </a:solidFill>
                <a:latin typeface="Arial"/>
                <a:cs typeface="Arial"/>
              </a:rPr>
              <a:t>When desired </a:t>
            </a:r>
            <a:r>
              <a:rPr sz="3200" spc="-15" dirty="0">
                <a:solidFill>
                  <a:srgbClr val="3333CC"/>
                </a:solidFill>
                <a:latin typeface="Arial"/>
                <a:cs typeface="Arial"/>
              </a:rPr>
              <a:t>n</a:t>
            </a:r>
            <a:r>
              <a:rPr lang="en-US" sz="3200" spc="-15" dirty="0">
                <a:solidFill>
                  <a:srgbClr val="3333CC"/>
                </a:solidFill>
                <a:latin typeface="Arial"/>
                <a:cs typeface="Arial"/>
              </a:rPr>
              <a:t>umber</a:t>
            </a:r>
            <a:r>
              <a:rPr sz="3200" spc="-15" dirty="0">
                <a:solidFill>
                  <a:srgbClr val="3333CC"/>
                </a:solidFill>
                <a:latin typeface="Arial"/>
                <a:cs typeface="Arial"/>
              </a:rPr>
              <a:t> of </a:t>
            </a:r>
            <a:r>
              <a:rPr sz="3200" spc="-20" dirty="0">
                <a:solidFill>
                  <a:srgbClr val="3333CC"/>
                </a:solidFill>
                <a:latin typeface="Arial"/>
                <a:cs typeface="Arial"/>
              </a:rPr>
              <a:t>base classifiers </a:t>
            </a:r>
            <a:r>
              <a:rPr sz="3200" spc="-15" dirty="0">
                <a:solidFill>
                  <a:srgbClr val="3333CC"/>
                </a:solidFill>
                <a:latin typeface="Arial"/>
                <a:cs typeface="Arial"/>
              </a:rPr>
              <a:t>are</a:t>
            </a:r>
            <a:r>
              <a:rPr sz="3200" spc="-150" dirty="0">
                <a:solidFill>
                  <a:srgbClr val="3333CC"/>
                </a:solidFill>
                <a:latin typeface="Arial"/>
                <a:cs typeface="Arial"/>
              </a:rPr>
              <a:t> </a:t>
            </a:r>
            <a:r>
              <a:rPr sz="3200" spc="-20" dirty="0">
                <a:solidFill>
                  <a:srgbClr val="3333CC"/>
                </a:solidFill>
                <a:latin typeface="Arial"/>
                <a:cs typeface="Arial"/>
              </a:rPr>
              <a:t>trained</a:t>
            </a:r>
            <a:r>
              <a:rPr lang="en-US" sz="3200" spc="-20" dirty="0">
                <a:solidFill>
                  <a:srgbClr val="3333CC"/>
                </a:solidFill>
                <a:latin typeface="Arial"/>
                <a:cs typeface="Arial"/>
              </a:rPr>
              <a:t>, they are combined to from a committee with different weights to base classifiers</a:t>
            </a:r>
            <a:endParaRPr sz="3200" dirty="0">
              <a:latin typeface="Arial"/>
              <a:cs typeface="Aria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551817" y="527304"/>
            <a:ext cx="4671695" cy="695960"/>
          </a:xfrm>
          <a:prstGeom prst="rect">
            <a:avLst/>
          </a:prstGeom>
        </p:spPr>
        <p:txBody>
          <a:bodyPr vert="horz" wrap="square" lIns="0" tIns="12700" rIns="0" bIns="0" rtlCol="0">
            <a:spAutoFit/>
          </a:bodyPr>
          <a:lstStyle/>
          <a:p>
            <a:pPr marL="12700">
              <a:lnSpc>
                <a:spcPct val="100000"/>
              </a:lnSpc>
              <a:spcBef>
                <a:spcPts val="100"/>
              </a:spcBef>
            </a:pPr>
            <a:r>
              <a:rPr spc="-20" dirty="0">
                <a:solidFill>
                  <a:srgbClr val="000000"/>
                </a:solidFill>
                <a:latin typeface="Calibri"/>
                <a:cs typeface="Calibri"/>
              </a:rPr>
              <a:t>Adaboost</a:t>
            </a:r>
            <a:r>
              <a:rPr spc="145" dirty="0">
                <a:solidFill>
                  <a:srgbClr val="000000"/>
                </a:solidFill>
                <a:latin typeface="Calibri"/>
                <a:cs typeface="Calibri"/>
              </a:rPr>
              <a:t> </a:t>
            </a:r>
            <a:r>
              <a:rPr spc="-25" dirty="0"/>
              <a:t>Algorithm</a:t>
            </a:r>
          </a:p>
        </p:txBody>
      </p:sp>
      <p:sp>
        <p:nvSpPr>
          <p:cNvPr id="5" name="object 5"/>
          <p:cNvSpPr/>
          <p:nvPr/>
        </p:nvSpPr>
        <p:spPr>
          <a:xfrm>
            <a:off x="508000" y="1321308"/>
            <a:ext cx="9042400" cy="5955792"/>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508000" y="1324187"/>
            <a:ext cx="9042400" cy="0"/>
          </a:xfrm>
          <a:custGeom>
            <a:avLst/>
            <a:gdLst/>
            <a:ahLst/>
            <a:cxnLst/>
            <a:rect l="l" t="t" r="r" b="b"/>
            <a:pathLst>
              <a:path w="9042400">
                <a:moveTo>
                  <a:pt x="0" y="0"/>
                </a:moveTo>
                <a:lnTo>
                  <a:pt x="9042399" y="0"/>
                </a:lnTo>
              </a:path>
            </a:pathLst>
          </a:custGeom>
          <a:ln w="9419">
            <a:solidFill>
              <a:srgbClr val="000000"/>
            </a:solidFill>
          </a:ln>
        </p:spPr>
        <p:txBody>
          <a:bodyPr wrap="square" lIns="0" tIns="0" rIns="0" bIns="0" rtlCol="0"/>
          <a:lstStyle/>
          <a:p>
            <a:endParaRPr/>
          </a:p>
        </p:txBody>
      </p:sp>
      <p:sp>
        <p:nvSpPr>
          <p:cNvPr id="7" name="object 7"/>
          <p:cNvSpPr txBox="1"/>
          <p:nvPr/>
        </p:nvSpPr>
        <p:spPr>
          <a:xfrm>
            <a:off x="1037844" y="6703567"/>
            <a:ext cx="1219200" cy="208279"/>
          </a:xfrm>
          <a:prstGeom prst="rect">
            <a:avLst/>
          </a:prstGeom>
        </p:spPr>
        <p:txBody>
          <a:bodyPr vert="horz" wrap="square" lIns="0" tIns="12700" rIns="0" bIns="0" rtlCol="0">
            <a:spAutoFit/>
          </a:bodyPr>
          <a:lstStyle/>
          <a:p>
            <a:pPr marL="12700">
              <a:lnSpc>
                <a:spcPct val="100000"/>
              </a:lnSpc>
              <a:spcBef>
                <a:spcPts val="100"/>
              </a:spcBef>
            </a:pPr>
            <a:r>
              <a:rPr sz="1200" spc="-15" dirty="0">
                <a:latin typeface="Arial"/>
                <a:cs typeface="Arial"/>
              </a:rPr>
              <a:t>Machine</a:t>
            </a:r>
            <a:r>
              <a:rPr sz="1200" spc="-50" dirty="0">
                <a:latin typeface="Arial"/>
                <a:cs typeface="Arial"/>
              </a:rPr>
              <a:t> </a:t>
            </a:r>
            <a:r>
              <a:rPr sz="1200" spc="-15" dirty="0">
                <a:latin typeface="Arial"/>
                <a:cs typeface="Arial"/>
              </a:rPr>
              <a:t>Learning</a:t>
            </a:r>
            <a:endParaRPr sz="1200">
              <a:latin typeface="Arial"/>
              <a:cs typeface="Arial"/>
            </a:endParaRPr>
          </a:p>
        </p:txBody>
      </p:sp>
      <p:sp>
        <p:nvSpPr>
          <p:cNvPr id="8" name="object 8"/>
          <p:cNvSpPr txBox="1"/>
          <p:nvPr/>
        </p:nvSpPr>
        <p:spPr>
          <a:xfrm>
            <a:off x="4799859" y="6703567"/>
            <a:ext cx="459740"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Arial"/>
                <a:cs typeface="Arial"/>
              </a:rPr>
              <a:t>S</a:t>
            </a:r>
            <a:r>
              <a:rPr sz="1200" spc="-5" dirty="0">
                <a:latin typeface="Arial"/>
                <a:cs typeface="Arial"/>
              </a:rPr>
              <a:t>r</a:t>
            </a:r>
            <a:r>
              <a:rPr sz="1200" spc="-10" dirty="0">
                <a:latin typeface="Arial"/>
                <a:cs typeface="Arial"/>
              </a:rPr>
              <a:t>i</a:t>
            </a:r>
            <a:r>
              <a:rPr sz="1200" spc="-15" dirty="0">
                <a:latin typeface="Arial"/>
                <a:cs typeface="Arial"/>
              </a:rPr>
              <a:t>ha</a:t>
            </a:r>
            <a:r>
              <a:rPr sz="1200" spc="-5" dirty="0">
                <a:latin typeface="Arial"/>
                <a:cs typeface="Arial"/>
              </a:rPr>
              <a:t>r</a:t>
            </a:r>
            <a:r>
              <a:rPr sz="1200" dirty="0">
                <a:latin typeface="Arial"/>
                <a:cs typeface="Arial"/>
              </a:rPr>
              <a:t>i</a:t>
            </a:r>
            <a:endParaRPr sz="1200">
              <a:latin typeface="Arial"/>
              <a:cs typeface="Arial"/>
            </a:endParaRPr>
          </a:p>
        </p:txBody>
      </p:sp>
      <p:sp>
        <p:nvSpPr>
          <p:cNvPr id="9" name="object 9"/>
          <p:cNvSpPr/>
          <p:nvPr/>
        </p:nvSpPr>
        <p:spPr>
          <a:xfrm>
            <a:off x="7018528" y="3585971"/>
            <a:ext cx="2365355" cy="70408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7021583" y="3589909"/>
            <a:ext cx="2362835" cy="700405"/>
          </a:xfrm>
          <a:custGeom>
            <a:avLst/>
            <a:gdLst/>
            <a:ahLst/>
            <a:cxnLst/>
            <a:rect l="l" t="t" r="r" b="b"/>
            <a:pathLst>
              <a:path w="2362834" h="700404">
                <a:moveTo>
                  <a:pt x="0" y="0"/>
                </a:moveTo>
                <a:lnTo>
                  <a:pt x="2362300" y="0"/>
                </a:lnTo>
                <a:lnTo>
                  <a:pt x="2362300" y="700020"/>
                </a:lnTo>
                <a:lnTo>
                  <a:pt x="0" y="700020"/>
                </a:lnTo>
                <a:lnTo>
                  <a:pt x="0" y="0"/>
                </a:lnTo>
                <a:close/>
              </a:path>
            </a:pathLst>
          </a:custGeom>
          <a:ln w="9419">
            <a:solidFill>
              <a:srgbClr val="000000"/>
            </a:solidFill>
          </a:ln>
        </p:spPr>
        <p:txBody>
          <a:bodyPr wrap="square" lIns="0" tIns="0" rIns="0" bIns="0" rtlCol="0"/>
          <a:lstStyle/>
          <a:p>
            <a:endParaRPr/>
          </a:p>
        </p:txBody>
      </p:sp>
      <p:sp>
        <p:nvSpPr>
          <p:cNvPr id="11" name="object 11"/>
          <p:cNvSpPr/>
          <p:nvPr/>
        </p:nvSpPr>
        <p:spPr>
          <a:xfrm>
            <a:off x="6875271" y="5903118"/>
            <a:ext cx="2666695" cy="1373981"/>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6880111" y="5903118"/>
            <a:ext cx="2661920" cy="1374140"/>
          </a:xfrm>
          <a:custGeom>
            <a:avLst/>
            <a:gdLst/>
            <a:ahLst/>
            <a:cxnLst/>
            <a:rect l="l" t="t" r="r" b="b"/>
            <a:pathLst>
              <a:path w="2661920" h="1374140">
                <a:moveTo>
                  <a:pt x="0" y="0"/>
                </a:moveTo>
                <a:lnTo>
                  <a:pt x="2661854" y="0"/>
                </a:lnTo>
                <a:lnTo>
                  <a:pt x="2661854" y="1373981"/>
                </a:lnTo>
                <a:lnTo>
                  <a:pt x="0" y="1373981"/>
                </a:lnTo>
                <a:lnTo>
                  <a:pt x="0" y="0"/>
                </a:lnTo>
                <a:close/>
              </a:path>
            </a:pathLst>
          </a:custGeom>
          <a:ln w="9419">
            <a:solidFill>
              <a:srgbClr val="000000"/>
            </a:solidFill>
          </a:ln>
        </p:spPr>
        <p:txBody>
          <a:bodyPr wrap="square" lIns="0" tIns="0" rIns="0" bIns="0" rtlCol="0"/>
          <a:lstStyle/>
          <a:p>
            <a:endParaRPr/>
          </a:p>
        </p:txBody>
      </p:sp>
      <p:sp>
        <p:nvSpPr>
          <p:cNvPr id="13" name="object 13"/>
          <p:cNvSpPr/>
          <p:nvPr/>
        </p:nvSpPr>
        <p:spPr>
          <a:xfrm>
            <a:off x="6820407" y="4472940"/>
            <a:ext cx="2587752" cy="1313688"/>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6820960" y="4474780"/>
            <a:ext cx="2586355" cy="1308735"/>
          </a:xfrm>
          <a:custGeom>
            <a:avLst/>
            <a:gdLst/>
            <a:ahLst/>
            <a:cxnLst/>
            <a:rect l="l" t="t" r="r" b="b"/>
            <a:pathLst>
              <a:path w="2586354" h="1308735">
                <a:moveTo>
                  <a:pt x="0" y="0"/>
                </a:moveTo>
                <a:lnTo>
                  <a:pt x="2585955" y="0"/>
                </a:lnTo>
                <a:lnTo>
                  <a:pt x="2585955" y="1308734"/>
                </a:lnTo>
                <a:lnTo>
                  <a:pt x="0" y="1308734"/>
                </a:lnTo>
                <a:lnTo>
                  <a:pt x="0" y="0"/>
                </a:lnTo>
                <a:close/>
              </a:path>
            </a:pathLst>
          </a:custGeom>
          <a:ln w="9419">
            <a:solidFill>
              <a:srgbClr val="000000"/>
            </a:solidFill>
          </a:ln>
        </p:spPr>
        <p:txBody>
          <a:bodyPr wrap="square" lIns="0" tIns="0" rIns="0" bIns="0" rtlCol="0"/>
          <a:lstStyle/>
          <a:p>
            <a:endParaRPr/>
          </a:p>
        </p:txBody>
      </p:sp>
      <p:sp>
        <p:nvSpPr>
          <p:cNvPr id="15" name="object 15"/>
          <p:cNvSpPr/>
          <p:nvPr/>
        </p:nvSpPr>
        <p:spPr>
          <a:xfrm>
            <a:off x="6085840" y="5890259"/>
            <a:ext cx="755904" cy="350519"/>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6132403" y="5920077"/>
            <a:ext cx="663254" cy="250169"/>
          </a:xfrm>
          <a:prstGeom prst="rect">
            <a:avLst/>
          </a:prstGeom>
          <a:blipFill>
            <a:blip r:embed="rId7" cstate="print"/>
            <a:stretch>
              <a:fillRect/>
            </a:stretch>
          </a:blipFill>
        </p:spPr>
        <p:txBody>
          <a:bodyPr wrap="square" lIns="0" tIns="0" rIns="0" bIns="0" rtlCol="0"/>
          <a:lstStyle/>
          <a:p>
            <a:endParaRPr/>
          </a:p>
        </p:txBody>
      </p:sp>
      <p:sp>
        <p:nvSpPr>
          <p:cNvPr id="17" name="object 17"/>
          <p:cNvSpPr/>
          <p:nvPr/>
        </p:nvSpPr>
        <p:spPr>
          <a:xfrm>
            <a:off x="6132403" y="5920076"/>
            <a:ext cx="663575" cy="250190"/>
          </a:xfrm>
          <a:custGeom>
            <a:avLst/>
            <a:gdLst/>
            <a:ahLst/>
            <a:cxnLst/>
            <a:rect l="l" t="t" r="r" b="b"/>
            <a:pathLst>
              <a:path w="663575" h="250189">
                <a:moveTo>
                  <a:pt x="647645" y="250169"/>
                </a:moveTo>
                <a:lnTo>
                  <a:pt x="112854" y="180988"/>
                </a:lnTo>
                <a:lnTo>
                  <a:pt x="105050" y="241318"/>
                </a:lnTo>
                <a:lnTo>
                  <a:pt x="0" y="105050"/>
                </a:lnTo>
                <a:lnTo>
                  <a:pt x="136267" y="0"/>
                </a:lnTo>
                <a:lnTo>
                  <a:pt x="128463" y="60329"/>
                </a:lnTo>
                <a:lnTo>
                  <a:pt x="663253" y="129510"/>
                </a:lnTo>
                <a:lnTo>
                  <a:pt x="647645" y="250169"/>
                </a:lnTo>
                <a:close/>
              </a:path>
            </a:pathLst>
          </a:custGeom>
          <a:ln w="9419">
            <a:solidFill>
              <a:srgbClr val="B6DCDF"/>
            </a:solidFill>
          </a:ln>
        </p:spPr>
        <p:txBody>
          <a:bodyPr wrap="square" lIns="0" tIns="0" rIns="0" bIns="0" rtlCol="0"/>
          <a:lstStyle/>
          <a:p>
            <a:endParaRPr/>
          </a:p>
        </p:txBody>
      </p:sp>
      <p:sp>
        <p:nvSpPr>
          <p:cNvPr id="18" name="object 18"/>
          <p:cNvSpPr/>
          <p:nvPr/>
        </p:nvSpPr>
        <p:spPr>
          <a:xfrm>
            <a:off x="6390640" y="3860291"/>
            <a:ext cx="585215" cy="469391"/>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6436821" y="3885186"/>
            <a:ext cx="492746" cy="373665"/>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6436821" y="3885186"/>
            <a:ext cx="492759" cy="374015"/>
          </a:xfrm>
          <a:custGeom>
            <a:avLst/>
            <a:gdLst/>
            <a:ahLst/>
            <a:cxnLst/>
            <a:rect l="l" t="t" r="r" b="b"/>
            <a:pathLst>
              <a:path w="492759" h="374014">
                <a:moveTo>
                  <a:pt x="492745" y="147890"/>
                </a:moveTo>
                <a:lnTo>
                  <a:pt x="184287" y="299719"/>
                </a:lnTo>
                <a:lnTo>
                  <a:pt x="220685" y="373665"/>
                </a:lnTo>
                <a:lnTo>
                  <a:pt x="0" y="298569"/>
                </a:lnTo>
                <a:lnTo>
                  <a:pt x="75095" y="77884"/>
                </a:lnTo>
                <a:lnTo>
                  <a:pt x="111492" y="151829"/>
                </a:lnTo>
                <a:lnTo>
                  <a:pt x="419950" y="0"/>
                </a:lnTo>
                <a:lnTo>
                  <a:pt x="492745" y="147890"/>
                </a:lnTo>
                <a:close/>
              </a:path>
            </a:pathLst>
          </a:custGeom>
          <a:ln w="9419">
            <a:solidFill>
              <a:srgbClr val="B6DCDF"/>
            </a:solidFill>
          </a:ln>
        </p:spPr>
        <p:txBody>
          <a:bodyPr wrap="square" lIns="0" tIns="0" rIns="0" bIns="0" rtlCol="0"/>
          <a:lstStyle/>
          <a:p>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12700" rIns="0" bIns="0" rtlCol="0">
            <a:spAutoFit/>
          </a:bodyPr>
          <a:lstStyle/>
          <a:p>
            <a:pPr marL="17145">
              <a:lnSpc>
                <a:spcPct val="100000"/>
              </a:lnSpc>
              <a:spcBef>
                <a:spcPts val="100"/>
              </a:spcBef>
            </a:pPr>
            <a:r>
              <a:rPr spc="-25" dirty="0"/>
              <a:t>Regularization</a:t>
            </a:r>
            <a:r>
              <a:rPr spc="-60" dirty="0"/>
              <a:t> </a:t>
            </a:r>
            <a:r>
              <a:rPr spc="-20" dirty="0"/>
              <a:t>Strategies</a:t>
            </a:r>
          </a:p>
        </p:txBody>
      </p:sp>
      <p:sp>
        <p:nvSpPr>
          <p:cNvPr id="5" name="object 5"/>
          <p:cNvSpPr txBox="1"/>
          <p:nvPr/>
        </p:nvSpPr>
        <p:spPr>
          <a:xfrm>
            <a:off x="661077" y="1805432"/>
            <a:ext cx="4091304" cy="3771900"/>
          </a:xfrm>
          <a:prstGeom prst="rect">
            <a:avLst/>
          </a:prstGeom>
        </p:spPr>
        <p:txBody>
          <a:bodyPr vert="horz" wrap="square" lIns="0" tIns="79375" rIns="0" bIns="0" rtlCol="0">
            <a:spAutoFit/>
          </a:bodyPr>
          <a:lstStyle/>
          <a:p>
            <a:pPr marL="521334" indent="-508634">
              <a:lnSpc>
                <a:spcPct val="100000"/>
              </a:lnSpc>
              <a:spcBef>
                <a:spcPts val="625"/>
              </a:spcBef>
              <a:buAutoNum type="arabicPeriod"/>
              <a:tabLst>
                <a:tab pos="520700" algn="l"/>
                <a:tab pos="521334" algn="l"/>
              </a:tabLst>
            </a:pPr>
            <a:r>
              <a:rPr sz="2400" spc="-15" dirty="0">
                <a:solidFill>
                  <a:srgbClr val="808080"/>
                </a:solidFill>
                <a:latin typeface="Arial"/>
                <a:cs typeface="Arial"/>
              </a:rPr>
              <a:t>Parameter </a:t>
            </a:r>
            <a:r>
              <a:rPr sz="2400" spc="-10" dirty="0">
                <a:solidFill>
                  <a:srgbClr val="808080"/>
                </a:solidFill>
                <a:latin typeface="Arial"/>
                <a:cs typeface="Arial"/>
              </a:rPr>
              <a:t>Norm</a:t>
            </a:r>
            <a:r>
              <a:rPr sz="2400" spc="-100" dirty="0">
                <a:solidFill>
                  <a:srgbClr val="808080"/>
                </a:solidFill>
                <a:latin typeface="Arial"/>
                <a:cs typeface="Arial"/>
              </a:rPr>
              <a:t> </a:t>
            </a:r>
            <a:r>
              <a:rPr sz="2400" spc="-15" dirty="0">
                <a:solidFill>
                  <a:srgbClr val="808080"/>
                </a:solidFill>
                <a:latin typeface="Arial"/>
                <a:cs typeface="Arial"/>
              </a:rPr>
              <a:t>Penalties</a:t>
            </a:r>
            <a:endParaRPr sz="2400">
              <a:latin typeface="Arial"/>
              <a:cs typeface="Arial"/>
            </a:endParaRPr>
          </a:p>
          <a:p>
            <a:pPr marL="521334" marR="172085" indent="-508634">
              <a:lnSpc>
                <a:spcPts val="2780"/>
              </a:lnSpc>
              <a:spcBef>
                <a:spcPts val="705"/>
              </a:spcBef>
              <a:buAutoNum type="arabicPeriod"/>
              <a:tabLst>
                <a:tab pos="520700" algn="l"/>
                <a:tab pos="521334" algn="l"/>
              </a:tabLst>
            </a:pPr>
            <a:r>
              <a:rPr sz="2400" spc="-10" dirty="0">
                <a:solidFill>
                  <a:srgbClr val="808080"/>
                </a:solidFill>
                <a:latin typeface="Arial"/>
                <a:cs typeface="Arial"/>
              </a:rPr>
              <a:t>Norm </a:t>
            </a:r>
            <a:r>
              <a:rPr sz="2400" spc="-15" dirty="0">
                <a:solidFill>
                  <a:srgbClr val="808080"/>
                </a:solidFill>
                <a:latin typeface="Arial"/>
                <a:cs typeface="Arial"/>
              </a:rPr>
              <a:t>Penalties </a:t>
            </a:r>
            <a:r>
              <a:rPr sz="2400" spc="-10" dirty="0">
                <a:solidFill>
                  <a:srgbClr val="808080"/>
                </a:solidFill>
                <a:latin typeface="Arial"/>
                <a:cs typeface="Arial"/>
              </a:rPr>
              <a:t>as  </a:t>
            </a:r>
            <a:r>
              <a:rPr sz="2400" spc="-15" dirty="0">
                <a:solidFill>
                  <a:srgbClr val="808080"/>
                </a:solidFill>
                <a:latin typeface="Arial"/>
                <a:cs typeface="Arial"/>
              </a:rPr>
              <a:t>Constrained</a:t>
            </a:r>
            <a:r>
              <a:rPr sz="2400" spc="-70" dirty="0">
                <a:solidFill>
                  <a:srgbClr val="808080"/>
                </a:solidFill>
                <a:latin typeface="Arial"/>
                <a:cs typeface="Arial"/>
              </a:rPr>
              <a:t> </a:t>
            </a:r>
            <a:r>
              <a:rPr sz="2400" spc="-15" dirty="0">
                <a:solidFill>
                  <a:srgbClr val="808080"/>
                </a:solidFill>
                <a:latin typeface="Arial"/>
                <a:cs typeface="Arial"/>
              </a:rPr>
              <a:t>Optimization</a:t>
            </a:r>
            <a:endParaRPr sz="2400">
              <a:latin typeface="Arial"/>
              <a:cs typeface="Arial"/>
            </a:endParaRPr>
          </a:p>
          <a:p>
            <a:pPr marL="521334" marR="36195" indent="-508634">
              <a:lnSpc>
                <a:spcPts val="2810"/>
              </a:lnSpc>
              <a:spcBef>
                <a:spcPts val="705"/>
              </a:spcBef>
              <a:buAutoNum type="arabicPeriod"/>
              <a:tabLst>
                <a:tab pos="520700" algn="l"/>
                <a:tab pos="521334" algn="l"/>
              </a:tabLst>
            </a:pPr>
            <a:r>
              <a:rPr sz="2400" spc="-15" dirty="0">
                <a:solidFill>
                  <a:srgbClr val="808080"/>
                </a:solidFill>
                <a:latin typeface="Arial"/>
                <a:cs typeface="Arial"/>
              </a:rPr>
              <a:t>Regularization </a:t>
            </a:r>
            <a:r>
              <a:rPr sz="2400" spc="-10" dirty="0">
                <a:solidFill>
                  <a:srgbClr val="808080"/>
                </a:solidFill>
                <a:latin typeface="Arial"/>
                <a:cs typeface="Arial"/>
              </a:rPr>
              <a:t>and </a:t>
            </a:r>
            <a:r>
              <a:rPr sz="2400" spc="-15" dirty="0">
                <a:solidFill>
                  <a:srgbClr val="808080"/>
                </a:solidFill>
                <a:latin typeface="Arial"/>
                <a:cs typeface="Arial"/>
              </a:rPr>
              <a:t>Under-  constrained</a:t>
            </a:r>
            <a:r>
              <a:rPr sz="2400" spc="-35" dirty="0">
                <a:solidFill>
                  <a:srgbClr val="808080"/>
                </a:solidFill>
                <a:latin typeface="Arial"/>
                <a:cs typeface="Arial"/>
              </a:rPr>
              <a:t> </a:t>
            </a:r>
            <a:r>
              <a:rPr sz="2400" spc="-15" dirty="0">
                <a:solidFill>
                  <a:srgbClr val="808080"/>
                </a:solidFill>
                <a:latin typeface="Arial"/>
                <a:cs typeface="Arial"/>
              </a:rPr>
              <a:t>Problems</a:t>
            </a:r>
            <a:endParaRPr sz="2400">
              <a:latin typeface="Arial"/>
              <a:cs typeface="Arial"/>
            </a:endParaRPr>
          </a:p>
          <a:p>
            <a:pPr marL="521334" indent="-508634">
              <a:lnSpc>
                <a:spcPct val="100000"/>
              </a:lnSpc>
              <a:spcBef>
                <a:spcPts val="445"/>
              </a:spcBef>
              <a:buAutoNum type="arabicPeriod"/>
              <a:tabLst>
                <a:tab pos="520700" algn="l"/>
                <a:tab pos="521334" algn="l"/>
              </a:tabLst>
            </a:pPr>
            <a:r>
              <a:rPr sz="2400" spc="-15" dirty="0">
                <a:solidFill>
                  <a:srgbClr val="808080"/>
                </a:solidFill>
                <a:latin typeface="Arial"/>
                <a:cs typeface="Arial"/>
              </a:rPr>
              <a:t>Data Set</a:t>
            </a:r>
            <a:r>
              <a:rPr sz="2400" spc="-55" dirty="0">
                <a:solidFill>
                  <a:srgbClr val="808080"/>
                </a:solidFill>
                <a:latin typeface="Arial"/>
                <a:cs typeface="Arial"/>
              </a:rPr>
              <a:t> </a:t>
            </a:r>
            <a:r>
              <a:rPr sz="2400" spc="-15" dirty="0">
                <a:solidFill>
                  <a:srgbClr val="808080"/>
                </a:solidFill>
                <a:latin typeface="Arial"/>
                <a:cs typeface="Arial"/>
              </a:rPr>
              <a:t>Augmentation</a:t>
            </a:r>
            <a:endParaRPr sz="2400">
              <a:latin typeface="Arial"/>
              <a:cs typeface="Arial"/>
            </a:endParaRPr>
          </a:p>
          <a:p>
            <a:pPr marL="521334" indent="-508634">
              <a:lnSpc>
                <a:spcPct val="100000"/>
              </a:lnSpc>
              <a:spcBef>
                <a:spcPts val="500"/>
              </a:spcBef>
              <a:buAutoNum type="arabicPeriod"/>
              <a:tabLst>
                <a:tab pos="520700" algn="l"/>
                <a:tab pos="521334" algn="l"/>
              </a:tabLst>
            </a:pPr>
            <a:r>
              <a:rPr sz="2400" spc="-10" dirty="0">
                <a:solidFill>
                  <a:srgbClr val="808080"/>
                </a:solidFill>
                <a:latin typeface="Arial"/>
                <a:cs typeface="Arial"/>
              </a:rPr>
              <a:t>Noise</a:t>
            </a:r>
            <a:r>
              <a:rPr sz="2400" spc="-35" dirty="0">
                <a:solidFill>
                  <a:srgbClr val="808080"/>
                </a:solidFill>
                <a:latin typeface="Arial"/>
                <a:cs typeface="Arial"/>
              </a:rPr>
              <a:t> </a:t>
            </a:r>
            <a:r>
              <a:rPr sz="2400" spc="-15" dirty="0">
                <a:solidFill>
                  <a:srgbClr val="808080"/>
                </a:solidFill>
                <a:latin typeface="Arial"/>
                <a:cs typeface="Arial"/>
              </a:rPr>
              <a:t>Robustness</a:t>
            </a:r>
            <a:endParaRPr sz="2400">
              <a:latin typeface="Arial"/>
              <a:cs typeface="Arial"/>
            </a:endParaRPr>
          </a:p>
          <a:p>
            <a:pPr marL="521334" indent="-508634">
              <a:lnSpc>
                <a:spcPct val="100000"/>
              </a:lnSpc>
              <a:spcBef>
                <a:spcPts val="530"/>
              </a:spcBef>
              <a:buAutoNum type="arabicPeriod"/>
              <a:tabLst>
                <a:tab pos="520700" algn="l"/>
                <a:tab pos="521334" algn="l"/>
              </a:tabLst>
            </a:pPr>
            <a:r>
              <a:rPr sz="2400" spc="-15" dirty="0">
                <a:solidFill>
                  <a:srgbClr val="808080"/>
                </a:solidFill>
                <a:latin typeface="Arial"/>
                <a:cs typeface="Arial"/>
              </a:rPr>
              <a:t>Semi-supervised</a:t>
            </a:r>
            <a:r>
              <a:rPr sz="2400" spc="-50" dirty="0">
                <a:solidFill>
                  <a:srgbClr val="808080"/>
                </a:solidFill>
                <a:latin typeface="Arial"/>
                <a:cs typeface="Arial"/>
              </a:rPr>
              <a:t> </a:t>
            </a:r>
            <a:r>
              <a:rPr sz="2400" spc="-10" dirty="0">
                <a:solidFill>
                  <a:srgbClr val="808080"/>
                </a:solidFill>
                <a:latin typeface="Arial"/>
                <a:cs typeface="Arial"/>
              </a:rPr>
              <a:t>learning</a:t>
            </a:r>
            <a:endParaRPr sz="2400">
              <a:latin typeface="Arial"/>
              <a:cs typeface="Arial"/>
            </a:endParaRPr>
          </a:p>
          <a:p>
            <a:pPr marL="521334" indent="-508634">
              <a:lnSpc>
                <a:spcPct val="100000"/>
              </a:lnSpc>
              <a:spcBef>
                <a:spcPts val="505"/>
              </a:spcBef>
              <a:buAutoNum type="arabicPeriod"/>
              <a:tabLst>
                <a:tab pos="520700" algn="l"/>
                <a:tab pos="521334" algn="l"/>
              </a:tabLst>
            </a:pPr>
            <a:r>
              <a:rPr sz="2400" spc="-15" dirty="0">
                <a:solidFill>
                  <a:srgbClr val="808080"/>
                </a:solidFill>
                <a:latin typeface="Arial"/>
                <a:cs typeface="Arial"/>
              </a:rPr>
              <a:t>Multi-task</a:t>
            </a:r>
            <a:r>
              <a:rPr sz="2400" spc="-35" dirty="0">
                <a:solidFill>
                  <a:srgbClr val="808080"/>
                </a:solidFill>
                <a:latin typeface="Arial"/>
                <a:cs typeface="Arial"/>
              </a:rPr>
              <a:t> </a:t>
            </a:r>
            <a:r>
              <a:rPr sz="2400" spc="-15" dirty="0">
                <a:solidFill>
                  <a:srgbClr val="808080"/>
                </a:solidFill>
                <a:latin typeface="Arial"/>
                <a:cs typeface="Arial"/>
              </a:rPr>
              <a:t>learning</a:t>
            </a:r>
            <a:endParaRPr sz="2400">
              <a:latin typeface="Arial"/>
              <a:cs typeface="Arial"/>
            </a:endParaRPr>
          </a:p>
        </p:txBody>
      </p:sp>
      <p:sp>
        <p:nvSpPr>
          <p:cNvPr id="6" name="object 6"/>
          <p:cNvSpPr txBox="1"/>
          <p:nvPr/>
        </p:nvSpPr>
        <p:spPr>
          <a:xfrm>
            <a:off x="5483691" y="1805432"/>
            <a:ext cx="3655695" cy="3771900"/>
          </a:xfrm>
          <a:prstGeom prst="rect">
            <a:avLst/>
          </a:prstGeom>
        </p:spPr>
        <p:txBody>
          <a:bodyPr vert="horz" wrap="square" lIns="0" tIns="79375" rIns="0" bIns="0" rtlCol="0">
            <a:spAutoFit/>
          </a:bodyPr>
          <a:lstStyle/>
          <a:p>
            <a:pPr marL="464820" indent="-452120">
              <a:lnSpc>
                <a:spcPct val="100000"/>
              </a:lnSpc>
              <a:spcBef>
                <a:spcPts val="625"/>
              </a:spcBef>
              <a:buAutoNum type="arabicPeriod" startAt="8"/>
              <a:tabLst>
                <a:tab pos="464184" algn="l"/>
                <a:tab pos="464820" algn="l"/>
              </a:tabLst>
            </a:pPr>
            <a:r>
              <a:rPr sz="2400" spc="-10" dirty="0">
                <a:solidFill>
                  <a:srgbClr val="808080"/>
                </a:solidFill>
                <a:latin typeface="Arial"/>
                <a:cs typeface="Arial"/>
              </a:rPr>
              <a:t>Early</a:t>
            </a:r>
            <a:r>
              <a:rPr sz="2400" spc="-30" dirty="0">
                <a:solidFill>
                  <a:srgbClr val="808080"/>
                </a:solidFill>
                <a:latin typeface="Arial"/>
                <a:cs typeface="Arial"/>
              </a:rPr>
              <a:t> </a:t>
            </a:r>
            <a:r>
              <a:rPr sz="2400" spc="-15" dirty="0">
                <a:solidFill>
                  <a:srgbClr val="808080"/>
                </a:solidFill>
                <a:latin typeface="Arial"/>
                <a:cs typeface="Arial"/>
              </a:rPr>
              <a:t>Stopping</a:t>
            </a:r>
            <a:endParaRPr sz="2400">
              <a:latin typeface="Arial"/>
              <a:cs typeface="Arial"/>
            </a:endParaRPr>
          </a:p>
          <a:p>
            <a:pPr marL="521334" marR="408305" indent="-508634">
              <a:lnSpc>
                <a:spcPts val="2780"/>
              </a:lnSpc>
              <a:spcBef>
                <a:spcPts val="705"/>
              </a:spcBef>
              <a:buAutoNum type="arabicPeriod" startAt="8"/>
              <a:tabLst>
                <a:tab pos="520700" algn="l"/>
                <a:tab pos="521334" algn="l"/>
              </a:tabLst>
            </a:pPr>
            <a:r>
              <a:rPr sz="2400" spc="-15" dirty="0">
                <a:solidFill>
                  <a:srgbClr val="808080"/>
                </a:solidFill>
                <a:latin typeface="Arial"/>
                <a:cs typeface="Arial"/>
              </a:rPr>
              <a:t>Parameter </a:t>
            </a:r>
            <a:r>
              <a:rPr sz="2400" spc="-10" dirty="0">
                <a:solidFill>
                  <a:srgbClr val="808080"/>
                </a:solidFill>
                <a:latin typeface="Arial"/>
                <a:cs typeface="Arial"/>
              </a:rPr>
              <a:t>tying</a:t>
            </a:r>
            <a:r>
              <a:rPr sz="2400" spc="-125" dirty="0">
                <a:solidFill>
                  <a:srgbClr val="808080"/>
                </a:solidFill>
                <a:latin typeface="Arial"/>
                <a:cs typeface="Arial"/>
              </a:rPr>
              <a:t> </a:t>
            </a:r>
            <a:r>
              <a:rPr sz="2400" spc="-10" dirty="0">
                <a:solidFill>
                  <a:srgbClr val="808080"/>
                </a:solidFill>
                <a:latin typeface="Arial"/>
                <a:cs typeface="Arial"/>
              </a:rPr>
              <a:t>and  </a:t>
            </a:r>
            <a:r>
              <a:rPr sz="2400" spc="-15" dirty="0">
                <a:solidFill>
                  <a:srgbClr val="808080"/>
                </a:solidFill>
                <a:latin typeface="Arial"/>
                <a:cs typeface="Arial"/>
              </a:rPr>
              <a:t>parameter</a:t>
            </a:r>
            <a:r>
              <a:rPr sz="2400" spc="-40" dirty="0">
                <a:solidFill>
                  <a:srgbClr val="808080"/>
                </a:solidFill>
                <a:latin typeface="Arial"/>
                <a:cs typeface="Arial"/>
              </a:rPr>
              <a:t> </a:t>
            </a:r>
            <a:r>
              <a:rPr sz="2400" spc="-15" dirty="0">
                <a:solidFill>
                  <a:srgbClr val="808080"/>
                </a:solidFill>
                <a:latin typeface="Arial"/>
                <a:cs typeface="Arial"/>
              </a:rPr>
              <a:t>sharing</a:t>
            </a:r>
            <a:endParaRPr sz="2400">
              <a:latin typeface="Arial"/>
              <a:cs typeface="Arial"/>
            </a:endParaRPr>
          </a:p>
          <a:p>
            <a:pPr marL="521334" indent="-508634">
              <a:lnSpc>
                <a:spcPct val="100000"/>
              </a:lnSpc>
              <a:spcBef>
                <a:spcPts val="550"/>
              </a:spcBef>
              <a:buAutoNum type="arabicPeriod" startAt="8"/>
              <a:tabLst>
                <a:tab pos="521334" algn="l"/>
              </a:tabLst>
            </a:pPr>
            <a:r>
              <a:rPr sz="2400" spc="-15" dirty="0">
                <a:solidFill>
                  <a:srgbClr val="808080"/>
                </a:solidFill>
                <a:latin typeface="Arial"/>
                <a:cs typeface="Arial"/>
              </a:rPr>
              <a:t>Sparse</a:t>
            </a:r>
            <a:r>
              <a:rPr sz="2400" spc="-70" dirty="0">
                <a:solidFill>
                  <a:srgbClr val="808080"/>
                </a:solidFill>
                <a:latin typeface="Arial"/>
                <a:cs typeface="Arial"/>
              </a:rPr>
              <a:t> </a:t>
            </a:r>
            <a:r>
              <a:rPr sz="2400" spc="-15" dirty="0">
                <a:solidFill>
                  <a:srgbClr val="808080"/>
                </a:solidFill>
                <a:latin typeface="Arial"/>
                <a:cs typeface="Arial"/>
              </a:rPr>
              <a:t>representations</a:t>
            </a:r>
            <a:endParaRPr sz="2400">
              <a:latin typeface="Arial"/>
              <a:cs typeface="Arial"/>
            </a:endParaRPr>
          </a:p>
          <a:p>
            <a:pPr marL="521334" marR="577215" indent="-508634">
              <a:lnSpc>
                <a:spcPts val="2780"/>
              </a:lnSpc>
              <a:spcBef>
                <a:spcPts val="705"/>
              </a:spcBef>
              <a:buAutoNum type="arabicPeriod" startAt="8"/>
              <a:tabLst>
                <a:tab pos="521334" algn="l"/>
              </a:tabLst>
            </a:pPr>
            <a:r>
              <a:rPr sz="2400" spc="-15" dirty="0">
                <a:solidFill>
                  <a:srgbClr val="808080"/>
                </a:solidFill>
                <a:latin typeface="Arial"/>
                <a:cs typeface="Arial"/>
              </a:rPr>
              <a:t>Bagging </a:t>
            </a:r>
            <a:r>
              <a:rPr sz="2400" spc="-10" dirty="0">
                <a:solidFill>
                  <a:srgbClr val="808080"/>
                </a:solidFill>
                <a:latin typeface="Arial"/>
                <a:cs typeface="Arial"/>
              </a:rPr>
              <a:t>and </a:t>
            </a:r>
            <a:r>
              <a:rPr sz="2400" spc="-15" dirty="0">
                <a:solidFill>
                  <a:srgbClr val="808080"/>
                </a:solidFill>
                <a:latin typeface="Arial"/>
                <a:cs typeface="Arial"/>
              </a:rPr>
              <a:t>other  ensemble</a:t>
            </a:r>
            <a:r>
              <a:rPr sz="2400" spc="-85" dirty="0">
                <a:solidFill>
                  <a:srgbClr val="808080"/>
                </a:solidFill>
                <a:latin typeface="Arial"/>
                <a:cs typeface="Arial"/>
              </a:rPr>
              <a:t> </a:t>
            </a:r>
            <a:r>
              <a:rPr sz="2400" spc="-20" dirty="0">
                <a:solidFill>
                  <a:srgbClr val="808080"/>
                </a:solidFill>
                <a:latin typeface="Arial"/>
                <a:cs typeface="Arial"/>
              </a:rPr>
              <a:t>methods</a:t>
            </a:r>
            <a:endParaRPr sz="2400">
              <a:latin typeface="Arial"/>
              <a:cs typeface="Arial"/>
            </a:endParaRPr>
          </a:p>
          <a:p>
            <a:pPr marL="521334" indent="-508634">
              <a:lnSpc>
                <a:spcPct val="100000"/>
              </a:lnSpc>
              <a:spcBef>
                <a:spcPts val="455"/>
              </a:spcBef>
              <a:buAutoNum type="arabicPeriod" startAt="8"/>
              <a:tabLst>
                <a:tab pos="521334" algn="l"/>
              </a:tabLst>
            </a:pPr>
            <a:r>
              <a:rPr sz="2400" spc="-15" dirty="0">
                <a:solidFill>
                  <a:srgbClr val="3333CC"/>
                </a:solidFill>
                <a:latin typeface="Arial"/>
                <a:cs typeface="Arial"/>
              </a:rPr>
              <a:t>Dropout</a:t>
            </a:r>
            <a:endParaRPr sz="2400">
              <a:latin typeface="Arial"/>
              <a:cs typeface="Arial"/>
            </a:endParaRPr>
          </a:p>
          <a:p>
            <a:pPr marL="521334" indent="-508634">
              <a:lnSpc>
                <a:spcPct val="100000"/>
              </a:lnSpc>
              <a:spcBef>
                <a:spcPts val="530"/>
              </a:spcBef>
              <a:buAutoNum type="arabicPeriod" startAt="8"/>
              <a:tabLst>
                <a:tab pos="521334" algn="l"/>
              </a:tabLst>
            </a:pPr>
            <a:r>
              <a:rPr sz="2400" spc="-15" dirty="0">
                <a:solidFill>
                  <a:srgbClr val="808080"/>
                </a:solidFill>
                <a:latin typeface="Arial"/>
                <a:cs typeface="Arial"/>
              </a:rPr>
              <a:t>Adversarial</a:t>
            </a:r>
            <a:r>
              <a:rPr sz="2400" spc="-25" dirty="0">
                <a:solidFill>
                  <a:srgbClr val="808080"/>
                </a:solidFill>
                <a:latin typeface="Arial"/>
                <a:cs typeface="Arial"/>
              </a:rPr>
              <a:t> </a:t>
            </a:r>
            <a:r>
              <a:rPr sz="2400" spc="-10" dirty="0">
                <a:solidFill>
                  <a:srgbClr val="808080"/>
                </a:solidFill>
                <a:latin typeface="Arial"/>
                <a:cs typeface="Arial"/>
              </a:rPr>
              <a:t>training</a:t>
            </a:r>
            <a:endParaRPr sz="2400">
              <a:latin typeface="Arial"/>
              <a:cs typeface="Arial"/>
            </a:endParaRPr>
          </a:p>
          <a:p>
            <a:pPr marL="521334" indent="-508634">
              <a:lnSpc>
                <a:spcPct val="100000"/>
              </a:lnSpc>
              <a:spcBef>
                <a:spcPts val="505"/>
              </a:spcBef>
              <a:buAutoNum type="arabicPeriod" startAt="8"/>
              <a:tabLst>
                <a:tab pos="521334" algn="l"/>
              </a:tabLst>
            </a:pPr>
            <a:r>
              <a:rPr sz="2400" spc="-55" dirty="0">
                <a:solidFill>
                  <a:srgbClr val="808080"/>
                </a:solidFill>
                <a:latin typeface="Arial"/>
                <a:cs typeface="Arial"/>
              </a:rPr>
              <a:t>Tangent</a:t>
            </a:r>
            <a:r>
              <a:rPr sz="2400" spc="-35" dirty="0">
                <a:solidFill>
                  <a:srgbClr val="808080"/>
                </a:solidFill>
                <a:latin typeface="Arial"/>
                <a:cs typeface="Arial"/>
              </a:rPr>
              <a:t> </a:t>
            </a:r>
            <a:r>
              <a:rPr sz="2400" spc="-15" dirty="0">
                <a:solidFill>
                  <a:srgbClr val="808080"/>
                </a:solidFill>
                <a:latin typeface="Arial"/>
                <a:cs typeface="Arial"/>
              </a:rPr>
              <a:t>methods</a:t>
            </a:r>
            <a:endParaRPr sz="2400">
              <a:latin typeface="Arial"/>
              <a:cs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50092" y="963168"/>
            <a:ext cx="4361180" cy="695960"/>
          </a:xfrm>
          <a:prstGeom prst="rect">
            <a:avLst/>
          </a:prstGeom>
        </p:spPr>
        <p:txBody>
          <a:bodyPr vert="horz" wrap="square" lIns="0" tIns="12700" rIns="0" bIns="0" rtlCol="0">
            <a:spAutoFit/>
          </a:bodyPr>
          <a:lstStyle/>
          <a:p>
            <a:pPr marL="12700">
              <a:lnSpc>
                <a:spcPct val="100000"/>
              </a:lnSpc>
              <a:spcBef>
                <a:spcPts val="100"/>
              </a:spcBef>
            </a:pPr>
            <a:r>
              <a:rPr spc="-25" dirty="0"/>
              <a:t>Topics </a:t>
            </a:r>
            <a:r>
              <a:rPr spc="-10" dirty="0"/>
              <a:t>in</a:t>
            </a:r>
            <a:r>
              <a:rPr spc="-114" dirty="0"/>
              <a:t> </a:t>
            </a:r>
            <a:r>
              <a:rPr spc="-25" dirty="0"/>
              <a:t>Dropout</a:t>
            </a:r>
          </a:p>
        </p:txBody>
      </p:sp>
      <p:sp>
        <p:nvSpPr>
          <p:cNvPr id="5" name="object 5"/>
          <p:cNvSpPr txBox="1"/>
          <p:nvPr/>
        </p:nvSpPr>
        <p:spPr>
          <a:xfrm>
            <a:off x="1037844" y="2017775"/>
            <a:ext cx="6184900" cy="2893695"/>
          </a:xfrm>
          <a:prstGeom prst="rect">
            <a:avLst/>
          </a:prstGeom>
        </p:spPr>
        <p:txBody>
          <a:bodyPr vert="horz" wrap="square" lIns="0" tIns="94615" rIns="0" bIns="0" rtlCol="0">
            <a:spAutoFit/>
          </a:bodyPr>
          <a:lstStyle/>
          <a:p>
            <a:pPr marL="351790" indent="-339090">
              <a:lnSpc>
                <a:spcPct val="100000"/>
              </a:lnSpc>
              <a:spcBef>
                <a:spcPts val="745"/>
              </a:spcBef>
              <a:buChar char="•"/>
              <a:tabLst>
                <a:tab pos="351155" algn="l"/>
                <a:tab pos="351790" algn="l"/>
              </a:tabLst>
            </a:pPr>
            <a:r>
              <a:rPr sz="3200" spc="-20" dirty="0">
                <a:solidFill>
                  <a:srgbClr val="3333CC"/>
                </a:solidFill>
                <a:latin typeface="Arial"/>
                <a:cs typeface="Arial"/>
              </a:rPr>
              <a:t>What </a:t>
            </a:r>
            <a:r>
              <a:rPr sz="3200" spc="-5" dirty="0">
                <a:solidFill>
                  <a:srgbClr val="3333CC"/>
                </a:solidFill>
                <a:latin typeface="Arial"/>
                <a:cs typeface="Arial"/>
              </a:rPr>
              <a:t>is</a:t>
            </a:r>
            <a:r>
              <a:rPr sz="3200" spc="-50" dirty="0">
                <a:solidFill>
                  <a:srgbClr val="3333CC"/>
                </a:solidFill>
                <a:latin typeface="Arial"/>
                <a:cs typeface="Arial"/>
              </a:rPr>
              <a:t> </a:t>
            </a:r>
            <a:r>
              <a:rPr sz="3200" spc="-20" dirty="0">
                <a:solidFill>
                  <a:srgbClr val="3333CC"/>
                </a:solidFill>
                <a:latin typeface="Arial"/>
                <a:cs typeface="Arial"/>
              </a:rPr>
              <a:t>dropout?</a:t>
            </a:r>
            <a:endParaRPr sz="3200">
              <a:latin typeface="Arial"/>
              <a:cs typeface="Arial"/>
            </a:endParaRPr>
          </a:p>
          <a:p>
            <a:pPr marL="351790" indent="-339090">
              <a:lnSpc>
                <a:spcPct val="100000"/>
              </a:lnSpc>
              <a:spcBef>
                <a:spcPts val="650"/>
              </a:spcBef>
              <a:buChar char="•"/>
              <a:tabLst>
                <a:tab pos="351155" algn="l"/>
                <a:tab pos="351790" algn="l"/>
              </a:tabLst>
            </a:pPr>
            <a:r>
              <a:rPr sz="3200" spc="-20" dirty="0">
                <a:solidFill>
                  <a:srgbClr val="3333CC"/>
                </a:solidFill>
                <a:latin typeface="Arial"/>
                <a:cs typeface="Arial"/>
              </a:rPr>
              <a:t>Dropout </a:t>
            </a:r>
            <a:r>
              <a:rPr sz="3200" spc="-15" dirty="0">
                <a:solidFill>
                  <a:srgbClr val="3333CC"/>
                </a:solidFill>
                <a:latin typeface="Arial"/>
                <a:cs typeface="Arial"/>
              </a:rPr>
              <a:t>as an </a:t>
            </a:r>
            <a:r>
              <a:rPr sz="3200" spc="-20" dirty="0">
                <a:solidFill>
                  <a:srgbClr val="3333CC"/>
                </a:solidFill>
                <a:latin typeface="Arial"/>
                <a:cs typeface="Arial"/>
              </a:rPr>
              <a:t>ensemble</a:t>
            </a:r>
            <a:r>
              <a:rPr sz="3200" spc="-165" dirty="0">
                <a:solidFill>
                  <a:srgbClr val="3333CC"/>
                </a:solidFill>
                <a:latin typeface="Arial"/>
                <a:cs typeface="Arial"/>
              </a:rPr>
              <a:t> </a:t>
            </a:r>
            <a:r>
              <a:rPr sz="3200" spc="-25" dirty="0">
                <a:solidFill>
                  <a:srgbClr val="3333CC"/>
                </a:solidFill>
                <a:latin typeface="Arial"/>
                <a:cs typeface="Arial"/>
              </a:rPr>
              <a:t>method</a:t>
            </a:r>
            <a:endParaRPr sz="3200">
              <a:latin typeface="Arial"/>
              <a:cs typeface="Arial"/>
            </a:endParaRPr>
          </a:p>
          <a:p>
            <a:pPr marL="351790" indent="-339090">
              <a:lnSpc>
                <a:spcPct val="100000"/>
              </a:lnSpc>
              <a:spcBef>
                <a:spcPts val="770"/>
              </a:spcBef>
              <a:buChar char="•"/>
              <a:tabLst>
                <a:tab pos="351155" algn="l"/>
                <a:tab pos="351790" algn="l"/>
              </a:tabLst>
            </a:pPr>
            <a:r>
              <a:rPr sz="3200" spc="-20" dirty="0">
                <a:solidFill>
                  <a:srgbClr val="3333CC"/>
                </a:solidFill>
                <a:latin typeface="Arial"/>
                <a:cs typeface="Arial"/>
              </a:rPr>
              <a:t>Mask </a:t>
            </a:r>
            <a:r>
              <a:rPr sz="3200" spc="-15" dirty="0">
                <a:solidFill>
                  <a:srgbClr val="3333CC"/>
                </a:solidFill>
                <a:latin typeface="Arial"/>
                <a:cs typeface="Arial"/>
              </a:rPr>
              <a:t>for </a:t>
            </a:r>
            <a:r>
              <a:rPr sz="3200" spc="-25" dirty="0">
                <a:solidFill>
                  <a:srgbClr val="3333CC"/>
                </a:solidFill>
                <a:latin typeface="Arial"/>
                <a:cs typeface="Arial"/>
              </a:rPr>
              <a:t>dropout</a:t>
            </a:r>
            <a:r>
              <a:rPr sz="3200" spc="-65" dirty="0">
                <a:solidFill>
                  <a:srgbClr val="3333CC"/>
                </a:solidFill>
                <a:latin typeface="Arial"/>
                <a:cs typeface="Arial"/>
              </a:rPr>
              <a:t> </a:t>
            </a:r>
            <a:r>
              <a:rPr sz="3200" spc="-20" dirty="0">
                <a:solidFill>
                  <a:srgbClr val="3333CC"/>
                </a:solidFill>
                <a:latin typeface="Arial"/>
                <a:cs typeface="Arial"/>
              </a:rPr>
              <a:t>training</a:t>
            </a:r>
            <a:endParaRPr sz="3200">
              <a:latin typeface="Arial"/>
              <a:cs typeface="Arial"/>
            </a:endParaRPr>
          </a:p>
          <a:p>
            <a:pPr marL="351790" indent="-339090">
              <a:lnSpc>
                <a:spcPct val="100000"/>
              </a:lnSpc>
              <a:spcBef>
                <a:spcPts val="645"/>
              </a:spcBef>
              <a:buChar char="•"/>
              <a:tabLst>
                <a:tab pos="351155" algn="l"/>
                <a:tab pos="351790" algn="l"/>
              </a:tabLst>
            </a:pPr>
            <a:r>
              <a:rPr sz="3200" spc="-20" dirty="0">
                <a:solidFill>
                  <a:srgbClr val="3333CC"/>
                </a:solidFill>
                <a:latin typeface="Arial"/>
                <a:cs typeface="Arial"/>
              </a:rPr>
              <a:t>Bagging </a:t>
            </a:r>
            <a:r>
              <a:rPr sz="3200" spc="-10" dirty="0">
                <a:solidFill>
                  <a:srgbClr val="3333CC"/>
                </a:solidFill>
                <a:latin typeface="Arial"/>
                <a:cs typeface="Arial"/>
              </a:rPr>
              <a:t>vs</a:t>
            </a:r>
            <a:r>
              <a:rPr sz="3200" spc="-60" dirty="0">
                <a:solidFill>
                  <a:srgbClr val="3333CC"/>
                </a:solidFill>
                <a:latin typeface="Arial"/>
                <a:cs typeface="Arial"/>
              </a:rPr>
              <a:t> </a:t>
            </a:r>
            <a:r>
              <a:rPr sz="3200" spc="-25" dirty="0">
                <a:solidFill>
                  <a:srgbClr val="3333CC"/>
                </a:solidFill>
                <a:latin typeface="Arial"/>
                <a:cs typeface="Arial"/>
              </a:rPr>
              <a:t>Dropout</a:t>
            </a:r>
            <a:endParaRPr sz="3200">
              <a:latin typeface="Arial"/>
              <a:cs typeface="Arial"/>
            </a:endParaRPr>
          </a:p>
          <a:p>
            <a:pPr marL="351790" indent="-339090">
              <a:lnSpc>
                <a:spcPct val="100000"/>
              </a:lnSpc>
              <a:spcBef>
                <a:spcPts val="675"/>
              </a:spcBef>
              <a:buChar char="•"/>
              <a:tabLst>
                <a:tab pos="351155" algn="l"/>
                <a:tab pos="351790" algn="l"/>
              </a:tabLst>
            </a:pPr>
            <a:r>
              <a:rPr sz="3200" spc="-20" dirty="0">
                <a:solidFill>
                  <a:srgbClr val="3333CC"/>
                </a:solidFill>
                <a:latin typeface="Arial"/>
                <a:cs typeface="Arial"/>
              </a:rPr>
              <a:t>Prediction</a:t>
            </a:r>
            <a:r>
              <a:rPr sz="3200" spc="-45" dirty="0">
                <a:solidFill>
                  <a:srgbClr val="3333CC"/>
                </a:solidFill>
                <a:latin typeface="Arial"/>
                <a:cs typeface="Arial"/>
              </a:rPr>
              <a:t> </a:t>
            </a:r>
            <a:r>
              <a:rPr sz="3200" spc="-20" dirty="0">
                <a:solidFill>
                  <a:srgbClr val="3333CC"/>
                </a:solidFill>
                <a:latin typeface="Arial"/>
                <a:cs typeface="Arial"/>
              </a:rPr>
              <a:t>intractability</a:t>
            </a:r>
            <a:endParaRPr sz="3200">
              <a:latin typeface="Arial"/>
              <a:cs typeface="Aria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90748" y="704088"/>
            <a:ext cx="7675245" cy="695960"/>
          </a:xfrm>
          <a:prstGeom prst="rect">
            <a:avLst/>
          </a:prstGeom>
        </p:spPr>
        <p:txBody>
          <a:bodyPr vert="horz" wrap="square" lIns="0" tIns="12700" rIns="0" bIns="0" rtlCol="0">
            <a:spAutoFit/>
          </a:bodyPr>
          <a:lstStyle/>
          <a:p>
            <a:pPr marL="12700">
              <a:lnSpc>
                <a:spcPct val="100000"/>
              </a:lnSpc>
              <a:spcBef>
                <a:spcPts val="100"/>
              </a:spcBef>
            </a:pPr>
            <a:r>
              <a:rPr spc="-20" dirty="0"/>
              <a:t>Overfitting </a:t>
            </a:r>
            <a:r>
              <a:rPr spc="-10" dirty="0"/>
              <a:t>in </a:t>
            </a:r>
            <a:r>
              <a:rPr spc="-25" dirty="0"/>
              <a:t>Deep Neural</a:t>
            </a:r>
            <a:r>
              <a:rPr spc="-175" dirty="0"/>
              <a:t> </a:t>
            </a:r>
            <a:r>
              <a:rPr spc="-25" dirty="0"/>
              <a:t>Nets</a:t>
            </a:r>
          </a:p>
        </p:txBody>
      </p:sp>
      <p:sp>
        <p:nvSpPr>
          <p:cNvPr id="5" name="object 5"/>
          <p:cNvSpPr txBox="1"/>
          <p:nvPr/>
        </p:nvSpPr>
        <p:spPr>
          <a:xfrm>
            <a:off x="635677" y="1563479"/>
            <a:ext cx="8711565" cy="5800049"/>
          </a:xfrm>
          <a:prstGeom prst="rect">
            <a:avLst/>
          </a:prstGeom>
        </p:spPr>
        <p:txBody>
          <a:bodyPr vert="horz" wrap="square" lIns="0" tIns="95250" rIns="0" bIns="0" rtlCol="0">
            <a:spAutoFit/>
          </a:bodyPr>
          <a:lstStyle/>
          <a:p>
            <a:pPr marL="377190" indent="-339090">
              <a:lnSpc>
                <a:spcPct val="100000"/>
              </a:lnSpc>
              <a:spcBef>
                <a:spcPts val="750"/>
              </a:spcBef>
              <a:buChar char="•"/>
              <a:tabLst>
                <a:tab pos="376555" algn="l"/>
                <a:tab pos="377190" algn="l"/>
              </a:tabLst>
            </a:pPr>
            <a:r>
              <a:rPr sz="3200" spc="-20" dirty="0">
                <a:solidFill>
                  <a:srgbClr val="3333CC"/>
                </a:solidFill>
                <a:latin typeface="Arial"/>
                <a:cs typeface="Arial"/>
              </a:rPr>
              <a:t>Deep nets have </a:t>
            </a:r>
            <a:r>
              <a:rPr sz="3200" spc="-25" dirty="0">
                <a:solidFill>
                  <a:srgbClr val="3333CC"/>
                </a:solidFill>
                <a:latin typeface="Arial"/>
                <a:cs typeface="Arial"/>
              </a:rPr>
              <a:t>many nonlinear hidden</a:t>
            </a:r>
            <a:r>
              <a:rPr sz="3200" spc="-80" dirty="0">
                <a:solidFill>
                  <a:srgbClr val="3333CC"/>
                </a:solidFill>
                <a:latin typeface="Arial"/>
                <a:cs typeface="Arial"/>
              </a:rPr>
              <a:t> </a:t>
            </a:r>
            <a:r>
              <a:rPr sz="3200" spc="-20" dirty="0">
                <a:solidFill>
                  <a:srgbClr val="3333CC"/>
                </a:solidFill>
                <a:latin typeface="Arial"/>
                <a:cs typeface="Arial"/>
              </a:rPr>
              <a:t>layers</a:t>
            </a:r>
            <a:endParaRPr sz="3200" dirty="0">
              <a:latin typeface="Arial"/>
              <a:cs typeface="Arial"/>
            </a:endParaRPr>
          </a:p>
          <a:p>
            <a:pPr marL="772160" marR="118110" lvl="1" indent="-282575">
              <a:lnSpc>
                <a:spcPts val="3290"/>
              </a:lnSpc>
              <a:spcBef>
                <a:spcPts val="735"/>
              </a:spcBef>
              <a:buChar char="–"/>
              <a:tabLst>
                <a:tab pos="772795" algn="l"/>
              </a:tabLst>
            </a:pPr>
            <a:r>
              <a:rPr lang="en-US" sz="2800" spc="-15" dirty="0">
                <a:solidFill>
                  <a:srgbClr val="336600"/>
                </a:solidFill>
                <a:latin typeface="Arial"/>
                <a:cs typeface="Arial"/>
              </a:rPr>
              <a:t>Want to m</a:t>
            </a:r>
            <a:r>
              <a:rPr sz="2800" spc="-15" dirty="0">
                <a:solidFill>
                  <a:srgbClr val="336600"/>
                </a:solidFill>
                <a:latin typeface="Arial"/>
                <a:cs typeface="Arial"/>
              </a:rPr>
              <a:t>ak</a:t>
            </a:r>
            <a:r>
              <a:rPr lang="en-US" sz="2800" spc="-15" dirty="0">
                <a:solidFill>
                  <a:srgbClr val="336600"/>
                </a:solidFill>
                <a:latin typeface="Arial"/>
                <a:cs typeface="Arial"/>
              </a:rPr>
              <a:t>e</a:t>
            </a:r>
            <a:r>
              <a:rPr sz="2800" spc="-15" dirty="0">
                <a:solidFill>
                  <a:srgbClr val="336600"/>
                </a:solidFill>
                <a:latin typeface="Arial"/>
                <a:cs typeface="Arial"/>
              </a:rPr>
              <a:t> them </a:t>
            </a:r>
            <a:r>
              <a:rPr sz="2800" spc="-10" dirty="0">
                <a:solidFill>
                  <a:srgbClr val="336600"/>
                </a:solidFill>
                <a:latin typeface="Arial"/>
                <a:cs typeface="Arial"/>
              </a:rPr>
              <a:t>very </a:t>
            </a:r>
            <a:r>
              <a:rPr sz="2800" spc="-15" dirty="0">
                <a:solidFill>
                  <a:srgbClr val="336600"/>
                </a:solidFill>
                <a:latin typeface="Arial"/>
                <a:cs typeface="Arial"/>
              </a:rPr>
              <a:t>expressive </a:t>
            </a:r>
            <a:r>
              <a:rPr lang="en-US" sz="2800" spc="-15" dirty="0">
                <a:solidFill>
                  <a:srgbClr val="336600"/>
                </a:solidFill>
                <a:latin typeface="Arial"/>
                <a:cs typeface="Arial"/>
              </a:rPr>
              <a:t>so as </a:t>
            </a:r>
            <a:r>
              <a:rPr sz="2800" spc="-10" dirty="0">
                <a:solidFill>
                  <a:srgbClr val="336600"/>
                </a:solidFill>
                <a:latin typeface="Arial"/>
                <a:cs typeface="Arial"/>
              </a:rPr>
              <a:t>to learn</a:t>
            </a:r>
            <a:r>
              <a:rPr sz="2800" spc="-150" dirty="0">
                <a:solidFill>
                  <a:srgbClr val="336600"/>
                </a:solidFill>
                <a:latin typeface="Arial"/>
                <a:cs typeface="Arial"/>
              </a:rPr>
              <a:t> </a:t>
            </a:r>
            <a:r>
              <a:rPr sz="2800" spc="-15" dirty="0">
                <a:solidFill>
                  <a:srgbClr val="336600"/>
                </a:solidFill>
                <a:latin typeface="Arial"/>
                <a:cs typeface="Arial"/>
              </a:rPr>
              <a:t>complicated  relationships between inputs </a:t>
            </a:r>
            <a:r>
              <a:rPr sz="2800" spc="-10" dirty="0">
                <a:solidFill>
                  <a:srgbClr val="336600"/>
                </a:solidFill>
                <a:latin typeface="Arial"/>
                <a:cs typeface="Arial"/>
              </a:rPr>
              <a:t>and</a:t>
            </a:r>
            <a:r>
              <a:rPr sz="2800" spc="-70" dirty="0">
                <a:solidFill>
                  <a:srgbClr val="336600"/>
                </a:solidFill>
                <a:latin typeface="Arial"/>
                <a:cs typeface="Arial"/>
              </a:rPr>
              <a:t> </a:t>
            </a:r>
            <a:r>
              <a:rPr sz="2800" spc="-15" dirty="0">
                <a:solidFill>
                  <a:srgbClr val="336600"/>
                </a:solidFill>
                <a:latin typeface="Arial"/>
                <a:cs typeface="Arial"/>
              </a:rPr>
              <a:t>outputs</a:t>
            </a:r>
            <a:endParaRPr sz="2800" dirty="0">
              <a:latin typeface="Arial"/>
              <a:cs typeface="Arial"/>
            </a:endParaRPr>
          </a:p>
          <a:p>
            <a:pPr marL="772160" marR="488315" lvl="1" indent="-282575">
              <a:lnSpc>
                <a:spcPts val="3290"/>
              </a:lnSpc>
              <a:spcBef>
                <a:spcPts val="715"/>
              </a:spcBef>
              <a:buChar char="–"/>
              <a:tabLst>
                <a:tab pos="772795" algn="l"/>
              </a:tabLst>
            </a:pPr>
            <a:r>
              <a:rPr sz="2800" spc="-15" dirty="0">
                <a:solidFill>
                  <a:srgbClr val="336600"/>
                </a:solidFill>
                <a:latin typeface="Arial"/>
                <a:cs typeface="Arial"/>
              </a:rPr>
              <a:t>But with </a:t>
            </a:r>
            <a:r>
              <a:rPr sz="2800" spc="-10" dirty="0">
                <a:solidFill>
                  <a:srgbClr val="336600"/>
                </a:solidFill>
                <a:latin typeface="Arial"/>
                <a:cs typeface="Arial"/>
              </a:rPr>
              <a:t>limited training </a:t>
            </a:r>
            <a:r>
              <a:rPr sz="2800" spc="-15" dirty="0">
                <a:solidFill>
                  <a:srgbClr val="336600"/>
                </a:solidFill>
                <a:latin typeface="Arial"/>
                <a:cs typeface="Arial"/>
              </a:rPr>
              <a:t>data, many complicated  relationships </a:t>
            </a:r>
            <a:r>
              <a:rPr sz="2800" spc="-10" dirty="0">
                <a:solidFill>
                  <a:srgbClr val="336600"/>
                </a:solidFill>
                <a:latin typeface="Arial"/>
                <a:cs typeface="Arial"/>
              </a:rPr>
              <a:t>will be the </a:t>
            </a:r>
            <a:r>
              <a:rPr sz="2800" spc="-15" dirty="0">
                <a:solidFill>
                  <a:srgbClr val="336600"/>
                </a:solidFill>
                <a:latin typeface="Arial"/>
                <a:cs typeface="Arial"/>
              </a:rPr>
              <a:t>result </a:t>
            </a:r>
            <a:r>
              <a:rPr sz="2800" spc="-10" dirty="0">
                <a:solidFill>
                  <a:srgbClr val="336600"/>
                </a:solidFill>
                <a:latin typeface="Arial"/>
                <a:cs typeface="Arial"/>
              </a:rPr>
              <a:t>of training</a:t>
            </a:r>
            <a:r>
              <a:rPr sz="2800" spc="-95" dirty="0">
                <a:solidFill>
                  <a:srgbClr val="336600"/>
                </a:solidFill>
                <a:latin typeface="Arial"/>
                <a:cs typeface="Arial"/>
              </a:rPr>
              <a:t> </a:t>
            </a:r>
            <a:r>
              <a:rPr sz="2800" spc="-15" dirty="0">
                <a:solidFill>
                  <a:srgbClr val="336600"/>
                </a:solidFill>
                <a:latin typeface="Arial"/>
                <a:cs typeface="Arial"/>
              </a:rPr>
              <a:t>noise</a:t>
            </a:r>
            <a:endParaRPr sz="2800" dirty="0">
              <a:latin typeface="Arial"/>
              <a:cs typeface="Arial"/>
            </a:endParaRPr>
          </a:p>
          <a:p>
            <a:pPr marL="1167765" marR="459740" lvl="2" indent="-226060">
              <a:lnSpc>
                <a:spcPct val="100800"/>
              </a:lnSpc>
              <a:spcBef>
                <a:spcPts val="420"/>
              </a:spcBef>
              <a:buChar char="•"/>
              <a:tabLst>
                <a:tab pos="1168400" algn="l"/>
              </a:tabLst>
            </a:pPr>
            <a:r>
              <a:rPr sz="2400" spc="-10" dirty="0">
                <a:solidFill>
                  <a:srgbClr val="660066"/>
                </a:solidFill>
                <a:latin typeface="Arial"/>
                <a:cs typeface="Arial"/>
              </a:rPr>
              <a:t>So </a:t>
            </a:r>
            <a:r>
              <a:rPr sz="2400" spc="-15" dirty="0">
                <a:solidFill>
                  <a:srgbClr val="660066"/>
                </a:solidFill>
                <a:latin typeface="Arial"/>
                <a:cs typeface="Arial"/>
              </a:rPr>
              <a:t>they </a:t>
            </a:r>
            <a:r>
              <a:rPr sz="2400" spc="-10" dirty="0">
                <a:solidFill>
                  <a:srgbClr val="660066"/>
                </a:solidFill>
                <a:latin typeface="Arial"/>
                <a:cs typeface="Arial"/>
              </a:rPr>
              <a:t>will exist </a:t>
            </a:r>
            <a:r>
              <a:rPr sz="2400" spc="-5" dirty="0">
                <a:solidFill>
                  <a:srgbClr val="660066"/>
                </a:solidFill>
                <a:latin typeface="Arial"/>
                <a:cs typeface="Arial"/>
              </a:rPr>
              <a:t>in </a:t>
            </a:r>
            <a:r>
              <a:rPr sz="2400" spc="-10" dirty="0">
                <a:solidFill>
                  <a:srgbClr val="660066"/>
                </a:solidFill>
                <a:latin typeface="Arial"/>
                <a:cs typeface="Arial"/>
              </a:rPr>
              <a:t>the training set and not </a:t>
            </a:r>
            <a:r>
              <a:rPr sz="2400" spc="-5" dirty="0">
                <a:solidFill>
                  <a:srgbClr val="660066"/>
                </a:solidFill>
                <a:latin typeface="Arial"/>
                <a:cs typeface="Arial"/>
              </a:rPr>
              <a:t>in </a:t>
            </a:r>
            <a:r>
              <a:rPr sz="2400" spc="-15" dirty="0">
                <a:solidFill>
                  <a:srgbClr val="660066"/>
                </a:solidFill>
                <a:latin typeface="Arial"/>
                <a:cs typeface="Arial"/>
              </a:rPr>
              <a:t>test</a:t>
            </a:r>
            <a:r>
              <a:rPr sz="2400" spc="-229" dirty="0">
                <a:solidFill>
                  <a:srgbClr val="660066"/>
                </a:solidFill>
                <a:latin typeface="Arial"/>
                <a:cs typeface="Arial"/>
              </a:rPr>
              <a:t> </a:t>
            </a:r>
            <a:r>
              <a:rPr sz="2400" spc="-10" dirty="0">
                <a:solidFill>
                  <a:srgbClr val="660066"/>
                </a:solidFill>
                <a:latin typeface="Arial"/>
                <a:cs typeface="Arial"/>
              </a:rPr>
              <a:t>set  </a:t>
            </a:r>
            <a:r>
              <a:rPr sz="2400" spc="-15" dirty="0">
                <a:solidFill>
                  <a:srgbClr val="660066"/>
                </a:solidFill>
                <a:latin typeface="Arial"/>
                <a:cs typeface="Arial"/>
              </a:rPr>
              <a:t>even </a:t>
            </a:r>
            <a:r>
              <a:rPr sz="2400" spc="-5" dirty="0">
                <a:solidFill>
                  <a:srgbClr val="660066"/>
                </a:solidFill>
                <a:latin typeface="Arial"/>
                <a:cs typeface="Arial"/>
              </a:rPr>
              <a:t>if </a:t>
            </a:r>
            <a:r>
              <a:rPr sz="2400" spc="-15" dirty="0">
                <a:solidFill>
                  <a:srgbClr val="660066"/>
                </a:solidFill>
                <a:latin typeface="Arial"/>
                <a:cs typeface="Arial"/>
              </a:rPr>
              <a:t>drawn </a:t>
            </a:r>
            <a:r>
              <a:rPr sz="2400" spc="-10" dirty="0">
                <a:solidFill>
                  <a:srgbClr val="660066"/>
                </a:solidFill>
                <a:latin typeface="Arial"/>
                <a:cs typeface="Arial"/>
              </a:rPr>
              <a:t>from </a:t>
            </a:r>
            <a:r>
              <a:rPr sz="2400" spc="-15" dirty="0">
                <a:solidFill>
                  <a:srgbClr val="660066"/>
                </a:solidFill>
                <a:latin typeface="Arial"/>
                <a:cs typeface="Arial"/>
              </a:rPr>
              <a:t>same</a:t>
            </a:r>
            <a:r>
              <a:rPr sz="2400" spc="-95" dirty="0">
                <a:solidFill>
                  <a:srgbClr val="660066"/>
                </a:solidFill>
                <a:latin typeface="Arial"/>
                <a:cs typeface="Arial"/>
              </a:rPr>
              <a:t> </a:t>
            </a:r>
            <a:r>
              <a:rPr sz="2400" spc="-15" dirty="0">
                <a:solidFill>
                  <a:srgbClr val="660066"/>
                </a:solidFill>
                <a:latin typeface="Arial"/>
                <a:cs typeface="Arial"/>
              </a:rPr>
              <a:t>distribution</a:t>
            </a:r>
            <a:endParaRPr sz="2400" dirty="0">
              <a:latin typeface="Arial"/>
              <a:cs typeface="Arial"/>
            </a:endParaRPr>
          </a:p>
          <a:p>
            <a:pPr marL="377190" indent="-339090">
              <a:lnSpc>
                <a:spcPct val="100000"/>
              </a:lnSpc>
              <a:spcBef>
                <a:spcPts val="615"/>
              </a:spcBef>
              <a:buChar char="•"/>
              <a:tabLst>
                <a:tab pos="376555" algn="l"/>
                <a:tab pos="377190" algn="l"/>
              </a:tabLst>
            </a:pPr>
            <a:r>
              <a:rPr sz="3200" spc="-25" dirty="0">
                <a:solidFill>
                  <a:srgbClr val="3333CC"/>
                </a:solidFill>
                <a:latin typeface="Arial"/>
                <a:cs typeface="Arial"/>
              </a:rPr>
              <a:t>Many methods </a:t>
            </a:r>
            <a:r>
              <a:rPr sz="3200" spc="-20" dirty="0">
                <a:solidFill>
                  <a:srgbClr val="3333CC"/>
                </a:solidFill>
                <a:latin typeface="Arial"/>
                <a:cs typeface="Arial"/>
              </a:rPr>
              <a:t>developed </a:t>
            </a:r>
            <a:r>
              <a:rPr sz="3200" spc="-10" dirty="0">
                <a:solidFill>
                  <a:srgbClr val="3333CC"/>
                </a:solidFill>
                <a:latin typeface="Arial"/>
                <a:cs typeface="Arial"/>
              </a:rPr>
              <a:t>to </a:t>
            </a:r>
            <a:r>
              <a:rPr sz="3200" spc="-20" dirty="0">
                <a:solidFill>
                  <a:srgbClr val="3333CC"/>
                </a:solidFill>
                <a:latin typeface="Arial"/>
                <a:cs typeface="Arial"/>
              </a:rPr>
              <a:t>reduce</a:t>
            </a:r>
            <a:r>
              <a:rPr sz="3200" spc="-130" dirty="0">
                <a:solidFill>
                  <a:srgbClr val="3333CC"/>
                </a:solidFill>
                <a:latin typeface="Arial"/>
                <a:cs typeface="Arial"/>
              </a:rPr>
              <a:t> </a:t>
            </a:r>
            <a:r>
              <a:rPr sz="3200" spc="-20" dirty="0">
                <a:solidFill>
                  <a:srgbClr val="3333CC"/>
                </a:solidFill>
                <a:latin typeface="Arial"/>
                <a:cs typeface="Arial"/>
              </a:rPr>
              <a:t>overfitting</a:t>
            </a:r>
            <a:endParaRPr sz="3200" dirty="0">
              <a:latin typeface="Arial"/>
              <a:cs typeface="Arial"/>
            </a:endParaRPr>
          </a:p>
          <a:p>
            <a:pPr marL="772795" lvl="1" indent="-283210">
              <a:lnSpc>
                <a:spcPct val="100000"/>
              </a:lnSpc>
              <a:spcBef>
                <a:spcPts val="665"/>
              </a:spcBef>
              <a:buChar char="–"/>
              <a:tabLst>
                <a:tab pos="772795" algn="l"/>
              </a:tabLst>
            </a:pPr>
            <a:r>
              <a:rPr sz="2800" spc="-15" dirty="0">
                <a:solidFill>
                  <a:srgbClr val="336600"/>
                </a:solidFill>
                <a:latin typeface="Arial"/>
                <a:cs typeface="Arial"/>
              </a:rPr>
              <a:t>Early stopping with </a:t>
            </a:r>
            <a:r>
              <a:rPr sz="2800" dirty="0">
                <a:solidFill>
                  <a:srgbClr val="336600"/>
                </a:solidFill>
                <a:latin typeface="Arial"/>
                <a:cs typeface="Arial"/>
              </a:rPr>
              <a:t>a </a:t>
            </a:r>
            <a:r>
              <a:rPr sz="2800" spc="-15" dirty="0">
                <a:solidFill>
                  <a:srgbClr val="336600"/>
                </a:solidFill>
                <a:latin typeface="Arial"/>
                <a:cs typeface="Arial"/>
              </a:rPr>
              <a:t>validation</a:t>
            </a:r>
            <a:r>
              <a:rPr sz="2800" spc="-85" dirty="0">
                <a:solidFill>
                  <a:srgbClr val="336600"/>
                </a:solidFill>
                <a:latin typeface="Arial"/>
                <a:cs typeface="Arial"/>
              </a:rPr>
              <a:t> </a:t>
            </a:r>
            <a:r>
              <a:rPr sz="2800" spc="-10" dirty="0">
                <a:solidFill>
                  <a:srgbClr val="336600"/>
                </a:solidFill>
                <a:latin typeface="Arial"/>
                <a:cs typeface="Arial"/>
              </a:rPr>
              <a:t>set</a:t>
            </a:r>
            <a:endParaRPr sz="2800" dirty="0">
              <a:latin typeface="Arial"/>
              <a:cs typeface="Arial"/>
            </a:endParaRPr>
          </a:p>
          <a:p>
            <a:pPr marL="772795" lvl="1" indent="-283210">
              <a:lnSpc>
                <a:spcPct val="100000"/>
              </a:lnSpc>
              <a:spcBef>
                <a:spcPts val="650"/>
              </a:spcBef>
              <a:buChar char="–"/>
              <a:tabLst>
                <a:tab pos="772795" algn="l"/>
              </a:tabLst>
            </a:pPr>
            <a:r>
              <a:rPr sz="2800" spc="-15" dirty="0">
                <a:solidFill>
                  <a:srgbClr val="336600"/>
                </a:solidFill>
                <a:latin typeface="Arial"/>
                <a:cs typeface="Arial"/>
              </a:rPr>
              <a:t>Weight penalties </a:t>
            </a:r>
            <a:r>
              <a:rPr sz="2800" spc="-5" dirty="0">
                <a:solidFill>
                  <a:srgbClr val="336600"/>
                </a:solidFill>
                <a:latin typeface="Arial"/>
                <a:cs typeface="Arial"/>
              </a:rPr>
              <a:t>(</a:t>
            </a:r>
            <a:r>
              <a:rPr sz="2800" i="1" spc="-5" dirty="0">
                <a:latin typeface="Times New Roman"/>
                <a:cs typeface="Times New Roman"/>
              </a:rPr>
              <a:t>L</a:t>
            </a:r>
            <a:r>
              <a:rPr sz="2700" spc="-7" baseline="24691" dirty="0">
                <a:latin typeface="Times New Roman"/>
                <a:cs typeface="Times New Roman"/>
              </a:rPr>
              <a:t>1 </a:t>
            </a:r>
            <a:r>
              <a:rPr sz="2800" spc="-10" dirty="0">
                <a:solidFill>
                  <a:srgbClr val="336600"/>
                </a:solidFill>
                <a:latin typeface="Arial"/>
                <a:cs typeface="Arial"/>
              </a:rPr>
              <a:t>and </a:t>
            </a:r>
            <a:r>
              <a:rPr sz="2800" i="1" spc="-10" dirty="0">
                <a:latin typeface="Times New Roman"/>
                <a:cs typeface="Times New Roman"/>
              </a:rPr>
              <a:t>L</a:t>
            </a:r>
            <a:r>
              <a:rPr sz="2700" spc="-15" baseline="24691" dirty="0">
                <a:latin typeface="Times New Roman"/>
                <a:cs typeface="Times New Roman"/>
              </a:rPr>
              <a:t>2</a:t>
            </a:r>
            <a:r>
              <a:rPr sz="2700" spc="75" baseline="24691" dirty="0">
                <a:latin typeface="Times New Roman"/>
                <a:cs typeface="Times New Roman"/>
              </a:rPr>
              <a:t> </a:t>
            </a:r>
            <a:r>
              <a:rPr sz="2800" spc="-15" dirty="0">
                <a:solidFill>
                  <a:srgbClr val="336600"/>
                </a:solidFill>
                <a:latin typeface="Arial"/>
                <a:cs typeface="Arial"/>
              </a:rPr>
              <a:t>regularization)</a:t>
            </a:r>
            <a:endParaRPr sz="2800" dirty="0">
              <a:latin typeface="Arial"/>
              <a:cs typeface="Arial"/>
            </a:endParaRPr>
          </a:p>
          <a:p>
            <a:pPr marL="772795" lvl="1" indent="-283210">
              <a:lnSpc>
                <a:spcPct val="100000"/>
              </a:lnSpc>
              <a:spcBef>
                <a:spcPts val="645"/>
              </a:spcBef>
              <a:buChar char="–"/>
              <a:tabLst>
                <a:tab pos="772795" algn="l"/>
              </a:tabLst>
            </a:pPr>
            <a:r>
              <a:rPr sz="2800" spc="-15" dirty="0">
                <a:solidFill>
                  <a:srgbClr val="336600"/>
                </a:solidFill>
                <a:latin typeface="Arial"/>
                <a:cs typeface="Arial"/>
              </a:rPr>
              <a:t>Soft weight</a:t>
            </a:r>
            <a:r>
              <a:rPr sz="2800" spc="-40" dirty="0">
                <a:solidFill>
                  <a:srgbClr val="336600"/>
                </a:solidFill>
                <a:latin typeface="Arial"/>
                <a:cs typeface="Arial"/>
              </a:rPr>
              <a:t> </a:t>
            </a:r>
            <a:r>
              <a:rPr sz="2800" spc="-15" dirty="0">
                <a:solidFill>
                  <a:srgbClr val="336600"/>
                </a:solidFill>
                <a:latin typeface="Arial"/>
                <a:cs typeface="Arial"/>
              </a:rPr>
              <a:t>sharing</a:t>
            </a:r>
            <a:endParaRPr sz="2800" dirty="0">
              <a:latin typeface="Arial"/>
              <a:cs typeface="Aria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846948" y="766064"/>
            <a:ext cx="9376552" cy="574040"/>
          </a:xfrm>
          <a:prstGeom prst="rect">
            <a:avLst/>
          </a:prstGeom>
        </p:spPr>
        <p:txBody>
          <a:bodyPr vert="horz" wrap="square" lIns="0" tIns="12700" rIns="0" bIns="0" rtlCol="0">
            <a:spAutoFit/>
          </a:bodyPr>
          <a:lstStyle/>
          <a:p>
            <a:pPr marL="12700">
              <a:lnSpc>
                <a:spcPct val="100000"/>
              </a:lnSpc>
              <a:spcBef>
                <a:spcPts val="100"/>
              </a:spcBef>
            </a:pPr>
            <a:r>
              <a:rPr sz="3600" spc="-20" dirty="0"/>
              <a:t>Regularization </a:t>
            </a:r>
            <a:r>
              <a:rPr sz="3600" spc="-15" dirty="0"/>
              <a:t>with </a:t>
            </a:r>
            <a:r>
              <a:rPr lang="en-US" sz="3600" spc="-20" dirty="0"/>
              <a:t>U</a:t>
            </a:r>
            <a:r>
              <a:rPr sz="3600" spc="-20" dirty="0"/>
              <a:t>nlimited</a:t>
            </a:r>
            <a:r>
              <a:rPr sz="3600" spc="-110" dirty="0"/>
              <a:t> </a:t>
            </a:r>
            <a:r>
              <a:rPr lang="en-US" sz="3600" spc="-20" dirty="0"/>
              <a:t>C</a:t>
            </a:r>
            <a:r>
              <a:rPr sz="3600" spc="-20" dirty="0"/>
              <a:t>omputation</a:t>
            </a:r>
            <a:endParaRPr sz="3600" dirty="0"/>
          </a:p>
        </p:txBody>
      </p:sp>
      <p:sp>
        <p:nvSpPr>
          <p:cNvPr id="5" name="object 5"/>
          <p:cNvSpPr txBox="1"/>
          <p:nvPr/>
        </p:nvSpPr>
        <p:spPr>
          <a:xfrm>
            <a:off x="585723" y="1563479"/>
            <a:ext cx="8807450" cy="5285740"/>
          </a:xfrm>
          <a:prstGeom prst="rect">
            <a:avLst/>
          </a:prstGeom>
        </p:spPr>
        <p:txBody>
          <a:bodyPr vert="horz" wrap="square" lIns="0" tIns="95250" rIns="0" bIns="0" rtlCol="0">
            <a:spAutoFit/>
          </a:bodyPr>
          <a:lstStyle/>
          <a:p>
            <a:pPr marL="351790" indent="-339090">
              <a:lnSpc>
                <a:spcPct val="100000"/>
              </a:lnSpc>
              <a:spcBef>
                <a:spcPts val="750"/>
              </a:spcBef>
              <a:buChar char="•"/>
              <a:tabLst>
                <a:tab pos="351155" algn="l"/>
                <a:tab pos="351790" algn="l"/>
              </a:tabLst>
            </a:pPr>
            <a:r>
              <a:rPr sz="3200" spc="-20" dirty="0">
                <a:solidFill>
                  <a:srgbClr val="3333CC"/>
                </a:solidFill>
                <a:latin typeface="Arial"/>
                <a:cs typeface="Arial"/>
              </a:rPr>
              <a:t>Best way </a:t>
            </a:r>
            <a:r>
              <a:rPr sz="3200" spc="-10" dirty="0">
                <a:solidFill>
                  <a:srgbClr val="3333CC"/>
                </a:solidFill>
                <a:latin typeface="Arial"/>
                <a:cs typeface="Arial"/>
              </a:rPr>
              <a:t>to </a:t>
            </a:r>
            <a:r>
              <a:rPr sz="3200" spc="-20" dirty="0">
                <a:solidFill>
                  <a:srgbClr val="3333CC"/>
                </a:solidFill>
                <a:latin typeface="Arial"/>
                <a:cs typeface="Arial"/>
              </a:rPr>
              <a:t>regularize </a:t>
            </a:r>
            <a:r>
              <a:rPr sz="3200" dirty="0">
                <a:solidFill>
                  <a:srgbClr val="3333CC"/>
                </a:solidFill>
                <a:latin typeface="Arial"/>
                <a:cs typeface="Arial"/>
              </a:rPr>
              <a:t>a </a:t>
            </a:r>
            <a:r>
              <a:rPr sz="3200" spc="-15" dirty="0">
                <a:solidFill>
                  <a:srgbClr val="3333CC"/>
                </a:solidFill>
                <a:latin typeface="Arial"/>
                <a:cs typeface="Arial"/>
              </a:rPr>
              <a:t>fixed size </a:t>
            </a:r>
            <a:r>
              <a:rPr sz="3200" spc="-25" dirty="0">
                <a:solidFill>
                  <a:srgbClr val="3333CC"/>
                </a:solidFill>
                <a:latin typeface="Arial"/>
                <a:cs typeface="Arial"/>
              </a:rPr>
              <a:t>model</a:t>
            </a:r>
            <a:r>
              <a:rPr sz="3200" spc="-185" dirty="0">
                <a:solidFill>
                  <a:srgbClr val="3333CC"/>
                </a:solidFill>
                <a:latin typeface="Arial"/>
                <a:cs typeface="Arial"/>
              </a:rPr>
              <a:t> </a:t>
            </a:r>
            <a:r>
              <a:rPr sz="3200" spc="-10" dirty="0">
                <a:solidFill>
                  <a:srgbClr val="3333CC"/>
                </a:solidFill>
                <a:latin typeface="Arial"/>
                <a:cs typeface="Arial"/>
              </a:rPr>
              <a:t>is:</a:t>
            </a:r>
            <a:endParaRPr sz="3200" dirty="0">
              <a:latin typeface="Arial"/>
              <a:cs typeface="Arial"/>
            </a:endParaRPr>
          </a:p>
          <a:p>
            <a:pPr marL="747395" marR="413384" lvl="1" indent="-282575">
              <a:lnSpc>
                <a:spcPts val="3290"/>
              </a:lnSpc>
              <a:spcBef>
                <a:spcPts val="735"/>
              </a:spcBef>
              <a:buChar char="–"/>
              <a:tabLst>
                <a:tab pos="747395" algn="l"/>
              </a:tabLst>
            </a:pPr>
            <a:r>
              <a:rPr sz="2800" spc="-15" dirty="0">
                <a:solidFill>
                  <a:srgbClr val="336600"/>
                </a:solidFill>
                <a:latin typeface="Arial"/>
                <a:cs typeface="Arial"/>
              </a:rPr>
              <a:t>Average </a:t>
            </a:r>
            <a:r>
              <a:rPr sz="2800" spc="-10" dirty="0">
                <a:solidFill>
                  <a:srgbClr val="336600"/>
                </a:solidFill>
                <a:latin typeface="Arial"/>
                <a:cs typeface="Arial"/>
              </a:rPr>
              <a:t>the </a:t>
            </a:r>
            <a:r>
              <a:rPr sz="2800" spc="-15" dirty="0">
                <a:solidFill>
                  <a:srgbClr val="336600"/>
                </a:solidFill>
                <a:latin typeface="Arial"/>
                <a:cs typeface="Arial"/>
              </a:rPr>
              <a:t>predictions </a:t>
            </a:r>
            <a:r>
              <a:rPr sz="2800" spc="-10" dirty="0">
                <a:solidFill>
                  <a:srgbClr val="336600"/>
                </a:solidFill>
                <a:latin typeface="Arial"/>
                <a:cs typeface="Arial"/>
              </a:rPr>
              <a:t>of all </a:t>
            </a:r>
            <a:r>
              <a:rPr sz="2800" spc="-15" dirty="0">
                <a:solidFill>
                  <a:srgbClr val="336600"/>
                </a:solidFill>
                <a:latin typeface="Arial"/>
                <a:cs typeface="Arial"/>
              </a:rPr>
              <a:t>possible settings </a:t>
            </a:r>
            <a:r>
              <a:rPr sz="2800" spc="-10" dirty="0">
                <a:solidFill>
                  <a:srgbClr val="336600"/>
                </a:solidFill>
                <a:latin typeface="Arial"/>
                <a:cs typeface="Arial"/>
              </a:rPr>
              <a:t>of  the</a:t>
            </a:r>
            <a:r>
              <a:rPr sz="2800" spc="-35" dirty="0">
                <a:solidFill>
                  <a:srgbClr val="336600"/>
                </a:solidFill>
                <a:latin typeface="Arial"/>
                <a:cs typeface="Arial"/>
              </a:rPr>
              <a:t> </a:t>
            </a:r>
            <a:r>
              <a:rPr sz="2800" spc="-15" dirty="0">
                <a:solidFill>
                  <a:srgbClr val="336600"/>
                </a:solidFill>
                <a:latin typeface="Arial"/>
                <a:cs typeface="Arial"/>
              </a:rPr>
              <a:t>parameters</a:t>
            </a:r>
            <a:endParaRPr sz="2800" dirty="0">
              <a:latin typeface="Arial"/>
              <a:cs typeface="Arial"/>
            </a:endParaRPr>
          </a:p>
          <a:p>
            <a:pPr marL="747395" marR="5080" lvl="1" indent="-282575">
              <a:lnSpc>
                <a:spcPts val="3290"/>
              </a:lnSpc>
              <a:spcBef>
                <a:spcPts val="715"/>
              </a:spcBef>
              <a:buChar char="–"/>
              <a:tabLst>
                <a:tab pos="747395" algn="l"/>
              </a:tabLst>
            </a:pPr>
            <a:r>
              <a:rPr sz="2800" spc="-15" dirty="0">
                <a:solidFill>
                  <a:srgbClr val="336600"/>
                </a:solidFill>
                <a:latin typeface="Arial"/>
                <a:cs typeface="Arial"/>
              </a:rPr>
              <a:t>Weighting each setting </a:t>
            </a:r>
            <a:r>
              <a:rPr sz="2800" spc="-10" dirty="0">
                <a:solidFill>
                  <a:srgbClr val="336600"/>
                </a:solidFill>
                <a:latin typeface="Arial"/>
                <a:cs typeface="Arial"/>
              </a:rPr>
              <a:t>with the </a:t>
            </a:r>
            <a:r>
              <a:rPr sz="2800" spc="-15" dirty="0">
                <a:solidFill>
                  <a:srgbClr val="336600"/>
                </a:solidFill>
                <a:latin typeface="Arial"/>
                <a:cs typeface="Arial"/>
              </a:rPr>
              <a:t>posterior</a:t>
            </a:r>
            <a:r>
              <a:rPr sz="2800" spc="-130" dirty="0">
                <a:solidFill>
                  <a:srgbClr val="336600"/>
                </a:solidFill>
                <a:latin typeface="Arial"/>
                <a:cs typeface="Arial"/>
              </a:rPr>
              <a:t> </a:t>
            </a:r>
            <a:r>
              <a:rPr sz="2800" spc="-10" dirty="0">
                <a:solidFill>
                  <a:srgbClr val="336600"/>
                </a:solidFill>
                <a:latin typeface="Arial"/>
                <a:cs typeface="Arial"/>
              </a:rPr>
              <a:t>probability  given the training</a:t>
            </a:r>
            <a:r>
              <a:rPr sz="2800" spc="-65" dirty="0">
                <a:solidFill>
                  <a:srgbClr val="336600"/>
                </a:solidFill>
                <a:latin typeface="Arial"/>
                <a:cs typeface="Arial"/>
              </a:rPr>
              <a:t> </a:t>
            </a:r>
            <a:r>
              <a:rPr sz="2800" spc="-15" dirty="0">
                <a:solidFill>
                  <a:srgbClr val="336600"/>
                </a:solidFill>
                <a:latin typeface="Arial"/>
                <a:cs typeface="Arial"/>
              </a:rPr>
              <a:t>data</a:t>
            </a:r>
            <a:endParaRPr sz="2800" dirty="0">
              <a:latin typeface="Arial"/>
              <a:cs typeface="Arial"/>
            </a:endParaRPr>
          </a:p>
          <a:p>
            <a:pPr marL="1143000" lvl="2" indent="-226695">
              <a:lnSpc>
                <a:spcPct val="100000"/>
              </a:lnSpc>
              <a:spcBef>
                <a:spcPts val="445"/>
              </a:spcBef>
              <a:buChar char="•"/>
              <a:tabLst>
                <a:tab pos="1143000" algn="l"/>
              </a:tabLst>
            </a:pPr>
            <a:r>
              <a:rPr sz="2400" spc="-10" dirty="0">
                <a:solidFill>
                  <a:srgbClr val="660066"/>
                </a:solidFill>
                <a:latin typeface="Arial"/>
                <a:cs typeface="Arial"/>
              </a:rPr>
              <a:t>This </a:t>
            </a:r>
            <a:r>
              <a:rPr sz="2400" spc="-15" dirty="0">
                <a:solidFill>
                  <a:srgbClr val="660066"/>
                </a:solidFill>
                <a:latin typeface="Arial"/>
                <a:cs typeface="Arial"/>
              </a:rPr>
              <a:t>would </a:t>
            </a:r>
            <a:r>
              <a:rPr sz="2400" spc="-10" dirty="0">
                <a:solidFill>
                  <a:srgbClr val="660066"/>
                </a:solidFill>
                <a:latin typeface="Arial"/>
                <a:cs typeface="Arial"/>
              </a:rPr>
              <a:t>be the </a:t>
            </a:r>
            <a:r>
              <a:rPr sz="2400" spc="-15" dirty="0">
                <a:solidFill>
                  <a:srgbClr val="660066"/>
                </a:solidFill>
                <a:latin typeface="Arial"/>
                <a:cs typeface="Arial"/>
              </a:rPr>
              <a:t>Bayesian</a:t>
            </a:r>
            <a:r>
              <a:rPr sz="2400" spc="-90" dirty="0">
                <a:solidFill>
                  <a:srgbClr val="660066"/>
                </a:solidFill>
                <a:latin typeface="Arial"/>
                <a:cs typeface="Arial"/>
              </a:rPr>
              <a:t> </a:t>
            </a:r>
            <a:r>
              <a:rPr sz="2400" spc="-15" dirty="0">
                <a:solidFill>
                  <a:srgbClr val="660066"/>
                </a:solidFill>
                <a:latin typeface="Arial"/>
                <a:cs typeface="Arial"/>
              </a:rPr>
              <a:t>approach</a:t>
            </a:r>
            <a:endParaRPr sz="2400" dirty="0">
              <a:latin typeface="Arial"/>
              <a:cs typeface="Arial"/>
            </a:endParaRPr>
          </a:p>
          <a:p>
            <a:pPr marL="351155" marR="1037590" indent="-339090">
              <a:lnSpc>
                <a:spcPts val="3790"/>
              </a:lnSpc>
              <a:spcBef>
                <a:spcPts val="905"/>
              </a:spcBef>
              <a:buChar char="•"/>
              <a:tabLst>
                <a:tab pos="351155" algn="l"/>
                <a:tab pos="351790" algn="l"/>
              </a:tabLst>
            </a:pPr>
            <a:r>
              <a:rPr sz="3200" spc="-20" dirty="0">
                <a:solidFill>
                  <a:srgbClr val="3333CC"/>
                </a:solidFill>
                <a:latin typeface="Arial"/>
                <a:cs typeface="Arial"/>
              </a:rPr>
              <a:t>Dropout does </a:t>
            </a:r>
            <a:r>
              <a:rPr sz="3200" spc="-15" dirty="0">
                <a:solidFill>
                  <a:srgbClr val="3333CC"/>
                </a:solidFill>
                <a:latin typeface="Arial"/>
                <a:cs typeface="Arial"/>
              </a:rPr>
              <a:t>this using </a:t>
            </a:r>
            <a:r>
              <a:rPr sz="3200" spc="-20" dirty="0">
                <a:solidFill>
                  <a:srgbClr val="3333CC"/>
                </a:solidFill>
                <a:latin typeface="Arial"/>
                <a:cs typeface="Arial"/>
              </a:rPr>
              <a:t>considerably</a:t>
            </a:r>
            <a:r>
              <a:rPr sz="3200" spc="-125" dirty="0">
                <a:solidFill>
                  <a:srgbClr val="3333CC"/>
                </a:solidFill>
                <a:latin typeface="Arial"/>
                <a:cs typeface="Arial"/>
              </a:rPr>
              <a:t> </a:t>
            </a:r>
            <a:r>
              <a:rPr sz="3200" spc="-15" dirty="0">
                <a:solidFill>
                  <a:srgbClr val="3333CC"/>
                </a:solidFill>
                <a:latin typeface="Arial"/>
                <a:cs typeface="Arial"/>
              </a:rPr>
              <a:t>less  </a:t>
            </a:r>
            <a:r>
              <a:rPr sz="3200" spc="-20" dirty="0">
                <a:solidFill>
                  <a:srgbClr val="3333CC"/>
                </a:solidFill>
                <a:latin typeface="Arial"/>
                <a:cs typeface="Arial"/>
              </a:rPr>
              <a:t>computation</a:t>
            </a:r>
            <a:endParaRPr sz="3200" dirty="0">
              <a:latin typeface="Arial"/>
              <a:cs typeface="Arial"/>
            </a:endParaRPr>
          </a:p>
          <a:p>
            <a:pPr marL="747395" marR="316865" lvl="1" indent="-282575">
              <a:lnSpc>
                <a:spcPct val="98200"/>
              </a:lnSpc>
              <a:spcBef>
                <a:spcPts val="605"/>
              </a:spcBef>
              <a:buChar char="–"/>
              <a:tabLst>
                <a:tab pos="747395" algn="l"/>
              </a:tabLst>
            </a:pPr>
            <a:r>
              <a:rPr lang="en-US" sz="2800" spc="-15" dirty="0">
                <a:solidFill>
                  <a:srgbClr val="336600"/>
                </a:solidFill>
                <a:latin typeface="Arial"/>
                <a:cs typeface="Arial"/>
              </a:rPr>
              <a:t>It</a:t>
            </a:r>
            <a:r>
              <a:rPr sz="2800" spc="-15" dirty="0">
                <a:solidFill>
                  <a:srgbClr val="336600"/>
                </a:solidFill>
                <a:latin typeface="Arial"/>
                <a:cs typeface="Arial"/>
              </a:rPr>
              <a:t> approximat</a:t>
            </a:r>
            <a:r>
              <a:rPr lang="en-US" sz="2800" spc="-15" dirty="0">
                <a:solidFill>
                  <a:srgbClr val="336600"/>
                </a:solidFill>
                <a:latin typeface="Arial"/>
                <a:cs typeface="Arial"/>
              </a:rPr>
              <a:t>es</a:t>
            </a:r>
            <a:r>
              <a:rPr sz="2800" spc="-15" dirty="0">
                <a:solidFill>
                  <a:srgbClr val="336600"/>
                </a:solidFill>
                <a:latin typeface="Arial"/>
                <a:cs typeface="Arial"/>
              </a:rPr>
              <a:t> </a:t>
            </a:r>
            <a:r>
              <a:rPr sz="2800" spc="-10" dirty="0">
                <a:solidFill>
                  <a:srgbClr val="336600"/>
                </a:solidFill>
                <a:latin typeface="Arial"/>
                <a:cs typeface="Arial"/>
              </a:rPr>
              <a:t>an equally </a:t>
            </a:r>
            <a:r>
              <a:rPr sz="2800" spc="-15" dirty="0">
                <a:solidFill>
                  <a:srgbClr val="336600"/>
                </a:solidFill>
                <a:latin typeface="Arial"/>
                <a:cs typeface="Arial"/>
              </a:rPr>
              <a:t>weighted geometric  mean </a:t>
            </a:r>
            <a:r>
              <a:rPr sz="2800" spc="-10" dirty="0">
                <a:solidFill>
                  <a:srgbClr val="336600"/>
                </a:solidFill>
                <a:latin typeface="Arial"/>
                <a:cs typeface="Arial"/>
              </a:rPr>
              <a:t>of the </a:t>
            </a:r>
            <a:r>
              <a:rPr sz="2800" spc="-15" dirty="0">
                <a:solidFill>
                  <a:srgbClr val="336600"/>
                </a:solidFill>
                <a:latin typeface="Arial"/>
                <a:cs typeface="Arial"/>
              </a:rPr>
              <a:t>predictions </a:t>
            </a:r>
            <a:r>
              <a:rPr sz="2800" spc="-10" dirty="0">
                <a:solidFill>
                  <a:srgbClr val="336600"/>
                </a:solidFill>
                <a:latin typeface="Arial"/>
                <a:cs typeface="Arial"/>
              </a:rPr>
              <a:t>of an </a:t>
            </a:r>
            <a:r>
              <a:rPr sz="2800" spc="-15" dirty="0">
                <a:solidFill>
                  <a:srgbClr val="336600"/>
                </a:solidFill>
                <a:latin typeface="Arial"/>
                <a:cs typeface="Arial"/>
              </a:rPr>
              <a:t>exponential</a:t>
            </a:r>
            <a:r>
              <a:rPr sz="2800" spc="-135" dirty="0">
                <a:solidFill>
                  <a:srgbClr val="336600"/>
                </a:solidFill>
                <a:latin typeface="Arial"/>
                <a:cs typeface="Arial"/>
              </a:rPr>
              <a:t> </a:t>
            </a:r>
            <a:r>
              <a:rPr sz="2800" spc="-15" dirty="0">
                <a:solidFill>
                  <a:srgbClr val="336600"/>
                </a:solidFill>
                <a:latin typeface="Arial"/>
                <a:cs typeface="Arial"/>
              </a:rPr>
              <a:t>number  </a:t>
            </a:r>
            <a:r>
              <a:rPr sz="2800" spc="-10" dirty="0">
                <a:solidFill>
                  <a:srgbClr val="336600"/>
                </a:solidFill>
                <a:latin typeface="Arial"/>
                <a:cs typeface="Arial"/>
              </a:rPr>
              <a:t>of </a:t>
            </a:r>
            <a:r>
              <a:rPr sz="2800" spc="-15" dirty="0">
                <a:solidFill>
                  <a:srgbClr val="336600"/>
                </a:solidFill>
                <a:latin typeface="Arial"/>
                <a:cs typeface="Arial"/>
              </a:rPr>
              <a:t>learned models that share</a:t>
            </a:r>
            <a:r>
              <a:rPr sz="2800" spc="-75" dirty="0">
                <a:solidFill>
                  <a:srgbClr val="336600"/>
                </a:solidFill>
                <a:latin typeface="Arial"/>
                <a:cs typeface="Arial"/>
              </a:rPr>
              <a:t> </a:t>
            </a:r>
            <a:r>
              <a:rPr sz="2800" spc="-15" dirty="0">
                <a:solidFill>
                  <a:srgbClr val="336600"/>
                </a:solidFill>
                <a:latin typeface="Arial"/>
                <a:cs typeface="Arial"/>
              </a:rPr>
              <a:t>parameters</a:t>
            </a:r>
            <a:endParaRPr sz="2800" dirty="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39757" y="847293"/>
            <a:ext cx="7419340" cy="695960"/>
          </a:xfrm>
          <a:prstGeom prst="rect">
            <a:avLst/>
          </a:prstGeom>
        </p:spPr>
        <p:txBody>
          <a:bodyPr vert="horz" wrap="square" lIns="0" tIns="12700" rIns="0" bIns="0" rtlCol="0">
            <a:spAutoFit/>
          </a:bodyPr>
          <a:lstStyle/>
          <a:p>
            <a:pPr marL="12700">
              <a:lnSpc>
                <a:spcPct val="100000"/>
              </a:lnSpc>
              <a:spcBef>
                <a:spcPts val="100"/>
              </a:spcBef>
              <a:tabLst>
                <a:tab pos="5200015" algn="l"/>
              </a:tabLst>
            </a:pPr>
            <a:r>
              <a:rPr spc="-5" dirty="0"/>
              <a:t>T</a:t>
            </a:r>
            <a:r>
              <a:rPr dirty="0"/>
              <a:t>rad</a:t>
            </a:r>
            <a:r>
              <a:rPr lang="en-US" dirty="0"/>
              <a:t>eoff</a:t>
            </a:r>
            <a:r>
              <a:rPr spc="-5" dirty="0"/>
              <a:t> </a:t>
            </a:r>
            <a:r>
              <a:rPr lang="en-US" spc="-5" dirty="0"/>
              <a:t>- </a:t>
            </a:r>
            <a:r>
              <a:rPr dirty="0"/>
              <a:t>Bias</a:t>
            </a:r>
            <a:r>
              <a:rPr spc="-5" dirty="0"/>
              <a:t> </a:t>
            </a:r>
            <a:r>
              <a:rPr lang="en-US" spc="-5" dirty="0"/>
              <a:t>vs </a:t>
            </a:r>
            <a:r>
              <a:rPr dirty="0"/>
              <a:t>Variance</a:t>
            </a:r>
          </a:p>
        </p:txBody>
      </p:sp>
      <p:sp>
        <p:nvSpPr>
          <p:cNvPr id="5" name="object 5"/>
          <p:cNvSpPr txBox="1"/>
          <p:nvPr/>
        </p:nvSpPr>
        <p:spPr>
          <a:xfrm>
            <a:off x="852978" y="1982354"/>
            <a:ext cx="8840470" cy="3624579"/>
          </a:xfrm>
          <a:prstGeom prst="rect">
            <a:avLst/>
          </a:prstGeom>
        </p:spPr>
        <p:txBody>
          <a:bodyPr vert="horz" wrap="square" lIns="0" tIns="33020" rIns="0" bIns="0" rtlCol="0">
            <a:spAutoFit/>
          </a:bodyPr>
          <a:lstStyle/>
          <a:p>
            <a:pPr marL="355600" marR="1156970" indent="-342900">
              <a:lnSpc>
                <a:spcPts val="3800"/>
              </a:lnSpc>
              <a:spcBef>
                <a:spcPts val="260"/>
              </a:spcBef>
              <a:buChar char="•"/>
              <a:tabLst>
                <a:tab pos="354965" algn="l"/>
                <a:tab pos="355600" algn="l"/>
              </a:tabLst>
            </a:pPr>
            <a:r>
              <a:rPr sz="3200" dirty="0">
                <a:solidFill>
                  <a:srgbClr val="3333CC"/>
                </a:solidFill>
                <a:latin typeface="Arial"/>
                <a:cs typeface="Arial"/>
              </a:rPr>
              <a:t>Bias and Variance measure </a:t>
            </a:r>
            <a:r>
              <a:rPr sz="3200" spc="-5" dirty="0">
                <a:solidFill>
                  <a:srgbClr val="3333CC"/>
                </a:solidFill>
                <a:latin typeface="Arial"/>
                <a:cs typeface="Arial"/>
              </a:rPr>
              <a:t>two</a:t>
            </a:r>
            <a:r>
              <a:rPr sz="3200" spc="-60" dirty="0">
                <a:solidFill>
                  <a:srgbClr val="3333CC"/>
                </a:solidFill>
                <a:latin typeface="Arial"/>
                <a:cs typeface="Arial"/>
              </a:rPr>
              <a:t> </a:t>
            </a:r>
            <a:r>
              <a:rPr sz="3200" spc="-5" dirty="0">
                <a:solidFill>
                  <a:srgbClr val="3333CC"/>
                </a:solidFill>
                <a:latin typeface="Arial"/>
                <a:cs typeface="Arial"/>
              </a:rPr>
              <a:t>different  </a:t>
            </a:r>
            <a:r>
              <a:rPr sz="3200" dirty="0">
                <a:solidFill>
                  <a:srgbClr val="3333CC"/>
                </a:solidFill>
                <a:latin typeface="Arial"/>
                <a:cs typeface="Arial"/>
              </a:rPr>
              <a:t>sources of error of an</a:t>
            </a:r>
            <a:r>
              <a:rPr sz="3200" spc="-40" dirty="0">
                <a:solidFill>
                  <a:srgbClr val="3333CC"/>
                </a:solidFill>
                <a:latin typeface="Arial"/>
                <a:cs typeface="Arial"/>
              </a:rPr>
              <a:t> </a:t>
            </a:r>
            <a:r>
              <a:rPr sz="3200" spc="-5" dirty="0">
                <a:solidFill>
                  <a:srgbClr val="3333CC"/>
                </a:solidFill>
                <a:latin typeface="Arial"/>
                <a:cs typeface="Arial"/>
              </a:rPr>
              <a:t>estimator</a:t>
            </a:r>
            <a:endParaRPr sz="3200" dirty="0">
              <a:latin typeface="Arial"/>
              <a:cs typeface="Arial"/>
            </a:endParaRPr>
          </a:p>
          <a:p>
            <a:pPr marL="355600" marR="5080" indent="-342900">
              <a:lnSpc>
                <a:spcPct val="100000"/>
              </a:lnSpc>
              <a:spcBef>
                <a:spcPts val="605"/>
              </a:spcBef>
              <a:buChar char="•"/>
              <a:tabLst>
                <a:tab pos="354965" algn="l"/>
                <a:tab pos="355600" algn="l"/>
              </a:tabLst>
            </a:pPr>
            <a:r>
              <a:rPr sz="3200" dirty="0">
                <a:latin typeface="Arial"/>
                <a:cs typeface="Arial"/>
              </a:rPr>
              <a:t>Bias</a:t>
            </a:r>
            <a:r>
              <a:rPr sz="3200" dirty="0">
                <a:solidFill>
                  <a:srgbClr val="3333CC"/>
                </a:solidFill>
                <a:latin typeface="Arial"/>
                <a:cs typeface="Arial"/>
              </a:rPr>
              <a:t> measures </a:t>
            </a:r>
            <a:r>
              <a:rPr sz="3200" spc="-5" dirty="0">
                <a:solidFill>
                  <a:srgbClr val="3333CC"/>
                </a:solidFill>
                <a:latin typeface="Arial"/>
                <a:cs typeface="Arial"/>
              </a:rPr>
              <a:t>the expected deviation from the  true </a:t>
            </a:r>
            <a:r>
              <a:rPr sz="3200" dirty="0">
                <a:solidFill>
                  <a:srgbClr val="3333CC"/>
                </a:solidFill>
                <a:latin typeface="Arial"/>
                <a:cs typeface="Arial"/>
              </a:rPr>
              <a:t>value of </a:t>
            </a:r>
            <a:r>
              <a:rPr sz="3200" spc="-5" dirty="0">
                <a:solidFill>
                  <a:srgbClr val="3333CC"/>
                </a:solidFill>
                <a:latin typeface="Arial"/>
                <a:cs typeface="Arial"/>
              </a:rPr>
              <a:t>the function </a:t>
            </a:r>
            <a:r>
              <a:rPr sz="3200" dirty="0">
                <a:solidFill>
                  <a:srgbClr val="3333CC"/>
                </a:solidFill>
                <a:latin typeface="Arial"/>
                <a:cs typeface="Arial"/>
              </a:rPr>
              <a:t>or </a:t>
            </a:r>
            <a:r>
              <a:rPr sz="3200" spc="-5" dirty="0">
                <a:solidFill>
                  <a:srgbClr val="3333CC"/>
                </a:solidFill>
                <a:latin typeface="Arial"/>
                <a:cs typeface="Arial"/>
              </a:rPr>
              <a:t>parameter</a:t>
            </a:r>
            <a:endParaRPr sz="3200" dirty="0">
              <a:latin typeface="Arial"/>
              <a:cs typeface="Arial"/>
            </a:endParaRPr>
          </a:p>
          <a:p>
            <a:pPr marL="355600" marR="297815" indent="-342900">
              <a:lnSpc>
                <a:spcPct val="99400"/>
              </a:lnSpc>
              <a:spcBef>
                <a:spcPts val="844"/>
              </a:spcBef>
              <a:buChar char="•"/>
              <a:tabLst>
                <a:tab pos="354965" algn="l"/>
                <a:tab pos="355600" algn="l"/>
              </a:tabLst>
            </a:pPr>
            <a:r>
              <a:rPr sz="3200" dirty="0">
                <a:latin typeface="Arial"/>
                <a:cs typeface="Arial"/>
              </a:rPr>
              <a:t>Variance</a:t>
            </a:r>
            <a:r>
              <a:rPr sz="3200" dirty="0">
                <a:solidFill>
                  <a:srgbClr val="3333CC"/>
                </a:solidFill>
                <a:latin typeface="Arial"/>
                <a:cs typeface="Arial"/>
              </a:rPr>
              <a:t> provides a measure of </a:t>
            </a:r>
            <a:r>
              <a:rPr sz="3200" spc="-5" dirty="0">
                <a:solidFill>
                  <a:srgbClr val="3333CC"/>
                </a:solidFill>
                <a:latin typeface="Arial"/>
                <a:cs typeface="Arial"/>
              </a:rPr>
              <a:t>the</a:t>
            </a:r>
            <a:r>
              <a:rPr sz="3200" spc="-65" dirty="0">
                <a:solidFill>
                  <a:srgbClr val="3333CC"/>
                </a:solidFill>
                <a:latin typeface="Arial"/>
                <a:cs typeface="Arial"/>
              </a:rPr>
              <a:t> </a:t>
            </a:r>
            <a:r>
              <a:rPr sz="3200" spc="-5" dirty="0">
                <a:solidFill>
                  <a:srgbClr val="3333CC"/>
                </a:solidFill>
                <a:latin typeface="Arial"/>
                <a:cs typeface="Arial"/>
              </a:rPr>
              <a:t>expected  deviation that </a:t>
            </a:r>
            <a:r>
              <a:rPr sz="3200" dirty="0">
                <a:solidFill>
                  <a:srgbClr val="3333CC"/>
                </a:solidFill>
                <a:latin typeface="Arial"/>
                <a:cs typeface="Arial"/>
              </a:rPr>
              <a:t>any </a:t>
            </a:r>
            <a:r>
              <a:rPr sz="3200" spc="-5" dirty="0">
                <a:solidFill>
                  <a:srgbClr val="3333CC"/>
                </a:solidFill>
                <a:latin typeface="Arial"/>
                <a:cs typeface="Arial"/>
              </a:rPr>
              <a:t>particular </a:t>
            </a:r>
            <a:r>
              <a:rPr sz="3200" dirty="0">
                <a:solidFill>
                  <a:srgbClr val="3333CC"/>
                </a:solidFill>
                <a:latin typeface="Arial"/>
                <a:cs typeface="Arial"/>
              </a:rPr>
              <a:t>sampling of </a:t>
            </a:r>
            <a:r>
              <a:rPr sz="3200" spc="-5" dirty="0">
                <a:solidFill>
                  <a:srgbClr val="3333CC"/>
                </a:solidFill>
                <a:latin typeface="Arial"/>
                <a:cs typeface="Arial"/>
              </a:rPr>
              <a:t>the  data </a:t>
            </a:r>
            <a:r>
              <a:rPr sz="3200" dirty="0">
                <a:solidFill>
                  <a:srgbClr val="3333CC"/>
                </a:solidFill>
                <a:latin typeface="Arial"/>
                <a:cs typeface="Arial"/>
              </a:rPr>
              <a:t>is likely </a:t>
            </a:r>
            <a:r>
              <a:rPr sz="3200" spc="-5" dirty="0">
                <a:solidFill>
                  <a:srgbClr val="3333CC"/>
                </a:solidFill>
                <a:latin typeface="Arial"/>
                <a:cs typeface="Arial"/>
              </a:rPr>
              <a:t>to</a:t>
            </a:r>
            <a:r>
              <a:rPr sz="3200" spc="-15" dirty="0">
                <a:solidFill>
                  <a:srgbClr val="3333CC"/>
                </a:solidFill>
                <a:latin typeface="Arial"/>
                <a:cs typeface="Arial"/>
              </a:rPr>
              <a:t> </a:t>
            </a:r>
            <a:r>
              <a:rPr sz="3200" dirty="0">
                <a:solidFill>
                  <a:srgbClr val="3333CC"/>
                </a:solidFill>
                <a:latin typeface="Arial"/>
                <a:cs typeface="Arial"/>
              </a:rPr>
              <a:t>cause</a:t>
            </a:r>
            <a:endParaRPr sz="3200" dirty="0">
              <a:latin typeface="Arial"/>
              <a:cs typeface="Aria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465474" y="963168"/>
            <a:ext cx="7615026" cy="689932"/>
          </a:xfrm>
          <a:prstGeom prst="rect">
            <a:avLst/>
          </a:prstGeom>
        </p:spPr>
        <p:txBody>
          <a:bodyPr vert="horz" wrap="square" lIns="0" tIns="12700" rIns="0" bIns="0" rtlCol="0">
            <a:spAutoFit/>
          </a:bodyPr>
          <a:lstStyle/>
          <a:p>
            <a:pPr marL="12700">
              <a:lnSpc>
                <a:spcPct val="100000"/>
              </a:lnSpc>
              <a:spcBef>
                <a:spcPts val="100"/>
              </a:spcBef>
            </a:pPr>
            <a:r>
              <a:rPr spc="-25" dirty="0"/>
              <a:t>Dropout </a:t>
            </a:r>
            <a:r>
              <a:rPr lang="en-US" spc="-10" dirty="0"/>
              <a:t>as</a:t>
            </a:r>
            <a:r>
              <a:rPr spc="-10" dirty="0"/>
              <a:t> </a:t>
            </a:r>
            <a:r>
              <a:rPr dirty="0"/>
              <a:t>a </a:t>
            </a:r>
            <a:r>
              <a:rPr lang="en-US" spc="-20" dirty="0"/>
              <a:t>B</a:t>
            </a:r>
            <a:r>
              <a:rPr spc="-20" dirty="0"/>
              <a:t>agging</a:t>
            </a:r>
            <a:r>
              <a:rPr spc="-160" dirty="0"/>
              <a:t> </a:t>
            </a:r>
            <a:r>
              <a:rPr lang="en-US" spc="-25" dirty="0"/>
              <a:t>M</a:t>
            </a:r>
            <a:r>
              <a:rPr spc="-25" dirty="0"/>
              <a:t>ethod</a:t>
            </a:r>
          </a:p>
        </p:txBody>
      </p:sp>
      <p:sp>
        <p:nvSpPr>
          <p:cNvPr id="5" name="object 5"/>
          <p:cNvSpPr txBox="1"/>
          <p:nvPr/>
        </p:nvSpPr>
        <p:spPr>
          <a:xfrm>
            <a:off x="585723" y="2100072"/>
            <a:ext cx="8775700" cy="4507003"/>
          </a:xfrm>
          <a:prstGeom prst="rect">
            <a:avLst/>
          </a:prstGeom>
        </p:spPr>
        <p:txBody>
          <a:bodyPr vert="horz" wrap="square" lIns="0" tIns="33655" rIns="0" bIns="0" rtlCol="0">
            <a:spAutoFit/>
          </a:bodyPr>
          <a:lstStyle/>
          <a:p>
            <a:pPr marL="351155" marR="140335" indent="-339090">
              <a:lnSpc>
                <a:spcPts val="3790"/>
              </a:lnSpc>
              <a:spcBef>
                <a:spcPts val="265"/>
              </a:spcBef>
              <a:buChar char="•"/>
              <a:tabLst>
                <a:tab pos="351155" algn="l"/>
                <a:tab pos="351790" algn="l"/>
              </a:tabLst>
            </a:pPr>
            <a:r>
              <a:rPr sz="3200" spc="-20" dirty="0">
                <a:solidFill>
                  <a:srgbClr val="3333CC"/>
                </a:solidFill>
                <a:latin typeface="Arial"/>
                <a:cs typeface="Arial"/>
              </a:rPr>
              <a:t>Bagging </a:t>
            </a:r>
            <a:r>
              <a:rPr sz="3200" spc="-5" dirty="0">
                <a:solidFill>
                  <a:srgbClr val="3333CC"/>
                </a:solidFill>
                <a:latin typeface="Arial"/>
                <a:cs typeface="Arial"/>
              </a:rPr>
              <a:t>is </a:t>
            </a:r>
            <a:r>
              <a:rPr sz="3200" dirty="0">
                <a:solidFill>
                  <a:srgbClr val="3333CC"/>
                </a:solidFill>
                <a:latin typeface="Arial"/>
                <a:cs typeface="Arial"/>
              </a:rPr>
              <a:t>a </a:t>
            </a:r>
            <a:r>
              <a:rPr sz="3200" spc="-25" dirty="0">
                <a:solidFill>
                  <a:srgbClr val="3333CC"/>
                </a:solidFill>
                <a:latin typeface="Arial"/>
                <a:cs typeface="Arial"/>
              </a:rPr>
              <a:t>method </a:t>
            </a:r>
            <a:r>
              <a:rPr sz="3200" spc="-15" dirty="0">
                <a:solidFill>
                  <a:srgbClr val="3333CC"/>
                </a:solidFill>
                <a:latin typeface="Arial"/>
                <a:cs typeface="Arial"/>
              </a:rPr>
              <a:t>of </a:t>
            </a:r>
            <a:r>
              <a:rPr sz="3200" spc="-20" dirty="0">
                <a:solidFill>
                  <a:srgbClr val="3333CC"/>
                </a:solidFill>
                <a:latin typeface="Arial"/>
                <a:cs typeface="Arial"/>
              </a:rPr>
              <a:t>averaging over</a:t>
            </a:r>
            <a:r>
              <a:rPr sz="3200" spc="-195" dirty="0">
                <a:solidFill>
                  <a:srgbClr val="3333CC"/>
                </a:solidFill>
                <a:latin typeface="Arial"/>
                <a:cs typeface="Arial"/>
              </a:rPr>
              <a:t> </a:t>
            </a:r>
            <a:r>
              <a:rPr sz="3200" spc="-20" dirty="0">
                <a:solidFill>
                  <a:srgbClr val="3333CC"/>
                </a:solidFill>
                <a:latin typeface="Arial"/>
                <a:cs typeface="Arial"/>
              </a:rPr>
              <a:t>several  models </a:t>
            </a:r>
            <a:r>
              <a:rPr sz="3200" spc="-10" dirty="0">
                <a:solidFill>
                  <a:srgbClr val="3333CC"/>
                </a:solidFill>
                <a:latin typeface="Arial"/>
                <a:cs typeface="Arial"/>
              </a:rPr>
              <a:t>to </a:t>
            </a:r>
            <a:r>
              <a:rPr sz="3200" spc="-20" dirty="0">
                <a:solidFill>
                  <a:srgbClr val="3333CC"/>
                </a:solidFill>
                <a:latin typeface="Arial"/>
                <a:cs typeface="Arial"/>
              </a:rPr>
              <a:t>improve</a:t>
            </a:r>
            <a:r>
              <a:rPr sz="3200" spc="-90" dirty="0">
                <a:solidFill>
                  <a:srgbClr val="3333CC"/>
                </a:solidFill>
                <a:latin typeface="Arial"/>
                <a:cs typeface="Arial"/>
              </a:rPr>
              <a:t> </a:t>
            </a:r>
            <a:r>
              <a:rPr sz="3200" spc="-20" dirty="0">
                <a:solidFill>
                  <a:srgbClr val="3333CC"/>
                </a:solidFill>
                <a:latin typeface="Arial"/>
                <a:cs typeface="Arial"/>
              </a:rPr>
              <a:t>generalization</a:t>
            </a:r>
            <a:endParaRPr sz="3200" dirty="0">
              <a:latin typeface="Arial"/>
              <a:cs typeface="Arial"/>
            </a:endParaRPr>
          </a:p>
          <a:p>
            <a:pPr marL="351155" marR="50800" indent="-339090">
              <a:lnSpc>
                <a:spcPts val="3820"/>
              </a:lnSpc>
              <a:spcBef>
                <a:spcPts val="680"/>
              </a:spcBef>
              <a:buChar char="•"/>
              <a:tabLst>
                <a:tab pos="351155" algn="l"/>
                <a:tab pos="351790" algn="l"/>
              </a:tabLst>
            </a:pPr>
            <a:r>
              <a:rPr lang="en-US" sz="3200" spc="-20" dirty="0">
                <a:solidFill>
                  <a:srgbClr val="3333CC"/>
                </a:solidFill>
                <a:latin typeface="Arial"/>
                <a:cs typeface="Arial"/>
              </a:rPr>
              <a:t>Difficult</a:t>
            </a:r>
            <a:r>
              <a:rPr sz="3200" spc="-20" dirty="0">
                <a:solidFill>
                  <a:srgbClr val="3333CC"/>
                </a:solidFill>
                <a:latin typeface="Arial"/>
                <a:cs typeface="Arial"/>
              </a:rPr>
              <a:t> </a:t>
            </a:r>
            <a:r>
              <a:rPr sz="3200" spc="-10" dirty="0">
                <a:solidFill>
                  <a:srgbClr val="3333CC"/>
                </a:solidFill>
                <a:latin typeface="Arial"/>
                <a:cs typeface="Arial"/>
              </a:rPr>
              <a:t>to </a:t>
            </a:r>
            <a:r>
              <a:rPr sz="3200" spc="-15" dirty="0">
                <a:solidFill>
                  <a:srgbClr val="3333CC"/>
                </a:solidFill>
                <a:latin typeface="Arial"/>
                <a:cs typeface="Arial"/>
              </a:rPr>
              <a:t>train </a:t>
            </a:r>
            <a:r>
              <a:rPr sz="3200" spc="-25" dirty="0">
                <a:solidFill>
                  <a:srgbClr val="3333CC"/>
                </a:solidFill>
                <a:latin typeface="Arial"/>
                <a:cs typeface="Arial"/>
              </a:rPr>
              <a:t>many neural networks </a:t>
            </a:r>
            <a:r>
              <a:rPr sz="3200" spc="-20" dirty="0">
                <a:solidFill>
                  <a:srgbClr val="3333CC"/>
                </a:solidFill>
                <a:latin typeface="Arial"/>
                <a:cs typeface="Arial"/>
              </a:rPr>
              <a:t>since  </a:t>
            </a:r>
            <a:r>
              <a:rPr sz="3200" spc="-5" dirty="0">
                <a:solidFill>
                  <a:srgbClr val="3333CC"/>
                </a:solidFill>
                <a:latin typeface="Arial"/>
                <a:cs typeface="Arial"/>
              </a:rPr>
              <a:t>it is </a:t>
            </a:r>
            <a:r>
              <a:rPr sz="3200" spc="-25" dirty="0">
                <a:solidFill>
                  <a:srgbClr val="3333CC"/>
                </a:solidFill>
                <a:latin typeface="Arial"/>
                <a:cs typeface="Arial"/>
              </a:rPr>
              <a:t>expensive </a:t>
            </a:r>
            <a:r>
              <a:rPr sz="3200" spc="-5" dirty="0">
                <a:solidFill>
                  <a:srgbClr val="3333CC"/>
                </a:solidFill>
                <a:latin typeface="Arial"/>
                <a:cs typeface="Arial"/>
              </a:rPr>
              <a:t>in </a:t>
            </a:r>
            <a:r>
              <a:rPr sz="3200" spc="-15" dirty="0">
                <a:solidFill>
                  <a:srgbClr val="3333CC"/>
                </a:solidFill>
                <a:latin typeface="Arial"/>
                <a:cs typeface="Arial"/>
              </a:rPr>
              <a:t>time </a:t>
            </a:r>
            <a:r>
              <a:rPr sz="3200" spc="-20" dirty="0">
                <a:solidFill>
                  <a:srgbClr val="3333CC"/>
                </a:solidFill>
                <a:latin typeface="Arial"/>
                <a:cs typeface="Arial"/>
              </a:rPr>
              <a:t>and</a:t>
            </a:r>
            <a:r>
              <a:rPr sz="3200" spc="-180" dirty="0">
                <a:solidFill>
                  <a:srgbClr val="3333CC"/>
                </a:solidFill>
                <a:latin typeface="Arial"/>
                <a:cs typeface="Arial"/>
              </a:rPr>
              <a:t> </a:t>
            </a:r>
            <a:r>
              <a:rPr sz="3200" spc="-25" dirty="0">
                <a:solidFill>
                  <a:srgbClr val="3333CC"/>
                </a:solidFill>
                <a:latin typeface="Arial"/>
                <a:cs typeface="Arial"/>
              </a:rPr>
              <a:t>memory</a:t>
            </a:r>
            <a:endParaRPr sz="3200" dirty="0">
              <a:latin typeface="Arial"/>
              <a:cs typeface="Arial"/>
            </a:endParaRPr>
          </a:p>
          <a:p>
            <a:pPr marL="747395" marR="5080" lvl="1" indent="-282575">
              <a:lnSpc>
                <a:spcPts val="3290"/>
              </a:lnSpc>
              <a:spcBef>
                <a:spcPts val="700"/>
              </a:spcBef>
              <a:buChar char="–"/>
              <a:tabLst>
                <a:tab pos="747395" algn="l"/>
                <a:tab pos="8094345" algn="l"/>
              </a:tabLst>
            </a:pPr>
            <a:r>
              <a:rPr sz="2800" spc="-20" dirty="0">
                <a:solidFill>
                  <a:srgbClr val="336600"/>
                </a:solidFill>
                <a:latin typeface="Arial"/>
                <a:cs typeface="Arial"/>
              </a:rPr>
              <a:t>D</a:t>
            </a:r>
            <a:r>
              <a:rPr sz="2800" spc="-10" dirty="0">
                <a:solidFill>
                  <a:srgbClr val="336600"/>
                </a:solidFill>
                <a:latin typeface="Arial"/>
                <a:cs typeface="Arial"/>
              </a:rPr>
              <a:t>r</a:t>
            </a:r>
            <a:r>
              <a:rPr sz="2800" spc="-15" dirty="0">
                <a:solidFill>
                  <a:srgbClr val="336600"/>
                </a:solidFill>
                <a:latin typeface="Arial"/>
                <a:cs typeface="Arial"/>
              </a:rPr>
              <a:t>opou</a:t>
            </a:r>
            <a:r>
              <a:rPr sz="2800" dirty="0">
                <a:solidFill>
                  <a:srgbClr val="336600"/>
                </a:solidFill>
                <a:latin typeface="Arial"/>
                <a:cs typeface="Arial"/>
              </a:rPr>
              <a:t>t</a:t>
            </a:r>
            <a:r>
              <a:rPr sz="2800" spc="-25" dirty="0">
                <a:solidFill>
                  <a:srgbClr val="336600"/>
                </a:solidFill>
                <a:latin typeface="Arial"/>
                <a:cs typeface="Arial"/>
              </a:rPr>
              <a:t> m</a:t>
            </a:r>
            <a:r>
              <a:rPr sz="2800" spc="-15" dirty="0">
                <a:solidFill>
                  <a:srgbClr val="336600"/>
                </a:solidFill>
                <a:latin typeface="Arial"/>
                <a:cs typeface="Arial"/>
              </a:rPr>
              <a:t>a</a:t>
            </a:r>
            <a:r>
              <a:rPr sz="2800" spc="-20" dirty="0">
                <a:solidFill>
                  <a:srgbClr val="336600"/>
                </a:solidFill>
                <a:latin typeface="Arial"/>
                <a:cs typeface="Arial"/>
              </a:rPr>
              <a:t>k</a:t>
            </a:r>
            <a:r>
              <a:rPr sz="2800" spc="-15" dirty="0">
                <a:solidFill>
                  <a:srgbClr val="336600"/>
                </a:solidFill>
                <a:latin typeface="Arial"/>
                <a:cs typeface="Arial"/>
              </a:rPr>
              <a:t>e</a:t>
            </a:r>
            <a:r>
              <a:rPr sz="2800" dirty="0">
                <a:solidFill>
                  <a:srgbClr val="336600"/>
                </a:solidFill>
                <a:latin typeface="Arial"/>
                <a:cs typeface="Arial"/>
              </a:rPr>
              <a:t>s</a:t>
            </a:r>
            <a:r>
              <a:rPr sz="2800" spc="-30" dirty="0">
                <a:solidFill>
                  <a:srgbClr val="336600"/>
                </a:solidFill>
                <a:latin typeface="Arial"/>
                <a:cs typeface="Arial"/>
              </a:rPr>
              <a:t> </a:t>
            </a:r>
            <a:r>
              <a:rPr sz="2800" spc="-5" dirty="0">
                <a:solidFill>
                  <a:srgbClr val="336600"/>
                </a:solidFill>
                <a:latin typeface="Arial"/>
                <a:cs typeface="Arial"/>
              </a:rPr>
              <a:t>i</a:t>
            </a:r>
            <a:r>
              <a:rPr sz="2800" dirty="0">
                <a:solidFill>
                  <a:srgbClr val="336600"/>
                </a:solidFill>
                <a:latin typeface="Arial"/>
                <a:cs typeface="Arial"/>
              </a:rPr>
              <a:t>t</a:t>
            </a:r>
            <a:r>
              <a:rPr sz="2800" spc="-25" dirty="0">
                <a:solidFill>
                  <a:srgbClr val="336600"/>
                </a:solidFill>
                <a:latin typeface="Arial"/>
                <a:cs typeface="Arial"/>
              </a:rPr>
              <a:t> </a:t>
            </a:r>
            <a:r>
              <a:rPr sz="2800" spc="-15" dirty="0">
                <a:solidFill>
                  <a:srgbClr val="336600"/>
                </a:solidFill>
                <a:latin typeface="Arial"/>
                <a:cs typeface="Arial"/>
              </a:rPr>
              <a:t>p</a:t>
            </a:r>
            <a:r>
              <a:rPr sz="2800" spc="-10" dirty="0">
                <a:solidFill>
                  <a:srgbClr val="336600"/>
                </a:solidFill>
                <a:latin typeface="Arial"/>
                <a:cs typeface="Arial"/>
              </a:rPr>
              <a:t>r</a:t>
            </a:r>
            <a:r>
              <a:rPr sz="2800" spc="-15" dirty="0">
                <a:solidFill>
                  <a:srgbClr val="336600"/>
                </a:solidFill>
                <a:latin typeface="Arial"/>
                <a:cs typeface="Arial"/>
              </a:rPr>
              <a:t>a</a:t>
            </a:r>
            <a:r>
              <a:rPr sz="2800" spc="-20" dirty="0">
                <a:solidFill>
                  <a:srgbClr val="336600"/>
                </a:solidFill>
                <a:latin typeface="Arial"/>
                <a:cs typeface="Arial"/>
              </a:rPr>
              <a:t>c</a:t>
            </a:r>
            <a:r>
              <a:rPr sz="2800" spc="-15" dirty="0">
                <a:solidFill>
                  <a:srgbClr val="336600"/>
                </a:solidFill>
                <a:latin typeface="Arial"/>
                <a:cs typeface="Arial"/>
              </a:rPr>
              <a:t>t</a:t>
            </a:r>
            <a:r>
              <a:rPr sz="2800" spc="-5" dirty="0">
                <a:solidFill>
                  <a:srgbClr val="336600"/>
                </a:solidFill>
                <a:latin typeface="Arial"/>
                <a:cs typeface="Arial"/>
              </a:rPr>
              <a:t>i</a:t>
            </a:r>
            <a:r>
              <a:rPr sz="2800" spc="-20" dirty="0">
                <a:solidFill>
                  <a:srgbClr val="336600"/>
                </a:solidFill>
                <a:latin typeface="Arial"/>
                <a:cs typeface="Arial"/>
              </a:rPr>
              <a:t>c</a:t>
            </a:r>
            <a:r>
              <a:rPr sz="2800" spc="-15" dirty="0">
                <a:solidFill>
                  <a:srgbClr val="336600"/>
                </a:solidFill>
                <a:latin typeface="Arial"/>
                <a:cs typeface="Arial"/>
              </a:rPr>
              <a:t>a</a:t>
            </a:r>
            <a:r>
              <a:rPr sz="2800" dirty="0">
                <a:solidFill>
                  <a:srgbClr val="336600"/>
                </a:solidFill>
                <a:latin typeface="Arial"/>
                <a:cs typeface="Arial"/>
              </a:rPr>
              <a:t>l</a:t>
            </a:r>
            <a:r>
              <a:rPr sz="2800" spc="-15" dirty="0">
                <a:solidFill>
                  <a:srgbClr val="336600"/>
                </a:solidFill>
                <a:latin typeface="Arial"/>
                <a:cs typeface="Arial"/>
              </a:rPr>
              <a:t> t</a:t>
            </a:r>
            <a:r>
              <a:rPr sz="2800" dirty="0">
                <a:solidFill>
                  <a:srgbClr val="336600"/>
                </a:solidFill>
                <a:latin typeface="Arial"/>
                <a:cs typeface="Arial"/>
              </a:rPr>
              <a:t>o</a:t>
            </a:r>
            <a:r>
              <a:rPr sz="2800" spc="-25" dirty="0">
                <a:solidFill>
                  <a:srgbClr val="336600"/>
                </a:solidFill>
                <a:latin typeface="Arial"/>
                <a:cs typeface="Arial"/>
              </a:rPr>
              <a:t> </a:t>
            </a:r>
            <a:r>
              <a:rPr sz="2800" spc="-15" dirty="0">
                <a:solidFill>
                  <a:srgbClr val="336600"/>
                </a:solidFill>
                <a:latin typeface="Arial"/>
                <a:cs typeface="Arial"/>
              </a:rPr>
              <a:t>app</a:t>
            </a:r>
            <a:r>
              <a:rPr sz="2800" spc="-5" dirty="0">
                <a:solidFill>
                  <a:srgbClr val="336600"/>
                </a:solidFill>
                <a:latin typeface="Arial"/>
                <a:cs typeface="Arial"/>
              </a:rPr>
              <a:t>l</a:t>
            </a:r>
            <a:r>
              <a:rPr sz="2800" dirty="0">
                <a:solidFill>
                  <a:srgbClr val="336600"/>
                </a:solidFill>
                <a:latin typeface="Arial"/>
                <a:cs typeface="Arial"/>
              </a:rPr>
              <a:t>y</a:t>
            </a:r>
            <a:r>
              <a:rPr sz="2800" spc="-30" dirty="0">
                <a:solidFill>
                  <a:srgbClr val="336600"/>
                </a:solidFill>
                <a:latin typeface="Arial"/>
                <a:cs typeface="Arial"/>
              </a:rPr>
              <a:t> </a:t>
            </a:r>
            <a:r>
              <a:rPr sz="2800" spc="-15" dirty="0">
                <a:solidFill>
                  <a:srgbClr val="336600"/>
                </a:solidFill>
                <a:latin typeface="Arial"/>
                <a:cs typeface="Arial"/>
              </a:rPr>
              <a:t>bagg</a:t>
            </a:r>
            <a:r>
              <a:rPr sz="2800" spc="-5" dirty="0">
                <a:solidFill>
                  <a:srgbClr val="336600"/>
                </a:solidFill>
                <a:latin typeface="Arial"/>
                <a:cs typeface="Arial"/>
              </a:rPr>
              <a:t>i</a:t>
            </a:r>
            <a:r>
              <a:rPr sz="2800" spc="-15" dirty="0">
                <a:solidFill>
                  <a:srgbClr val="336600"/>
                </a:solidFill>
                <a:latin typeface="Arial"/>
                <a:cs typeface="Arial"/>
              </a:rPr>
              <a:t>n</a:t>
            </a:r>
            <a:r>
              <a:rPr sz="2800" dirty="0">
                <a:solidFill>
                  <a:srgbClr val="336600"/>
                </a:solidFill>
                <a:latin typeface="Arial"/>
                <a:cs typeface="Arial"/>
              </a:rPr>
              <a:t>g</a:t>
            </a:r>
            <a:r>
              <a:rPr sz="2800" spc="-25" dirty="0">
                <a:solidFill>
                  <a:srgbClr val="336600"/>
                </a:solidFill>
                <a:latin typeface="Arial"/>
                <a:cs typeface="Arial"/>
              </a:rPr>
              <a:t> </a:t>
            </a:r>
            <a:r>
              <a:rPr sz="2800" spc="-15" dirty="0">
                <a:solidFill>
                  <a:srgbClr val="336600"/>
                </a:solidFill>
                <a:latin typeface="Arial"/>
                <a:cs typeface="Arial"/>
              </a:rPr>
              <a:t>t</a:t>
            </a:r>
            <a:r>
              <a:rPr sz="2800" dirty="0">
                <a:solidFill>
                  <a:srgbClr val="336600"/>
                </a:solidFill>
                <a:latin typeface="Arial"/>
                <a:cs typeface="Arial"/>
              </a:rPr>
              <a:t>o</a:t>
            </a:r>
            <a:r>
              <a:rPr lang="en-US" sz="2800" dirty="0">
                <a:solidFill>
                  <a:srgbClr val="336600"/>
                </a:solidFill>
                <a:latin typeface="Arial"/>
                <a:cs typeface="Arial"/>
              </a:rPr>
              <a:t> a </a:t>
            </a:r>
            <a:r>
              <a:rPr sz="2800" spc="-20" dirty="0">
                <a:solidFill>
                  <a:srgbClr val="336600"/>
                </a:solidFill>
                <a:latin typeface="Arial"/>
                <a:cs typeface="Arial"/>
              </a:rPr>
              <a:t>v</a:t>
            </a:r>
            <a:r>
              <a:rPr sz="2800" spc="-15" dirty="0">
                <a:solidFill>
                  <a:srgbClr val="336600"/>
                </a:solidFill>
                <a:latin typeface="Arial"/>
                <a:cs typeface="Arial"/>
              </a:rPr>
              <a:t>e</a:t>
            </a:r>
            <a:r>
              <a:rPr sz="2800" spc="-10" dirty="0">
                <a:solidFill>
                  <a:srgbClr val="336600"/>
                </a:solidFill>
                <a:latin typeface="Arial"/>
                <a:cs typeface="Arial"/>
              </a:rPr>
              <a:t>r</a:t>
            </a:r>
            <a:r>
              <a:rPr sz="2800" dirty="0">
                <a:solidFill>
                  <a:srgbClr val="336600"/>
                </a:solidFill>
                <a:latin typeface="Arial"/>
                <a:cs typeface="Arial"/>
              </a:rPr>
              <a:t>y  </a:t>
            </a:r>
            <a:r>
              <a:rPr sz="2800" spc="-15" dirty="0">
                <a:solidFill>
                  <a:srgbClr val="336600"/>
                </a:solidFill>
                <a:latin typeface="Arial"/>
                <a:cs typeface="Arial"/>
              </a:rPr>
              <a:t>many </a:t>
            </a:r>
            <a:r>
              <a:rPr sz="2800" spc="-10" dirty="0">
                <a:solidFill>
                  <a:srgbClr val="336600"/>
                </a:solidFill>
                <a:latin typeface="Arial"/>
                <a:cs typeface="Arial"/>
              </a:rPr>
              <a:t>large </a:t>
            </a:r>
            <a:r>
              <a:rPr sz="2800" spc="-15" dirty="0">
                <a:solidFill>
                  <a:srgbClr val="336600"/>
                </a:solidFill>
                <a:latin typeface="Arial"/>
                <a:cs typeface="Arial"/>
              </a:rPr>
              <a:t>neural</a:t>
            </a:r>
            <a:r>
              <a:rPr sz="2800" spc="-60" dirty="0">
                <a:solidFill>
                  <a:srgbClr val="336600"/>
                </a:solidFill>
                <a:latin typeface="Arial"/>
                <a:cs typeface="Arial"/>
              </a:rPr>
              <a:t> </a:t>
            </a:r>
            <a:r>
              <a:rPr sz="2800" spc="-15" dirty="0">
                <a:solidFill>
                  <a:srgbClr val="336600"/>
                </a:solidFill>
                <a:latin typeface="Arial"/>
                <a:cs typeface="Arial"/>
              </a:rPr>
              <a:t>networks</a:t>
            </a:r>
            <a:endParaRPr sz="2800" dirty="0">
              <a:latin typeface="Arial"/>
              <a:cs typeface="Arial"/>
            </a:endParaRPr>
          </a:p>
          <a:p>
            <a:pPr marL="1143000" lvl="2" indent="-226695">
              <a:lnSpc>
                <a:spcPct val="100000"/>
              </a:lnSpc>
              <a:spcBef>
                <a:spcPts val="445"/>
              </a:spcBef>
              <a:buChar char="•"/>
              <a:tabLst>
                <a:tab pos="1143000" algn="l"/>
              </a:tabLst>
            </a:pPr>
            <a:r>
              <a:rPr lang="en-US" sz="2400" spc="-10" dirty="0">
                <a:solidFill>
                  <a:srgbClr val="660066"/>
                </a:solidFill>
                <a:latin typeface="Arial"/>
                <a:cs typeface="Arial"/>
              </a:rPr>
              <a:t>A </a:t>
            </a:r>
            <a:r>
              <a:rPr sz="2400" spc="-15" dirty="0">
                <a:solidFill>
                  <a:srgbClr val="660066"/>
                </a:solidFill>
                <a:latin typeface="Arial"/>
                <a:cs typeface="Arial"/>
              </a:rPr>
              <a:t>method </a:t>
            </a:r>
            <a:r>
              <a:rPr sz="2400" spc="-10" dirty="0">
                <a:solidFill>
                  <a:srgbClr val="660066"/>
                </a:solidFill>
                <a:latin typeface="Arial"/>
                <a:cs typeface="Arial"/>
              </a:rPr>
              <a:t>of </a:t>
            </a:r>
            <a:r>
              <a:rPr sz="2400" spc="-15" dirty="0">
                <a:solidFill>
                  <a:srgbClr val="660066"/>
                </a:solidFill>
                <a:latin typeface="Arial"/>
                <a:cs typeface="Arial"/>
              </a:rPr>
              <a:t>bagging </a:t>
            </a:r>
            <a:r>
              <a:rPr sz="2400" spc="-10" dirty="0">
                <a:solidFill>
                  <a:srgbClr val="660066"/>
                </a:solidFill>
                <a:latin typeface="Arial"/>
                <a:cs typeface="Arial"/>
              </a:rPr>
              <a:t>applied to </a:t>
            </a:r>
            <a:r>
              <a:rPr sz="2400" spc="-15" dirty="0">
                <a:solidFill>
                  <a:srgbClr val="660066"/>
                </a:solidFill>
                <a:latin typeface="Arial"/>
                <a:cs typeface="Arial"/>
              </a:rPr>
              <a:t>neural</a:t>
            </a:r>
            <a:r>
              <a:rPr sz="2400" spc="-150" dirty="0">
                <a:solidFill>
                  <a:srgbClr val="660066"/>
                </a:solidFill>
                <a:latin typeface="Arial"/>
                <a:cs typeface="Arial"/>
              </a:rPr>
              <a:t> </a:t>
            </a:r>
            <a:r>
              <a:rPr sz="2400" spc="-15" dirty="0">
                <a:solidFill>
                  <a:srgbClr val="660066"/>
                </a:solidFill>
                <a:latin typeface="Arial"/>
                <a:cs typeface="Arial"/>
              </a:rPr>
              <a:t>networks</a:t>
            </a:r>
            <a:endParaRPr sz="2400" dirty="0">
              <a:latin typeface="Arial"/>
              <a:cs typeface="Arial"/>
            </a:endParaRPr>
          </a:p>
          <a:p>
            <a:pPr marL="351155" marR="50800" indent="-339090">
              <a:lnSpc>
                <a:spcPts val="3790"/>
              </a:lnSpc>
              <a:spcBef>
                <a:spcPts val="785"/>
              </a:spcBef>
              <a:buChar char="•"/>
              <a:tabLst>
                <a:tab pos="351155" algn="l"/>
                <a:tab pos="351790" algn="l"/>
              </a:tabLst>
            </a:pPr>
            <a:r>
              <a:rPr sz="3200" spc="-20" dirty="0">
                <a:solidFill>
                  <a:srgbClr val="3333CC"/>
                </a:solidFill>
                <a:latin typeface="Arial"/>
                <a:cs typeface="Arial"/>
              </a:rPr>
              <a:t>Dropout </a:t>
            </a:r>
            <a:r>
              <a:rPr sz="3200" spc="-5" dirty="0">
                <a:solidFill>
                  <a:srgbClr val="3333CC"/>
                </a:solidFill>
                <a:latin typeface="Arial"/>
                <a:cs typeface="Arial"/>
              </a:rPr>
              <a:t>is </a:t>
            </a:r>
            <a:r>
              <a:rPr sz="3200" spc="-15" dirty="0">
                <a:solidFill>
                  <a:srgbClr val="3333CC"/>
                </a:solidFill>
                <a:latin typeface="Arial"/>
                <a:cs typeface="Arial"/>
              </a:rPr>
              <a:t>an </a:t>
            </a:r>
            <a:r>
              <a:rPr sz="3200" spc="-20" dirty="0">
                <a:solidFill>
                  <a:srgbClr val="3333CC"/>
                </a:solidFill>
                <a:latin typeface="Arial"/>
                <a:cs typeface="Arial"/>
              </a:rPr>
              <a:t>inexpensive but powerful</a:t>
            </a:r>
            <a:r>
              <a:rPr sz="3200" spc="-140" dirty="0">
                <a:solidFill>
                  <a:srgbClr val="3333CC"/>
                </a:solidFill>
                <a:latin typeface="Arial"/>
                <a:cs typeface="Arial"/>
              </a:rPr>
              <a:t> </a:t>
            </a:r>
            <a:r>
              <a:rPr sz="3200" spc="-25" dirty="0">
                <a:solidFill>
                  <a:srgbClr val="3333CC"/>
                </a:solidFill>
                <a:latin typeface="Arial"/>
                <a:cs typeface="Arial"/>
              </a:rPr>
              <a:t>method  </a:t>
            </a:r>
            <a:r>
              <a:rPr lang="en-US" sz="3200" spc="-15" dirty="0">
                <a:solidFill>
                  <a:srgbClr val="3333CC"/>
                </a:solidFill>
                <a:latin typeface="Arial"/>
                <a:cs typeface="Arial"/>
              </a:rPr>
              <a:t>for</a:t>
            </a:r>
            <a:r>
              <a:rPr sz="3200" spc="-15" dirty="0">
                <a:solidFill>
                  <a:srgbClr val="3333CC"/>
                </a:solidFill>
                <a:latin typeface="Arial"/>
                <a:cs typeface="Arial"/>
              </a:rPr>
              <a:t> </a:t>
            </a:r>
            <a:r>
              <a:rPr sz="3200" spc="-20" dirty="0">
                <a:solidFill>
                  <a:srgbClr val="3333CC"/>
                </a:solidFill>
                <a:latin typeface="Arial"/>
                <a:cs typeface="Arial"/>
              </a:rPr>
              <a:t>regularizing </a:t>
            </a:r>
            <a:r>
              <a:rPr sz="3200" dirty="0">
                <a:solidFill>
                  <a:srgbClr val="3333CC"/>
                </a:solidFill>
                <a:latin typeface="Arial"/>
                <a:cs typeface="Arial"/>
              </a:rPr>
              <a:t>a </a:t>
            </a:r>
            <a:r>
              <a:rPr sz="3200" spc="-20" dirty="0">
                <a:solidFill>
                  <a:srgbClr val="3333CC"/>
                </a:solidFill>
                <a:latin typeface="Arial"/>
                <a:cs typeface="Arial"/>
              </a:rPr>
              <a:t>broad family </a:t>
            </a:r>
            <a:r>
              <a:rPr sz="3200" spc="-15" dirty="0">
                <a:solidFill>
                  <a:srgbClr val="3333CC"/>
                </a:solidFill>
                <a:latin typeface="Arial"/>
                <a:cs typeface="Arial"/>
              </a:rPr>
              <a:t>of</a:t>
            </a:r>
            <a:r>
              <a:rPr sz="3200" spc="-135" dirty="0">
                <a:solidFill>
                  <a:srgbClr val="3333CC"/>
                </a:solidFill>
                <a:latin typeface="Arial"/>
                <a:cs typeface="Arial"/>
              </a:rPr>
              <a:t> </a:t>
            </a:r>
            <a:r>
              <a:rPr sz="3200" spc="-20" dirty="0">
                <a:solidFill>
                  <a:srgbClr val="3333CC"/>
                </a:solidFill>
                <a:latin typeface="Arial"/>
                <a:cs typeface="Arial"/>
              </a:rPr>
              <a:t>models</a:t>
            </a:r>
            <a:endParaRPr sz="3200" dirty="0">
              <a:latin typeface="Arial"/>
              <a:cs typeface="Aria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719004" y="728471"/>
            <a:ext cx="9275896" cy="689932"/>
          </a:xfrm>
          <a:prstGeom prst="rect">
            <a:avLst/>
          </a:prstGeom>
        </p:spPr>
        <p:txBody>
          <a:bodyPr vert="horz" wrap="square" lIns="0" tIns="12700" rIns="0" bIns="0" rtlCol="0">
            <a:spAutoFit/>
          </a:bodyPr>
          <a:lstStyle/>
          <a:p>
            <a:pPr marL="12700">
              <a:lnSpc>
                <a:spcPct val="100000"/>
              </a:lnSpc>
              <a:spcBef>
                <a:spcPts val="100"/>
              </a:spcBef>
            </a:pPr>
            <a:r>
              <a:rPr spc="-30" dirty="0"/>
              <a:t>Removing </a:t>
            </a:r>
            <a:r>
              <a:rPr lang="en-US" spc="-15" dirty="0"/>
              <a:t>U</a:t>
            </a:r>
            <a:r>
              <a:rPr spc="-15" dirty="0"/>
              <a:t>nits </a:t>
            </a:r>
            <a:r>
              <a:rPr lang="en-US" spc="-20" dirty="0"/>
              <a:t>C</a:t>
            </a:r>
            <a:r>
              <a:rPr spc="-20" dirty="0"/>
              <a:t>reates</a:t>
            </a:r>
            <a:r>
              <a:rPr spc="-85" dirty="0"/>
              <a:t> </a:t>
            </a:r>
            <a:r>
              <a:rPr lang="en-US" spc="-25" dirty="0"/>
              <a:t>N</a:t>
            </a:r>
            <a:r>
              <a:rPr spc="-25" dirty="0"/>
              <a:t>etworks</a:t>
            </a:r>
          </a:p>
        </p:txBody>
      </p:sp>
      <p:sp>
        <p:nvSpPr>
          <p:cNvPr id="5" name="object 5"/>
          <p:cNvSpPr txBox="1"/>
          <p:nvPr/>
        </p:nvSpPr>
        <p:spPr>
          <a:xfrm>
            <a:off x="585723" y="1719362"/>
            <a:ext cx="8811260" cy="4016484"/>
          </a:xfrm>
          <a:prstGeom prst="rect">
            <a:avLst/>
          </a:prstGeom>
        </p:spPr>
        <p:txBody>
          <a:bodyPr vert="horz" wrap="square" lIns="0" tIns="91440" rIns="0" bIns="0" rtlCol="0">
            <a:spAutoFit/>
          </a:bodyPr>
          <a:lstStyle/>
          <a:p>
            <a:pPr marL="351790" indent="-339090">
              <a:lnSpc>
                <a:spcPct val="100000"/>
              </a:lnSpc>
              <a:spcBef>
                <a:spcPts val="720"/>
              </a:spcBef>
              <a:buChar char="•"/>
              <a:tabLst>
                <a:tab pos="351155" algn="l"/>
                <a:tab pos="351790" algn="l"/>
              </a:tabLst>
            </a:pPr>
            <a:r>
              <a:rPr sz="3200" spc="-20" dirty="0">
                <a:solidFill>
                  <a:srgbClr val="3333CC"/>
                </a:solidFill>
                <a:latin typeface="Arial"/>
                <a:cs typeface="Arial"/>
              </a:rPr>
              <a:t>Dropout </a:t>
            </a:r>
            <a:r>
              <a:rPr sz="3200" spc="-15" dirty="0">
                <a:solidFill>
                  <a:srgbClr val="3333CC"/>
                </a:solidFill>
                <a:latin typeface="Arial"/>
                <a:cs typeface="Arial"/>
              </a:rPr>
              <a:t>trains an </a:t>
            </a:r>
            <a:r>
              <a:rPr sz="3200" spc="-20" dirty="0">
                <a:solidFill>
                  <a:srgbClr val="3333CC"/>
                </a:solidFill>
                <a:latin typeface="Arial"/>
                <a:cs typeface="Arial"/>
              </a:rPr>
              <a:t>ensemble </a:t>
            </a:r>
            <a:r>
              <a:rPr sz="3200" spc="-15" dirty="0">
                <a:solidFill>
                  <a:srgbClr val="3333CC"/>
                </a:solidFill>
                <a:latin typeface="Arial"/>
                <a:cs typeface="Arial"/>
              </a:rPr>
              <a:t>of </a:t>
            </a:r>
            <a:r>
              <a:rPr sz="3200" spc="-10" dirty="0">
                <a:solidFill>
                  <a:srgbClr val="3333CC"/>
                </a:solidFill>
                <a:latin typeface="Arial"/>
                <a:cs typeface="Arial"/>
              </a:rPr>
              <a:t>all</a:t>
            </a:r>
            <a:r>
              <a:rPr sz="3200" spc="-140" dirty="0">
                <a:solidFill>
                  <a:srgbClr val="3333CC"/>
                </a:solidFill>
                <a:latin typeface="Arial"/>
                <a:cs typeface="Arial"/>
              </a:rPr>
              <a:t> </a:t>
            </a:r>
            <a:r>
              <a:rPr sz="3200" spc="-25" dirty="0">
                <a:solidFill>
                  <a:srgbClr val="3333CC"/>
                </a:solidFill>
                <a:latin typeface="Arial"/>
                <a:cs typeface="Arial"/>
              </a:rPr>
              <a:t>subnetworks</a:t>
            </a:r>
            <a:endParaRPr sz="3200" dirty="0">
              <a:latin typeface="Arial"/>
              <a:cs typeface="Arial"/>
            </a:endParaRPr>
          </a:p>
          <a:p>
            <a:pPr marL="747395" marR="182245" lvl="1" indent="-282575">
              <a:lnSpc>
                <a:spcPts val="3310"/>
              </a:lnSpc>
              <a:spcBef>
                <a:spcPts val="695"/>
              </a:spcBef>
              <a:buChar char="–"/>
              <a:tabLst>
                <a:tab pos="747395" algn="l"/>
              </a:tabLst>
            </a:pPr>
            <a:r>
              <a:rPr sz="2800" spc="-20" dirty="0">
                <a:solidFill>
                  <a:srgbClr val="336600"/>
                </a:solidFill>
                <a:latin typeface="Arial"/>
                <a:cs typeface="Arial"/>
              </a:rPr>
              <a:t>Subnetworks </a:t>
            </a:r>
            <a:r>
              <a:rPr sz="2800" spc="-15" dirty="0">
                <a:solidFill>
                  <a:srgbClr val="336600"/>
                </a:solidFill>
                <a:latin typeface="Arial"/>
                <a:cs typeface="Arial"/>
              </a:rPr>
              <a:t>formed </a:t>
            </a:r>
            <a:r>
              <a:rPr sz="2800" spc="-10" dirty="0">
                <a:solidFill>
                  <a:srgbClr val="336600"/>
                </a:solidFill>
                <a:latin typeface="Arial"/>
                <a:cs typeface="Arial"/>
              </a:rPr>
              <a:t>by </a:t>
            </a:r>
            <a:r>
              <a:rPr sz="2800" spc="-15" dirty="0">
                <a:solidFill>
                  <a:srgbClr val="336600"/>
                </a:solidFill>
                <a:latin typeface="Arial"/>
                <a:cs typeface="Arial"/>
              </a:rPr>
              <a:t>removing non-output units  </a:t>
            </a:r>
            <a:r>
              <a:rPr sz="2800" spc="-10" dirty="0">
                <a:solidFill>
                  <a:srgbClr val="336600"/>
                </a:solidFill>
                <a:latin typeface="Arial"/>
                <a:cs typeface="Arial"/>
              </a:rPr>
              <a:t>from an </a:t>
            </a:r>
            <a:r>
              <a:rPr sz="2800" spc="-15" dirty="0">
                <a:solidFill>
                  <a:srgbClr val="336600"/>
                </a:solidFill>
                <a:latin typeface="Arial"/>
                <a:cs typeface="Arial"/>
              </a:rPr>
              <a:t>underlying base</a:t>
            </a:r>
            <a:r>
              <a:rPr sz="2800" spc="-80" dirty="0">
                <a:solidFill>
                  <a:srgbClr val="336600"/>
                </a:solidFill>
                <a:latin typeface="Arial"/>
                <a:cs typeface="Arial"/>
              </a:rPr>
              <a:t> </a:t>
            </a:r>
            <a:r>
              <a:rPr sz="2800" spc="-15" dirty="0">
                <a:solidFill>
                  <a:srgbClr val="336600"/>
                </a:solidFill>
                <a:latin typeface="Arial"/>
                <a:cs typeface="Arial"/>
              </a:rPr>
              <a:t>network</a:t>
            </a:r>
            <a:endParaRPr sz="2800" dirty="0">
              <a:latin typeface="Arial"/>
              <a:cs typeface="Arial"/>
            </a:endParaRPr>
          </a:p>
          <a:p>
            <a:pPr marL="351155" marR="239395" indent="-339090">
              <a:lnSpc>
                <a:spcPts val="3820"/>
              </a:lnSpc>
              <a:spcBef>
                <a:spcPts val="775"/>
              </a:spcBef>
              <a:buChar char="•"/>
              <a:tabLst>
                <a:tab pos="351155" algn="l"/>
                <a:tab pos="351790" algn="l"/>
              </a:tabLst>
            </a:pPr>
            <a:r>
              <a:rPr sz="3200" spc="-15" dirty="0">
                <a:solidFill>
                  <a:srgbClr val="3333CC"/>
                </a:solidFill>
                <a:latin typeface="Arial"/>
                <a:cs typeface="Arial"/>
              </a:rPr>
              <a:t>We can </a:t>
            </a:r>
            <a:r>
              <a:rPr sz="3200" spc="-20" dirty="0">
                <a:solidFill>
                  <a:srgbClr val="3333CC"/>
                </a:solidFill>
                <a:latin typeface="Arial"/>
                <a:cs typeface="Arial"/>
              </a:rPr>
              <a:t>effectively </a:t>
            </a:r>
            <a:r>
              <a:rPr sz="3200" spc="-25" dirty="0">
                <a:solidFill>
                  <a:srgbClr val="3333CC"/>
                </a:solidFill>
                <a:latin typeface="Arial"/>
                <a:cs typeface="Arial"/>
              </a:rPr>
              <a:t>remove </a:t>
            </a:r>
            <a:r>
              <a:rPr sz="3200" spc="-15" dirty="0">
                <a:solidFill>
                  <a:srgbClr val="3333CC"/>
                </a:solidFill>
                <a:latin typeface="Arial"/>
                <a:cs typeface="Arial"/>
              </a:rPr>
              <a:t>units by</a:t>
            </a:r>
            <a:r>
              <a:rPr sz="3200" spc="-120" dirty="0">
                <a:solidFill>
                  <a:srgbClr val="3333CC"/>
                </a:solidFill>
                <a:latin typeface="Arial"/>
                <a:cs typeface="Arial"/>
              </a:rPr>
              <a:t> </a:t>
            </a:r>
            <a:r>
              <a:rPr sz="3200" spc="-20" dirty="0">
                <a:solidFill>
                  <a:srgbClr val="3333CC"/>
                </a:solidFill>
                <a:latin typeface="Arial"/>
                <a:cs typeface="Arial"/>
              </a:rPr>
              <a:t>multiplying  </a:t>
            </a:r>
            <a:r>
              <a:rPr sz="3200" spc="-10" dirty="0">
                <a:solidFill>
                  <a:srgbClr val="3333CC"/>
                </a:solidFill>
                <a:latin typeface="Arial"/>
                <a:cs typeface="Arial"/>
              </a:rPr>
              <a:t>its </a:t>
            </a:r>
            <a:r>
              <a:rPr sz="3200" spc="-25" dirty="0">
                <a:solidFill>
                  <a:srgbClr val="3333CC"/>
                </a:solidFill>
                <a:latin typeface="Arial"/>
                <a:cs typeface="Arial"/>
              </a:rPr>
              <a:t>output </a:t>
            </a:r>
            <a:r>
              <a:rPr sz="3200" spc="-20" dirty="0">
                <a:solidFill>
                  <a:srgbClr val="3333CC"/>
                </a:solidFill>
                <a:latin typeface="Arial"/>
                <a:cs typeface="Arial"/>
              </a:rPr>
              <a:t>value </a:t>
            </a:r>
            <a:r>
              <a:rPr sz="3200" spc="-15" dirty="0">
                <a:solidFill>
                  <a:srgbClr val="3333CC"/>
                </a:solidFill>
                <a:latin typeface="Arial"/>
                <a:cs typeface="Arial"/>
              </a:rPr>
              <a:t>by</a:t>
            </a:r>
            <a:r>
              <a:rPr sz="3200" spc="-90" dirty="0">
                <a:solidFill>
                  <a:srgbClr val="3333CC"/>
                </a:solidFill>
                <a:latin typeface="Arial"/>
                <a:cs typeface="Arial"/>
              </a:rPr>
              <a:t> </a:t>
            </a:r>
            <a:r>
              <a:rPr sz="3200" spc="-20" dirty="0">
                <a:solidFill>
                  <a:srgbClr val="3333CC"/>
                </a:solidFill>
                <a:latin typeface="Arial"/>
                <a:cs typeface="Arial"/>
              </a:rPr>
              <a:t>zero</a:t>
            </a:r>
            <a:endParaRPr sz="3200" dirty="0">
              <a:latin typeface="Arial"/>
              <a:cs typeface="Arial"/>
            </a:endParaRPr>
          </a:p>
          <a:p>
            <a:pPr marL="747395" marR="5080" lvl="1" indent="-282575">
              <a:lnSpc>
                <a:spcPts val="3290"/>
              </a:lnSpc>
              <a:spcBef>
                <a:spcPts val="700"/>
              </a:spcBef>
              <a:buChar char="–"/>
              <a:tabLst>
                <a:tab pos="747395" algn="l"/>
              </a:tabLst>
            </a:pPr>
            <a:r>
              <a:rPr lang="en-US" sz="2800" spc="-15" dirty="0">
                <a:solidFill>
                  <a:srgbClr val="336600"/>
                </a:solidFill>
                <a:latin typeface="Arial"/>
                <a:cs typeface="Arial"/>
              </a:rPr>
              <a:t>Easily done with</a:t>
            </a:r>
            <a:r>
              <a:rPr sz="2800" spc="-15" dirty="0">
                <a:solidFill>
                  <a:srgbClr val="336600"/>
                </a:solidFill>
                <a:latin typeface="Arial"/>
                <a:cs typeface="Arial"/>
              </a:rPr>
              <a:t> networks </a:t>
            </a:r>
            <a:r>
              <a:rPr lang="en-US" sz="2800" spc="-15" dirty="0">
                <a:solidFill>
                  <a:srgbClr val="336600"/>
                </a:solidFill>
                <a:latin typeface="Arial"/>
                <a:cs typeface="Arial"/>
              </a:rPr>
              <a:t>that have </a:t>
            </a:r>
            <a:r>
              <a:rPr sz="2800" dirty="0">
                <a:solidFill>
                  <a:srgbClr val="336600"/>
                </a:solidFill>
                <a:latin typeface="Arial"/>
                <a:cs typeface="Arial"/>
              </a:rPr>
              <a:t>a </a:t>
            </a:r>
            <a:r>
              <a:rPr sz="2800" spc="-10" dirty="0">
                <a:solidFill>
                  <a:srgbClr val="336600"/>
                </a:solidFill>
                <a:latin typeface="Arial"/>
                <a:cs typeface="Arial"/>
              </a:rPr>
              <a:t>series of</a:t>
            </a:r>
            <a:r>
              <a:rPr sz="2800" spc="-130" dirty="0">
                <a:solidFill>
                  <a:srgbClr val="336600"/>
                </a:solidFill>
                <a:latin typeface="Arial"/>
                <a:cs typeface="Arial"/>
              </a:rPr>
              <a:t> </a:t>
            </a:r>
            <a:r>
              <a:rPr sz="2800" spc="-15" dirty="0">
                <a:solidFill>
                  <a:srgbClr val="336600"/>
                </a:solidFill>
                <a:latin typeface="Arial"/>
                <a:cs typeface="Arial"/>
              </a:rPr>
              <a:t>affine  transformations </a:t>
            </a:r>
            <a:r>
              <a:rPr sz="2800" spc="-10" dirty="0">
                <a:solidFill>
                  <a:srgbClr val="336600"/>
                </a:solidFill>
                <a:latin typeface="Arial"/>
                <a:cs typeface="Arial"/>
              </a:rPr>
              <a:t>or</a:t>
            </a:r>
            <a:r>
              <a:rPr sz="2800" spc="-40" dirty="0">
                <a:solidFill>
                  <a:srgbClr val="336600"/>
                </a:solidFill>
                <a:latin typeface="Arial"/>
                <a:cs typeface="Arial"/>
              </a:rPr>
              <a:t> </a:t>
            </a:r>
            <a:r>
              <a:rPr lang="en-US" sz="2800" spc="-10" dirty="0">
                <a:solidFill>
                  <a:srgbClr val="336600"/>
                </a:solidFill>
                <a:latin typeface="Arial"/>
                <a:cs typeface="Arial"/>
              </a:rPr>
              <a:t>non</a:t>
            </a:r>
            <a:r>
              <a:rPr sz="2800" spc="-10" dirty="0">
                <a:solidFill>
                  <a:srgbClr val="336600"/>
                </a:solidFill>
                <a:latin typeface="Arial"/>
                <a:cs typeface="Arial"/>
              </a:rPr>
              <a:t>linearities</a:t>
            </a:r>
            <a:endParaRPr sz="2800" dirty="0">
              <a:latin typeface="Arial"/>
              <a:cs typeface="Arial"/>
            </a:endParaRPr>
          </a:p>
          <a:p>
            <a:pPr marL="747395" marR="196215" lvl="1" indent="-282575">
              <a:lnSpc>
                <a:spcPct val="100000"/>
              </a:lnSpc>
              <a:spcBef>
                <a:spcPts val="430"/>
              </a:spcBef>
              <a:buChar char="–"/>
              <a:tabLst>
                <a:tab pos="747395" algn="l"/>
              </a:tabLst>
            </a:pPr>
            <a:r>
              <a:rPr sz="2800" spc="-15" dirty="0">
                <a:solidFill>
                  <a:srgbClr val="336600"/>
                </a:solidFill>
                <a:latin typeface="Arial"/>
                <a:cs typeface="Arial"/>
              </a:rPr>
              <a:t>Needs some modification </a:t>
            </a:r>
            <a:r>
              <a:rPr sz="2800" spc="-10" dirty="0">
                <a:solidFill>
                  <a:srgbClr val="336600"/>
                </a:solidFill>
                <a:latin typeface="Arial"/>
                <a:cs typeface="Arial"/>
              </a:rPr>
              <a:t>for radial </a:t>
            </a:r>
            <a:r>
              <a:rPr sz="2800" spc="-15" dirty="0">
                <a:solidFill>
                  <a:srgbClr val="336600"/>
                </a:solidFill>
                <a:latin typeface="Arial"/>
                <a:cs typeface="Arial"/>
              </a:rPr>
              <a:t>basis functions</a:t>
            </a:r>
            <a:endParaRPr sz="2800" dirty="0">
              <a:latin typeface="Arial"/>
              <a:cs typeface="Aria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635020" y="691895"/>
            <a:ext cx="4790440" cy="695960"/>
          </a:xfrm>
          <a:prstGeom prst="rect">
            <a:avLst/>
          </a:prstGeom>
        </p:spPr>
        <p:txBody>
          <a:bodyPr vert="horz" wrap="square" lIns="0" tIns="12700" rIns="0" bIns="0" rtlCol="0">
            <a:spAutoFit/>
          </a:bodyPr>
          <a:lstStyle/>
          <a:p>
            <a:pPr marL="12700">
              <a:lnSpc>
                <a:spcPct val="100000"/>
              </a:lnSpc>
              <a:spcBef>
                <a:spcPts val="100"/>
              </a:spcBef>
            </a:pPr>
            <a:r>
              <a:rPr spc="-25" dirty="0"/>
              <a:t>Dropout Neural</a:t>
            </a:r>
            <a:r>
              <a:rPr spc="-85" dirty="0"/>
              <a:t> </a:t>
            </a:r>
            <a:r>
              <a:rPr spc="-25" dirty="0"/>
              <a:t>Net</a:t>
            </a:r>
          </a:p>
        </p:txBody>
      </p:sp>
      <p:sp>
        <p:nvSpPr>
          <p:cNvPr id="5" name="object 5"/>
          <p:cNvSpPr txBox="1"/>
          <p:nvPr/>
        </p:nvSpPr>
        <p:spPr>
          <a:xfrm>
            <a:off x="585723" y="1496568"/>
            <a:ext cx="8371840" cy="513080"/>
          </a:xfrm>
          <a:prstGeom prst="rect">
            <a:avLst/>
          </a:prstGeom>
        </p:spPr>
        <p:txBody>
          <a:bodyPr vert="horz" wrap="square" lIns="0" tIns="12700" rIns="0" bIns="0" rtlCol="0">
            <a:spAutoFit/>
          </a:bodyPr>
          <a:lstStyle/>
          <a:p>
            <a:pPr marL="351790" indent="-339090">
              <a:lnSpc>
                <a:spcPct val="100000"/>
              </a:lnSpc>
              <a:spcBef>
                <a:spcPts val="100"/>
              </a:spcBef>
              <a:buChar char="•"/>
              <a:tabLst>
                <a:tab pos="351155" algn="l"/>
                <a:tab pos="351790" algn="l"/>
              </a:tabLst>
            </a:pPr>
            <a:r>
              <a:rPr sz="3200" dirty="0">
                <a:solidFill>
                  <a:srgbClr val="3333CC"/>
                </a:solidFill>
                <a:latin typeface="Arial"/>
                <a:cs typeface="Arial"/>
              </a:rPr>
              <a:t>A </a:t>
            </a:r>
            <a:r>
              <a:rPr sz="3200" spc="-20" dirty="0">
                <a:solidFill>
                  <a:srgbClr val="3333CC"/>
                </a:solidFill>
                <a:latin typeface="Arial"/>
                <a:cs typeface="Arial"/>
              </a:rPr>
              <a:t>simple way </a:t>
            </a:r>
            <a:r>
              <a:rPr sz="3200" spc="-10" dirty="0">
                <a:solidFill>
                  <a:srgbClr val="3333CC"/>
                </a:solidFill>
                <a:latin typeface="Arial"/>
                <a:cs typeface="Arial"/>
              </a:rPr>
              <a:t>to </a:t>
            </a:r>
            <a:r>
              <a:rPr sz="3200" spc="-20" dirty="0">
                <a:solidFill>
                  <a:srgbClr val="3333CC"/>
                </a:solidFill>
                <a:latin typeface="Arial"/>
                <a:cs typeface="Arial"/>
              </a:rPr>
              <a:t>prevent neural net</a:t>
            </a:r>
            <a:r>
              <a:rPr sz="3200" spc="-160" dirty="0">
                <a:solidFill>
                  <a:srgbClr val="3333CC"/>
                </a:solidFill>
                <a:latin typeface="Arial"/>
                <a:cs typeface="Arial"/>
              </a:rPr>
              <a:t> </a:t>
            </a:r>
            <a:r>
              <a:rPr sz="3200" spc="-20" dirty="0">
                <a:solidFill>
                  <a:srgbClr val="3333CC"/>
                </a:solidFill>
                <a:latin typeface="Arial"/>
                <a:cs typeface="Arial"/>
              </a:rPr>
              <a:t>overfitting</a:t>
            </a:r>
            <a:endParaRPr sz="3200">
              <a:latin typeface="Arial"/>
              <a:cs typeface="Arial"/>
            </a:endParaRPr>
          </a:p>
        </p:txBody>
      </p:sp>
      <p:sp>
        <p:nvSpPr>
          <p:cNvPr id="6" name="object 6"/>
          <p:cNvSpPr/>
          <p:nvPr/>
        </p:nvSpPr>
        <p:spPr>
          <a:xfrm>
            <a:off x="6416956" y="6523566"/>
            <a:ext cx="88265" cy="0"/>
          </a:xfrm>
          <a:custGeom>
            <a:avLst/>
            <a:gdLst/>
            <a:ahLst/>
            <a:cxnLst/>
            <a:rect l="l" t="t" r="r" b="b"/>
            <a:pathLst>
              <a:path w="88265">
                <a:moveTo>
                  <a:pt x="0" y="0"/>
                </a:moveTo>
                <a:lnTo>
                  <a:pt x="87912" y="0"/>
                </a:lnTo>
              </a:path>
            </a:pathLst>
          </a:custGeom>
          <a:ln w="25117">
            <a:solidFill>
              <a:srgbClr val="FEFEFE"/>
            </a:solidFill>
          </a:ln>
        </p:spPr>
        <p:txBody>
          <a:bodyPr wrap="square" lIns="0" tIns="0" rIns="0" bIns="0" rtlCol="0"/>
          <a:lstStyle/>
          <a:p>
            <a:endParaRPr/>
          </a:p>
        </p:txBody>
      </p:sp>
      <p:sp>
        <p:nvSpPr>
          <p:cNvPr id="7" name="object 7"/>
          <p:cNvSpPr/>
          <p:nvPr/>
        </p:nvSpPr>
        <p:spPr>
          <a:xfrm>
            <a:off x="943807" y="2136761"/>
            <a:ext cx="5236824" cy="2786674"/>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880058" y="2073011"/>
            <a:ext cx="5335270" cy="2873375"/>
          </a:xfrm>
          <a:custGeom>
            <a:avLst/>
            <a:gdLst/>
            <a:ahLst/>
            <a:cxnLst/>
            <a:rect l="l" t="t" r="r" b="b"/>
            <a:pathLst>
              <a:path w="5335270" h="2873375">
                <a:moveTo>
                  <a:pt x="0" y="0"/>
                </a:moveTo>
                <a:lnTo>
                  <a:pt x="5334803" y="0"/>
                </a:lnTo>
                <a:lnTo>
                  <a:pt x="5334803" y="2872845"/>
                </a:lnTo>
                <a:lnTo>
                  <a:pt x="0" y="2872845"/>
                </a:lnTo>
                <a:lnTo>
                  <a:pt x="0" y="0"/>
                </a:lnTo>
                <a:close/>
              </a:path>
            </a:pathLst>
          </a:custGeom>
          <a:ln w="9419">
            <a:solidFill>
              <a:srgbClr val="000000"/>
            </a:solidFill>
          </a:ln>
        </p:spPr>
        <p:txBody>
          <a:bodyPr wrap="square" lIns="0" tIns="0" rIns="0" bIns="0" rtlCol="0"/>
          <a:lstStyle/>
          <a:p>
            <a:endParaRPr/>
          </a:p>
        </p:txBody>
      </p:sp>
      <p:sp>
        <p:nvSpPr>
          <p:cNvPr id="9" name="object 9"/>
          <p:cNvSpPr txBox="1"/>
          <p:nvPr/>
        </p:nvSpPr>
        <p:spPr>
          <a:xfrm>
            <a:off x="585723" y="4960111"/>
            <a:ext cx="2979420" cy="580390"/>
          </a:xfrm>
          <a:prstGeom prst="rect">
            <a:avLst/>
          </a:prstGeom>
        </p:spPr>
        <p:txBody>
          <a:bodyPr vert="horz" wrap="square" lIns="0" tIns="6350" rIns="0" bIns="0" rtlCol="0">
            <a:spAutoFit/>
          </a:bodyPr>
          <a:lstStyle/>
          <a:p>
            <a:pPr marL="12700" marR="5080">
              <a:lnSpc>
                <a:spcPct val="102200"/>
              </a:lnSpc>
              <a:spcBef>
                <a:spcPts val="50"/>
              </a:spcBef>
            </a:pPr>
            <a:r>
              <a:rPr sz="1800" spc="-10" dirty="0">
                <a:solidFill>
                  <a:srgbClr val="660066"/>
                </a:solidFill>
                <a:latin typeface="Arial"/>
                <a:cs typeface="Arial"/>
              </a:rPr>
              <a:t>(a) </a:t>
            </a:r>
            <a:r>
              <a:rPr sz="1800" dirty="0">
                <a:solidFill>
                  <a:srgbClr val="660066"/>
                </a:solidFill>
                <a:latin typeface="Arial"/>
                <a:cs typeface="Arial"/>
              </a:rPr>
              <a:t>A </a:t>
            </a:r>
            <a:r>
              <a:rPr sz="1800" spc="-15" dirty="0">
                <a:solidFill>
                  <a:srgbClr val="660066"/>
                </a:solidFill>
                <a:latin typeface="Arial"/>
                <a:cs typeface="Arial"/>
              </a:rPr>
              <a:t>standard neural </a:t>
            </a:r>
            <a:r>
              <a:rPr sz="1800" spc="-10" dirty="0">
                <a:solidFill>
                  <a:srgbClr val="660066"/>
                </a:solidFill>
                <a:latin typeface="Arial"/>
                <a:cs typeface="Arial"/>
              </a:rPr>
              <a:t>net</a:t>
            </a:r>
            <a:r>
              <a:rPr sz="1800" spc="-180" dirty="0">
                <a:solidFill>
                  <a:srgbClr val="660066"/>
                </a:solidFill>
                <a:latin typeface="Arial"/>
                <a:cs typeface="Arial"/>
              </a:rPr>
              <a:t> </a:t>
            </a:r>
            <a:r>
              <a:rPr sz="1800" spc="-10" dirty="0">
                <a:solidFill>
                  <a:srgbClr val="660066"/>
                </a:solidFill>
                <a:latin typeface="Arial"/>
                <a:cs typeface="Arial"/>
              </a:rPr>
              <a:t>with  two </a:t>
            </a:r>
            <a:r>
              <a:rPr sz="1800" spc="-15" dirty="0">
                <a:solidFill>
                  <a:srgbClr val="660066"/>
                </a:solidFill>
                <a:latin typeface="Arial"/>
                <a:cs typeface="Arial"/>
              </a:rPr>
              <a:t>hidden</a:t>
            </a:r>
            <a:r>
              <a:rPr sz="1800" spc="-35" dirty="0">
                <a:solidFill>
                  <a:srgbClr val="660066"/>
                </a:solidFill>
                <a:latin typeface="Arial"/>
                <a:cs typeface="Arial"/>
              </a:rPr>
              <a:t> </a:t>
            </a:r>
            <a:r>
              <a:rPr sz="1800" spc="-15" dirty="0">
                <a:solidFill>
                  <a:srgbClr val="660066"/>
                </a:solidFill>
                <a:latin typeface="Arial"/>
                <a:cs typeface="Arial"/>
              </a:rPr>
              <a:t>layers</a:t>
            </a:r>
            <a:endParaRPr sz="1800">
              <a:latin typeface="Arial"/>
              <a:cs typeface="Arial"/>
            </a:endParaRPr>
          </a:p>
        </p:txBody>
      </p:sp>
      <p:sp>
        <p:nvSpPr>
          <p:cNvPr id="10" name="object 10"/>
          <p:cNvSpPr txBox="1"/>
          <p:nvPr/>
        </p:nvSpPr>
        <p:spPr>
          <a:xfrm>
            <a:off x="3750564" y="4960111"/>
            <a:ext cx="3153410" cy="848360"/>
          </a:xfrm>
          <a:prstGeom prst="rect">
            <a:avLst/>
          </a:prstGeom>
        </p:spPr>
        <p:txBody>
          <a:bodyPr vert="horz" wrap="square" lIns="0" tIns="12700" rIns="0" bIns="0" rtlCol="0">
            <a:spAutoFit/>
          </a:bodyPr>
          <a:lstStyle/>
          <a:p>
            <a:pPr marL="12700" marR="5080">
              <a:lnSpc>
                <a:spcPct val="100000"/>
              </a:lnSpc>
              <a:spcBef>
                <a:spcPts val="100"/>
              </a:spcBef>
            </a:pPr>
            <a:r>
              <a:rPr sz="1800" spc="-10" dirty="0">
                <a:solidFill>
                  <a:srgbClr val="660066"/>
                </a:solidFill>
                <a:latin typeface="Arial"/>
                <a:cs typeface="Arial"/>
              </a:rPr>
              <a:t>(b) </a:t>
            </a:r>
            <a:r>
              <a:rPr sz="1800" dirty="0">
                <a:solidFill>
                  <a:srgbClr val="660066"/>
                </a:solidFill>
                <a:latin typeface="Arial"/>
                <a:cs typeface="Arial"/>
              </a:rPr>
              <a:t>A </a:t>
            </a:r>
            <a:r>
              <a:rPr sz="1800" spc="-15" dirty="0">
                <a:solidFill>
                  <a:srgbClr val="660066"/>
                </a:solidFill>
                <a:latin typeface="Arial"/>
                <a:cs typeface="Arial"/>
              </a:rPr>
              <a:t>thinned </a:t>
            </a:r>
            <a:r>
              <a:rPr sz="1800" spc="-10" dirty="0">
                <a:solidFill>
                  <a:srgbClr val="660066"/>
                </a:solidFill>
                <a:latin typeface="Arial"/>
                <a:cs typeface="Arial"/>
              </a:rPr>
              <a:t>net </a:t>
            </a:r>
            <a:r>
              <a:rPr sz="1800" spc="-15" dirty="0">
                <a:solidFill>
                  <a:srgbClr val="660066"/>
                </a:solidFill>
                <a:latin typeface="Arial"/>
                <a:cs typeface="Arial"/>
              </a:rPr>
              <a:t>produced </a:t>
            </a:r>
            <a:r>
              <a:rPr sz="1800" spc="-10" dirty="0">
                <a:solidFill>
                  <a:srgbClr val="660066"/>
                </a:solidFill>
                <a:latin typeface="Arial"/>
                <a:cs typeface="Arial"/>
              </a:rPr>
              <a:t>by  </a:t>
            </a:r>
            <a:r>
              <a:rPr sz="1800" spc="-15" dirty="0">
                <a:solidFill>
                  <a:srgbClr val="660066"/>
                </a:solidFill>
                <a:latin typeface="Arial"/>
                <a:cs typeface="Arial"/>
              </a:rPr>
              <a:t>applying dropout, crossed </a:t>
            </a:r>
            <a:r>
              <a:rPr sz="1800" spc="-10" dirty="0">
                <a:solidFill>
                  <a:srgbClr val="660066"/>
                </a:solidFill>
                <a:latin typeface="Arial"/>
                <a:cs typeface="Arial"/>
              </a:rPr>
              <a:t>units  </a:t>
            </a:r>
            <a:r>
              <a:rPr sz="1800" spc="-15" dirty="0">
                <a:solidFill>
                  <a:srgbClr val="660066"/>
                </a:solidFill>
                <a:latin typeface="Arial"/>
                <a:cs typeface="Arial"/>
              </a:rPr>
              <a:t>have been</a:t>
            </a:r>
            <a:r>
              <a:rPr sz="1800" spc="-35" dirty="0">
                <a:solidFill>
                  <a:srgbClr val="660066"/>
                </a:solidFill>
                <a:latin typeface="Arial"/>
                <a:cs typeface="Arial"/>
              </a:rPr>
              <a:t> </a:t>
            </a:r>
            <a:r>
              <a:rPr sz="1800" spc="-15" dirty="0">
                <a:solidFill>
                  <a:srgbClr val="660066"/>
                </a:solidFill>
                <a:latin typeface="Arial"/>
                <a:cs typeface="Arial"/>
              </a:rPr>
              <a:t>dropped</a:t>
            </a:r>
            <a:endParaRPr sz="1800">
              <a:latin typeface="Arial"/>
              <a:cs typeface="Arial"/>
            </a:endParaRPr>
          </a:p>
        </p:txBody>
      </p:sp>
      <p:sp>
        <p:nvSpPr>
          <p:cNvPr id="11" name="object 11"/>
          <p:cNvSpPr txBox="1"/>
          <p:nvPr/>
        </p:nvSpPr>
        <p:spPr>
          <a:xfrm>
            <a:off x="6312577" y="2247391"/>
            <a:ext cx="2884170" cy="2473325"/>
          </a:xfrm>
          <a:prstGeom prst="rect">
            <a:avLst/>
          </a:prstGeom>
        </p:spPr>
        <p:txBody>
          <a:bodyPr vert="horz" wrap="square" lIns="0" tIns="15240" rIns="0" bIns="0" rtlCol="0">
            <a:spAutoFit/>
          </a:bodyPr>
          <a:lstStyle/>
          <a:p>
            <a:pPr marL="12700" marR="499745">
              <a:lnSpc>
                <a:spcPct val="98900"/>
              </a:lnSpc>
              <a:spcBef>
                <a:spcPts val="120"/>
              </a:spcBef>
            </a:pPr>
            <a:r>
              <a:rPr sz="1800" spc="-10" dirty="0">
                <a:solidFill>
                  <a:srgbClr val="660066"/>
                </a:solidFill>
                <a:latin typeface="Arial"/>
                <a:cs typeface="Arial"/>
              </a:rPr>
              <a:t>Drop </a:t>
            </a:r>
            <a:r>
              <a:rPr sz="1800" spc="-15" dirty="0">
                <a:solidFill>
                  <a:srgbClr val="660066"/>
                </a:solidFill>
                <a:latin typeface="Arial"/>
                <a:cs typeface="Arial"/>
              </a:rPr>
              <a:t>hidden </a:t>
            </a:r>
            <a:r>
              <a:rPr sz="1800" spc="-10" dirty="0">
                <a:solidFill>
                  <a:srgbClr val="660066"/>
                </a:solidFill>
                <a:latin typeface="Arial"/>
                <a:cs typeface="Arial"/>
              </a:rPr>
              <a:t>and  visible units from net,  i.e., </a:t>
            </a:r>
            <a:r>
              <a:rPr sz="1800" spc="-15" dirty="0">
                <a:solidFill>
                  <a:srgbClr val="660066"/>
                </a:solidFill>
                <a:latin typeface="Arial"/>
                <a:cs typeface="Arial"/>
              </a:rPr>
              <a:t>temporarily remove  </a:t>
            </a:r>
            <a:r>
              <a:rPr lang="en-US" spc="-5" dirty="0">
                <a:solidFill>
                  <a:srgbClr val="660066"/>
                </a:solidFill>
                <a:latin typeface="Arial"/>
                <a:cs typeface="Arial"/>
              </a:rPr>
              <a:t> </a:t>
            </a:r>
            <a:r>
              <a:rPr sz="1800" spc="-10" dirty="0">
                <a:solidFill>
                  <a:srgbClr val="660066"/>
                </a:solidFill>
                <a:latin typeface="Arial"/>
                <a:cs typeface="Arial"/>
              </a:rPr>
              <a:t>from the </a:t>
            </a:r>
            <a:r>
              <a:rPr sz="1800" spc="-15" dirty="0">
                <a:solidFill>
                  <a:srgbClr val="660066"/>
                </a:solidFill>
                <a:latin typeface="Arial"/>
                <a:cs typeface="Arial"/>
              </a:rPr>
              <a:t>network</a:t>
            </a:r>
            <a:r>
              <a:rPr sz="1800" spc="-105" dirty="0">
                <a:solidFill>
                  <a:srgbClr val="660066"/>
                </a:solidFill>
                <a:latin typeface="Arial"/>
                <a:cs typeface="Arial"/>
              </a:rPr>
              <a:t> </a:t>
            </a:r>
            <a:r>
              <a:rPr sz="1800" spc="-10" dirty="0">
                <a:solidFill>
                  <a:srgbClr val="660066"/>
                </a:solidFill>
                <a:latin typeface="Arial"/>
                <a:cs typeface="Arial"/>
              </a:rPr>
              <a:t>with</a:t>
            </a:r>
            <a:endParaRPr sz="1800" dirty="0">
              <a:latin typeface="Arial"/>
              <a:cs typeface="Arial"/>
            </a:endParaRPr>
          </a:p>
          <a:p>
            <a:pPr marL="12700">
              <a:lnSpc>
                <a:spcPts val="2110"/>
              </a:lnSpc>
            </a:pPr>
            <a:r>
              <a:rPr sz="1800" spc="-10" dirty="0">
                <a:solidFill>
                  <a:srgbClr val="660066"/>
                </a:solidFill>
                <a:latin typeface="Arial"/>
                <a:cs typeface="Arial"/>
              </a:rPr>
              <a:t>all </a:t>
            </a:r>
            <a:r>
              <a:rPr sz="1800" spc="-15" dirty="0">
                <a:solidFill>
                  <a:srgbClr val="660066"/>
                </a:solidFill>
                <a:latin typeface="Arial"/>
                <a:cs typeface="Arial"/>
              </a:rPr>
              <a:t>input/output</a:t>
            </a:r>
            <a:r>
              <a:rPr sz="1800" spc="-35" dirty="0">
                <a:solidFill>
                  <a:srgbClr val="660066"/>
                </a:solidFill>
                <a:latin typeface="Arial"/>
                <a:cs typeface="Arial"/>
              </a:rPr>
              <a:t> </a:t>
            </a:r>
            <a:r>
              <a:rPr sz="1800" spc="-15" dirty="0">
                <a:solidFill>
                  <a:srgbClr val="660066"/>
                </a:solidFill>
                <a:latin typeface="Arial"/>
                <a:cs typeface="Arial"/>
              </a:rPr>
              <a:t>connections.</a:t>
            </a:r>
            <a:endParaRPr sz="1800" dirty="0">
              <a:latin typeface="Arial"/>
              <a:cs typeface="Arial"/>
            </a:endParaRPr>
          </a:p>
          <a:p>
            <a:pPr marL="12700" marR="5080">
              <a:lnSpc>
                <a:spcPct val="98900"/>
              </a:lnSpc>
              <a:spcBef>
                <a:spcPts val="50"/>
              </a:spcBef>
            </a:pPr>
            <a:r>
              <a:rPr sz="1800" spc="-15" dirty="0">
                <a:solidFill>
                  <a:srgbClr val="660066"/>
                </a:solidFill>
                <a:latin typeface="Arial"/>
                <a:cs typeface="Arial"/>
              </a:rPr>
              <a:t>Choice </a:t>
            </a:r>
            <a:r>
              <a:rPr sz="1800" spc="-10" dirty="0">
                <a:solidFill>
                  <a:srgbClr val="660066"/>
                </a:solidFill>
                <a:latin typeface="Arial"/>
                <a:cs typeface="Arial"/>
              </a:rPr>
              <a:t>of units </a:t>
            </a:r>
            <a:r>
              <a:rPr sz="1800" spc="-5" dirty="0">
                <a:solidFill>
                  <a:srgbClr val="660066"/>
                </a:solidFill>
                <a:latin typeface="Arial"/>
                <a:cs typeface="Arial"/>
              </a:rPr>
              <a:t>to </a:t>
            </a:r>
            <a:r>
              <a:rPr sz="1800" spc="-10" dirty="0">
                <a:solidFill>
                  <a:srgbClr val="660066"/>
                </a:solidFill>
                <a:latin typeface="Arial"/>
                <a:cs typeface="Arial"/>
              </a:rPr>
              <a:t>drop </a:t>
            </a:r>
            <a:r>
              <a:rPr sz="1800" spc="-5" dirty="0">
                <a:solidFill>
                  <a:srgbClr val="660066"/>
                </a:solidFill>
                <a:latin typeface="Arial"/>
                <a:cs typeface="Arial"/>
              </a:rPr>
              <a:t>is  </a:t>
            </a:r>
            <a:r>
              <a:rPr sz="1800" spc="-15" dirty="0">
                <a:solidFill>
                  <a:srgbClr val="660066"/>
                </a:solidFill>
                <a:latin typeface="Arial"/>
                <a:cs typeface="Arial"/>
              </a:rPr>
              <a:t>random, determined </a:t>
            </a:r>
            <a:r>
              <a:rPr sz="1800" spc="-10" dirty="0">
                <a:solidFill>
                  <a:srgbClr val="660066"/>
                </a:solidFill>
                <a:latin typeface="Arial"/>
                <a:cs typeface="Arial"/>
              </a:rPr>
              <a:t>by </a:t>
            </a:r>
            <a:r>
              <a:rPr sz="1800" dirty="0">
                <a:solidFill>
                  <a:srgbClr val="660066"/>
                </a:solidFill>
                <a:latin typeface="Arial"/>
                <a:cs typeface="Arial"/>
              </a:rPr>
              <a:t>a  </a:t>
            </a:r>
            <a:r>
              <a:rPr sz="1800" spc="-10" dirty="0">
                <a:solidFill>
                  <a:srgbClr val="660066"/>
                </a:solidFill>
                <a:latin typeface="Arial"/>
                <a:cs typeface="Arial"/>
              </a:rPr>
              <a:t>probability </a:t>
            </a:r>
            <a:r>
              <a:rPr sz="1800" i="1" spc="-5" dirty="0">
                <a:latin typeface="Times New Roman"/>
                <a:cs typeface="Times New Roman"/>
              </a:rPr>
              <a:t>p</a:t>
            </a:r>
            <a:r>
              <a:rPr sz="1800" spc="-5" dirty="0">
                <a:solidFill>
                  <a:srgbClr val="660066"/>
                </a:solidFill>
                <a:latin typeface="Arial"/>
                <a:cs typeface="Arial"/>
              </a:rPr>
              <a:t>, </a:t>
            </a:r>
            <a:r>
              <a:rPr sz="1800" spc="-15" dirty="0">
                <a:solidFill>
                  <a:srgbClr val="660066"/>
                </a:solidFill>
                <a:latin typeface="Arial"/>
                <a:cs typeface="Arial"/>
              </a:rPr>
              <a:t>chosen </a:t>
            </a:r>
            <a:r>
              <a:rPr sz="1800" spc="-10" dirty="0">
                <a:solidFill>
                  <a:srgbClr val="660066"/>
                </a:solidFill>
                <a:latin typeface="Arial"/>
                <a:cs typeface="Arial"/>
              </a:rPr>
              <a:t>by </a:t>
            </a:r>
            <a:r>
              <a:rPr sz="1800" dirty="0">
                <a:solidFill>
                  <a:srgbClr val="660066"/>
                </a:solidFill>
                <a:latin typeface="Arial"/>
                <a:cs typeface="Arial"/>
              </a:rPr>
              <a:t>a  </a:t>
            </a:r>
            <a:r>
              <a:rPr sz="1800" spc="-10" dirty="0">
                <a:solidFill>
                  <a:srgbClr val="660066"/>
                </a:solidFill>
                <a:latin typeface="Arial"/>
                <a:cs typeface="Arial"/>
              </a:rPr>
              <a:t>validation set, or </a:t>
            </a:r>
            <a:r>
              <a:rPr sz="1800" spc="-15" dirty="0">
                <a:solidFill>
                  <a:srgbClr val="660066"/>
                </a:solidFill>
                <a:latin typeface="Arial"/>
                <a:cs typeface="Arial"/>
              </a:rPr>
              <a:t>equal </a:t>
            </a:r>
            <a:r>
              <a:rPr sz="1800" spc="-5" dirty="0">
                <a:solidFill>
                  <a:srgbClr val="660066"/>
                </a:solidFill>
                <a:latin typeface="Arial"/>
                <a:cs typeface="Arial"/>
              </a:rPr>
              <a:t>to</a:t>
            </a:r>
            <a:r>
              <a:rPr sz="1800" spc="-105" dirty="0">
                <a:solidFill>
                  <a:srgbClr val="660066"/>
                </a:solidFill>
                <a:latin typeface="Arial"/>
                <a:cs typeface="Arial"/>
              </a:rPr>
              <a:t> </a:t>
            </a:r>
            <a:r>
              <a:rPr sz="1800" spc="-10" dirty="0">
                <a:latin typeface="Times New Roman"/>
                <a:cs typeface="Times New Roman"/>
              </a:rPr>
              <a:t>0.5</a:t>
            </a:r>
            <a:endParaRPr sz="1800" dirty="0">
              <a:latin typeface="Times New Roman"/>
              <a:cs typeface="Times New Roman"/>
            </a:endParaRPr>
          </a:p>
        </p:txBody>
      </p:sp>
      <p:sp>
        <p:nvSpPr>
          <p:cNvPr id="12" name="object 12"/>
          <p:cNvSpPr/>
          <p:nvPr/>
        </p:nvSpPr>
        <p:spPr>
          <a:xfrm>
            <a:off x="3836684" y="6034844"/>
            <a:ext cx="2410312" cy="636289"/>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3739270" y="5975354"/>
            <a:ext cx="2580005" cy="701040"/>
          </a:xfrm>
          <a:custGeom>
            <a:avLst/>
            <a:gdLst/>
            <a:ahLst/>
            <a:cxnLst/>
            <a:rect l="l" t="t" r="r" b="b"/>
            <a:pathLst>
              <a:path w="2580004" h="701040">
                <a:moveTo>
                  <a:pt x="0" y="0"/>
                </a:moveTo>
                <a:lnTo>
                  <a:pt x="2579857" y="0"/>
                </a:lnTo>
                <a:lnTo>
                  <a:pt x="2579857" y="700488"/>
                </a:lnTo>
                <a:lnTo>
                  <a:pt x="0" y="700488"/>
                </a:lnTo>
                <a:lnTo>
                  <a:pt x="0" y="0"/>
                </a:lnTo>
                <a:close/>
              </a:path>
            </a:pathLst>
          </a:custGeom>
          <a:ln w="9419">
            <a:solidFill>
              <a:srgbClr val="000000"/>
            </a:solidFill>
          </a:ln>
        </p:spPr>
        <p:txBody>
          <a:bodyPr wrap="square" lIns="0" tIns="0" rIns="0" bIns="0" rtlCol="0"/>
          <a:lstStyle/>
          <a:p>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852443" y="963168"/>
            <a:ext cx="8352155" cy="695960"/>
          </a:xfrm>
          <a:prstGeom prst="rect">
            <a:avLst/>
          </a:prstGeom>
        </p:spPr>
        <p:txBody>
          <a:bodyPr vert="horz" wrap="square" lIns="0" tIns="12700" rIns="0" bIns="0" rtlCol="0">
            <a:spAutoFit/>
          </a:bodyPr>
          <a:lstStyle/>
          <a:p>
            <a:pPr marL="12700">
              <a:lnSpc>
                <a:spcPct val="100000"/>
              </a:lnSpc>
              <a:spcBef>
                <a:spcPts val="100"/>
              </a:spcBef>
            </a:pPr>
            <a:r>
              <a:rPr spc="-30" dirty="0"/>
              <a:t>Performance </a:t>
            </a:r>
            <a:r>
              <a:rPr spc="-25" dirty="0"/>
              <a:t>with/without</a:t>
            </a:r>
            <a:r>
              <a:rPr spc="-35" dirty="0"/>
              <a:t> </a:t>
            </a:r>
            <a:r>
              <a:rPr spc="-30" dirty="0"/>
              <a:t>Dropout</a:t>
            </a:r>
          </a:p>
        </p:txBody>
      </p:sp>
      <p:sp>
        <p:nvSpPr>
          <p:cNvPr id="5" name="object 5"/>
          <p:cNvSpPr/>
          <p:nvPr/>
        </p:nvSpPr>
        <p:spPr>
          <a:xfrm>
            <a:off x="1971111" y="2142155"/>
            <a:ext cx="6046183" cy="4509901"/>
          </a:xfrm>
          <a:prstGeom prst="rect">
            <a:avLst/>
          </a:prstGeom>
          <a:blipFill>
            <a:blip r:embed="rId2" cstate="print"/>
            <a:stretch>
              <a:fillRect/>
            </a:stretch>
          </a:blipFill>
        </p:spPr>
        <p:txBody>
          <a:bodyPr wrap="square" lIns="0" tIns="0" rIns="0" bIns="0" rtlCol="0"/>
          <a:lstStyle/>
          <a:p>
            <a:endParaRPr/>
          </a:p>
        </p:txBody>
      </p:sp>
      <p:sp>
        <p:nvSpPr>
          <p:cNvPr id="7" name="TextBox 6">
            <a:extLst>
              <a:ext uri="{FF2B5EF4-FFF2-40B4-BE49-F238E27FC236}">
                <a16:creationId xmlns:a16="http://schemas.microsoft.com/office/drawing/2014/main" id="{767DE0B2-092D-4A49-9B2E-0F78EA0D8AC3}"/>
              </a:ext>
            </a:extLst>
          </p:cNvPr>
          <p:cNvSpPr txBox="1"/>
          <p:nvPr/>
        </p:nvSpPr>
        <p:spPr>
          <a:xfrm>
            <a:off x="698500" y="7156419"/>
            <a:ext cx="9374746" cy="338554"/>
          </a:xfrm>
          <a:prstGeom prst="rect">
            <a:avLst/>
          </a:prstGeom>
          <a:noFill/>
        </p:spPr>
        <p:txBody>
          <a:bodyPr wrap="none" rtlCol="0">
            <a:spAutoFit/>
          </a:bodyPr>
          <a:lstStyle/>
          <a:p>
            <a:r>
              <a:rPr lang="en-US" sz="1600" dirty="0"/>
              <a:t>https://</a:t>
            </a:r>
            <a:r>
              <a:rPr lang="en-US" sz="1600" dirty="0" err="1"/>
              <a:t>leonardoaraujosantos.gitbook.io</a:t>
            </a:r>
            <a:r>
              <a:rPr lang="en-US" sz="1600" dirty="0"/>
              <a:t>/artificial-</a:t>
            </a:r>
            <a:r>
              <a:rPr lang="en-US" sz="1600" dirty="0" err="1"/>
              <a:t>inteligence</a:t>
            </a:r>
            <a:r>
              <a:rPr lang="en-US" sz="1600" dirty="0"/>
              <a:t>/</a:t>
            </a:r>
            <a:r>
              <a:rPr lang="en-US" sz="1600" dirty="0" err="1"/>
              <a:t>machine_learning</a:t>
            </a:r>
            <a:r>
              <a:rPr lang="en-US" sz="1600" dirty="0"/>
              <a:t>/</a:t>
            </a:r>
            <a:r>
              <a:rPr lang="en-US" sz="1600" dirty="0" err="1"/>
              <a:t>deep_learning</a:t>
            </a:r>
            <a:r>
              <a:rPr lang="en-US" sz="1600" dirty="0"/>
              <a:t>/</a:t>
            </a:r>
            <a:r>
              <a:rPr lang="en-US" sz="1600" dirty="0" err="1"/>
              <a:t>dropout_layer</a:t>
            </a:r>
            <a:endParaRPr lang="en-US" sz="1600"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536700" y="685800"/>
            <a:ext cx="7132241" cy="689932"/>
          </a:xfrm>
          <a:prstGeom prst="rect">
            <a:avLst/>
          </a:prstGeom>
        </p:spPr>
        <p:txBody>
          <a:bodyPr vert="horz" wrap="square" lIns="0" tIns="12700" rIns="0" bIns="0" rtlCol="0">
            <a:spAutoFit/>
          </a:bodyPr>
          <a:lstStyle/>
          <a:p>
            <a:pPr marL="12700">
              <a:lnSpc>
                <a:spcPct val="100000"/>
              </a:lnSpc>
              <a:spcBef>
                <a:spcPts val="100"/>
              </a:spcBef>
            </a:pPr>
            <a:r>
              <a:rPr spc="-25" dirty="0"/>
              <a:t>Dependence </a:t>
            </a:r>
            <a:r>
              <a:rPr spc="-15" dirty="0"/>
              <a:t>on</a:t>
            </a:r>
            <a:r>
              <a:rPr lang="en-US" spc="-15" dirty="0"/>
              <a:t> Probability</a:t>
            </a:r>
            <a:r>
              <a:rPr spc="-135" dirty="0"/>
              <a:t> </a:t>
            </a:r>
            <a:r>
              <a:rPr i="1" dirty="0">
                <a:solidFill>
                  <a:srgbClr val="000000"/>
                </a:solidFill>
                <a:latin typeface="Times New Roman"/>
                <a:cs typeface="Times New Roman"/>
              </a:rPr>
              <a:t>p</a:t>
            </a:r>
          </a:p>
        </p:txBody>
      </p:sp>
      <p:sp>
        <p:nvSpPr>
          <p:cNvPr id="5" name="object 5"/>
          <p:cNvSpPr/>
          <p:nvPr/>
        </p:nvSpPr>
        <p:spPr>
          <a:xfrm>
            <a:off x="960119" y="4096237"/>
            <a:ext cx="2852530" cy="2709903"/>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5369049" y="4172061"/>
            <a:ext cx="2674283" cy="2596626"/>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1037844" y="1911096"/>
            <a:ext cx="7231380" cy="2099310"/>
          </a:xfrm>
          <a:prstGeom prst="rect">
            <a:avLst/>
          </a:prstGeom>
        </p:spPr>
        <p:txBody>
          <a:bodyPr vert="horz" wrap="square" lIns="0" tIns="12700" rIns="0" bIns="0" rtlCol="0">
            <a:spAutoFit/>
          </a:bodyPr>
          <a:lstStyle/>
          <a:p>
            <a:pPr marL="12700">
              <a:lnSpc>
                <a:spcPct val="100000"/>
              </a:lnSpc>
              <a:spcBef>
                <a:spcPts val="100"/>
              </a:spcBef>
            </a:pPr>
            <a:r>
              <a:rPr sz="2000" spc="-15" dirty="0">
                <a:solidFill>
                  <a:srgbClr val="3333CC"/>
                </a:solidFill>
                <a:latin typeface="Arial"/>
                <a:cs typeface="Arial"/>
              </a:rPr>
              <a:t>Deep </a:t>
            </a:r>
            <a:r>
              <a:rPr sz="2000" spc="-10" dirty="0">
                <a:solidFill>
                  <a:srgbClr val="3333CC"/>
                </a:solidFill>
                <a:latin typeface="Arial"/>
                <a:cs typeface="Arial"/>
              </a:rPr>
              <a:t>net </a:t>
            </a:r>
            <a:r>
              <a:rPr sz="2000" dirty="0">
                <a:solidFill>
                  <a:srgbClr val="3333CC"/>
                </a:solidFill>
                <a:latin typeface="Arial"/>
                <a:cs typeface="Arial"/>
              </a:rPr>
              <a:t>in</a:t>
            </a:r>
            <a:r>
              <a:rPr sz="2000" spc="-55" dirty="0">
                <a:solidFill>
                  <a:srgbClr val="3333CC"/>
                </a:solidFill>
                <a:latin typeface="Arial"/>
                <a:cs typeface="Arial"/>
              </a:rPr>
              <a:t> </a:t>
            </a:r>
            <a:r>
              <a:rPr sz="2000" spc="-15" dirty="0">
                <a:solidFill>
                  <a:srgbClr val="3333CC"/>
                </a:solidFill>
                <a:latin typeface="Arial"/>
                <a:cs typeface="Arial"/>
              </a:rPr>
              <a:t>Keras</a:t>
            </a:r>
            <a:endParaRPr sz="2000">
              <a:latin typeface="Arial"/>
              <a:cs typeface="Arial"/>
            </a:endParaRPr>
          </a:p>
          <a:p>
            <a:pPr marL="12700">
              <a:lnSpc>
                <a:spcPts val="2350"/>
              </a:lnSpc>
            </a:pPr>
            <a:r>
              <a:rPr sz="2000" spc="-30" dirty="0">
                <a:solidFill>
                  <a:srgbClr val="3333CC"/>
                </a:solidFill>
                <a:latin typeface="Arial"/>
                <a:cs typeface="Arial"/>
              </a:rPr>
              <a:t>Validate </a:t>
            </a:r>
            <a:r>
              <a:rPr sz="2000" spc="-10" dirty="0">
                <a:solidFill>
                  <a:srgbClr val="3333CC"/>
                </a:solidFill>
                <a:latin typeface="Arial"/>
                <a:cs typeface="Arial"/>
              </a:rPr>
              <a:t>on </a:t>
            </a:r>
            <a:r>
              <a:rPr sz="2000" spc="-30" dirty="0">
                <a:solidFill>
                  <a:srgbClr val="3333CC"/>
                </a:solidFill>
                <a:latin typeface="Arial"/>
                <a:cs typeface="Arial"/>
              </a:rPr>
              <a:t>CIFAR-10</a:t>
            </a:r>
            <a:r>
              <a:rPr sz="2000" spc="-40" dirty="0">
                <a:solidFill>
                  <a:srgbClr val="3333CC"/>
                </a:solidFill>
                <a:latin typeface="Arial"/>
                <a:cs typeface="Arial"/>
              </a:rPr>
              <a:t> </a:t>
            </a:r>
            <a:r>
              <a:rPr sz="2000" spc="-15" dirty="0">
                <a:solidFill>
                  <a:srgbClr val="3333CC"/>
                </a:solidFill>
                <a:latin typeface="Arial"/>
                <a:cs typeface="Arial"/>
              </a:rPr>
              <a:t>dataset</a:t>
            </a:r>
            <a:endParaRPr sz="2000">
              <a:latin typeface="Arial"/>
              <a:cs typeface="Arial"/>
            </a:endParaRPr>
          </a:p>
          <a:p>
            <a:pPr marL="12700" marR="5080">
              <a:lnSpc>
                <a:spcPts val="2400"/>
              </a:lnSpc>
              <a:spcBef>
                <a:spcPts val="30"/>
              </a:spcBef>
            </a:pPr>
            <a:r>
              <a:rPr sz="2000" spc="-15" dirty="0">
                <a:solidFill>
                  <a:srgbClr val="3333CC"/>
                </a:solidFill>
                <a:latin typeface="Arial"/>
                <a:cs typeface="Arial"/>
              </a:rPr>
              <a:t>Network </a:t>
            </a:r>
            <a:r>
              <a:rPr sz="2000" spc="-10" dirty="0">
                <a:solidFill>
                  <a:srgbClr val="3333CC"/>
                </a:solidFill>
                <a:latin typeface="Arial"/>
                <a:cs typeface="Arial"/>
              </a:rPr>
              <a:t>built had </a:t>
            </a:r>
            <a:r>
              <a:rPr sz="2000" spc="-15" dirty="0">
                <a:solidFill>
                  <a:srgbClr val="3333CC"/>
                </a:solidFill>
                <a:latin typeface="Arial"/>
                <a:cs typeface="Arial"/>
              </a:rPr>
              <a:t>three convolution </a:t>
            </a:r>
            <a:r>
              <a:rPr sz="2000" spc="-10" dirty="0">
                <a:solidFill>
                  <a:srgbClr val="3333CC"/>
                </a:solidFill>
                <a:latin typeface="Arial"/>
                <a:cs typeface="Arial"/>
              </a:rPr>
              <a:t>layers of size </a:t>
            </a:r>
            <a:r>
              <a:rPr sz="2000" spc="-10" dirty="0">
                <a:latin typeface="Times New Roman"/>
                <a:cs typeface="Times New Roman"/>
              </a:rPr>
              <a:t>64, 128 </a:t>
            </a:r>
            <a:r>
              <a:rPr sz="2000" spc="-10" dirty="0">
                <a:solidFill>
                  <a:srgbClr val="3333CC"/>
                </a:solidFill>
                <a:latin typeface="Arial"/>
                <a:cs typeface="Arial"/>
              </a:rPr>
              <a:t>and </a:t>
            </a:r>
            <a:r>
              <a:rPr sz="2000" spc="-15" dirty="0">
                <a:latin typeface="Times New Roman"/>
                <a:cs typeface="Times New Roman"/>
              </a:rPr>
              <a:t>256  </a:t>
            </a:r>
            <a:r>
              <a:rPr sz="2000" spc="-10" dirty="0">
                <a:solidFill>
                  <a:srgbClr val="3333CC"/>
                </a:solidFill>
                <a:latin typeface="Arial"/>
                <a:cs typeface="Arial"/>
              </a:rPr>
              <a:t>followed by two </a:t>
            </a:r>
            <a:r>
              <a:rPr sz="2000" spc="-15" dirty="0">
                <a:solidFill>
                  <a:srgbClr val="3333CC"/>
                </a:solidFill>
                <a:latin typeface="Arial"/>
                <a:cs typeface="Arial"/>
              </a:rPr>
              <a:t>densely connected </a:t>
            </a:r>
            <a:r>
              <a:rPr sz="2000" spc="-10" dirty="0">
                <a:solidFill>
                  <a:srgbClr val="3333CC"/>
                </a:solidFill>
                <a:latin typeface="Arial"/>
                <a:cs typeface="Arial"/>
              </a:rPr>
              <a:t>layers of size </a:t>
            </a:r>
            <a:r>
              <a:rPr sz="2000" spc="-10" dirty="0">
                <a:latin typeface="Times New Roman"/>
                <a:cs typeface="Times New Roman"/>
              </a:rPr>
              <a:t>512 </a:t>
            </a:r>
            <a:r>
              <a:rPr sz="2000" spc="-10" dirty="0">
                <a:solidFill>
                  <a:srgbClr val="3333CC"/>
                </a:solidFill>
                <a:latin typeface="Arial"/>
                <a:cs typeface="Arial"/>
              </a:rPr>
              <a:t>and </a:t>
            </a:r>
            <a:r>
              <a:rPr sz="2000" spc="-15" dirty="0">
                <a:solidFill>
                  <a:srgbClr val="3333CC"/>
                </a:solidFill>
                <a:latin typeface="Arial"/>
                <a:cs typeface="Arial"/>
              </a:rPr>
              <a:t>an  output </a:t>
            </a:r>
            <a:r>
              <a:rPr sz="2000" spc="-10" dirty="0">
                <a:solidFill>
                  <a:srgbClr val="3333CC"/>
                </a:solidFill>
                <a:latin typeface="Arial"/>
                <a:cs typeface="Arial"/>
              </a:rPr>
              <a:t>layer </a:t>
            </a:r>
            <a:r>
              <a:rPr sz="2000" spc="-15" dirty="0">
                <a:solidFill>
                  <a:srgbClr val="3333CC"/>
                </a:solidFill>
                <a:latin typeface="Arial"/>
                <a:cs typeface="Arial"/>
              </a:rPr>
              <a:t>dense </a:t>
            </a:r>
            <a:r>
              <a:rPr sz="2000" spc="-10" dirty="0">
                <a:solidFill>
                  <a:srgbClr val="3333CC"/>
                </a:solidFill>
                <a:latin typeface="Arial"/>
                <a:cs typeface="Arial"/>
              </a:rPr>
              <a:t>layer of size</a:t>
            </a:r>
            <a:r>
              <a:rPr sz="2000" spc="-95" dirty="0">
                <a:solidFill>
                  <a:srgbClr val="3333CC"/>
                </a:solidFill>
                <a:latin typeface="Arial"/>
                <a:cs typeface="Arial"/>
              </a:rPr>
              <a:t> </a:t>
            </a:r>
            <a:r>
              <a:rPr sz="2000" spc="-15" dirty="0">
                <a:latin typeface="Times New Roman"/>
                <a:cs typeface="Times New Roman"/>
              </a:rPr>
              <a:t>10</a:t>
            </a:r>
            <a:endParaRPr sz="2000">
              <a:latin typeface="Times New Roman"/>
              <a:cs typeface="Times New Roman"/>
            </a:endParaRPr>
          </a:p>
          <a:p>
            <a:pPr>
              <a:lnSpc>
                <a:spcPct val="100000"/>
              </a:lnSpc>
            </a:pPr>
            <a:endParaRPr sz="1900">
              <a:latin typeface="Times New Roman"/>
              <a:cs typeface="Times New Roman"/>
            </a:endParaRPr>
          </a:p>
          <a:p>
            <a:pPr marL="313690">
              <a:lnSpc>
                <a:spcPct val="100000"/>
              </a:lnSpc>
              <a:tabLst>
                <a:tab pos="4692650" algn="l"/>
              </a:tabLst>
            </a:pPr>
            <a:r>
              <a:rPr sz="1800" spc="-15" dirty="0">
                <a:solidFill>
                  <a:srgbClr val="336600"/>
                </a:solidFill>
                <a:latin typeface="Arial"/>
                <a:cs typeface="Arial"/>
              </a:rPr>
              <a:t>Accuracy</a:t>
            </a:r>
            <a:r>
              <a:rPr sz="1800" spc="-10" dirty="0">
                <a:solidFill>
                  <a:srgbClr val="336600"/>
                </a:solidFill>
                <a:latin typeface="Arial"/>
                <a:cs typeface="Arial"/>
              </a:rPr>
              <a:t> vs </a:t>
            </a:r>
            <a:r>
              <a:rPr sz="1800" spc="-15" dirty="0">
                <a:solidFill>
                  <a:srgbClr val="336600"/>
                </a:solidFill>
                <a:latin typeface="Arial"/>
                <a:cs typeface="Arial"/>
              </a:rPr>
              <a:t>dropout	Loss </a:t>
            </a:r>
            <a:r>
              <a:rPr sz="1800" spc="-10" dirty="0">
                <a:solidFill>
                  <a:srgbClr val="336600"/>
                </a:solidFill>
                <a:latin typeface="Arial"/>
                <a:cs typeface="Arial"/>
              </a:rPr>
              <a:t>vs</a:t>
            </a:r>
            <a:r>
              <a:rPr sz="1800" spc="-35" dirty="0">
                <a:solidFill>
                  <a:srgbClr val="336600"/>
                </a:solidFill>
                <a:latin typeface="Arial"/>
                <a:cs typeface="Arial"/>
              </a:rPr>
              <a:t> </a:t>
            </a:r>
            <a:r>
              <a:rPr sz="1800" spc="-15" dirty="0">
                <a:solidFill>
                  <a:srgbClr val="336600"/>
                </a:solidFill>
                <a:latin typeface="Arial"/>
                <a:cs typeface="Arial"/>
              </a:rPr>
              <a:t>dropout</a:t>
            </a:r>
            <a:endParaRPr sz="1800">
              <a:latin typeface="Arial"/>
              <a:cs typeface="Aria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602838" y="917447"/>
            <a:ext cx="5639462" cy="689932"/>
          </a:xfrm>
          <a:prstGeom prst="rect">
            <a:avLst/>
          </a:prstGeom>
        </p:spPr>
        <p:txBody>
          <a:bodyPr vert="horz" wrap="square" lIns="0" tIns="12700" rIns="0" bIns="0" rtlCol="0">
            <a:spAutoFit/>
          </a:bodyPr>
          <a:lstStyle/>
          <a:p>
            <a:pPr marL="12700">
              <a:lnSpc>
                <a:spcPct val="100000"/>
              </a:lnSpc>
              <a:spcBef>
                <a:spcPts val="100"/>
              </a:spcBef>
            </a:pPr>
            <a:r>
              <a:rPr spc="-25" dirty="0"/>
              <a:t>Dropout </a:t>
            </a:r>
            <a:r>
              <a:rPr spc="-15" dirty="0"/>
              <a:t>as</a:t>
            </a:r>
            <a:r>
              <a:rPr spc="-114" dirty="0"/>
              <a:t> </a:t>
            </a:r>
            <a:r>
              <a:rPr lang="en-US" spc="-20" dirty="0"/>
              <a:t>B</a:t>
            </a:r>
            <a:r>
              <a:rPr spc="-20" dirty="0"/>
              <a:t>agging</a:t>
            </a:r>
          </a:p>
        </p:txBody>
      </p:sp>
      <p:sp>
        <p:nvSpPr>
          <p:cNvPr id="5" name="object 5"/>
          <p:cNvSpPr txBox="1"/>
          <p:nvPr/>
        </p:nvSpPr>
        <p:spPr>
          <a:xfrm>
            <a:off x="585723" y="1859280"/>
            <a:ext cx="8754110" cy="3497579"/>
          </a:xfrm>
          <a:prstGeom prst="rect">
            <a:avLst/>
          </a:prstGeom>
        </p:spPr>
        <p:txBody>
          <a:bodyPr vert="horz" wrap="square" lIns="0" tIns="21590" rIns="0" bIns="0" rtlCol="0">
            <a:spAutoFit/>
          </a:bodyPr>
          <a:lstStyle/>
          <a:p>
            <a:pPr marL="351155" marR="5080" indent="-339090">
              <a:lnSpc>
                <a:spcPct val="98100"/>
              </a:lnSpc>
              <a:spcBef>
                <a:spcPts val="170"/>
              </a:spcBef>
              <a:buChar char="•"/>
              <a:tabLst>
                <a:tab pos="351155" algn="l"/>
                <a:tab pos="351790" algn="l"/>
              </a:tabLst>
            </a:pPr>
            <a:r>
              <a:rPr sz="3200" spc="-10" dirty="0">
                <a:solidFill>
                  <a:srgbClr val="3333CC"/>
                </a:solidFill>
                <a:latin typeface="Arial"/>
                <a:cs typeface="Arial"/>
              </a:rPr>
              <a:t>In </a:t>
            </a:r>
            <a:r>
              <a:rPr sz="3200" spc="-25" dirty="0">
                <a:solidFill>
                  <a:srgbClr val="3333CC"/>
                </a:solidFill>
                <a:latin typeface="Arial"/>
                <a:cs typeface="Arial"/>
              </a:rPr>
              <a:t>bagging </a:t>
            </a:r>
            <a:r>
              <a:rPr sz="3200" spc="-15" dirty="0">
                <a:solidFill>
                  <a:srgbClr val="3333CC"/>
                </a:solidFill>
                <a:latin typeface="Arial"/>
                <a:cs typeface="Arial"/>
              </a:rPr>
              <a:t>we </a:t>
            </a:r>
            <a:r>
              <a:rPr sz="3200" spc="-20" dirty="0">
                <a:solidFill>
                  <a:srgbClr val="3333CC"/>
                </a:solidFill>
                <a:latin typeface="Arial"/>
                <a:cs typeface="Arial"/>
              </a:rPr>
              <a:t>define </a:t>
            </a:r>
            <a:r>
              <a:rPr sz="3200" i="1" dirty="0">
                <a:latin typeface="Calibri"/>
                <a:cs typeface="Calibri"/>
              </a:rPr>
              <a:t>k </a:t>
            </a:r>
            <a:r>
              <a:rPr sz="3200" spc="-20" dirty="0">
                <a:solidFill>
                  <a:srgbClr val="3333CC"/>
                </a:solidFill>
                <a:latin typeface="Arial"/>
                <a:cs typeface="Arial"/>
              </a:rPr>
              <a:t>different models,  construct </a:t>
            </a:r>
            <a:r>
              <a:rPr sz="3200" i="1" dirty="0">
                <a:latin typeface="Calibri"/>
                <a:cs typeface="Calibri"/>
              </a:rPr>
              <a:t>k </a:t>
            </a:r>
            <a:r>
              <a:rPr sz="3200" spc="-20" dirty="0">
                <a:solidFill>
                  <a:srgbClr val="3333CC"/>
                </a:solidFill>
                <a:latin typeface="Arial"/>
                <a:cs typeface="Arial"/>
              </a:rPr>
              <a:t>different data </a:t>
            </a:r>
            <a:r>
              <a:rPr sz="3200" spc="-15" dirty="0">
                <a:solidFill>
                  <a:srgbClr val="3333CC"/>
                </a:solidFill>
                <a:latin typeface="Arial"/>
                <a:cs typeface="Arial"/>
              </a:rPr>
              <a:t>sets by </a:t>
            </a:r>
            <a:r>
              <a:rPr sz="3200" spc="-20" dirty="0">
                <a:solidFill>
                  <a:srgbClr val="3333CC"/>
                </a:solidFill>
                <a:latin typeface="Arial"/>
                <a:cs typeface="Arial"/>
              </a:rPr>
              <a:t>sampling from  </a:t>
            </a:r>
            <a:r>
              <a:rPr sz="3200" spc="-15" dirty="0">
                <a:solidFill>
                  <a:srgbClr val="3333CC"/>
                </a:solidFill>
                <a:latin typeface="Arial"/>
                <a:cs typeface="Arial"/>
              </a:rPr>
              <a:t>the </a:t>
            </a:r>
            <a:r>
              <a:rPr sz="3200" spc="-25" dirty="0">
                <a:solidFill>
                  <a:srgbClr val="3333CC"/>
                </a:solidFill>
                <a:latin typeface="Arial"/>
                <a:cs typeface="Arial"/>
              </a:rPr>
              <a:t>dataset </a:t>
            </a:r>
            <a:r>
              <a:rPr sz="3200" spc="-15" dirty="0">
                <a:solidFill>
                  <a:srgbClr val="3333CC"/>
                </a:solidFill>
                <a:latin typeface="Arial"/>
                <a:cs typeface="Arial"/>
              </a:rPr>
              <a:t>with </a:t>
            </a:r>
            <a:r>
              <a:rPr sz="3200" spc="-25" dirty="0">
                <a:solidFill>
                  <a:srgbClr val="3333CC"/>
                </a:solidFill>
                <a:latin typeface="Arial"/>
                <a:cs typeface="Arial"/>
              </a:rPr>
              <a:t>replacement, </a:t>
            </a:r>
            <a:r>
              <a:rPr sz="3200" spc="-20" dirty="0">
                <a:solidFill>
                  <a:srgbClr val="3333CC"/>
                </a:solidFill>
                <a:latin typeface="Arial"/>
                <a:cs typeface="Arial"/>
              </a:rPr>
              <a:t>and </a:t>
            </a:r>
            <a:r>
              <a:rPr sz="3200" spc="-15" dirty="0">
                <a:solidFill>
                  <a:srgbClr val="3333CC"/>
                </a:solidFill>
                <a:latin typeface="Arial"/>
                <a:cs typeface="Arial"/>
              </a:rPr>
              <a:t>train </a:t>
            </a:r>
            <a:r>
              <a:rPr sz="3200" spc="-25" dirty="0">
                <a:solidFill>
                  <a:srgbClr val="3333CC"/>
                </a:solidFill>
                <a:latin typeface="Arial"/>
                <a:cs typeface="Arial"/>
              </a:rPr>
              <a:t>model </a:t>
            </a:r>
            <a:r>
              <a:rPr sz="3200" i="1" dirty="0">
                <a:latin typeface="Calibri"/>
                <a:cs typeface="Calibri"/>
              </a:rPr>
              <a:t>i </a:t>
            </a:r>
            <a:r>
              <a:rPr sz="3200" i="1" dirty="0">
                <a:solidFill>
                  <a:srgbClr val="3333CC"/>
                </a:solidFill>
                <a:latin typeface="Calibri"/>
                <a:cs typeface="Calibri"/>
              </a:rPr>
              <a:t> </a:t>
            </a:r>
            <a:r>
              <a:rPr sz="3200" spc="-15" dirty="0">
                <a:solidFill>
                  <a:srgbClr val="3333CC"/>
                </a:solidFill>
                <a:latin typeface="Arial"/>
                <a:cs typeface="Arial"/>
              </a:rPr>
              <a:t>on </a:t>
            </a:r>
            <a:r>
              <a:rPr sz="3200" spc="-20" dirty="0">
                <a:solidFill>
                  <a:srgbClr val="3333CC"/>
                </a:solidFill>
                <a:latin typeface="Arial"/>
                <a:cs typeface="Arial"/>
              </a:rPr>
              <a:t>dataset</a:t>
            </a:r>
            <a:r>
              <a:rPr sz="3200" spc="-55" dirty="0">
                <a:solidFill>
                  <a:srgbClr val="3333CC"/>
                </a:solidFill>
                <a:latin typeface="Arial"/>
                <a:cs typeface="Arial"/>
              </a:rPr>
              <a:t> </a:t>
            </a:r>
            <a:r>
              <a:rPr sz="3200" i="1" dirty="0">
                <a:latin typeface="Calibri"/>
                <a:cs typeface="Calibri"/>
              </a:rPr>
              <a:t>i</a:t>
            </a:r>
            <a:endParaRPr sz="3200" dirty="0">
              <a:latin typeface="Calibri"/>
              <a:cs typeface="Calibri"/>
            </a:endParaRPr>
          </a:p>
          <a:p>
            <a:pPr marL="351155" marR="209550" indent="-339090">
              <a:lnSpc>
                <a:spcPct val="97500"/>
              </a:lnSpc>
              <a:spcBef>
                <a:spcPts val="960"/>
              </a:spcBef>
              <a:buChar char="•"/>
              <a:tabLst>
                <a:tab pos="351155" algn="l"/>
                <a:tab pos="351790" algn="l"/>
              </a:tabLst>
            </a:pPr>
            <a:r>
              <a:rPr sz="3200" spc="-20" dirty="0">
                <a:solidFill>
                  <a:srgbClr val="3333CC"/>
                </a:solidFill>
                <a:latin typeface="Arial"/>
                <a:cs typeface="Arial"/>
              </a:rPr>
              <a:t>Dropout aims </a:t>
            </a:r>
            <a:r>
              <a:rPr sz="3200" spc="-10" dirty="0">
                <a:solidFill>
                  <a:srgbClr val="3333CC"/>
                </a:solidFill>
                <a:latin typeface="Arial"/>
                <a:cs typeface="Arial"/>
              </a:rPr>
              <a:t>to </a:t>
            </a:r>
            <a:r>
              <a:rPr sz="3200" spc="-20" dirty="0">
                <a:solidFill>
                  <a:srgbClr val="3333CC"/>
                </a:solidFill>
                <a:latin typeface="Arial"/>
                <a:cs typeface="Arial"/>
              </a:rPr>
              <a:t>approximate </a:t>
            </a:r>
            <a:r>
              <a:rPr sz="3200" spc="-15" dirty="0">
                <a:solidFill>
                  <a:srgbClr val="3333CC"/>
                </a:solidFill>
                <a:latin typeface="Arial"/>
                <a:cs typeface="Arial"/>
              </a:rPr>
              <a:t>this </a:t>
            </a:r>
            <a:r>
              <a:rPr sz="3200" spc="-20" dirty="0">
                <a:solidFill>
                  <a:srgbClr val="3333CC"/>
                </a:solidFill>
                <a:latin typeface="Arial"/>
                <a:cs typeface="Arial"/>
              </a:rPr>
              <a:t>process,</a:t>
            </a:r>
            <a:r>
              <a:rPr sz="3200" spc="-145" dirty="0">
                <a:solidFill>
                  <a:srgbClr val="3333CC"/>
                </a:solidFill>
                <a:latin typeface="Arial"/>
                <a:cs typeface="Arial"/>
              </a:rPr>
              <a:t> </a:t>
            </a:r>
            <a:r>
              <a:rPr sz="3200" spc="-25" dirty="0">
                <a:solidFill>
                  <a:srgbClr val="3333CC"/>
                </a:solidFill>
                <a:latin typeface="Arial"/>
                <a:cs typeface="Arial"/>
              </a:rPr>
              <a:t>but  </a:t>
            </a:r>
            <a:r>
              <a:rPr sz="3200" spc="-15" dirty="0">
                <a:solidFill>
                  <a:srgbClr val="3333CC"/>
                </a:solidFill>
                <a:latin typeface="Arial"/>
                <a:cs typeface="Arial"/>
              </a:rPr>
              <a:t>with an </a:t>
            </a:r>
            <a:r>
              <a:rPr sz="3200" spc="-20" dirty="0">
                <a:solidFill>
                  <a:srgbClr val="3333CC"/>
                </a:solidFill>
                <a:latin typeface="Arial"/>
                <a:cs typeface="Arial"/>
              </a:rPr>
              <a:t>exponentially </a:t>
            </a:r>
            <a:r>
              <a:rPr sz="3200" spc="-15" dirty="0">
                <a:solidFill>
                  <a:srgbClr val="3333CC"/>
                </a:solidFill>
                <a:latin typeface="Arial"/>
                <a:cs typeface="Arial"/>
              </a:rPr>
              <a:t>large </a:t>
            </a:r>
            <a:r>
              <a:rPr sz="3200" spc="-20" dirty="0">
                <a:solidFill>
                  <a:srgbClr val="3333CC"/>
                </a:solidFill>
                <a:latin typeface="Arial"/>
                <a:cs typeface="Arial"/>
              </a:rPr>
              <a:t>n</a:t>
            </a:r>
            <a:r>
              <a:rPr lang="en-US" sz="3200" spc="-20" dirty="0">
                <a:solidFill>
                  <a:srgbClr val="3333CC"/>
                </a:solidFill>
                <a:latin typeface="Arial"/>
                <a:cs typeface="Arial"/>
              </a:rPr>
              <a:t>umber</a:t>
            </a:r>
            <a:r>
              <a:rPr sz="3200" spc="-20" dirty="0">
                <a:solidFill>
                  <a:srgbClr val="3333CC"/>
                </a:solidFill>
                <a:latin typeface="Arial"/>
                <a:cs typeface="Arial"/>
              </a:rPr>
              <a:t> </a:t>
            </a:r>
            <a:r>
              <a:rPr sz="3200" spc="-15" dirty="0">
                <a:solidFill>
                  <a:srgbClr val="3333CC"/>
                </a:solidFill>
                <a:latin typeface="Arial"/>
                <a:cs typeface="Arial"/>
              </a:rPr>
              <a:t>of </a:t>
            </a:r>
            <a:r>
              <a:rPr sz="3200" spc="-25" dirty="0">
                <a:solidFill>
                  <a:srgbClr val="3333CC"/>
                </a:solidFill>
                <a:latin typeface="Arial"/>
                <a:cs typeface="Arial"/>
              </a:rPr>
              <a:t>neural  </a:t>
            </a:r>
            <a:r>
              <a:rPr sz="3200" spc="-20" dirty="0">
                <a:solidFill>
                  <a:srgbClr val="3333CC"/>
                </a:solidFill>
                <a:latin typeface="Arial"/>
                <a:cs typeface="Arial"/>
              </a:rPr>
              <a:t>networks</a:t>
            </a:r>
            <a:endParaRPr sz="3200" dirty="0">
              <a:latin typeface="Arial"/>
              <a:cs typeface="Aria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29366" y="691895"/>
            <a:ext cx="8726190" cy="689932"/>
          </a:xfrm>
          <a:prstGeom prst="rect">
            <a:avLst/>
          </a:prstGeom>
        </p:spPr>
        <p:txBody>
          <a:bodyPr vert="horz" wrap="square" lIns="0" tIns="12700" rIns="0" bIns="0" rtlCol="0">
            <a:spAutoFit/>
          </a:bodyPr>
          <a:lstStyle/>
          <a:p>
            <a:pPr marL="12700">
              <a:lnSpc>
                <a:spcPct val="100000"/>
              </a:lnSpc>
              <a:spcBef>
                <a:spcPts val="100"/>
              </a:spcBef>
            </a:pPr>
            <a:r>
              <a:rPr spc="-25" dirty="0"/>
              <a:t>Dropout </a:t>
            </a:r>
            <a:r>
              <a:rPr spc="-15" dirty="0"/>
              <a:t>as an </a:t>
            </a:r>
            <a:r>
              <a:rPr lang="en-US" spc="-25" dirty="0"/>
              <a:t>E</a:t>
            </a:r>
            <a:r>
              <a:rPr spc="-25" dirty="0"/>
              <a:t>nsemble</a:t>
            </a:r>
            <a:r>
              <a:rPr spc="-125" dirty="0"/>
              <a:t> </a:t>
            </a:r>
            <a:r>
              <a:rPr lang="en-US" spc="-25" dirty="0"/>
              <a:t>M</a:t>
            </a:r>
            <a:r>
              <a:rPr spc="-25" dirty="0"/>
              <a:t>ethod</a:t>
            </a:r>
          </a:p>
        </p:txBody>
      </p:sp>
      <p:sp>
        <p:nvSpPr>
          <p:cNvPr id="5" name="object 5"/>
          <p:cNvSpPr/>
          <p:nvPr/>
        </p:nvSpPr>
        <p:spPr>
          <a:xfrm>
            <a:off x="3748940" y="1907743"/>
            <a:ext cx="5343989" cy="5267888"/>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1037844" y="1872488"/>
            <a:ext cx="3735070" cy="1470660"/>
          </a:xfrm>
          <a:prstGeom prst="rect">
            <a:avLst/>
          </a:prstGeom>
        </p:spPr>
        <p:txBody>
          <a:bodyPr vert="horz" wrap="square" lIns="0" tIns="31750" rIns="0" bIns="0" rtlCol="0">
            <a:spAutoFit/>
          </a:bodyPr>
          <a:lstStyle/>
          <a:p>
            <a:pPr marL="345440" marR="5080" indent="-333375">
              <a:lnSpc>
                <a:spcPts val="2810"/>
              </a:lnSpc>
              <a:spcBef>
                <a:spcPts val="250"/>
              </a:spcBef>
              <a:buChar char="•"/>
              <a:tabLst>
                <a:tab pos="351155" algn="l"/>
                <a:tab pos="351790" algn="l"/>
              </a:tabLst>
            </a:pPr>
            <a:r>
              <a:rPr sz="2400" spc="-15" dirty="0">
                <a:solidFill>
                  <a:srgbClr val="660066"/>
                </a:solidFill>
                <a:latin typeface="Arial"/>
                <a:cs typeface="Arial"/>
              </a:rPr>
              <a:t>Remove non-output</a:t>
            </a:r>
            <a:r>
              <a:rPr sz="2400" spc="-100" dirty="0">
                <a:solidFill>
                  <a:srgbClr val="660066"/>
                </a:solidFill>
                <a:latin typeface="Arial"/>
                <a:cs typeface="Arial"/>
              </a:rPr>
              <a:t> </a:t>
            </a:r>
            <a:r>
              <a:rPr sz="2400" spc="-15" dirty="0">
                <a:solidFill>
                  <a:srgbClr val="660066"/>
                </a:solidFill>
                <a:latin typeface="Arial"/>
                <a:cs typeface="Arial"/>
              </a:rPr>
              <a:t>units  </a:t>
            </a:r>
            <a:r>
              <a:rPr sz="2400" spc="-10" dirty="0">
                <a:solidFill>
                  <a:srgbClr val="660066"/>
                </a:solidFill>
                <a:latin typeface="Arial"/>
                <a:cs typeface="Arial"/>
              </a:rPr>
              <a:t>from </a:t>
            </a:r>
            <a:r>
              <a:rPr sz="2400" spc="-15" dirty="0">
                <a:solidFill>
                  <a:srgbClr val="660066"/>
                </a:solidFill>
                <a:latin typeface="Arial"/>
                <a:cs typeface="Arial"/>
              </a:rPr>
              <a:t>base</a:t>
            </a:r>
            <a:r>
              <a:rPr sz="2400" spc="-65" dirty="0">
                <a:solidFill>
                  <a:srgbClr val="660066"/>
                </a:solidFill>
                <a:latin typeface="Arial"/>
                <a:cs typeface="Arial"/>
              </a:rPr>
              <a:t> </a:t>
            </a:r>
            <a:r>
              <a:rPr sz="2400" spc="-15" dirty="0">
                <a:solidFill>
                  <a:srgbClr val="660066"/>
                </a:solidFill>
                <a:latin typeface="Arial"/>
                <a:cs typeface="Arial"/>
              </a:rPr>
              <a:t>network.</a:t>
            </a:r>
            <a:endParaRPr sz="2400">
              <a:latin typeface="Arial"/>
              <a:cs typeface="Arial"/>
            </a:endParaRPr>
          </a:p>
          <a:p>
            <a:pPr marL="351790" indent="-339090">
              <a:lnSpc>
                <a:spcPts val="2700"/>
              </a:lnSpc>
              <a:buChar char="•"/>
              <a:tabLst>
                <a:tab pos="351155" algn="l"/>
                <a:tab pos="351790" algn="l"/>
              </a:tabLst>
            </a:pPr>
            <a:r>
              <a:rPr sz="2400" spc="-15" dirty="0">
                <a:solidFill>
                  <a:srgbClr val="660066"/>
                </a:solidFill>
                <a:latin typeface="Arial"/>
                <a:cs typeface="Arial"/>
              </a:rPr>
              <a:t>Remaining </a:t>
            </a:r>
            <a:r>
              <a:rPr sz="2400" dirty="0">
                <a:latin typeface="Calibri"/>
                <a:cs typeface="Calibri"/>
              </a:rPr>
              <a:t>4</a:t>
            </a:r>
            <a:r>
              <a:rPr sz="2400" spc="-175" dirty="0">
                <a:latin typeface="Calibri"/>
                <a:cs typeface="Calibri"/>
              </a:rPr>
              <a:t> </a:t>
            </a:r>
            <a:r>
              <a:rPr sz="2400" spc="-15" dirty="0">
                <a:solidFill>
                  <a:srgbClr val="660066"/>
                </a:solidFill>
                <a:latin typeface="Arial"/>
                <a:cs typeface="Arial"/>
              </a:rPr>
              <a:t>units</a:t>
            </a:r>
            <a:endParaRPr sz="2400">
              <a:latin typeface="Arial"/>
              <a:cs typeface="Arial"/>
            </a:endParaRPr>
          </a:p>
          <a:p>
            <a:pPr marL="345440">
              <a:lnSpc>
                <a:spcPct val="100000"/>
              </a:lnSpc>
              <a:spcBef>
                <a:spcPts val="25"/>
              </a:spcBef>
            </a:pPr>
            <a:r>
              <a:rPr sz="2400" spc="-10" dirty="0">
                <a:solidFill>
                  <a:srgbClr val="660066"/>
                </a:solidFill>
                <a:latin typeface="Arial"/>
                <a:cs typeface="Arial"/>
              </a:rPr>
              <a:t>yield </a:t>
            </a:r>
            <a:r>
              <a:rPr sz="2400" spc="-10" dirty="0">
                <a:latin typeface="Calibri"/>
                <a:cs typeface="Calibri"/>
              </a:rPr>
              <a:t>16</a:t>
            </a:r>
            <a:r>
              <a:rPr sz="2400" spc="70" dirty="0">
                <a:latin typeface="Calibri"/>
                <a:cs typeface="Calibri"/>
              </a:rPr>
              <a:t> </a:t>
            </a:r>
            <a:r>
              <a:rPr sz="2400" spc="-15" dirty="0">
                <a:solidFill>
                  <a:srgbClr val="660066"/>
                </a:solidFill>
                <a:latin typeface="Arial"/>
                <a:cs typeface="Arial"/>
              </a:rPr>
              <a:t>networks</a:t>
            </a:r>
            <a:endParaRPr sz="2400">
              <a:latin typeface="Arial"/>
              <a:cs typeface="Arial"/>
            </a:endParaRPr>
          </a:p>
        </p:txBody>
      </p:sp>
      <p:sp>
        <p:nvSpPr>
          <p:cNvPr id="7" name="object 7"/>
          <p:cNvSpPr txBox="1"/>
          <p:nvPr/>
        </p:nvSpPr>
        <p:spPr>
          <a:xfrm>
            <a:off x="1037844" y="5414264"/>
            <a:ext cx="4289425" cy="1827423"/>
          </a:xfrm>
          <a:prstGeom prst="rect">
            <a:avLst/>
          </a:prstGeom>
        </p:spPr>
        <p:txBody>
          <a:bodyPr vert="horz" wrap="square" lIns="0" tIns="31750" rIns="0" bIns="0" rtlCol="0">
            <a:spAutoFit/>
          </a:bodyPr>
          <a:lstStyle/>
          <a:p>
            <a:pPr marL="345440" marR="5080" indent="-333375">
              <a:lnSpc>
                <a:spcPts val="2810"/>
              </a:lnSpc>
              <a:spcBef>
                <a:spcPts val="250"/>
              </a:spcBef>
              <a:buChar char="•"/>
              <a:tabLst>
                <a:tab pos="351155" algn="l"/>
                <a:tab pos="351790" algn="l"/>
              </a:tabLst>
            </a:pPr>
            <a:r>
              <a:rPr sz="2400" spc="-10" dirty="0">
                <a:solidFill>
                  <a:srgbClr val="660066"/>
                </a:solidFill>
                <a:latin typeface="Arial"/>
                <a:cs typeface="Arial"/>
              </a:rPr>
              <a:t>Here </a:t>
            </a:r>
            <a:r>
              <a:rPr sz="2400" spc="-15" dirty="0">
                <a:solidFill>
                  <a:srgbClr val="660066"/>
                </a:solidFill>
                <a:latin typeface="Arial"/>
                <a:cs typeface="Arial"/>
              </a:rPr>
              <a:t>many networks have</a:t>
            </a:r>
            <a:r>
              <a:rPr sz="2400" spc="-114" dirty="0">
                <a:solidFill>
                  <a:srgbClr val="660066"/>
                </a:solidFill>
                <a:latin typeface="Arial"/>
                <a:cs typeface="Arial"/>
              </a:rPr>
              <a:t> </a:t>
            </a:r>
            <a:r>
              <a:rPr sz="2400" spc="-10" dirty="0">
                <a:solidFill>
                  <a:srgbClr val="660066"/>
                </a:solidFill>
                <a:latin typeface="Arial"/>
                <a:cs typeface="Arial"/>
              </a:rPr>
              <a:t>no  </a:t>
            </a:r>
            <a:r>
              <a:rPr sz="2400" spc="-15" dirty="0">
                <a:solidFill>
                  <a:srgbClr val="660066"/>
                </a:solidFill>
                <a:latin typeface="Arial"/>
                <a:cs typeface="Arial"/>
              </a:rPr>
              <a:t>path </a:t>
            </a:r>
            <a:r>
              <a:rPr sz="2400" spc="-10" dirty="0">
                <a:solidFill>
                  <a:srgbClr val="660066"/>
                </a:solidFill>
                <a:latin typeface="Arial"/>
                <a:cs typeface="Arial"/>
              </a:rPr>
              <a:t>from input to</a:t>
            </a:r>
            <a:r>
              <a:rPr sz="2400" spc="-105" dirty="0">
                <a:solidFill>
                  <a:srgbClr val="660066"/>
                </a:solidFill>
                <a:latin typeface="Arial"/>
                <a:cs typeface="Arial"/>
              </a:rPr>
              <a:t> </a:t>
            </a:r>
            <a:r>
              <a:rPr sz="2400" spc="-15" dirty="0">
                <a:solidFill>
                  <a:srgbClr val="660066"/>
                </a:solidFill>
                <a:latin typeface="Arial"/>
                <a:cs typeface="Arial"/>
              </a:rPr>
              <a:t>output</a:t>
            </a:r>
            <a:r>
              <a:rPr lang="en-US" sz="2400" spc="-15" dirty="0">
                <a:solidFill>
                  <a:srgbClr val="660066"/>
                </a:solidFill>
                <a:latin typeface="Arial"/>
                <a:cs typeface="Arial"/>
              </a:rPr>
              <a:t> which is not a</a:t>
            </a:r>
            <a:r>
              <a:rPr sz="2400" spc="-15" dirty="0">
                <a:solidFill>
                  <a:srgbClr val="660066"/>
                </a:solidFill>
                <a:latin typeface="Arial"/>
                <a:cs typeface="Arial"/>
              </a:rPr>
              <a:t> significant </a:t>
            </a:r>
            <a:r>
              <a:rPr lang="en-US" sz="2400" spc="-15" dirty="0">
                <a:solidFill>
                  <a:srgbClr val="660066"/>
                </a:solidFill>
                <a:latin typeface="Arial"/>
                <a:cs typeface="Arial"/>
              </a:rPr>
              <a:t> problem for </a:t>
            </a:r>
            <a:r>
              <a:rPr sz="2400" spc="-10" dirty="0">
                <a:solidFill>
                  <a:srgbClr val="660066"/>
                </a:solidFill>
                <a:latin typeface="Arial"/>
                <a:cs typeface="Arial"/>
              </a:rPr>
              <a:t>with  large</a:t>
            </a:r>
            <a:r>
              <a:rPr sz="2400" spc="-30" dirty="0">
                <a:solidFill>
                  <a:srgbClr val="660066"/>
                </a:solidFill>
                <a:latin typeface="Arial"/>
                <a:cs typeface="Arial"/>
              </a:rPr>
              <a:t> </a:t>
            </a:r>
            <a:r>
              <a:rPr sz="2400" spc="-15" dirty="0">
                <a:solidFill>
                  <a:srgbClr val="660066"/>
                </a:solidFill>
                <a:latin typeface="Arial"/>
                <a:cs typeface="Arial"/>
              </a:rPr>
              <a:t>networks</a:t>
            </a:r>
            <a:endParaRPr sz="2400" dirty="0">
              <a:latin typeface="Arial"/>
              <a:cs typeface="Aria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58411" y="963168"/>
            <a:ext cx="7221402" cy="689932"/>
          </a:xfrm>
          <a:prstGeom prst="rect">
            <a:avLst/>
          </a:prstGeom>
        </p:spPr>
        <p:txBody>
          <a:bodyPr vert="horz" wrap="square" lIns="0" tIns="12700" rIns="0" bIns="0" rtlCol="0">
            <a:spAutoFit/>
          </a:bodyPr>
          <a:lstStyle/>
          <a:p>
            <a:pPr marL="12700">
              <a:lnSpc>
                <a:spcPct val="100000"/>
              </a:lnSpc>
              <a:spcBef>
                <a:spcPts val="100"/>
              </a:spcBef>
            </a:pPr>
            <a:r>
              <a:rPr spc="-25" dirty="0"/>
              <a:t>Mask </a:t>
            </a:r>
            <a:r>
              <a:rPr spc="-15" dirty="0"/>
              <a:t>for </a:t>
            </a:r>
            <a:r>
              <a:rPr lang="en-US" spc="-25" dirty="0"/>
              <a:t>D</a:t>
            </a:r>
            <a:r>
              <a:rPr spc="-25" dirty="0"/>
              <a:t>ropout</a:t>
            </a:r>
            <a:r>
              <a:rPr spc="-100" dirty="0"/>
              <a:t> </a:t>
            </a:r>
            <a:r>
              <a:rPr lang="en-US" spc="-20" dirty="0"/>
              <a:t>T</a:t>
            </a:r>
            <a:r>
              <a:rPr spc="-20" dirty="0"/>
              <a:t>raining</a:t>
            </a:r>
          </a:p>
        </p:txBody>
      </p:sp>
      <p:sp>
        <p:nvSpPr>
          <p:cNvPr id="5" name="object 5"/>
          <p:cNvSpPr txBox="1"/>
          <p:nvPr/>
        </p:nvSpPr>
        <p:spPr>
          <a:xfrm>
            <a:off x="585723" y="2100072"/>
            <a:ext cx="8594090" cy="4043045"/>
          </a:xfrm>
          <a:prstGeom prst="rect">
            <a:avLst/>
          </a:prstGeom>
        </p:spPr>
        <p:txBody>
          <a:bodyPr vert="horz" wrap="square" lIns="0" tIns="24765" rIns="0" bIns="0" rtlCol="0">
            <a:spAutoFit/>
          </a:bodyPr>
          <a:lstStyle/>
          <a:p>
            <a:pPr marL="351155" marR="5080" indent="-339090">
              <a:lnSpc>
                <a:spcPct val="97500"/>
              </a:lnSpc>
              <a:spcBef>
                <a:spcPts val="195"/>
              </a:spcBef>
              <a:buChar char="•"/>
              <a:tabLst>
                <a:tab pos="351155" algn="l"/>
                <a:tab pos="351790" algn="l"/>
                <a:tab pos="4541520" algn="l"/>
              </a:tabLst>
            </a:pPr>
            <a:r>
              <a:rPr sz="3200" spc="-15" dirty="0">
                <a:solidFill>
                  <a:srgbClr val="3333CC"/>
                </a:solidFill>
                <a:latin typeface="Arial"/>
                <a:cs typeface="Arial"/>
              </a:rPr>
              <a:t>To train with </a:t>
            </a:r>
            <a:r>
              <a:rPr sz="3200" spc="-20" dirty="0">
                <a:solidFill>
                  <a:srgbClr val="3333CC"/>
                </a:solidFill>
                <a:latin typeface="Arial"/>
                <a:cs typeface="Arial"/>
              </a:rPr>
              <a:t>dropout </a:t>
            </a:r>
            <a:r>
              <a:rPr sz="3200" spc="-15" dirty="0">
                <a:solidFill>
                  <a:srgbClr val="3333CC"/>
                </a:solidFill>
                <a:latin typeface="Arial"/>
                <a:cs typeface="Arial"/>
              </a:rPr>
              <a:t>we use </a:t>
            </a:r>
            <a:r>
              <a:rPr sz="3200" spc="-20" dirty="0">
                <a:solidFill>
                  <a:srgbClr val="3333CC"/>
                </a:solidFill>
                <a:latin typeface="Arial"/>
                <a:cs typeface="Arial"/>
              </a:rPr>
              <a:t>minibatch </a:t>
            </a:r>
            <a:r>
              <a:rPr sz="3200" spc="-25" dirty="0">
                <a:solidFill>
                  <a:srgbClr val="3333CC"/>
                </a:solidFill>
                <a:latin typeface="Arial"/>
                <a:cs typeface="Arial"/>
              </a:rPr>
              <a:t>based  </a:t>
            </a:r>
            <a:r>
              <a:rPr sz="3200" spc="-20" dirty="0">
                <a:solidFill>
                  <a:srgbClr val="3333CC"/>
                </a:solidFill>
                <a:latin typeface="Arial"/>
                <a:cs typeface="Arial"/>
              </a:rPr>
              <a:t>learning</a:t>
            </a:r>
            <a:r>
              <a:rPr sz="3200" spc="-40" dirty="0">
                <a:solidFill>
                  <a:srgbClr val="3333CC"/>
                </a:solidFill>
                <a:latin typeface="Arial"/>
                <a:cs typeface="Arial"/>
              </a:rPr>
              <a:t> </a:t>
            </a:r>
            <a:r>
              <a:rPr sz="3200" spc="-20" dirty="0">
                <a:solidFill>
                  <a:srgbClr val="3333CC"/>
                </a:solidFill>
                <a:latin typeface="Arial"/>
                <a:cs typeface="Arial"/>
              </a:rPr>
              <a:t>algorithm</a:t>
            </a:r>
            <a:r>
              <a:rPr sz="3200" spc="-45" dirty="0">
                <a:solidFill>
                  <a:srgbClr val="3333CC"/>
                </a:solidFill>
                <a:latin typeface="Arial"/>
                <a:cs typeface="Arial"/>
              </a:rPr>
              <a:t> </a:t>
            </a:r>
            <a:r>
              <a:rPr sz="3200" spc="-20" dirty="0">
                <a:solidFill>
                  <a:srgbClr val="3333CC"/>
                </a:solidFill>
                <a:latin typeface="Arial"/>
                <a:cs typeface="Arial"/>
              </a:rPr>
              <a:t>that	takes small steps</a:t>
            </a:r>
            <a:r>
              <a:rPr sz="3200" spc="-120" dirty="0">
                <a:solidFill>
                  <a:srgbClr val="3333CC"/>
                </a:solidFill>
                <a:latin typeface="Arial"/>
                <a:cs typeface="Arial"/>
              </a:rPr>
              <a:t> </a:t>
            </a:r>
            <a:r>
              <a:rPr sz="3200" spc="-20" dirty="0">
                <a:solidFill>
                  <a:srgbClr val="3333CC"/>
                </a:solidFill>
                <a:latin typeface="Arial"/>
                <a:cs typeface="Arial"/>
              </a:rPr>
              <a:t>such  </a:t>
            </a:r>
            <a:r>
              <a:rPr sz="3200" spc="-15" dirty="0">
                <a:solidFill>
                  <a:srgbClr val="3333CC"/>
                </a:solidFill>
                <a:latin typeface="Arial"/>
                <a:cs typeface="Arial"/>
              </a:rPr>
              <a:t>as</a:t>
            </a:r>
            <a:r>
              <a:rPr sz="3200" spc="-35" dirty="0">
                <a:solidFill>
                  <a:srgbClr val="3333CC"/>
                </a:solidFill>
                <a:latin typeface="Arial"/>
                <a:cs typeface="Arial"/>
              </a:rPr>
              <a:t> </a:t>
            </a:r>
            <a:r>
              <a:rPr sz="3200" spc="-20" dirty="0">
                <a:solidFill>
                  <a:srgbClr val="3333CC"/>
                </a:solidFill>
                <a:latin typeface="Arial"/>
                <a:cs typeface="Arial"/>
              </a:rPr>
              <a:t>SGD</a:t>
            </a:r>
            <a:endParaRPr sz="3200">
              <a:latin typeface="Arial"/>
              <a:cs typeface="Arial"/>
            </a:endParaRPr>
          </a:p>
          <a:p>
            <a:pPr marL="351790" indent="-339090">
              <a:lnSpc>
                <a:spcPct val="100000"/>
              </a:lnSpc>
              <a:spcBef>
                <a:spcPts val="770"/>
              </a:spcBef>
              <a:buChar char="•"/>
              <a:tabLst>
                <a:tab pos="351155" algn="l"/>
                <a:tab pos="351790" algn="l"/>
              </a:tabLst>
            </a:pPr>
            <a:r>
              <a:rPr sz="3200" spc="-15" dirty="0">
                <a:solidFill>
                  <a:srgbClr val="3333CC"/>
                </a:solidFill>
                <a:latin typeface="Arial"/>
                <a:cs typeface="Arial"/>
              </a:rPr>
              <a:t>At </a:t>
            </a:r>
            <a:r>
              <a:rPr sz="3200" spc="-20" dirty="0">
                <a:solidFill>
                  <a:srgbClr val="3333CC"/>
                </a:solidFill>
                <a:latin typeface="Arial"/>
                <a:cs typeface="Arial"/>
              </a:rPr>
              <a:t>each </a:t>
            </a:r>
            <a:r>
              <a:rPr sz="3200" spc="-15" dirty="0">
                <a:solidFill>
                  <a:srgbClr val="3333CC"/>
                </a:solidFill>
                <a:latin typeface="Arial"/>
                <a:cs typeface="Arial"/>
              </a:rPr>
              <a:t>step </a:t>
            </a:r>
            <a:r>
              <a:rPr sz="3200" spc="-20" dirty="0">
                <a:solidFill>
                  <a:srgbClr val="3333CC"/>
                </a:solidFill>
                <a:latin typeface="Arial"/>
                <a:cs typeface="Arial"/>
              </a:rPr>
              <a:t>randomly sample </a:t>
            </a:r>
            <a:r>
              <a:rPr sz="3200" dirty="0">
                <a:solidFill>
                  <a:srgbClr val="3333CC"/>
                </a:solidFill>
                <a:latin typeface="Arial"/>
                <a:cs typeface="Arial"/>
              </a:rPr>
              <a:t>a </a:t>
            </a:r>
            <a:r>
              <a:rPr sz="3200" spc="-20" dirty="0">
                <a:solidFill>
                  <a:srgbClr val="3333CC"/>
                </a:solidFill>
                <a:latin typeface="Arial"/>
                <a:cs typeface="Arial"/>
              </a:rPr>
              <a:t>binary</a:t>
            </a:r>
            <a:r>
              <a:rPr sz="3200" spc="-204" dirty="0">
                <a:solidFill>
                  <a:srgbClr val="3333CC"/>
                </a:solidFill>
                <a:latin typeface="Arial"/>
                <a:cs typeface="Arial"/>
              </a:rPr>
              <a:t> </a:t>
            </a:r>
            <a:r>
              <a:rPr sz="3200" spc="-20" dirty="0">
                <a:solidFill>
                  <a:srgbClr val="3333CC"/>
                </a:solidFill>
                <a:latin typeface="Arial"/>
                <a:cs typeface="Arial"/>
              </a:rPr>
              <a:t>mask</a:t>
            </a:r>
            <a:endParaRPr sz="3200">
              <a:latin typeface="Arial"/>
              <a:cs typeface="Arial"/>
            </a:endParaRPr>
          </a:p>
          <a:p>
            <a:pPr marL="747395" lvl="1" indent="-282575">
              <a:lnSpc>
                <a:spcPct val="100000"/>
              </a:lnSpc>
              <a:spcBef>
                <a:spcPts val="660"/>
              </a:spcBef>
              <a:buChar char="–"/>
              <a:tabLst>
                <a:tab pos="747395" algn="l"/>
              </a:tabLst>
            </a:pPr>
            <a:r>
              <a:rPr sz="2800" spc="-15" dirty="0">
                <a:solidFill>
                  <a:srgbClr val="336600"/>
                </a:solidFill>
                <a:latin typeface="Arial"/>
                <a:cs typeface="Arial"/>
              </a:rPr>
              <a:t>Probability </a:t>
            </a:r>
            <a:r>
              <a:rPr sz="2800" spc="-10" dirty="0">
                <a:solidFill>
                  <a:srgbClr val="336600"/>
                </a:solidFill>
                <a:latin typeface="Arial"/>
                <a:cs typeface="Arial"/>
              </a:rPr>
              <a:t>of including </a:t>
            </a:r>
            <a:r>
              <a:rPr sz="2800" dirty="0">
                <a:solidFill>
                  <a:srgbClr val="336600"/>
                </a:solidFill>
                <a:latin typeface="Arial"/>
                <a:cs typeface="Arial"/>
              </a:rPr>
              <a:t>a </a:t>
            </a:r>
            <a:r>
              <a:rPr sz="2800" spc="-10" dirty="0">
                <a:solidFill>
                  <a:srgbClr val="336600"/>
                </a:solidFill>
                <a:latin typeface="Arial"/>
                <a:cs typeface="Arial"/>
              </a:rPr>
              <a:t>unit </a:t>
            </a:r>
            <a:r>
              <a:rPr sz="2800" spc="-5" dirty="0">
                <a:solidFill>
                  <a:srgbClr val="336600"/>
                </a:solidFill>
                <a:latin typeface="Arial"/>
                <a:cs typeface="Arial"/>
              </a:rPr>
              <a:t>is </a:t>
            </a:r>
            <a:r>
              <a:rPr sz="2800" dirty="0">
                <a:solidFill>
                  <a:srgbClr val="336600"/>
                </a:solidFill>
                <a:latin typeface="Arial"/>
                <a:cs typeface="Arial"/>
              </a:rPr>
              <a:t>a</a:t>
            </a:r>
            <a:r>
              <a:rPr sz="2800" spc="-185" dirty="0">
                <a:solidFill>
                  <a:srgbClr val="336600"/>
                </a:solidFill>
                <a:latin typeface="Arial"/>
                <a:cs typeface="Arial"/>
              </a:rPr>
              <a:t> </a:t>
            </a:r>
            <a:r>
              <a:rPr sz="2800" spc="-15" dirty="0">
                <a:solidFill>
                  <a:srgbClr val="336600"/>
                </a:solidFill>
                <a:latin typeface="Arial"/>
                <a:cs typeface="Arial"/>
              </a:rPr>
              <a:t>hyperparameter</a:t>
            </a:r>
            <a:endParaRPr sz="2800">
              <a:latin typeface="Arial"/>
              <a:cs typeface="Arial"/>
            </a:endParaRPr>
          </a:p>
          <a:p>
            <a:pPr marL="1143000" lvl="2" indent="-226695">
              <a:lnSpc>
                <a:spcPct val="100000"/>
              </a:lnSpc>
              <a:spcBef>
                <a:spcPts val="425"/>
              </a:spcBef>
              <a:buChar char="•"/>
              <a:tabLst>
                <a:tab pos="1143000" algn="l"/>
              </a:tabLst>
            </a:pPr>
            <a:r>
              <a:rPr sz="2400" spc="-10" dirty="0">
                <a:latin typeface="Times New Roman"/>
                <a:cs typeface="Times New Roman"/>
              </a:rPr>
              <a:t>0.5 </a:t>
            </a:r>
            <a:r>
              <a:rPr sz="2400" spc="-10" dirty="0">
                <a:solidFill>
                  <a:srgbClr val="660066"/>
                </a:solidFill>
                <a:latin typeface="Arial"/>
                <a:cs typeface="Arial"/>
              </a:rPr>
              <a:t>for </a:t>
            </a:r>
            <a:r>
              <a:rPr sz="2400" spc="-15" dirty="0">
                <a:solidFill>
                  <a:srgbClr val="660066"/>
                </a:solidFill>
                <a:latin typeface="Arial"/>
                <a:cs typeface="Arial"/>
              </a:rPr>
              <a:t>hidden </a:t>
            </a:r>
            <a:r>
              <a:rPr sz="2400" spc="-10" dirty="0">
                <a:solidFill>
                  <a:srgbClr val="660066"/>
                </a:solidFill>
                <a:latin typeface="Arial"/>
                <a:cs typeface="Arial"/>
              </a:rPr>
              <a:t>units and </a:t>
            </a:r>
            <a:r>
              <a:rPr sz="2400" spc="-10" dirty="0">
                <a:latin typeface="Times New Roman"/>
                <a:cs typeface="Times New Roman"/>
              </a:rPr>
              <a:t>0.8 </a:t>
            </a:r>
            <a:r>
              <a:rPr sz="2400" spc="-10" dirty="0">
                <a:solidFill>
                  <a:srgbClr val="660066"/>
                </a:solidFill>
                <a:latin typeface="Arial"/>
                <a:cs typeface="Arial"/>
              </a:rPr>
              <a:t>for input</a:t>
            </a:r>
            <a:r>
              <a:rPr sz="2400" spc="-5" dirty="0">
                <a:solidFill>
                  <a:srgbClr val="660066"/>
                </a:solidFill>
                <a:latin typeface="Arial"/>
                <a:cs typeface="Arial"/>
              </a:rPr>
              <a:t> </a:t>
            </a:r>
            <a:r>
              <a:rPr sz="2400" spc="-15" dirty="0">
                <a:solidFill>
                  <a:srgbClr val="660066"/>
                </a:solidFill>
                <a:latin typeface="Arial"/>
                <a:cs typeface="Arial"/>
              </a:rPr>
              <a:t>units</a:t>
            </a:r>
            <a:endParaRPr sz="2400">
              <a:latin typeface="Arial"/>
              <a:cs typeface="Arial"/>
            </a:endParaRPr>
          </a:p>
          <a:p>
            <a:pPr marL="351155" marR="515620" indent="-339090">
              <a:lnSpc>
                <a:spcPts val="3790"/>
              </a:lnSpc>
              <a:spcBef>
                <a:spcPts val="905"/>
              </a:spcBef>
              <a:buChar char="•"/>
              <a:tabLst>
                <a:tab pos="351155" algn="l"/>
                <a:tab pos="351790" algn="l"/>
              </a:tabLst>
            </a:pPr>
            <a:r>
              <a:rPr sz="3200" spc="-15" dirty="0">
                <a:solidFill>
                  <a:srgbClr val="3333CC"/>
                </a:solidFill>
                <a:latin typeface="Arial"/>
                <a:cs typeface="Arial"/>
              </a:rPr>
              <a:t>We run </a:t>
            </a:r>
            <a:r>
              <a:rPr sz="3200" spc="-20" dirty="0">
                <a:solidFill>
                  <a:srgbClr val="3333CC"/>
                </a:solidFill>
                <a:latin typeface="Arial"/>
                <a:cs typeface="Arial"/>
              </a:rPr>
              <a:t>forward </a:t>
            </a:r>
            <a:r>
              <a:rPr sz="3200" dirty="0">
                <a:solidFill>
                  <a:srgbClr val="3333CC"/>
                </a:solidFill>
                <a:latin typeface="Arial"/>
                <a:cs typeface="Arial"/>
              </a:rPr>
              <a:t>&amp; </a:t>
            </a:r>
            <a:r>
              <a:rPr sz="3200" spc="-20" dirty="0">
                <a:solidFill>
                  <a:srgbClr val="3333CC"/>
                </a:solidFill>
                <a:latin typeface="Arial"/>
                <a:cs typeface="Arial"/>
              </a:rPr>
              <a:t>backward propagation</a:t>
            </a:r>
            <a:r>
              <a:rPr sz="3200" spc="-250" dirty="0">
                <a:solidFill>
                  <a:srgbClr val="3333CC"/>
                </a:solidFill>
                <a:latin typeface="Arial"/>
                <a:cs typeface="Arial"/>
              </a:rPr>
              <a:t> </a:t>
            </a:r>
            <a:r>
              <a:rPr sz="3200" spc="-15" dirty="0">
                <a:solidFill>
                  <a:srgbClr val="3333CC"/>
                </a:solidFill>
                <a:latin typeface="Arial"/>
                <a:cs typeface="Arial"/>
              </a:rPr>
              <a:t>as  </a:t>
            </a:r>
            <a:r>
              <a:rPr sz="3200" spc="-25" dirty="0">
                <a:solidFill>
                  <a:srgbClr val="3333CC"/>
                </a:solidFill>
                <a:latin typeface="Arial"/>
                <a:cs typeface="Arial"/>
              </a:rPr>
              <a:t>usual</a:t>
            </a:r>
            <a:endParaRPr sz="3200">
              <a:latin typeface="Arial"/>
              <a:cs typeface="Aria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12710" y="544654"/>
            <a:ext cx="8300720" cy="198755"/>
          </a:xfrm>
          <a:prstGeom prst="rect">
            <a:avLst/>
          </a:prstGeom>
        </p:spPr>
        <p:txBody>
          <a:bodyPr vert="horz" wrap="square" lIns="0" tIns="0" rIns="0" bIns="0" rtlCol="0">
            <a:spAutoFit/>
          </a:bodyPr>
          <a:lstStyle/>
          <a:p>
            <a:pPr>
              <a:lnSpc>
                <a:spcPts val="1355"/>
              </a:lnSpc>
              <a:tabLst>
                <a:tab pos="7889240" algn="l"/>
              </a:tabLst>
            </a:pPr>
            <a:r>
              <a:rPr sz="1200" spc="-15" dirty="0">
                <a:latin typeface="Arial"/>
                <a:cs typeface="Arial"/>
              </a:rPr>
              <a:t>Dee</a:t>
            </a:r>
            <a:r>
              <a:rPr sz="1200" dirty="0">
                <a:latin typeface="Arial"/>
                <a:cs typeface="Arial"/>
              </a:rPr>
              <a:t>p </a:t>
            </a:r>
            <a:r>
              <a:rPr sz="1200" spc="-15" dirty="0">
                <a:latin typeface="Arial"/>
                <a:cs typeface="Arial"/>
              </a:rPr>
              <a:t> Lea</a:t>
            </a:r>
            <a:r>
              <a:rPr sz="1200" spc="-5" dirty="0">
                <a:latin typeface="Arial"/>
                <a:cs typeface="Arial"/>
              </a:rPr>
              <a:t>r</a:t>
            </a:r>
            <a:r>
              <a:rPr sz="1200" spc="-15" dirty="0">
                <a:latin typeface="Arial"/>
                <a:cs typeface="Arial"/>
              </a:rPr>
              <a:t>n</a:t>
            </a:r>
            <a:r>
              <a:rPr sz="1200" spc="-10" dirty="0">
                <a:latin typeface="Arial"/>
                <a:cs typeface="Arial"/>
              </a:rPr>
              <a:t>i</a:t>
            </a:r>
            <a:r>
              <a:rPr sz="1200" spc="-15" dirty="0">
                <a:latin typeface="Arial"/>
                <a:cs typeface="Arial"/>
              </a:rPr>
              <a:t>n</a:t>
            </a:r>
            <a:r>
              <a:rPr sz="1200" dirty="0">
                <a:latin typeface="Arial"/>
                <a:cs typeface="Arial"/>
              </a:rPr>
              <a:t>g	</a:t>
            </a:r>
            <a:r>
              <a:rPr sz="2100" spc="-15" baseline="-7936" dirty="0">
                <a:latin typeface="Arial"/>
                <a:cs typeface="Arial"/>
              </a:rPr>
              <a:t>Sr</a:t>
            </a:r>
            <a:r>
              <a:rPr sz="2100" spc="-7" baseline="-7936" dirty="0">
                <a:latin typeface="Arial"/>
                <a:cs typeface="Arial"/>
              </a:rPr>
              <a:t>i</a:t>
            </a:r>
            <a:r>
              <a:rPr sz="2100" spc="-22" baseline="-7936" dirty="0">
                <a:latin typeface="Arial"/>
                <a:cs typeface="Arial"/>
              </a:rPr>
              <a:t>h</a:t>
            </a:r>
            <a:r>
              <a:rPr sz="2100" baseline="-7936" dirty="0">
                <a:latin typeface="Arial"/>
                <a:cs typeface="Arial"/>
              </a:rPr>
              <a:t>a</a:t>
            </a:r>
            <a:endParaRPr sz="2100" baseline="-7936">
              <a:latin typeface="Arial"/>
              <a:cs typeface="Arial"/>
            </a:endParaRPr>
          </a:p>
        </p:txBody>
      </p:sp>
      <p:sp>
        <p:nvSpPr>
          <p:cNvPr id="3" name="object 3"/>
          <p:cNvSpPr/>
          <p:nvPr/>
        </p:nvSpPr>
        <p:spPr>
          <a:xfrm>
            <a:off x="5923776" y="1650707"/>
            <a:ext cx="3606531" cy="458099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34059" y="495300"/>
            <a:ext cx="8590280" cy="678180"/>
          </a:xfrm>
          <a:custGeom>
            <a:avLst/>
            <a:gdLst/>
            <a:ahLst/>
            <a:cxnLst/>
            <a:rect l="l" t="t" r="r" b="b"/>
            <a:pathLst>
              <a:path w="8590280" h="678180">
                <a:moveTo>
                  <a:pt x="0" y="0"/>
                </a:moveTo>
                <a:lnTo>
                  <a:pt x="8590280" y="0"/>
                </a:lnTo>
                <a:lnTo>
                  <a:pt x="8590280" y="678179"/>
                </a:lnTo>
                <a:lnTo>
                  <a:pt x="0" y="678179"/>
                </a:lnTo>
                <a:lnTo>
                  <a:pt x="0" y="0"/>
                </a:lnTo>
                <a:close/>
              </a:path>
            </a:pathLst>
          </a:custGeom>
          <a:solidFill>
            <a:srgbClr val="FFFFFF"/>
          </a:solidFill>
        </p:spPr>
        <p:txBody>
          <a:bodyPr wrap="square" lIns="0" tIns="0" rIns="0" bIns="0" rtlCol="0"/>
          <a:lstStyle/>
          <a:p>
            <a:endParaRPr/>
          </a:p>
        </p:txBody>
      </p:sp>
      <p:sp>
        <p:nvSpPr>
          <p:cNvPr id="5" name="object 5"/>
          <p:cNvSpPr txBox="1">
            <a:spLocks noGrp="1"/>
          </p:cNvSpPr>
          <p:nvPr>
            <p:ph type="title"/>
          </p:nvPr>
        </p:nvSpPr>
        <p:spPr>
          <a:xfrm>
            <a:off x="757276" y="326645"/>
            <a:ext cx="8621395" cy="695960"/>
          </a:xfrm>
          <a:prstGeom prst="rect">
            <a:avLst/>
          </a:prstGeom>
        </p:spPr>
        <p:txBody>
          <a:bodyPr vert="horz" wrap="square" lIns="0" tIns="12700" rIns="0" bIns="0" rtlCol="0">
            <a:spAutoFit/>
          </a:bodyPr>
          <a:lstStyle/>
          <a:p>
            <a:pPr marL="38100">
              <a:lnSpc>
                <a:spcPct val="100000"/>
              </a:lnSpc>
              <a:spcBef>
                <a:spcPts val="100"/>
              </a:spcBef>
            </a:pPr>
            <a:r>
              <a:rPr spc="-25" dirty="0"/>
              <a:t>Forward Propagation </a:t>
            </a:r>
            <a:r>
              <a:rPr spc="-20" dirty="0"/>
              <a:t>with </a:t>
            </a:r>
            <a:r>
              <a:rPr lang="en-US" spc="-25" dirty="0"/>
              <a:t>D</a:t>
            </a:r>
            <a:r>
              <a:rPr spc="-25" dirty="0"/>
              <a:t>ropout</a:t>
            </a:r>
            <a:r>
              <a:rPr spc="-395" dirty="0"/>
              <a:t> </a:t>
            </a:r>
            <a:endParaRPr sz="2100" baseline="103174" dirty="0"/>
          </a:p>
        </p:txBody>
      </p:sp>
      <p:sp>
        <p:nvSpPr>
          <p:cNvPr id="7" name="object 7"/>
          <p:cNvSpPr/>
          <p:nvPr/>
        </p:nvSpPr>
        <p:spPr>
          <a:xfrm>
            <a:off x="757276" y="2969333"/>
            <a:ext cx="1451671" cy="2204391"/>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583353" y="1625600"/>
            <a:ext cx="1808480" cy="3918585"/>
          </a:xfrm>
          <a:prstGeom prst="rect">
            <a:avLst/>
          </a:prstGeom>
          <a:ln w="12558">
            <a:solidFill>
              <a:srgbClr val="000000"/>
            </a:solidFill>
          </a:ln>
        </p:spPr>
        <p:txBody>
          <a:bodyPr vert="horz" wrap="square" lIns="0" tIns="39370" rIns="0" bIns="0" rtlCol="0">
            <a:spAutoFit/>
          </a:bodyPr>
          <a:lstStyle/>
          <a:p>
            <a:pPr marL="165735" marR="399415">
              <a:lnSpc>
                <a:spcPct val="98200"/>
              </a:lnSpc>
              <a:spcBef>
                <a:spcPts val="310"/>
              </a:spcBef>
            </a:pPr>
            <a:r>
              <a:rPr sz="2800" spc="-15" dirty="0">
                <a:solidFill>
                  <a:srgbClr val="336600"/>
                </a:solidFill>
                <a:latin typeface="Arial"/>
                <a:cs typeface="Arial"/>
              </a:rPr>
              <a:t>Feed-  forward  net</a:t>
            </a:r>
            <a:r>
              <a:rPr sz="2800" spc="-25" dirty="0">
                <a:solidFill>
                  <a:srgbClr val="336600"/>
                </a:solidFill>
                <a:latin typeface="Arial"/>
                <a:cs typeface="Arial"/>
              </a:rPr>
              <a:t>w</a:t>
            </a:r>
            <a:r>
              <a:rPr sz="2800" spc="-15" dirty="0">
                <a:solidFill>
                  <a:srgbClr val="336600"/>
                </a:solidFill>
                <a:latin typeface="Arial"/>
                <a:cs typeface="Arial"/>
              </a:rPr>
              <a:t>o</a:t>
            </a:r>
            <a:r>
              <a:rPr sz="2800" spc="-10" dirty="0">
                <a:solidFill>
                  <a:srgbClr val="336600"/>
                </a:solidFill>
                <a:latin typeface="Arial"/>
                <a:cs typeface="Arial"/>
              </a:rPr>
              <a:t>r</a:t>
            </a:r>
            <a:r>
              <a:rPr sz="2800" dirty="0">
                <a:solidFill>
                  <a:srgbClr val="336600"/>
                </a:solidFill>
                <a:latin typeface="Arial"/>
                <a:cs typeface="Arial"/>
              </a:rPr>
              <a:t>k</a:t>
            </a:r>
            <a:endParaRPr sz="2800">
              <a:latin typeface="Arial"/>
              <a:cs typeface="Arial"/>
            </a:endParaRPr>
          </a:p>
        </p:txBody>
      </p:sp>
      <p:sp>
        <p:nvSpPr>
          <p:cNvPr id="9" name="object 9"/>
          <p:cNvSpPr txBox="1"/>
          <p:nvPr/>
        </p:nvSpPr>
        <p:spPr>
          <a:xfrm>
            <a:off x="2544911" y="1269999"/>
            <a:ext cx="4907280" cy="2740660"/>
          </a:xfrm>
          <a:prstGeom prst="rect">
            <a:avLst/>
          </a:prstGeom>
        </p:spPr>
        <p:txBody>
          <a:bodyPr vert="horz" wrap="square" lIns="0" tIns="16510" rIns="0" bIns="0" rtlCol="0">
            <a:spAutoFit/>
          </a:bodyPr>
          <a:lstStyle/>
          <a:p>
            <a:pPr marL="464820" marR="5080" indent="-452120">
              <a:lnSpc>
                <a:spcPct val="99000"/>
              </a:lnSpc>
              <a:spcBef>
                <a:spcPts val="130"/>
              </a:spcBef>
              <a:buChar char="•"/>
              <a:tabLst>
                <a:tab pos="464184" algn="l"/>
                <a:tab pos="464820" algn="l"/>
              </a:tabLst>
            </a:pPr>
            <a:r>
              <a:rPr sz="2800" spc="-15" dirty="0">
                <a:solidFill>
                  <a:srgbClr val="336600"/>
                </a:solidFill>
                <a:latin typeface="Arial"/>
                <a:cs typeface="Arial"/>
              </a:rPr>
              <a:t>Network </a:t>
            </a:r>
            <a:r>
              <a:rPr sz="2800" spc="-10" dirty="0">
                <a:solidFill>
                  <a:srgbClr val="336600"/>
                </a:solidFill>
                <a:latin typeface="Arial"/>
                <a:cs typeface="Arial"/>
              </a:rPr>
              <a:t>with binary </a:t>
            </a:r>
            <a:r>
              <a:rPr sz="2800" spc="-15" dirty="0">
                <a:solidFill>
                  <a:srgbClr val="336600"/>
                </a:solidFill>
                <a:latin typeface="Arial"/>
                <a:cs typeface="Arial"/>
              </a:rPr>
              <a:t>vector</a:t>
            </a:r>
            <a:r>
              <a:rPr sz="2800" spc="-170" dirty="0">
                <a:solidFill>
                  <a:srgbClr val="336600"/>
                </a:solidFill>
                <a:latin typeface="Arial"/>
                <a:cs typeface="Arial"/>
              </a:rPr>
              <a:t> </a:t>
            </a:r>
            <a:r>
              <a:rPr sz="2800" b="1" dirty="0">
                <a:latin typeface="Times New Roman"/>
                <a:cs typeface="Times New Roman"/>
              </a:rPr>
              <a:t>μ </a:t>
            </a:r>
            <a:r>
              <a:rPr sz="2800" b="1" dirty="0">
                <a:solidFill>
                  <a:srgbClr val="660066"/>
                </a:solidFill>
                <a:latin typeface="Times New Roman"/>
                <a:cs typeface="Times New Roman"/>
              </a:rPr>
              <a:t> </a:t>
            </a:r>
            <a:r>
              <a:rPr sz="2400" spc="-15" dirty="0">
                <a:solidFill>
                  <a:srgbClr val="660066"/>
                </a:solidFill>
                <a:latin typeface="Arial"/>
                <a:cs typeface="Arial"/>
              </a:rPr>
              <a:t>whose elements correspond </a:t>
            </a:r>
            <a:r>
              <a:rPr sz="2400" spc="-10" dirty="0">
                <a:solidFill>
                  <a:srgbClr val="660066"/>
                </a:solidFill>
                <a:latin typeface="Arial"/>
                <a:cs typeface="Arial"/>
              </a:rPr>
              <a:t>to  input and </a:t>
            </a:r>
            <a:r>
              <a:rPr sz="2400" spc="-15" dirty="0">
                <a:solidFill>
                  <a:srgbClr val="660066"/>
                </a:solidFill>
                <a:latin typeface="Arial"/>
                <a:cs typeface="Arial"/>
              </a:rPr>
              <a:t>hidden</a:t>
            </a:r>
            <a:r>
              <a:rPr sz="2400" spc="-75" dirty="0">
                <a:solidFill>
                  <a:srgbClr val="660066"/>
                </a:solidFill>
                <a:latin typeface="Arial"/>
                <a:cs typeface="Arial"/>
              </a:rPr>
              <a:t> </a:t>
            </a:r>
            <a:r>
              <a:rPr sz="2400" spc="-10" dirty="0">
                <a:solidFill>
                  <a:srgbClr val="660066"/>
                </a:solidFill>
                <a:latin typeface="Arial"/>
                <a:cs typeface="Arial"/>
              </a:rPr>
              <a:t>units</a:t>
            </a:r>
            <a:endParaRPr sz="2400">
              <a:latin typeface="Arial"/>
              <a:cs typeface="Arial"/>
            </a:endParaRPr>
          </a:p>
          <a:p>
            <a:pPr marL="464820" indent="-452120">
              <a:lnSpc>
                <a:spcPts val="3295"/>
              </a:lnSpc>
              <a:buChar char="•"/>
              <a:tabLst>
                <a:tab pos="464184" algn="l"/>
                <a:tab pos="464820" algn="l"/>
              </a:tabLst>
            </a:pPr>
            <a:r>
              <a:rPr sz="2800" spc="-15" dirty="0">
                <a:solidFill>
                  <a:srgbClr val="336600"/>
                </a:solidFill>
                <a:latin typeface="Arial"/>
                <a:cs typeface="Arial"/>
              </a:rPr>
              <a:t>Elements </a:t>
            </a:r>
            <a:r>
              <a:rPr sz="2800" spc="-10" dirty="0">
                <a:solidFill>
                  <a:srgbClr val="336600"/>
                </a:solidFill>
                <a:latin typeface="Arial"/>
                <a:cs typeface="Arial"/>
              </a:rPr>
              <a:t>of</a:t>
            </a:r>
            <a:r>
              <a:rPr sz="2800" spc="-55" dirty="0">
                <a:solidFill>
                  <a:srgbClr val="336600"/>
                </a:solidFill>
                <a:latin typeface="Arial"/>
                <a:cs typeface="Arial"/>
              </a:rPr>
              <a:t> </a:t>
            </a:r>
            <a:r>
              <a:rPr sz="2800" b="1" dirty="0">
                <a:latin typeface="Times New Roman"/>
                <a:cs typeface="Times New Roman"/>
              </a:rPr>
              <a:t>μ</a:t>
            </a:r>
            <a:endParaRPr sz="2800">
              <a:latin typeface="Times New Roman"/>
              <a:cs typeface="Times New Roman"/>
            </a:endParaRPr>
          </a:p>
          <a:p>
            <a:pPr marL="624840" marR="1971675" indent="-624840">
              <a:lnSpc>
                <a:spcPct val="102499"/>
              </a:lnSpc>
              <a:spcBef>
                <a:spcPts val="160"/>
              </a:spcBef>
              <a:buSzPct val="116666"/>
              <a:buChar char="•"/>
              <a:tabLst>
                <a:tab pos="624840" algn="l"/>
                <a:tab pos="625475" algn="l"/>
              </a:tabLst>
            </a:pPr>
            <a:r>
              <a:rPr sz="2400" spc="-15" dirty="0">
                <a:solidFill>
                  <a:srgbClr val="660066"/>
                </a:solidFill>
                <a:latin typeface="Arial"/>
                <a:cs typeface="Arial"/>
              </a:rPr>
              <a:t>With probability  </a:t>
            </a:r>
            <a:r>
              <a:rPr sz="2400" spc="-10" dirty="0">
                <a:solidFill>
                  <a:srgbClr val="660066"/>
                </a:solidFill>
                <a:latin typeface="Arial"/>
                <a:cs typeface="Arial"/>
              </a:rPr>
              <a:t>of </a:t>
            </a:r>
            <a:r>
              <a:rPr sz="2400" dirty="0">
                <a:latin typeface="Times New Roman"/>
                <a:cs typeface="Times New Roman"/>
              </a:rPr>
              <a:t>1 </a:t>
            </a:r>
            <a:r>
              <a:rPr sz="2400" spc="-10" dirty="0">
                <a:solidFill>
                  <a:srgbClr val="660066"/>
                </a:solidFill>
                <a:latin typeface="Arial"/>
                <a:cs typeface="Arial"/>
              </a:rPr>
              <a:t>being </a:t>
            </a:r>
            <a:r>
              <a:rPr sz="2400" dirty="0">
                <a:solidFill>
                  <a:srgbClr val="660066"/>
                </a:solidFill>
                <a:latin typeface="Arial"/>
                <a:cs typeface="Arial"/>
              </a:rPr>
              <a:t>a  </a:t>
            </a:r>
            <a:r>
              <a:rPr sz="2400" spc="-15" dirty="0">
                <a:solidFill>
                  <a:srgbClr val="660066"/>
                </a:solidFill>
                <a:latin typeface="Arial"/>
                <a:cs typeface="Arial"/>
              </a:rPr>
              <a:t>hype</a:t>
            </a:r>
            <a:r>
              <a:rPr sz="2400" spc="-10" dirty="0">
                <a:solidFill>
                  <a:srgbClr val="660066"/>
                </a:solidFill>
                <a:latin typeface="Arial"/>
                <a:cs typeface="Arial"/>
              </a:rPr>
              <a:t>r</a:t>
            </a:r>
            <a:r>
              <a:rPr sz="2400" spc="-15" dirty="0">
                <a:solidFill>
                  <a:srgbClr val="660066"/>
                </a:solidFill>
                <a:latin typeface="Arial"/>
                <a:cs typeface="Arial"/>
              </a:rPr>
              <a:t>pa</a:t>
            </a:r>
            <a:r>
              <a:rPr sz="2400" spc="-10" dirty="0">
                <a:solidFill>
                  <a:srgbClr val="660066"/>
                </a:solidFill>
                <a:latin typeface="Arial"/>
                <a:cs typeface="Arial"/>
              </a:rPr>
              <a:t>r</a:t>
            </a:r>
            <a:r>
              <a:rPr sz="2400" spc="-15" dirty="0">
                <a:solidFill>
                  <a:srgbClr val="660066"/>
                </a:solidFill>
                <a:latin typeface="Arial"/>
                <a:cs typeface="Arial"/>
              </a:rPr>
              <a:t>a</a:t>
            </a:r>
            <a:r>
              <a:rPr sz="2400" spc="-25" dirty="0">
                <a:solidFill>
                  <a:srgbClr val="660066"/>
                </a:solidFill>
                <a:latin typeface="Arial"/>
                <a:cs typeface="Arial"/>
              </a:rPr>
              <a:t>m</a:t>
            </a:r>
            <a:r>
              <a:rPr sz="2400" spc="-15" dirty="0">
                <a:solidFill>
                  <a:srgbClr val="660066"/>
                </a:solidFill>
                <a:latin typeface="Arial"/>
                <a:cs typeface="Arial"/>
              </a:rPr>
              <a:t>eter</a:t>
            </a:r>
            <a:endParaRPr sz="2400">
              <a:latin typeface="Arial"/>
              <a:cs typeface="Arial"/>
            </a:endParaRPr>
          </a:p>
        </p:txBody>
      </p:sp>
      <p:sp>
        <p:nvSpPr>
          <p:cNvPr id="10" name="object 10"/>
          <p:cNvSpPr txBox="1"/>
          <p:nvPr/>
        </p:nvSpPr>
        <p:spPr>
          <a:xfrm>
            <a:off x="3449151" y="3974591"/>
            <a:ext cx="1864360" cy="635000"/>
          </a:xfrm>
          <a:prstGeom prst="rect">
            <a:avLst/>
          </a:prstGeom>
        </p:spPr>
        <p:txBody>
          <a:bodyPr vert="horz" wrap="square" lIns="0" tIns="12700" rIns="0" bIns="0" rtlCol="0">
            <a:spAutoFit/>
          </a:bodyPr>
          <a:lstStyle/>
          <a:p>
            <a:pPr marL="351790" indent="-339090">
              <a:lnSpc>
                <a:spcPct val="100000"/>
              </a:lnSpc>
              <a:spcBef>
                <a:spcPts val="100"/>
              </a:spcBef>
              <a:buFont typeface="Arial"/>
              <a:buChar char="•"/>
              <a:tabLst>
                <a:tab pos="351155" algn="l"/>
                <a:tab pos="351790" algn="l"/>
              </a:tabLst>
            </a:pPr>
            <a:r>
              <a:rPr sz="2000" spc="-10" dirty="0">
                <a:latin typeface="Times New Roman"/>
                <a:cs typeface="Times New Roman"/>
              </a:rPr>
              <a:t>0.5 </a:t>
            </a:r>
            <a:r>
              <a:rPr sz="2000" spc="-10" dirty="0">
                <a:latin typeface="Arial"/>
                <a:cs typeface="Arial"/>
              </a:rPr>
              <a:t>for</a:t>
            </a:r>
            <a:r>
              <a:rPr sz="2000" spc="-60" dirty="0">
                <a:latin typeface="Arial"/>
                <a:cs typeface="Arial"/>
              </a:rPr>
              <a:t> </a:t>
            </a:r>
            <a:r>
              <a:rPr sz="2000" spc="-15" dirty="0">
                <a:latin typeface="Arial"/>
                <a:cs typeface="Arial"/>
              </a:rPr>
              <a:t>hidden</a:t>
            </a:r>
            <a:endParaRPr sz="2000">
              <a:latin typeface="Arial"/>
              <a:cs typeface="Arial"/>
            </a:endParaRPr>
          </a:p>
          <a:p>
            <a:pPr marL="351790" indent="-339090">
              <a:lnSpc>
                <a:spcPct val="100000"/>
              </a:lnSpc>
              <a:buFont typeface="Arial"/>
              <a:buChar char="•"/>
              <a:tabLst>
                <a:tab pos="351155" algn="l"/>
                <a:tab pos="351790" algn="l"/>
              </a:tabLst>
            </a:pPr>
            <a:r>
              <a:rPr sz="2000" spc="-10" dirty="0">
                <a:latin typeface="Times New Roman"/>
                <a:cs typeface="Times New Roman"/>
              </a:rPr>
              <a:t>0.8 </a:t>
            </a:r>
            <a:r>
              <a:rPr sz="2000" spc="-10" dirty="0">
                <a:latin typeface="Arial"/>
                <a:cs typeface="Arial"/>
              </a:rPr>
              <a:t>for</a:t>
            </a:r>
            <a:r>
              <a:rPr sz="2000" spc="-15" dirty="0">
                <a:latin typeface="Arial"/>
                <a:cs typeface="Arial"/>
              </a:rPr>
              <a:t> input</a:t>
            </a:r>
            <a:endParaRPr sz="2000">
              <a:latin typeface="Arial"/>
              <a:cs typeface="Arial"/>
            </a:endParaRPr>
          </a:p>
        </p:txBody>
      </p:sp>
      <p:sp>
        <p:nvSpPr>
          <p:cNvPr id="11" name="object 11"/>
          <p:cNvSpPr txBox="1"/>
          <p:nvPr/>
        </p:nvSpPr>
        <p:spPr>
          <a:xfrm>
            <a:off x="2544911" y="4570983"/>
            <a:ext cx="2186305" cy="452120"/>
          </a:xfrm>
          <a:prstGeom prst="rect">
            <a:avLst/>
          </a:prstGeom>
        </p:spPr>
        <p:txBody>
          <a:bodyPr vert="horz" wrap="square" lIns="0" tIns="12700" rIns="0" bIns="0" rtlCol="0">
            <a:spAutoFit/>
          </a:bodyPr>
          <a:lstStyle/>
          <a:p>
            <a:pPr marL="351790" indent="-339090">
              <a:lnSpc>
                <a:spcPct val="100000"/>
              </a:lnSpc>
              <a:spcBef>
                <a:spcPts val="100"/>
              </a:spcBef>
              <a:buChar char="•"/>
              <a:tabLst>
                <a:tab pos="351155" algn="l"/>
                <a:tab pos="351790" algn="l"/>
              </a:tabLst>
            </a:pPr>
            <a:r>
              <a:rPr sz="2800" spc="-15" dirty="0">
                <a:solidFill>
                  <a:srgbClr val="336600"/>
                </a:solidFill>
                <a:latin typeface="Arial"/>
                <a:cs typeface="Arial"/>
              </a:rPr>
              <a:t>Each </a:t>
            </a:r>
            <a:r>
              <a:rPr sz="2800" spc="-10" dirty="0">
                <a:solidFill>
                  <a:srgbClr val="336600"/>
                </a:solidFill>
                <a:latin typeface="Arial"/>
                <a:cs typeface="Arial"/>
              </a:rPr>
              <a:t>unit</a:t>
            </a:r>
            <a:r>
              <a:rPr sz="2800" spc="-120" dirty="0">
                <a:solidFill>
                  <a:srgbClr val="336600"/>
                </a:solidFill>
                <a:latin typeface="Arial"/>
                <a:cs typeface="Arial"/>
              </a:rPr>
              <a:t> </a:t>
            </a:r>
            <a:r>
              <a:rPr sz="2800" spc="-5" dirty="0">
                <a:solidFill>
                  <a:srgbClr val="336600"/>
                </a:solidFill>
                <a:latin typeface="Arial"/>
                <a:cs typeface="Arial"/>
              </a:rPr>
              <a:t>is</a:t>
            </a:r>
            <a:endParaRPr sz="2800">
              <a:latin typeface="Arial"/>
              <a:cs typeface="Arial"/>
            </a:endParaRPr>
          </a:p>
        </p:txBody>
      </p:sp>
      <p:sp>
        <p:nvSpPr>
          <p:cNvPr id="12" name="object 12"/>
          <p:cNvSpPr txBox="1"/>
          <p:nvPr/>
        </p:nvSpPr>
        <p:spPr>
          <a:xfrm>
            <a:off x="2997031" y="4990592"/>
            <a:ext cx="2044064" cy="391160"/>
          </a:xfrm>
          <a:prstGeom prst="rect">
            <a:avLst/>
          </a:prstGeom>
        </p:spPr>
        <p:txBody>
          <a:bodyPr vert="horz" wrap="square" lIns="0" tIns="12700" rIns="0" bIns="0" rtlCol="0">
            <a:spAutoFit/>
          </a:bodyPr>
          <a:lstStyle/>
          <a:p>
            <a:pPr marL="351790" indent="-339090">
              <a:lnSpc>
                <a:spcPct val="100000"/>
              </a:lnSpc>
              <a:spcBef>
                <a:spcPts val="100"/>
              </a:spcBef>
              <a:buChar char="•"/>
              <a:tabLst>
                <a:tab pos="351155" algn="l"/>
                <a:tab pos="351790" algn="l"/>
              </a:tabLst>
            </a:pPr>
            <a:r>
              <a:rPr sz="2400" spc="-15" dirty="0">
                <a:solidFill>
                  <a:srgbClr val="660066"/>
                </a:solidFill>
                <a:latin typeface="Arial"/>
                <a:cs typeface="Arial"/>
              </a:rPr>
              <a:t>Multiplied</a:t>
            </a:r>
            <a:r>
              <a:rPr sz="2400" spc="-70" dirty="0">
                <a:solidFill>
                  <a:srgbClr val="660066"/>
                </a:solidFill>
                <a:latin typeface="Arial"/>
                <a:cs typeface="Arial"/>
              </a:rPr>
              <a:t> </a:t>
            </a:r>
            <a:r>
              <a:rPr sz="2400" spc="-10" dirty="0">
                <a:solidFill>
                  <a:srgbClr val="660066"/>
                </a:solidFill>
                <a:latin typeface="Arial"/>
                <a:cs typeface="Arial"/>
              </a:rPr>
              <a:t>by</a:t>
            </a:r>
            <a:endParaRPr sz="2400">
              <a:latin typeface="Arial"/>
              <a:cs typeface="Arial"/>
            </a:endParaRPr>
          </a:p>
        </p:txBody>
      </p:sp>
      <p:sp>
        <p:nvSpPr>
          <p:cNvPr id="13" name="object 13"/>
          <p:cNvSpPr txBox="1"/>
          <p:nvPr/>
        </p:nvSpPr>
        <p:spPr>
          <a:xfrm>
            <a:off x="3080233" y="5359400"/>
            <a:ext cx="2743835" cy="391160"/>
          </a:xfrm>
          <a:prstGeom prst="rect">
            <a:avLst/>
          </a:prstGeom>
        </p:spPr>
        <p:txBody>
          <a:bodyPr vert="horz" wrap="square" lIns="0" tIns="12700" rIns="0" bIns="0" rtlCol="0">
            <a:spAutoFit/>
          </a:bodyPr>
          <a:lstStyle/>
          <a:p>
            <a:pPr marL="12700">
              <a:lnSpc>
                <a:spcPct val="100000"/>
              </a:lnSpc>
              <a:spcBef>
                <a:spcPts val="100"/>
              </a:spcBef>
            </a:pPr>
            <a:r>
              <a:rPr sz="2400" spc="-15" dirty="0">
                <a:solidFill>
                  <a:srgbClr val="660066"/>
                </a:solidFill>
                <a:latin typeface="Arial"/>
                <a:cs typeface="Arial"/>
              </a:rPr>
              <a:t>corresponding</a:t>
            </a:r>
            <a:r>
              <a:rPr sz="2400" spc="-70" dirty="0">
                <a:solidFill>
                  <a:srgbClr val="660066"/>
                </a:solidFill>
                <a:latin typeface="Arial"/>
                <a:cs typeface="Arial"/>
              </a:rPr>
              <a:t> </a:t>
            </a:r>
            <a:r>
              <a:rPr sz="2400" spc="-20" dirty="0">
                <a:solidFill>
                  <a:srgbClr val="660066"/>
                </a:solidFill>
                <a:latin typeface="Arial"/>
                <a:cs typeface="Arial"/>
              </a:rPr>
              <a:t>mask</a:t>
            </a:r>
            <a:endParaRPr sz="2400">
              <a:latin typeface="Arial"/>
              <a:cs typeface="Arial"/>
            </a:endParaRPr>
          </a:p>
        </p:txBody>
      </p:sp>
      <p:sp>
        <p:nvSpPr>
          <p:cNvPr id="14" name="object 14"/>
          <p:cNvSpPr txBox="1"/>
          <p:nvPr/>
        </p:nvSpPr>
        <p:spPr>
          <a:xfrm>
            <a:off x="811783" y="5927344"/>
            <a:ext cx="7103109" cy="1290320"/>
          </a:xfrm>
          <a:prstGeom prst="rect">
            <a:avLst/>
          </a:prstGeom>
        </p:spPr>
        <p:txBody>
          <a:bodyPr vert="horz" wrap="square" lIns="0" tIns="12700" rIns="0" bIns="0" rtlCol="0">
            <a:spAutoFit/>
          </a:bodyPr>
          <a:lstStyle/>
          <a:p>
            <a:pPr marL="351790" indent="-339090">
              <a:lnSpc>
                <a:spcPts val="3335"/>
              </a:lnSpc>
              <a:spcBef>
                <a:spcPts val="100"/>
              </a:spcBef>
              <a:buChar char="•"/>
              <a:tabLst>
                <a:tab pos="351155" algn="l"/>
                <a:tab pos="351790" algn="l"/>
              </a:tabLst>
            </a:pPr>
            <a:r>
              <a:rPr sz="2800" spc="-15" dirty="0">
                <a:solidFill>
                  <a:srgbClr val="336600"/>
                </a:solidFill>
                <a:latin typeface="Arial"/>
                <a:cs typeface="Arial"/>
              </a:rPr>
              <a:t>Forward </a:t>
            </a:r>
            <a:r>
              <a:rPr sz="2800" spc="-10" dirty="0">
                <a:solidFill>
                  <a:srgbClr val="336600"/>
                </a:solidFill>
                <a:latin typeface="Arial"/>
                <a:cs typeface="Arial"/>
              </a:rPr>
              <a:t>prop as</a:t>
            </a:r>
            <a:r>
              <a:rPr sz="2800" spc="-65" dirty="0">
                <a:solidFill>
                  <a:srgbClr val="336600"/>
                </a:solidFill>
                <a:latin typeface="Arial"/>
                <a:cs typeface="Arial"/>
              </a:rPr>
              <a:t> </a:t>
            </a:r>
            <a:r>
              <a:rPr sz="2800" spc="-15" dirty="0">
                <a:solidFill>
                  <a:srgbClr val="336600"/>
                </a:solidFill>
                <a:latin typeface="Arial"/>
                <a:cs typeface="Arial"/>
              </a:rPr>
              <a:t>usual</a:t>
            </a:r>
            <a:endParaRPr sz="2800" dirty="0">
              <a:latin typeface="Arial"/>
              <a:cs typeface="Arial"/>
            </a:endParaRPr>
          </a:p>
          <a:p>
            <a:pPr marL="351155" marR="5080" indent="-351155">
              <a:lnSpc>
                <a:spcPts val="3290"/>
              </a:lnSpc>
              <a:spcBef>
                <a:spcPts val="145"/>
              </a:spcBef>
              <a:buChar char="•"/>
              <a:tabLst>
                <a:tab pos="351155" algn="l"/>
                <a:tab pos="351790" algn="l"/>
              </a:tabLst>
            </a:pPr>
            <a:r>
              <a:rPr sz="2800" spc="-15" dirty="0">
                <a:solidFill>
                  <a:srgbClr val="336600"/>
                </a:solidFill>
                <a:latin typeface="Arial"/>
                <a:cs typeface="Arial"/>
              </a:rPr>
              <a:t>Equivalent </a:t>
            </a:r>
            <a:r>
              <a:rPr sz="2800" spc="-10" dirty="0">
                <a:solidFill>
                  <a:srgbClr val="336600"/>
                </a:solidFill>
                <a:latin typeface="Arial"/>
                <a:cs typeface="Arial"/>
              </a:rPr>
              <a:t>to </a:t>
            </a:r>
            <a:r>
              <a:rPr sz="2800" spc="-15" dirty="0">
                <a:solidFill>
                  <a:srgbClr val="336600"/>
                </a:solidFill>
                <a:latin typeface="Arial"/>
                <a:cs typeface="Arial"/>
              </a:rPr>
              <a:t>randomly selecting </a:t>
            </a:r>
            <a:r>
              <a:rPr sz="2800" spc="-10" dirty="0">
                <a:solidFill>
                  <a:srgbClr val="336600"/>
                </a:solidFill>
                <a:latin typeface="Arial"/>
                <a:cs typeface="Arial"/>
              </a:rPr>
              <a:t>one of</a:t>
            </a:r>
            <a:r>
              <a:rPr sz="2800" spc="-105" dirty="0">
                <a:solidFill>
                  <a:srgbClr val="336600"/>
                </a:solidFill>
                <a:latin typeface="Arial"/>
                <a:cs typeface="Arial"/>
              </a:rPr>
              <a:t> </a:t>
            </a:r>
            <a:r>
              <a:rPr sz="2800" spc="-10" dirty="0">
                <a:solidFill>
                  <a:srgbClr val="336600"/>
                </a:solidFill>
                <a:latin typeface="Arial"/>
                <a:cs typeface="Arial"/>
              </a:rPr>
              <a:t>the  </a:t>
            </a:r>
            <a:r>
              <a:rPr sz="2800" spc="-15" dirty="0">
                <a:solidFill>
                  <a:srgbClr val="336600"/>
                </a:solidFill>
                <a:latin typeface="Arial"/>
                <a:cs typeface="Arial"/>
              </a:rPr>
              <a:t>subnetworks </a:t>
            </a:r>
            <a:r>
              <a:rPr lang="en-US" sz="2800" spc="-10" dirty="0">
                <a:solidFill>
                  <a:srgbClr val="336600"/>
                </a:solidFill>
                <a:latin typeface="Arial"/>
                <a:cs typeface="Arial"/>
              </a:rPr>
              <a:t>in</a:t>
            </a:r>
            <a:r>
              <a:rPr sz="2800" spc="-10" dirty="0">
                <a:solidFill>
                  <a:srgbClr val="336600"/>
                </a:solidFill>
                <a:latin typeface="Arial"/>
                <a:cs typeface="Arial"/>
              </a:rPr>
              <a:t> </a:t>
            </a:r>
            <a:r>
              <a:rPr sz="2800" spc="-15" dirty="0">
                <a:solidFill>
                  <a:srgbClr val="336600"/>
                </a:solidFill>
                <a:latin typeface="Arial"/>
                <a:cs typeface="Arial"/>
              </a:rPr>
              <a:t>previous</a:t>
            </a:r>
            <a:r>
              <a:rPr sz="2800" spc="-60" dirty="0">
                <a:solidFill>
                  <a:srgbClr val="336600"/>
                </a:solidFill>
                <a:latin typeface="Arial"/>
                <a:cs typeface="Arial"/>
              </a:rPr>
              <a:t> </a:t>
            </a:r>
            <a:r>
              <a:rPr sz="2800" spc="-15" dirty="0">
                <a:solidFill>
                  <a:srgbClr val="336600"/>
                </a:solidFill>
                <a:latin typeface="Arial"/>
                <a:cs typeface="Arial"/>
              </a:rPr>
              <a:t>slide</a:t>
            </a:r>
            <a:endParaRPr sz="2800" dirty="0">
              <a:latin typeface="Arial"/>
              <a:cs typeface="Aria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420732" y="963168"/>
            <a:ext cx="7812168" cy="689932"/>
          </a:xfrm>
          <a:prstGeom prst="rect">
            <a:avLst/>
          </a:prstGeom>
        </p:spPr>
        <p:txBody>
          <a:bodyPr vert="horz" wrap="square" lIns="0" tIns="12700" rIns="0" bIns="0" rtlCol="0">
            <a:spAutoFit/>
          </a:bodyPr>
          <a:lstStyle/>
          <a:p>
            <a:pPr marL="12700">
              <a:lnSpc>
                <a:spcPct val="100000"/>
              </a:lnSpc>
              <a:spcBef>
                <a:spcPts val="100"/>
              </a:spcBef>
            </a:pPr>
            <a:r>
              <a:rPr spc="-25" dirty="0"/>
              <a:t>Formal </a:t>
            </a:r>
            <a:r>
              <a:rPr lang="en-US" spc="-25" dirty="0"/>
              <a:t>D</a:t>
            </a:r>
            <a:r>
              <a:rPr spc="-25" dirty="0"/>
              <a:t>escription </a:t>
            </a:r>
            <a:r>
              <a:rPr spc="-15" dirty="0"/>
              <a:t>of</a:t>
            </a:r>
            <a:r>
              <a:rPr spc="-60" dirty="0"/>
              <a:t> </a:t>
            </a:r>
            <a:r>
              <a:rPr lang="en-US" spc="-25" dirty="0"/>
              <a:t>D</a:t>
            </a:r>
            <a:r>
              <a:rPr spc="-25" dirty="0"/>
              <a:t>ropout</a:t>
            </a:r>
          </a:p>
        </p:txBody>
      </p:sp>
      <p:sp>
        <p:nvSpPr>
          <p:cNvPr id="5" name="object 5"/>
          <p:cNvSpPr txBox="1"/>
          <p:nvPr/>
        </p:nvSpPr>
        <p:spPr>
          <a:xfrm>
            <a:off x="573023" y="2100072"/>
            <a:ext cx="8865870" cy="4301819"/>
          </a:xfrm>
          <a:prstGeom prst="rect">
            <a:avLst/>
          </a:prstGeom>
        </p:spPr>
        <p:txBody>
          <a:bodyPr vert="horz" wrap="square" lIns="0" tIns="33655" rIns="0" bIns="0" rtlCol="0">
            <a:spAutoFit/>
          </a:bodyPr>
          <a:lstStyle/>
          <a:p>
            <a:pPr marL="363855" marR="702310" indent="-339090">
              <a:lnSpc>
                <a:spcPts val="3790"/>
              </a:lnSpc>
              <a:spcBef>
                <a:spcPts val="265"/>
              </a:spcBef>
              <a:buChar char="•"/>
              <a:tabLst>
                <a:tab pos="363855" algn="l"/>
                <a:tab pos="364490" algn="l"/>
              </a:tabLst>
            </a:pPr>
            <a:r>
              <a:rPr lang="en-US" sz="3200" spc="-25" dirty="0">
                <a:solidFill>
                  <a:srgbClr val="3333CC"/>
                </a:solidFill>
                <a:latin typeface="Arial"/>
                <a:cs typeface="Arial"/>
              </a:rPr>
              <a:t>Define a</a:t>
            </a:r>
            <a:r>
              <a:rPr sz="3200" spc="-20" dirty="0">
                <a:solidFill>
                  <a:srgbClr val="3333CC"/>
                </a:solidFill>
                <a:latin typeface="Arial"/>
                <a:cs typeface="Arial"/>
              </a:rPr>
              <a:t> mask vector </a:t>
            </a:r>
            <a:r>
              <a:rPr sz="3200" b="1" dirty="0" err="1">
                <a:latin typeface="Times New Roman"/>
                <a:cs typeface="Times New Roman"/>
              </a:rPr>
              <a:t>μ</a:t>
            </a:r>
            <a:r>
              <a:rPr sz="3200" b="1" dirty="0">
                <a:latin typeface="Times New Roman"/>
                <a:cs typeface="Times New Roman"/>
              </a:rPr>
              <a:t> </a:t>
            </a:r>
            <a:r>
              <a:rPr lang="en-US" sz="3200" spc="-20" dirty="0">
                <a:solidFill>
                  <a:srgbClr val="3333CC"/>
                </a:solidFill>
                <a:latin typeface="Arial"/>
                <a:cs typeface="Arial"/>
              </a:rPr>
              <a:t>which s</a:t>
            </a:r>
            <a:r>
              <a:rPr sz="3200" spc="-20" dirty="0">
                <a:solidFill>
                  <a:srgbClr val="3333CC"/>
                </a:solidFill>
                <a:latin typeface="Arial"/>
                <a:cs typeface="Arial"/>
              </a:rPr>
              <a:t>pecifies which </a:t>
            </a:r>
            <a:r>
              <a:rPr sz="3200" spc="-15" dirty="0">
                <a:solidFill>
                  <a:srgbClr val="3333CC"/>
                </a:solidFill>
                <a:latin typeface="Arial"/>
                <a:cs typeface="Arial"/>
              </a:rPr>
              <a:t>units </a:t>
            </a:r>
            <a:r>
              <a:rPr sz="3200" spc="-10" dirty="0">
                <a:solidFill>
                  <a:srgbClr val="3333CC"/>
                </a:solidFill>
                <a:latin typeface="Arial"/>
                <a:cs typeface="Arial"/>
              </a:rPr>
              <a:t>to</a:t>
            </a:r>
            <a:r>
              <a:rPr sz="3200" spc="-60" dirty="0">
                <a:solidFill>
                  <a:srgbClr val="3333CC"/>
                </a:solidFill>
                <a:latin typeface="Arial"/>
                <a:cs typeface="Arial"/>
              </a:rPr>
              <a:t> </a:t>
            </a:r>
            <a:r>
              <a:rPr sz="3200" spc="-20" dirty="0">
                <a:solidFill>
                  <a:srgbClr val="3333CC"/>
                </a:solidFill>
                <a:latin typeface="Arial"/>
                <a:cs typeface="Arial"/>
              </a:rPr>
              <a:t>include</a:t>
            </a:r>
            <a:endParaRPr sz="3200" dirty="0">
              <a:latin typeface="Arial"/>
              <a:cs typeface="Arial"/>
            </a:endParaRPr>
          </a:p>
          <a:p>
            <a:pPr marL="364490" indent="-339090">
              <a:lnSpc>
                <a:spcPct val="100000"/>
              </a:lnSpc>
              <a:spcBef>
                <a:spcPts val="535"/>
              </a:spcBef>
              <a:buChar char="•"/>
              <a:tabLst>
                <a:tab pos="363855" algn="l"/>
                <a:tab pos="364490" algn="l"/>
              </a:tabLst>
            </a:pPr>
            <a:r>
              <a:rPr sz="3200" spc="-20" dirty="0">
                <a:solidFill>
                  <a:srgbClr val="3333CC"/>
                </a:solidFill>
                <a:latin typeface="Arial"/>
                <a:cs typeface="Arial"/>
              </a:rPr>
              <a:t>Cost </a:t>
            </a:r>
            <a:r>
              <a:rPr sz="3200" spc="-15" dirty="0">
                <a:solidFill>
                  <a:srgbClr val="3333CC"/>
                </a:solidFill>
                <a:latin typeface="Arial"/>
                <a:cs typeface="Arial"/>
              </a:rPr>
              <a:t>of the </a:t>
            </a:r>
            <a:r>
              <a:rPr sz="3200" spc="-25" dirty="0">
                <a:solidFill>
                  <a:srgbClr val="3333CC"/>
                </a:solidFill>
                <a:latin typeface="Arial"/>
                <a:cs typeface="Arial"/>
              </a:rPr>
              <a:t>model </a:t>
            </a:r>
            <a:r>
              <a:rPr sz="3200" spc="-5" dirty="0">
                <a:solidFill>
                  <a:srgbClr val="3333CC"/>
                </a:solidFill>
                <a:latin typeface="Arial"/>
                <a:cs typeface="Arial"/>
              </a:rPr>
              <a:t>is </a:t>
            </a:r>
            <a:r>
              <a:rPr sz="3200" spc="-20" dirty="0">
                <a:solidFill>
                  <a:srgbClr val="3333CC"/>
                </a:solidFill>
                <a:latin typeface="Arial"/>
                <a:cs typeface="Arial"/>
              </a:rPr>
              <a:t>specified </a:t>
            </a:r>
            <a:r>
              <a:rPr sz="3200" spc="-15" dirty="0">
                <a:solidFill>
                  <a:srgbClr val="3333CC"/>
                </a:solidFill>
                <a:latin typeface="Arial"/>
                <a:cs typeface="Arial"/>
              </a:rPr>
              <a:t>by</a:t>
            </a:r>
            <a:r>
              <a:rPr sz="3200" spc="-125" dirty="0">
                <a:solidFill>
                  <a:srgbClr val="3333CC"/>
                </a:solidFill>
                <a:latin typeface="Arial"/>
                <a:cs typeface="Arial"/>
              </a:rPr>
              <a:t> </a:t>
            </a:r>
            <a:r>
              <a:rPr sz="2800" i="1" spc="-15" dirty="0">
                <a:latin typeface="Times New Roman"/>
                <a:cs typeface="Times New Roman"/>
              </a:rPr>
              <a:t>J</a:t>
            </a:r>
            <a:r>
              <a:rPr sz="2800" spc="-15" dirty="0">
                <a:latin typeface="Times New Roman"/>
                <a:cs typeface="Times New Roman"/>
              </a:rPr>
              <a:t>(</a:t>
            </a:r>
            <a:r>
              <a:rPr sz="2800" b="1" spc="-15" dirty="0">
                <a:latin typeface="Times New Roman"/>
                <a:cs typeface="Times New Roman"/>
              </a:rPr>
              <a:t>θ,μ</a:t>
            </a:r>
            <a:r>
              <a:rPr sz="2800" spc="-15" dirty="0">
                <a:latin typeface="Times New Roman"/>
                <a:cs typeface="Times New Roman"/>
              </a:rPr>
              <a:t>)</a:t>
            </a:r>
            <a:endParaRPr sz="2800" dirty="0">
              <a:latin typeface="Times New Roman"/>
              <a:cs typeface="Times New Roman"/>
            </a:endParaRPr>
          </a:p>
          <a:p>
            <a:pPr marL="364490" indent="-339090">
              <a:lnSpc>
                <a:spcPct val="100000"/>
              </a:lnSpc>
              <a:spcBef>
                <a:spcPts val="670"/>
              </a:spcBef>
              <a:buChar char="•"/>
              <a:tabLst>
                <a:tab pos="363855" algn="l"/>
                <a:tab pos="364490" algn="l"/>
              </a:tabLst>
            </a:pPr>
            <a:r>
              <a:rPr sz="3200" spc="-20" dirty="0">
                <a:solidFill>
                  <a:srgbClr val="3333CC"/>
                </a:solidFill>
                <a:latin typeface="Arial"/>
                <a:cs typeface="Arial"/>
              </a:rPr>
              <a:t>Drop</a:t>
            </a:r>
            <a:r>
              <a:rPr lang="en-US" sz="3200" spc="-20" dirty="0">
                <a:solidFill>
                  <a:srgbClr val="3333CC"/>
                </a:solidFill>
                <a:latin typeface="Arial"/>
                <a:cs typeface="Arial"/>
              </a:rPr>
              <a:t>out</a:t>
            </a:r>
            <a:r>
              <a:rPr sz="3200" spc="-20" dirty="0">
                <a:solidFill>
                  <a:srgbClr val="3333CC"/>
                </a:solidFill>
                <a:latin typeface="Arial"/>
                <a:cs typeface="Arial"/>
              </a:rPr>
              <a:t> </a:t>
            </a:r>
            <a:r>
              <a:rPr sz="3200" spc="-15" dirty="0">
                <a:solidFill>
                  <a:srgbClr val="3333CC"/>
                </a:solidFill>
                <a:latin typeface="Arial"/>
                <a:cs typeface="Arial"/>
              </a:rPr>
              <a:t>training </a:t>
            </a:r>
            <a:r>
              <a:rPr sz="3200" spc="-20" dirty="0">
                <a:solidFill>
                  <a:srgbClr val="3333CC"/>
                </a:solidFill>
                <a:latin typeface="Arial"/>
                <a:cs typeface="Arial"/>
              </a:rPr>
              <a:t>consists </a:t>
            </a:r>
            <a:r>
              <a:rPr sz="3200" spc="-15" dirty="0">
                <a:solidFill>
                  <a:srgbClr val="3333CC"/>
                </a:solidFill>
                <a:latin typeface="Arial"/>
                <a:cs typeface="Arial"/>
              </a:rPr>
              <a:t>of </a:t>
            </a:r>
            <a:r>
              <a:rPr sz="3200" spc="-20" dirty="0">
                <a:solidFill>
                  <a:srgbClr val="3333CC"/>
                </a:solidFill>
                <a:latin typeface="Arial"/>
                <a:cs typeface="Arial"/>
              </a:rPr>
              <a:t>minimizing</a:t>
            </a:r>
            <a:r>
              <a:rPr sz="3200" spc="-114" dirty="0">
                <a:solidFill>
                  <a:srgbClr val="3333CC"/>
                </a:solidFill>
                <a:latin typeface="Arial"/>
                <a:cs typeface="Arial"/>
              </a:rPr>
              <a:t> </a:t>
            </a:r>
            <a:r>
              <a:rPr sz="2800" i="1" spc="-10" dirty="0">
                <a:latin typeface="Times New Roman"/>
                <a:cs typeface="Times New Roman"/>
              </a:rPr>
              <a:t>E</a:t>
            </a:r>
            <a:r>
              <a:rPr sz="2700" b="1" spc="-15" baseline="-18518" dirty="0">
                <a:latin typeface="Times New Roman"/>
                <a:cs typeface="Times New Roman"/>
              </a:rPr>
              <a:t>μ</a:t>
            </a:r>
            <a:r>
              <a:rPr sz="2800" spc="-10" dirty="0">
                <a:latin typeface="Times New Roman"/>
                <a:cs typeface="Times New Roman"/>
              </a:rPr>
              <a:t>(</a:t>
            </a:r>
            <a:r>
              <a:rPr sz="2800" i="1" spc="-10" dirty="0">
                <a:latin typeface="Times New Roman"/>
                <a:cs typeface="Times New Roman"/>
              </a:rPr>
              <a:t>J</a:t>
            </a:r>
            <a:r>
              <a:rPr sz="2800" spc="-10" dirty="0">
                <a:latin typeface="Times New Roman"/>
                <a:cs typeface="Times New Roman"/>
              </a:rPr>
              <a:t>(</a:t>
            </a:r>
            <a:r>
              <a:rPr sz="2800" b="1" i="1" spc="-10" dirty="0">
                <a:latin typeface="Times New Roman"/>
                <a:cs typeface="Times New Roman"/>
              </a:rPr>
              <a:t>θ,</a:t>
            </a:r>
            <a:r>
              <a:rPr sz="2800" b="1" spc="-10" dirty="0">
                <a:latin typeface="Times New Roman"/>
                <a:cs typeface="Times New Roman"/>
              </a:rPr>
              <a:t>μ</a:t>
            </a:r>
            <a:r>
              <a:rPr sz="2800" spc="-10" dirty="0">
                <a:latin typeface="Times New Roman"/>
                <a:cs typeface="Times New Roman"/>
              </a:rPr>
              <a:t>))</a:t>
            </a:r>
            <a:endParaRPr sz="2800" dirty="0">
              <a:latin typeface="Times New Roman"/>
              <a:cs typeface="Times New Roman"/>
            </a:endParaRPr>
          </a:p>
          <a:p>
            <a:pPr marL="363855" marR="862330" indent="-339090">
              <a:lnSpc>
                <a:spcPts val="3790"/>
              </a:lnSpc>
              <a:spcBef>
                <a:spcPts val="935"/>
              </a:spcBef>
              <a:buChar char="•"/>
              <a:tabLst>
                <a:tab pos="363855" algn="l"/>
                <a:tab pos="364490" algn="l"/>
              </a:tabLst>
            </a:pPr>
            <a:r>
              <a:rPr sz="3200" spc="-20" dirty="0">
                <a:solidFill>
                  <a:srgbClr val="3333CC"/>
                </a:solidFill>
                <a:latin typeface="Arial"/>
                <a:cs typeface="Arial"/>
              </a:rPr>
              <a:t>Expected value contains exponential n</a:t>
            </a:r>
            <a:r>
              <a:rPr lang="en-US" sz="3200" spc="-20" dirty="0">
                <a:solidFill>
                  <a:srgbClr val="3333CC"/>
                </a:solidFill>
                <a:latin typeface="Arial"/>
                <a:cs typeface="Arial"/>
              </a:rPr>
              <a:t>umber</a:t>
            </a:r>
            <a:r>
              <a:rPr sz="3200" spc="-120" dirty="0">
                <a:solidFill>
                  <a:srgbClr val="3333CC"/>
                </a:solidFill>
                <a:latin typeface="Arial"/>
                <a:cs typeface="Arial"/>
              </a:rPr>
              <a:t> </a:t>
            </a:r>
            <a:r>
              <a:rPr sz="3200" spc="-15" dirty="0">
                <a:solidFill>
                  <a:srgbClr val="3333CC"/>
                </a:solidFill>
                <a:latin typeface="Arial"/>
                <a:cs typeface="Arial"/>
              </a:rPr>
              <a:t>of </a:t>
            </a:r>
            <a:r>
              <a:rPr sz="3200" spc="-20" dirty="0">
                <a:solidFill>
                  <a:srgbClr val="3333CC"/>
                </a:solidFill>
                <a:latin typeface="Arial"/>
                <a:cs typeface="Arial"/>
              </a:rPr>
              <a:t>terms</a:t>
            </a:r>
            <a:endParaRPr sz="3200" dirty="0">
              <a:latin typeface="Arial"/>
              <a:cs typeface="Arial"/>
            </a:endParaRPr>
          </a:p>
          <a:p>
            <a:pPr marL="363855" marR="17780" indent="-339090">
              <a:lnSpc>
                <a:spcPts val="3820"/>
              </a:lnSpc>
              <a:spcBef>
                <a:spcPts val="680"/>
              </a:spcBef>
              <a:buChar char="•"/>
              <a:tabLst>
                <a:tab pos="363855" algn="l"/>
                <a:tab pos="364490" algn="l"/>
              </a:tabLst>
            </a:pPr>
            <a:r>
              <a:rPr sz="3200" spc="-15" dirty="0">
                <a:solidFill>
                  <a:srgbClr val="3333CC"/>
                </a:solidFill>
                <a:latin typeface="Arial"/>
                <a:cs typeface="Arial"/>
              </a:rPr>
              <a:t>We can </a:t>
            </a:r>
            <a:r>
              <a:rPr sz="3200" spc="-20" dirty="0">
                <a:solidFill>
                  <a:srgbClr val="3333CC"/>
                </a:solidFill>
                <a:latin typeface="Arial"/>
                <a:cs typeface="Arial"/>
              </a:rPr>
              <a:t>get </a:t>
            </a:r>
            <a:r>
              <a:rPr sz="3200" spc="-15" dirty="0">
                <a:solidFill>
                  <a:srgbClr val="3333CC"/>
                </a:solidFill>
                <a:latin typeface="Arial"/>
                <a:cs typeface="Arial"/>
              </a:rPr>
              <a:t>an </a:t>
            </a:r>
            <a:r>
              <a:rPr sz="3200" spc="-20" dirty="0">
                <a:solidFill>
                  <a:srgbClr val="3333CC"/>
                </a:solidFill>
                <a:latin typeface="Arial"/>
                <a:cs typeface="Arial"/>
              </a:rPr>
              <a:t>unbiased estimate </a:t>
            </a:r>
            <a:r>
              <a:rPr sz="3200" spc="-15" dirty="0">
                <a:solidFill>
                  <a:srgbClr val="3333CC"/>
                </a:solidFill>
                <a:latin typeface="Arial"/>
                <a:cs typeface="Arial"/>
              </a:rPr>
              <a:t>of </a:t>
            </a:r>
            <a:r>
              <a:rPr sz="3200" spc="-10" dirty="0">
                <a:solidFill>
                  <a:srgbClr val="3333CC"/>
                </a:solidFill>
                <a:latin typeface="Arial"/>
                <a:cs typeface="Arial"/>
              </a:rPr>
              <a:t>its</a:t>
            </a:r>
            <a:r>
              <a:rPr sz="3200" spc="-220" dirty="0">
                <a:solidFill>
                  <a:srgbClr val="3333CC"/>
                </a:solidFill>
                <a:latin typeface="Arial"/>
                <a:cs typeface="Arial"/>
              </a:rPr>
              <a:t> </a:t>
            </a:r>
            <a:r>
              <a:rPr sz="3200" spc="-20" dirty="0">
                <a:solidFill>
                  <a:srgbClr val="3333CC"/>
                </a:solidFill>
                <a:latin typeface="Arial"/>
                <a:cs typeface="Arial"/>
              </a:rPr>
              <a:t>gradient  </a:t>
            </a:r>
            <a:r>
              <a:rPr sz="3200" spc="-15" dirty="0">
                <a:solidFill>
                  <a:srgbClr val="3333CC"/>
                </a:solidFill>
                <a:latin typeface="Arial"/>
                <a:cs typeface="Arial"/>
              </a:rPr>
              <a:t>by </a:t>
            </a:r>
            <a:r>
              <a:rPr sz="3200" spc="-20" dirty="0">
                <a:solidFill>
                  <a:srgbClr val="3333CC"/>
                </a:solidFill>
                <a:latin typeface="Arial"/>
                <a:cs typeface="Arial"/>
              </a:rPr>
              <a:t>sampling values </a:t>
            </a:r>
            <a:r>
              <a:rPr sz="3200" spc="-15" dirty="0">
                <a:solidFill>
                  <a:srgbClr val="3333CC"/>
                </a:solidFill>
                <a:latin typeface="Arial"/>
                <a:cs typeface="Arial"/>
              </a:rPr>
              <a:t>of</a:t>
            </a:r>
            <a:r>
              <a:rPr sz="3200" spc="-80" dirty="0">
                <a:solidFill>
                  <a:srgbClr val="3333CC"/>
                </a:solidFill>
                <a:latin typeface="Arial"/>
                <a:cs typeface="Arial"/>
              </a:rPr>
              <a:t> </a:t>
            </a:r>
            <a:r>
              <a:rPr sz="3200" b="1" dirty="0">
                <a:latin typeface="Times New Roman"/>
                <a:cs typeface="Times New Roman"/>
              </a:rPr>
              <a:t>μ</a:t>
            </a:r>
            <a:endParaRPr sz="3200" dirty="0">
              <a:latin typeface="Times New Roman"/>
              <a:cs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52A4D-0A34-3C43-A0BB-914111D6816F}"/>
              </a:ext>
            </a:extLst>
          </p:cNvPr>
          <p:cNvSpPr>
            <a:spLocks noGrp="1"/>
          </p:cNvSpPr>
          <p:nvPr>
            <p:ph type="title"/>
          </p:nvPr>
        </p:nvSpPr>
        <p:spPr>
          <a:xfrm>
            <a:off x="1922842" y="963168"/>
            <a:ext cx="7157658" cy="1354217"/>
          </a:xfrm>
        </p:spPr>
        <p:txBody>
          <a:bodyPr/>
          <a:lstStyle/>
          <a:p>
            <a:r>
              <a:rPr lang="en-US" dirty="0"/>
              <a:t>Bias vs Variance Tradeoffs</a:t>
            </a:r>
          </a:p>
        </p:txBody>
      </p:sp>
      <p:sp>
        <p:nvSpPr>
          <p:cNvPr id="3" name="Text Placeholder 2">
            <a:extLst>
              <a:ext uri="{FF2B5EF4-FFF2-40B4-BE49-F238E27FC236}">
                <a16:creationId xmlns:a16="http://schemas.microsoft.com/office/drawing/2014/main" id="{23459046-7D6F-F74B-B0CE-8BCA73B1D129}"/>
              </a:ext>
            </a:extLst>
          </p:cNvPr>
          <p:cNvSpPr>
            <a:spLocks noGrp="1"/>
          </p:cNvSpPr>
          <p:nvPr>
            <p:ph type="body" idx="1"/>
          </p:nvPr>
        </p:nvSpPr>
        <p:spPr>
          <a:xfrm>
            <a:off x="224663" y="1956561"/>
            <a:ext cx="9361805" cy="5109091"/>
          </a:xfrm>
        </p:spPr>
        <p:txBody>
          <a:bodyPr/>
          <a:lstStyle/>
          <a:p>
            <a:pPr marL="457200" indent="-457200">
              <a:buFont typeface="Arial" panose="020B0604020202020204" pitchFamily="34" charset="0"/>
              <a:buChar char="•"/>
            </a:pPr>
            <a:r>
              <a:rPr lang="en-US" dirty="0"/>
              <a:t>Bias error is an error from erroneous assumptions in the learning algorithm. </a:t>
            </a:r>
          </a:p>
          <a:p>
            <a:pPr marL="914400" lvl="1" indent="-457200">
              <a:buFont typeface="Arial" panose="020B0604020202020204" pitchFamily="34" charset="0"/>
              <a:buChar char="•"/>
            </a:pPr>
            <a:r>
              <a:rPr lang="en-US" sz="2800" dirty="0"/>
              <a:t>High bias can cause an algorithm to miss the relevant relations between features and target outputs (underfitting).</a:t>
            </a:r>
          </a:p>
          <a:p>
            <a:pPr marL="914400" lvl="1"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dirty="0"/>
              <a:t>Variance is an error from sensitivity to small fluctuations in the training set. </a:t>
            </a:r>
          </a:p>
          <a:p>
            <a:pPr marL="914400" lvl="1" indent="-457200">
              <a:buFont typeface="Arial" panose="020B0604020202020204" pitchFamily="34" charset="0"/>
              <a:buChar char="•"/>
            </a:pPr>
            <a:r>
              <a:rPr lang="en-US" sz="2800" dirty="0"/>
              <a:t>High variance can cause an algorithm to model the random noise in the training data, rather than the intended outputs (overfitting).</a:t>
            </a:r>
          </a:p>
        </p:txBody>
      </p:sp>
    </p:spTree>
    <p:extLst>
      <p:ext uri="{BB962C8B-B14F-4D97-AF65-F5344CB8AC3E}">
        <p14:creationId xmlns:p14="http://schemas.microsoft.com/office/powerpoint/2010/main" val="254127046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12710" y="544654"/>
            <a:ext cx="8396605" cy="198755"/>
          </a:xfrm>
          <a:prstGeom prst="rect">
            <a:avLst/>
          </a:prstGeom>
        </p:spPr>
        <p:txBody>
          <a:bodyPr vert="horz" wrap="square" lIns="0" tIns="0" rIns="0" bIns="0" rtlCol="0">
            <a:spAutoFit/>
          </a:bodyPr>
          <a:lstStyle/>
          <a:p>
            <a:pPr>
              <a:lnSpc>
                <a:spcPts val="1355"/>
              </a:lnSpc>
              <a:tabLst>
                <a:tab pos="7889240" algn="l"/>
              </a:tabLst>
            </a:pPr>
            <a:r>
              <a:rPr sz="1200" spc="-15" dirty="0">
                <a:latin typeface="Arial"/>
                <a:cs typeface="Arial"/>
              </a:rPr>
              <a:t>Dee</a:t>
            </a:r>
            <a:r>
              <a:rPr sz="1200" dirty="0">
                <a:latin typeface="Arial"/>
                <a:cs typeface="Arial"/>
              </a:rPr>
              <a:t>p </a:t>
            </a:r>
            <a:r>
              <a:rPr sz="1200" spc="-15" dirty="0">
                <a:latin typeface="Arial"/>
                <a:cs typeface="Arial"/>
              </a:rPr>
              <a:t> Lea</a:t>
            </a:r>
            <a:r>
              <a:rPr sz="1200" spc="-5" dirty="0">
                <a:latin typeface="Arial"/>
                <a:cs typeface="Arial"/>
              </a:rPr>
              <a:t>r</a:t>
            </a:r>
            <a:r>
              <a:rPr sz="1200" spc="-15" dirty="0">
                <a:latin typeface="Arial"/>
                <a:cs typeface="Arial"/>
              </a:rPr>
              <a:t>n</a:t>
            </a:r>
            <a:r>
              <a:rPr sz="1200" spc="-10" dirty="0">
                <a:latin typeface="Arial"/>
                <a:cs typeface="Arial"/>
              </a:rPr>
              <a:t>i</a:t>
            </a:r>
            <a:r>
              <a:rPr sz="1200" spc="-15" dirty="0">
                <a:latin typeface="Arial"/>
                <a:cs typeface="Arial"/>
              </a:rPr>
              <a:t>n</a:t>
            </a:r>
            <a:r>
              <a:rPr sz="1200" dirty="0">
                <a:latin typeface="Arial"/>
                <a:cs typeface="Arial"/>
              </a:rPr>
              <a:t>g	</a:t>
            </a:r>
            <a:r>
              <a:rPr sz="2100" spc="-15" baseline="-7936" dirty="0">
                <a:latin typeface="Arial"/>
                <a:cs typeface="Arial"/>
              </a:rPr>
              <a:t>Sr</a:t>
            </a:r>
            <a:r>
              <a:rPr sz="2100" spc="-7" baseline="-7936" dirty="0">
                <a:latin typeface="Arial"/>
                <a:cs typeface="Arial"/>
              </a:rPr>
              <a:t>i</a:t>
            </a:r>
            <a:r>
              <a:rPr sz="2100" spc="-22" baseline="-7936" dirty="0">
                <a:latin typeface="Arial"/>
                <a:cs typeface="Arial"/>
              </a:rPr>
              <a:t>ha</a:t>
            </a:r>
            <a:r>
              <a:rPr sz="2100" spc="-15" baseline="-7936" dirty="0">
                <a:latin typeface="Arial"/>
                <a:cs typeface="Arial"/>
              </a:rPr>
              <a:t>r</a:t>
            </a:r>
            <a:r>
              <a:rPr sz="2100" baseline="-7936" dirty="0">
                <a:latin typeface="Arial"/>
                <a:cs typeface="Arial"/>
              </a:rPr>
              <a:t>i</a:t>
            </a:r>
            <a:endParaRPr sz="2100" baseline="-7936">
              <a:latin typeface="Arial"/>
              <a:cs typeface="Arial"/>
            </a:endParaRPr>
          </a:p>
        </p:txBody>
      </p:sp>
      <p:sp>
        <p:nvSpPr>
          <p:cNvPr id="3" name="object 3"/>
          <p:cNvSpPr/>
          <p:nvPr/>
        </p:nvSpPr>
        <p:spPr>
          <a:xfrm>
            <a:off x="508000" y="532977"/>
            <a:ext cx="9042400" cy="1130300"/>
          </a:xfrm>
          <a:custGeom>
            <a:avLst/>
            <a:gdLst/>
            <a:ahLst/>
            <a:cxnLst/>
            <a:rect l="l" t="t" r="r" b="b"/>
            <a:pathLst>
              <a:path w="9042400" h="1130300">
                <a:moveTo>
                  <a:pt x="0" y="0"/>
                </a:moveTo>
                <a:lnTo>
                  <a:pt x="9042400" y="0"/>
                </a:lnTo>
                <a:lnTo>
                  <a:pt x="9042400" y="1130300"/>
                </a:lnTo>
                <a:lnTo>
                  <a:pt x="0" y="1130300"/>
                </a:lnTo>
                <a:lnTo>
                  <a:pt x="0" y="0"/>
                </a:lnTo>
                <a:close/>
              </a:path>
            </a:pathLst>
          </a:custGeom>
          <a:solidFill>
            <a:srgbClr val="FFFFFF"/>
          </a:solidFill>
        </p:spPr>
        <p:txBody>
          <a:bodyPr wrap="square" lIns="0" tIns="0" rIns="0" bIns="0" rtlCol="0"/>
          <a:lstStyle/>
          <a:p>
            <a:endParaRPr/>
          </a:p>
        </p:txBody>
      </p:sp>
      <p:sp>
        <p:nvSpPr>
          <p:cNvPr id="4" name="object 4"/>
          <p:cNvSpPr txBox="1">
            <a:spLocks noGrp="1"/>
          </p:cNvSpPr>
          <p:nvPr>
            <p:ph type="title"/>
          </p:nvPr>
        </p:nvSpPr>
        <p:spPr>
          <a:xfrm>
            <a:off x="620888" y="728471"/>
            <a:ext cx="9564512" cy="689932"/>
          </a:xfrm>
          <a:prstGeom prst="rect">
            <a:avLst/>
          </a:prstGeom>
        </p:spPr>
        <p:txBody>
          <a:bodyPr vert="horz" wrap="square" lIns="0" tIns="12700" rIns="0" bIns="0" rtlCol="0">
            <a:spAutoFit/>
          </a:bodyPr>
          <a:lstStyle/>
          <a:p>
            <a:pPr marL="12700">
              <a:lnSpc>
                <a:spcPct val="100000"/>
              </a:lnSpc>
              <a:spcBef>
                <a:spcPts val="100"/>
              </a:spcBef>
            </a:pPr>
            <a:r>
              <a:rPr spc="-25" dirty="0"/>
              <a:t>Bagging </a:t>
            </a:r>
            <a:r>
              <a:rPr lang="en-US" spc="-20" dirty="0"/>
              <a:t>T</a:t>
            </a:r>
            <a:r>
              <a:rPr spc="-20" dirty="0"/>
              <a:t>raining </a:t>
            </a:r>
            <a:r>
              <a:rPr spc="-15" dirty="0"/>
              <a:t>vs </a:t>
            </a:r>
            <a:r>
              <a:rPr spc="-25" dirty="0"/>
              <a:t>Dropout</a:t>
            </a:r>
            <a:r>
              <a:rPr spc="-110" dirty="0"/>
              <a:t> </a:t>
            </a:r>
            <a:r>
              <a:rPr lang="en-US" spc="-20" dirty="0"/>
              <a:t>T</a:t>
            </a:r>
            <a:r>
              <a:rPr spc="-20" dirty="0"/>
              <a:t>raining</a:t>
            </a:r>
          </a:p>
        </p:txBody>
      </p:sp>
      <p:sp>
        <p:nvSpPr>
          <p:cNvPr id="5" name="object 5"/>
          <p:cNvSpPr txBox="1"/>
          <p:nvPr/>
        </p:nvSpPr>
        <p:spPr>
          <a:xfrm>
            <a:off x="585723" y="1563479"/>
            <a:ext cx="9104377" cy="5299912"/>
          </a:xfrm>
          <a:prstGeom prst="rect">
            <a:avLst/>
          </a:prstGeom>
        </p:spPr>
        <p:txBody>
          <a:bodyPr vert="horz" wrap="square" lIns="0" tIns="95250" rIns="0" bIns="0" rtlCol="0">
            <a:spAutoFit/>
          </a:bodyPr>
          <a:lstStyle/>
          <a:p>
            <a:pPr marL="12700">
              <a:lnSpc>
                <a:spcPct val="100000"/>
              </a:lnSpc>
              <a:spcBef>
                <a:spcPts val="750"/>
              </a:spcBef>
              <a:tabLst>
                <a:tab pos="351155" algn="l"/>
                <a:tab pos="351790" algn="l"/>
              </a:tabLst>
            </a:pPr>
            <a:r>
              <a:rPr sz="3200" spc="-20" dirty="0">
                <a:solidFill>
                  <a:srgbClr val="3333CC"/>
                </a:solidFill>
                <a:latin typeface="Arial"/>
                <a:cs typeface="Arial"/>
              </a:rPr>
              <a:t>Dropout </a:t>
            </a:r>
            <a:r>
              <a:rPr sz="3200" spc="-15" dirty="0">
                <a:solidFill>
                  <a:srgbClr val="3333CC"/>
                </a:solidFill>
                <a:latin typeface="Arial"/>
                <a:cs typeface="Arial"/>
              </a:rPr>
              <a:t>training </a:t>
            </a:r>
            <a:r>
              <a:rPr sz="3200" spc="-20" dirty="0">
                <a:solidFill>
                  <a:srgbClr val="3333CC"/>
                </a:solidFill>
                <a:latin typeface="Arial"/>
                <a:cs typeface="Arial"/>
              </a:rPr>
              <a:t>not same </a:t>
            </a:r>
            <a:r>
              <a:rPr sz="3200" spc="-15" dirty="0">
                <a:solidFill>
                  <a:srgbClr val="3333CC"/>
                </a:solidFill>
                <a:latin typeface="Arial"/>
                <a:cs typeface="Arial"/>
              </a:rPr>
              <a:t>as </a:t>
            </a:r>
            <a:r>
              <a:rPr sz="3200" spc="-20" dirty="0">
                <a:solidFill>
                  <a:srgbClr val="3333CC"/>
                </a:solidFill>
                <a:latin typeface="Arial"/>
                <a:cs typeface="Arial"/>
              </a:rPr>
              <a:t>bagging</a:t>
            </a:r>
            <a:r>
              <a:rPr sz="3200" spc="-130" dirty="0">
                <a:solidFill>
                  <a:srgbClr val="3333CC"/>
                </a:solidFill>
                <a:latin typeface="Arial"/>
                <a:cs typeface="Arial"/>
              </a:rPr>
              <a:t> </a:t>
            </a:r>
            <a:r>
              <a:rPr sz="3200" spc="-20" dirty="0">
                <a:solidFill>
                  <a:srgbClr val="3333CC"/>
                </a:solidFill>
                <a:latin typeface="Arial"/>
                <a:cs typeface="Arial"/>
              </a:rPr>
              <a:t>training</a:t>
            </a:r>
            <a:endParaRPr sz="3200" dirty="0">
              <a:latin typeface="Arial"/>
              <a:cs typeface="Arial"/>
            </a:endParaRPr>
          </a:p>
          <a:p>
            <a:pPr marL="747395" lvl="1" indent="-282575">
              <a:lnSpc>
                <a:spcPct val="100000"/>
              </a:lnSpc>
              <a:spcBef>
                <a:spcPts val="565"/>
              </a:spcBef>
              <a:buChar char="–"/>
              <a:tabLst>
                <a:tab pos="747395" algn="l"/>
              </a:tabLst>
            </a:pPr>
            <a:r>
              <a:rPr sz="2800" spc="-10" dirty="0">
                <a:solidFill>
                  <a:srgbClr val="336600"/>
                </a:solidFill>
                <a:latin typeface="Arial"/>
                <a:cs typeface="Arial"/>
              </a:rPr>
              <a:t>In </a:t>
            </a:r>
            <a:r>
              <a:rPr sz="2800" spc="-15" dirty="0">
                <a:solidFill>
                  <a:srgbClr val="336600"/>
                </a:solidFill>
                <a:latin typeface="Arial"/>
                <a:cs typeface="Arial"/>
              </a:rPr>
              <a:t>bagging, </a:t>
            </a:r>
            <a:r>
              <a:rPr sz="2800" spc="-10" dirty="0">
                <a:solidFill>
                  <a:srgbClr val="336600"/>
                </a:solidFill>
                <a:latin typeface="Arial"/>
                <a:cs typeface="Arial"/>
              </a:rPr>
              <a:t>the </a:t>
            </a:r>
            <a:r>
              <a:rPr sz="2800" spc="-15" dirty="0">
                <a:solidFill>
                  <a:srgbClr val="336600"/>
                </a:solidFill>
                <a:latin typeface="Arial"/>
                <a:cs typeface="Arial"/>
              </a:rPr>
              <a:t>models </a:t>
            </a:r>
            <a:r>
              <a:rPr sz="2800" spc="-10" dirty="0">
                <a:solidFill>
                  <a:srgbClr val="336600"/>
                </a:solidFill>
                <a:latin typeface="Arial"/>
                <a:cs typeface="Arial"/>
              </a:rPr>
              <a:t>are all</a:t>
            </a:r>
            <a:r>
              <a:rPr sz="2800" spc="-100" dirty="0">
                <a:solidFill>
                  <a:srgbClr val="336600"/>
                </a:solidFill>
                <a:latin typeface="Arial"/>
                <a:cs typeface="Arial"/>
              </a:rPr>
              <a:t> </a:t>
            </a:r>
            <a:r>
              <a:rPr sz="2800" spc="-15" dirty="0">
                <a:solidFill>
                  <a:srgbClr val="336600"/>
                </a:solidFill>
                <a:latin typeface="Arial"/>
                <a:cs typeface="Arial"/>
              </a:rPr>
              <a:t>independent</a:t>
            </a:r>
            <a:endParaRPr sz="2800" dirty="0">
              <a:latin typeface="Arial"/>
              <a:cs typeface="Arial"/>
            </a:endParaRPr>
          </a:p>
          <a:p>
            <a:pPr marL="747395" lvl="1" indent="-282575">
              <a:lnSpc>
                <a:spcPct val="100000"/>
              </a:lnSpc>
              <a:spcBef>
                <a:spcPts val="650"/>
              </a:spcBef>
              <a:buChar char="–"/>
              <a:tabLst>
                <a:tab pos="747395" algn="l"/>
              </a:tabLst>
            </a:pPr>
            <a:r>
              <a:rPr sz="2800" spc="-10" dirty="0">
                <a:solidFill>
                  <a:srgbClr val="336600"/>
                </a:solidFill>
                <a:latin typeface="Arial"/>
                <a:cs typeface="Arial"/>
              </a:rPr>
              <a:t>In </a:t>
            </a:r>
            <a:r>
              <a:rPr sz="2800" spc="-15" dirty="0">
                <a:solidFill>
                  <a:srgbClr val="336600"/>
                </a:solidFill>
                <a:latin typeface="Arial"/>
                <a:cs typeface="Arial"/>
              </a:rPr>
              <a:t>dropout, models share</a:t>
            </a:r>
            <a:r>
              <a:rPr sz="2800" spc="-70" dirty="0">
                <a:solidFill>
                  <a:srgbClr val="336600"/>
                </a:solidFill>
                <a:latin typeface="Arial"/>
                <a:cs typeface="Arial"/>
              </a:rPr>
              <a:t> </a:t>
            </a:r>
            <a:r>
              <a:rPr sz="2800" spc="-15" dirty="0">
                <a:solidFill>
                  <a:srgbClr val="336600"/>
                </a:solidFill>
                <a:latin typeface="Arial"/>
                <a:cs typeface="Arial"/>
              </a:rPr>
              <a:t>parameters</a:t>
            </a:r>
            <a:endParaRPr sz="2800" dirty="0">
              <a:latin typeface="Arial"/>
              <a:cs typeface="Arial"/>
            </a:endParaRPr>
          </a:p>
          <a:p>
            <a:pPr marL="1143000" lvl="2" indent="-226695">
              <a:lnSpc>
                <a:spcPct val="100000"/>
              </a:lnSpc>
              <a:spcBef>
                <a:spcPts val="520"/>
              </a:spcBef>
              <a:buChar char="•"/>
              <a:tabLst>
                <a:tab pos="1143000" algn="l"/>
              </a:tabLst>
            </a:pPr>
            <a:r>
              <a:rPr sz="2400" spc="-15" dirty="0">
                <a:solidFill>
                  <a:srgbClr val="660066"/>
                </a:solidFill>
                <a:latin typeface="Arial"/>
                <a:cs typeface="Arial"/>
              </a:rPr>
              <a:t>Models </a:t>
            </a:r>
            <a:r>
              <a:rPr sz="2400" spc="-10" dirty="0">
                <a:solidFill>
                  <a:srgbClr val="660066"/>
                </a:solidFill>
                <a:latin typeface="Arial"/>
                <a:cs typeface="Arial"/>
              </a:rPr>
              <a:t>inherit </a:t>
            </a:r>
            <a:r>
              <a:rPr sz="2400" spc="-15" dirty="0">
                <a:solidFill>
                  <a:srgbClr val="660066"/>
                </a:solidFill>
                <a:latin typeface="Arial"/>
                <a:cs typeface="Arial"/>
              </a:rPr>
              <a:t>subsets </a:t>
            </a:r>
            <a:r>
              <a:rPr sz="2400" spc="-10" dirty="0">
                <a:solidFill>
                  <a:srgbClr val="660066"/>
                </a:solidFill>
                <a:latin typeface="Arial"/>
                <a:cs typeface="Arial"/>
              </a:rPr>
              <a:t>of </a:t>
            </a:r>
            <a:r>
              <a:rPr sz="2400" spc="-15" dirty="0">
                <a:solidFill>
                  <a:srgbClr val="660066"/>
                </a:solidFill>
                <a:latin typeface="Arial"/>
                <a:cs typeface="Arial"/>
              </a:rPr>
              <a:t>parameters </a:t>
            </a:r>
            <a:r>
              <a:rPr sz="2400" spc="-10" dirty="0">
                <a:solidFill>
                  <a:srgbClr val="660066"/>
                </a:solidFill>
                <a:latin typeface="Arial"/>
                <a:cs typeface="Arial"/>
              </a:rPr>
              <a:t>from </a:t>
            </a:r>
            <a:r>
              <a:rPr sz="2400" spc="-15" dirty="0">
                <a:solidFill>
                  <a:srgbClr val="660066"/>
                </a:solidFill>
                <a:latin typeface="Arial"/>
                <a:cs typeface="Arial"/>
              </a:rPr>
              <a:t>parent</a:t>
            </a:r>
            <a:r>
              <a:rPr sz="2400" spc="-130" dirty="0">
                <a:solidFill>
                  <a:srgbClr val="660066"/>
                </a:solidFill>
                <a:latin typeface="Arial"/>
                <a:cs typeface="Arial"/>
              </a:rPr>
              <a:t> </a:t>
            </a:r>
            <a:r>
              <a:rPr sz="2400" spc="-15" dirty="0">
                <a:solidFill>
                  <a:srgbClr val="660066"/>
                </a:solidFill>
                <a:latin typeface="Arial"/>
                <a:cs typeface="Arial"/>
              </a:rPr>
              <a:t>network</a:t>
            </a:r>
            <a:endParaRPr sz="2400" dirty="0">
              <a:latin typeface="Arial"/>
              <a:cs typeface="Arial"/>
            </a:endParaRPr>
          </a:p>
          <a:p>
            <a:pPr marL="1143000" marR="367665" lvl="2" indent="-226060">
              <a:lnSpc>
                <a:spcPct val="100800"/>
              </a:lnSpc>
              <a:spcBef>
                <a:spcPts val="505"/>
              </a:spcBef>
              <a:buChar char="•"/>
              <a:tabLst>
                <a:tab pos="1143000" algn="l"/>
              </a:tabLst>
            </a:pPr>
            <a:r>
              <a:rPr sz="2400" spc="-15" dirty="0">
                <a:solidFill>
                  <a:srgbClr val="660066"/>
                </a:solidFill>
                <a:latin typeface="Arial"/>
                <a:cs typeface="Arial"/>
              </a:rPr>
              <a:t>Parameter sharing </a:t>
            </a:r>
            <a:r>
              <a:rPr sz="2400" spc="-10" dirty="0">
                <a:solidFill>
                  <a:srgbClr val="660066"/>
                </a:solidFill>
                <a:latin typeface="Arial"/>
                <a:cs typeface="Arial"/>
              </a:rPr>
              <a:t>allows an </a:t>
            </a:r>
            <a:r>
              <a:rPr sz="2400" spc="-15" dirty="0">
                <a:solidFill>
                  <a:srgbClr val="660066"/>
                </a:solidFill>
                <a:latin typeface="Arial"/>
                <a:cs typeface="Arial"/>
              </a:rPr>
              <a:t>exponential </a:t>
            </a:r>
            <a:r>
              <a:rPr lang="en-US" sz="2400" spc="-10" dirty="0">
                <a:solidFill>
                  <a:srgbClr val="660066"/>
                </a:solidFill>
                <a:latin typeface="Arial"/>
                <a:cs typeface="Arial"/>
              </a:rPr>
              <a:t>number</a:t>
            </a:r>
            <a:r>
              <a:rPr sz="2400" spc="-10" dirty="0">
                <a:solidFill>
                  <a:srgbClr val="660066"/>
                </a:solidFill>
                <a:latin typeface="Arial"/>
                <a:cs typeface="Arial"/>
              </a:rPr>
              <a:t> of </a:t>
            </a:r>
            <a:r>
              <a:rPr sz="2400" spc="-15" dirty="0">
                <a:solidFill>
                  <a:srgbClr val="660066"/>
                </a:solidFill>
                <a:latin typeface="Arial"/>
                <a:cs typeface="Arial"/>
              </a:rPr>
              <a:t>models </a:t>
            </a:r>
            <a:r>
              <a:rPr sz="2400" spc="-10" dirty="0">
                <a:solidFill>
                  <a:srgbClr val="660066"/>
                </a:solidFill>
                <a:latin typeface="Arial"/>
                <a:cs typeface="Arial"/>
              </a:rPr>
              <a:t>with </a:t>
            </a:r>
            <a:r>
              <a:rPr sz="2400" dirty="0">
                <a:solidFill>
                  <a:srgbClr val="660066"/>
                </a:solidFill>
                <a:latin typeface="Arial"/>
                <a:cs typeface="Arial"/>
              </a:rPr>
              <a:t>a </a:t>
            </a:r>
            <a:r>
              <a:rPr sz="2400" spc="-15" dirty="0">
                <a:solidFill>
                  <a:srgbClr val="660066"/>
                </a:solidFill>
                <a:latin typeface="Arial"/>
                <a:cs typeface="Arial"/>
              </a:rPr>
              <a:t>tractable amount </a:t>
            </a:r>
            <a:r>
              <a:rPr sz="2400" spc="-10" dirty="0">
                <a:solidFill>
                  <a:srgbClr val="660066"/>
                </a:solidFill>
                <a:latin typeface="Arial"/>
                <a:cs typeface="Arial"/>
              </a:rPr>
              <a:t>of</a:t>
            </a:r>
            <a:r>
              <a:rPr sz="2400" spc="-95" dirty="0">
                <a:solidFill>
                  <a:srgbClr val="660066"/>
                </a:solidFill>
                <a:latin typeface="Arial"/>
                <a:cs typeface="Arial"/>
              </a:rPr>
              <a:t> </a:t>
            </a:r>
            <a:r>
              <a:rPr sz="2400" spc="-15" dirty="0">
                <a:solidFill>
                  <a:srgbClr val="660066"/>
                </a:solidFill>
                <a:latin typeface="Arial"/>
                <a:cs typeface="Arial"/>
              </a:rPr>
              <a:t>memory</a:t>
            </a:r>
            <a:endParaRPr sz="2400" dirty="0">
              <a:latin typeface="Arial"/>
              <a:cs typeface="Arial"/>
            </a:endParaRPr>
          </a:p>
          <a:p>
            <a:pPr marL="351155" marR="1125855" indent="-339090">
              <a:lnSpc>
                <a:spcPts val="3790"/>
              </a:lnSpc>
              <a:spcBef>
                <a:spcPts val="785"/>
              </a:spcBef>
              <a:buChar char="•"/>
              <a:tabLst>
                <a:tab pos="351155" algn="l"/>
                <a:tab pos="351790" algn="l"/>
              </a:tabLst>
            </a:pPr>
            <a:r>
              <a:rPr sz="3200" spc="-10" dirty="0">
                <a:solidFill>
                  <a:srgbClr val="3333CC"/>
                </a:solidFill>
                <a:latin typeface="Arial"/>
                <a:cs typeface="Arial"/>
              </a:rPr>
              <a:t>In </a:t>
            </a:r>
            <a:r>
              <a:rPr sz="3200" spc="-25" dirty="0">
                <a:solidFill>
                  <a:srgbClr val="3333CC"/>
                </a:solidFill>
                <a:latin typeface="Arial"/>
                <a:cs typeface="Arial"/>
              </a:rPr>
              <a:t>bagging </a:t>
            </a:r>
            <a:r>
              <a:rPr sz="3200" spc="-20" dirty="0">
                <a:solidFill>
                  <a:srgbClr val="3333CC"/>
                </a:solidFill>
                <a:latin typeface="Arial"/>
                <a:cs typeface="Arial"/>
              </a:rPr>
              <a:t>each </a:t>
            </a:r>
            <a:r>
              <a:rPr sz="3200" spc="-25" dirty="0">
                <a:solidFill>
                  <a:srgbClr val="3333CC"/>
                </a:solidFill>
                <a:latin typeface="Arial"/>
                <a:cs typeface="Arial"/>
              </a:rPr>
              <a:t>model </a:t>
            </a:r>
            <a:r>
              <a:rPr sz="3200" spc="-5" dirty="0">
                <a:solidFill>
                  <a:srgbClr val="3333CC"/>
                </a:solidFill>
                <a:latin typeface="Arial"/>
                <a:cs typeface="Arial"/>
              </a:rPr>
              <a:t>is </a:t>
            </a:r>
            <a:r>
              <a:rPr sz="3200" spc="-20" dirty="0">
                <a:solidFill>
                  <a:srgbClr val="3333CC"/>
                </a:solidFill>
                <a:latin typeface="Arial"/>
                <a:cs typeface="Arial"/>
              </a:rPr>
              <a:t>trained </a:t>
            </a:r>
            <a:r>
              <a:rPr sz="3200" spc="-15" dirty="0">
                <a:solidFill>
                  <a:srgbClr val="3333CC"/>
                </a:solidFill>
                <a:latin typeface="Arial"/>
                <a:cs typeface="Arial"/>
              </a:rPr>
              <a:t>to  </a:t>
            </a:r>
            <a:r>
              <a:rPr sz="3200" spc="-25" dirty="0">
                <a:solidFill>
                  <a:srgbClr val="3333CC"/>
                </a:solidFill>
                <a:latin typeface="Arial"/>
                <a:cs typeface="Arial"/>
              </a:rPr>
              <a:t>convergence</a:t>
            </a:r>
            <a:r>
              <a:rPr lang="en-US" sz="3200" spc="-25" dirty="0">
                <a:solidFill>
                  <a:srgbClr val="3333CC"/>
                </a:solidFill>
                <a:latin typeface="Arial"/>
                <a:cs typeface="Arial"/>
              </a:rPr>
              <a:t> with</a:t>
            </a:r>
            <a:r>
              <a:rPr sz="3200" spc="-15" dirty="0">
                <a:solidFill>
                  <a:srgbClr val="3333CC"/>
                </a:solidFill>
                <a:latin typeface="Arial"/>
                <a:cs typeface="Arial"/>
              </a:rPr>
              <a:t> </a:t>
            </a:r>
            <a:r>
              <a:rPr sz="3200" spc="-10" dirty="0">
                <a:solidFill>
                  <a:srgbClr val="3333CC"/>
                </a:solidFill>
                <a:latin typeface="Arial"/>
                <a:cs typeface="Arial"/>
              </a:rPr>
              <a:t>its </a:t>
            </a:r>
            <a:r>
              <a:rPr sz="3200" spc="-20" dirty="0">
                <a:solidFill>
                  <a:srgbClr val="3333CC"/>
                </a:solidFill>
                <a:latin typeface="Arial"/>
                <a:cs typeface="Arial"/>
              </a:rPr>
              <a:t>respective training</a:t>
            </a:r>
            <a:r>
              <a:rPr sz="3200" spc="-105" dirty="0">
                <a:solidFill>
                  <a:srgbClr val="3333CC"/>
                </a:solidFill>
                <a:latin typeface="Arial"/>
                <a:cs typeface="Arial"/>
              </a:rPr>
              <a:t> </a:t>
            </a:r>
            <a:r>
              <a:rPr sz="3200" spc="-15" dirty="0">
                <a:solidFill>
                  <a:srgbClr val="3333CC"/>
                </a:solidFill>
                <a:latin typeface="Arial"/>
                <a:cs typeface="Arial"/>
              </a:rPr>
              <a:t>set</a:t>
            </a:r>
            <a:endParaRPr sz="3200" dirty="0">
              <a:latin typeface="Arial"/>
              <a:cs typeface="Arial"/>
            </a:endParaRPr>
          </a:p>
          <a:p>
            <a:pPr marL="747395" lvl="1" indent="-282575">
              <a:lnSpc>
                <a:spcPct val="100000"/>
              </a:lnSpc>
              <a:spcBef>
                <a:spcPts val="545"/>
              </a:spcBef>
              <a:buChar char="–"/>
              <a:tabLst>
                <a:tab pos="747395" algn="l"/>
              </a:tabLst>
            </a:pPr>
            <a:r>
              <a:rPr sz="2800" spc="-10" dirty="0">
                <a:solidFill>
                  <a:srgbClr val="336600"/>
                </a:solidFill>
                <a:latin typeface="Arial"/>
                <a:cs typeface="Arial"/>
              </a:rPr>
              <a:t>In </a:t>
            </a:r>
            <a:r>
              <a:rPr sz="2800" spc="-15" dirty="0">
                <a:solidFill>
                  <a:srgbClr val="336600"/>
                </a:solidFill>
                <a:latin typeface="Arial"/>
                <a:cs typeface="Arial"/>
              </a:rPr>
              <a:t>dropout, most models </a:t>
            </a:r>
            <a:r>
              <a:rPr sz="2800" spc="-10" dirty="0">
                <a:solidFill>
                  <a:srgbClr val="336600"/>
                </a:solidFill>
                <a:latin typeface="Arial"/>
                <a:cs typeface="Arial"/>
              </a:rPr>
              <a:t>are not explicitly</a:t>
            </a:r>
            <a:r>
              <a:rPr sz="2800" spc="-135" dirty="0">
                <a:solidFill>
                  <a:srgbClr val="336600"/>
                </a:solidFill>
                <a:latin typeface="Arial"/>
                <a:cs typeface="Arial"/>
              </a:rPr>
              <a:t> </a:t>
            </a:r>
            <a:r>
              <a:rPr sz="2800" spc="-15" dirty="0">
                <a:solidFill>
                  <a:srgbClr val="336600"/>
                </a:solidFill>
                <a:latin typeface="Arial"/>
                <a:cs typeface="Arial"/>
              </a:rPr>
              <a:t>trained</a:t>
            </a:r>
            <a:endParaRPr sz="2800" dirty="0">
              <a:latin typeface="Arial"/>
              <a:cs typeface="Arial"/>
            </a:endParaRPr>
          </a:p>
          <a:p>
            <a:pPr marL="1143000" lvl="2" indent="-226695">
              <a:lnSpc>
                <a:spcPct val="100000"/>
              </a:lnSpc>
              <a:spcBef>
                <a:spcPts val="545"/>
              </a:spcBef>
              <a:buChar char="•"/>
              <a:tabLst>
                <a:tab pos="1143000" algn="l"/>
              </a:tabLst>
            </a:pPr>
            <a:r>
              <a:rPr sz="2400" spc="-15" dirty="0">
                <a:solidFill>
                  <a:srgbClr val="660066"/>
                </a:solidFill>
                <a:latin typeface="Arial"/>
                <a:cs typeface="Arial"/>
              </a:rPr>
              <a:t>Fraction </a:t>
            </a:r>
            <a:r>
              <a:rPr sz="2400" spc="-10" dirty="0">
                <a:solidFill>
                  <a:srgbClr val="660066"/>
                </a:solidFill>
                <a:latin typeface="Arial"/>
                <a:cs typeface="Arial"/>
              </a:rPr>
              <a:t>of </a:t>
            </a:r>
            <a:r>
              <a:rPr sz="2400" spc="-15" dirty="0">
                <a:solidFill>
                  <a:srgbClr val="660066"/>
                </a:solidFill>
                <a:latin typeface="Arial"/>
                <a:cs typeface="Arial"/>
              </a:rPr>
              <a:t>subnetworks </a:t>
            </a:r>
            <a:r>
              <a:rPr sz="2400" spc="-10" dirty="0">
                <a:solidFill>
                  <a:srgbClr val="660066"/>
                </a:solidFill>
                <a:latin typeface="Arial"/>
                <a:cs typeface="Arial"/>
              </a:rPr>
              <a:t>are </a:t>
            </a:r>
            <a:r>
              <a:rPr sz="2400" spc="-15" dirty="0">
                <a:solidFill>
                  <a:srgbClr val="660066"/>
                </a:solidFill>
                <a:latin typeface="Arial"/>
                <a:cs typeface="Arial"/>
              </a:rPr>
              <a:t>trained </a:t>
            </a:r>
            <a:r>
              <a:rPr sz="2400" spc="-10" dirty="0">
                <a:solidFill>
                  <a:srgbClr val="660066"/>
                </a:solidFill>
                <a:latin typeface="Arial"/>
                <a:cs typeface="Arial"/>
              </a:rPr>
              <a:t>for </a:t>
            </a:r>
            <a:r>
              <a:rPr sz="2400" dirty="0">
                <a:solidFill>
                  <a:srgbClr val="660066"/>
                </a:solidFill>
                <a:latin typeface="Arial"/>
                <a:cs typeface="Arial"/>
              </a:rPr>
              <a:t>a </a:t>
            </a:r>
            <a:r>
              <a:rPr sz="2400" spc="-10" dirty="0">
                <a:solidFill>
                  <a:srgbClr val="660066"/>
                </a:solidFill>
                <a:latin typeface="Arial"/>
                <a:cs typeface="Arial"/>
              </a:rPr>
              <a:t>single</a:t>
            </a:r>
            <a:r>
              <a:rPr sz="2400" spc="-130" dirty="0">
                <a:solidFill>
                  <a:srgbClr val="660066"/>
                </a:solidFill>
                <a:latin typeface="Arial"/>
                <a:cs typeface="Arial"/>
              </a:rPr>
              <a:t> </a:t>
            </a:r>
            <a:r>
              <a:rPr sz="2400" spc="-15" dirty="0">
                <a:solidFill>
                  <a:srgbClr val="660066"/>
                </a:solidFill>
                <a:latin typeface="Arial"/>
                <a:cs typeface="Arial"/>
              </a:rPr>
              <a:t>step</a:t>
            </a:r>
            <a:endParaRPr sz="2400" dirty="0">
              <a:latin typeface="Arial"/>
              <a:cs typeface="Arial"/>
            </a:endParaRPr>
          </a:p>
          <a:p>
            <a:pPr marL="1143000" lvl="2" indent="-226695">
              <a:lnSpc>
                <a:spcPct val="100000"/>
              </a:lnSpc>
              <a:spcBef>
                <a:spcPts val="530"/>
              </a:spcBef>
              <a:buChar char="•"/>
              <a:tabLst>
                <a:tab pos="1143000" algn="l"/>
              </a:tabLst>
            </a:pPr>
            <a:r>
              <a:rPr sz="2400" spc="-15" dirty="0">
                <a:solidFill>
                  <a:srgbClr val="660066"/>
                </a:solidFill>
                <a:latin typeface="Arial"/>
                <a:cs typeface="Arial"/>
              </a:rPr>
              <a:t>Parameter sharing </a:t>
            </a:r>
            <a:r>
              <a:rPr lang="en-US" sz="2400" spc="-10" dirty="0">
                <a:solidFill>
                  <a:srgbClr val="660066"/>
                </a:solidFill>
                <a:latin typeface="Arial"/>
                <a:cs typeface="Arial"/>
              </a:rPr>
              <a:t>causes</a:t>
            </a:r>
            <a:r>
              <a:rPr sz="2400" spc="-10" dirty="0">
                <a:solidFill>
                  <a:srgbClr val="660066"/>
                </a:solidFill>
                <a:latin typeface="Arial"/>
                <a:cs typeface="Arial"/>
              </a:rPr>
              <a:t> </a:t>
            </a:r>
            <a:r>
              <a:rPr sz="2400" spc="-15" dirty="0">
                <a:solidFill>
                  <a:srgbClr val="660066"/>
                </a:solidFill>
                <a:latin typeface="Arial"/>
                <a:cs typeface="Arial"/>
              </a:rPr>
              <a:t>good parameter</a:t>
            </a:r>
            <a:r>
              <a:rPr sz="2400" spc="-65" dirty="0">
                <a:solidFill>
                  <a:srgbClr val="660066"/>
                </a:solidFill>
                <a:latin typeface="Arial"/>
                <a:cs typeface="Arial"/>
              </a:rPr>
              <a:t> </a:t>
            </a:r>
            <a:r>
              <a:rPr sz="2400" spc="-15" dirty="0">
                <a:solidFill>
                  <a:srgbClr val="660066"/>
                </a:solidFill>
                <a:latin typeface="Arial"/>
                <a:cs typeface="Arial"/>
              </a:rPr>
              <a:t>settings</a:t>
            </a:r>
            <a:endParaRPr sz="2400" dirty="0">
              <a:latin typeface="Arial"/>
              <a:cs typeface="Aria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p:nvPr/>
        </p:nvSpPr>
        <p:spPr>
          <a:xfrm>
            <a:off x="1012710" y="544654"/>
            <a:ext cx="8396605" cy="198755"/>
          </a:xfrm>
          <a:prstGeom prst="rect">
            <a:avLst/>
          </a:prstGeom>
        </p:spPr>
        <p:txBody>
          <a:bodyPr vert="horz" wrap="square" lIns="0" tIns="0" rIns="0" bIns="0" rtlCol="0">
            <a:spAutoFit/>
          </a:bodyPr>
          <a:lstStyle/>
          <a:p>
            <a:pPr>
              <a:lnSpc>
                <a:spcPts val="1355"/>
              </a:lnSpc>
              <a:tabLst>
                <a:tab pos="7889240" algn="l"/>
              </a:tabLst>
            </a:pPr>
            <a:r>
              <a:rPr sz="1200" spc="-15" dirty="0">
                <a:latin typeface="Arial"/>
                <a:cs typeface="Arial"/>
              </a:rPr>
              <a:t>Dee</a:t>
            </a:r>
            <a:r>
              <a:rPr sz="1200" dirty="0">
                <a:latin typeface="Arial"/>
                <a:cs typeface="Arial"/>
              </a:rPr>
              <a:t>p </a:t>
            </a:r>
            <a:r>
              <a:rPr sz="1200" spc="-15" dirty="0">
                <a:latin typeface="Arial"/>
                <a:cs typeface="Arial"/>
              </a:rPr>
              <a:t> Lea</a:t>
            </a:r>
            <a:r>
              <a:rPr sz="1200" spc="-5" dirty="0">
                <a:latin typeface="Arial"/>
                <a:cs typeface="Arial"/>
              </a:rPr>
              <a:t>r</a:t>
            </a:r>
            <a:r>
              <a:rPr sz="1200" spc="-15" dirty="0">
                <a:latin typeface="Arial"/>
                <a:cs typeface="Arial"/>
              </a:rPr>
              <a:t>n</a:t>
            </a:r>
            <a:r>
              <a:rPr sz="1200" spc="-10" dirty="0">
                <a:latin typeface="Arial"/>
                <a:cs typeface="Arial"/>
              </a:rPr>
              <a:t>i</a:t>
            </a:r>
            <a:r>
              <a:rPr sz="1200" spc="-15" dirty="0">
                <a:latin typeface="Arial"/>
                <a:cs typeface="Arial"/>
              </a:rPr>
              <a:t>n</a:t>
            </a:r>
            <a:r>
              <a:rPr sz="1200" dirty="0">
                <a:latin typeface="Arial"/>
                <a:cs typeface="Arial"/>
              </a:rPr>
              <a:t>g	</a:t>
            </a:r>
            <a:r>
              <a:rPr sz="2100" spc="-15" baseline="-7936" dirty="0">
                <a:latin typeface="Arial"/>
                <a:cs typeface="Arial"/>
              </a:rPr>
              <a:t>Sr</a:t>
            </a:r>
            <a:r>
              <a:rPr sz="2100" spc="-7" baseline="-7936" dirty="0">
                <a:latin typeface="Arial"/>
                <a:cs typeface="Arial"/>
              </a:rPr>
              <a:t>i</a:t>
            </a:r>
            <a:r>
              <a:rPr sz="2100" spc="-22" baseline="-7936" dirty="0">
                <a:latin typeface="Arial"/>
                <a:cs typeface="Arial"/>
              </a:rPr>
              <a:t>ha</a:t>
            </a:r>
            <a:r>
              <a:rPr sz="2100" spc="-15" baseline="-7936" dirty="0">
                <a:latin typeface="Arial"/>
                <a:cs typeface="Arial"/>
              </a:rPr>
              <a:t>r</a:t>
            </a:r>
            <a:r>
              <a:rPr sz="2100" baseline="-7936" dirty="0">
                <a:latin typeface="Arial"/>
                <a:cs typeface="Arial"/>
              </a:rPr>
              <a:t>i</a:t>
            </a:r>
            <a:endParaRPr sz="2100" baseline="-7936">
              <a:latin typeface="Arial"/>
              <a:cs typeface="Arial"/>
            </a:endParaRPr>
          </a:p>
        </p:txBody>
      </p:sp>
      <p:sp>
        <p:nvSpPr>
          <p:cNvPr id="3" name="object 3"/>
          <p:cNvSpPr/>
          <p:nvPr/>
        </p:nvSpPr>
        <p:spPr>
          <a:xfrm>
            <a:off x="508000" y="495300"/>
            <a:ext cx="9042400" cy="1130300"/>
          </a:xfrm>
          <a:custGeom>
            <a:avLst/>
            <a:gdLst/>
            <a:ahLst/>
            <a:cxnLst/>
            <a:rect l="l" t="t" r="r" b="b"/>
            <a:pathLst>
              <a:path w="9042400" h="1130300">
                <a:moveTo>
                  <a:pt x="0" y="0"/>
                </a:moveTo>
                <a:lnTo>
                  <a:pt x="9042400" y="0"/>
                </a:lnTo>
                <a:lnTo>
                  <a:pt x="9042400" y="1130300"/>
                </a:lnTo>
                <a:lnTo>
                  <a:pt x="0" y="1130300"/>
                </a:lnTo>
                <a:lnTo>
                  <a:pt x="0" y="0"/>
                </a:lnTo>
                <a:close/>
              </a:path>
            </a:pathLst>
          </a:custGeom>
          <a:solidFill>
            <a:srgbClr val="FFFFFF"/>
          </a:solidFill>
        </p:spPr>
        <p:txBody>
          <a:bodyPr wrap="square" lIns="0" tIns="0" rIns="0" bIns="0" rtlCol="0"/>
          <a:lstStyle/>
          <a:p>
            <a:endParaRPr/>
          </a:p>
        </p:txBody>
      </p:sp>
      <p:sp>
        <p:nvSpPr>
          <p:cNvPr id="4" name="object 4"/>
          <p:cNvSpPr txBox="1">
            <a:spLocks noGrp="1"/>
          </p:cNvSpPr>
          <p:nvPr>
            <p:ph type="title"/>
          </p:nvPr>
        </p:nvSpPr>
        <p:spPr>
          <a:xfrm>
            <a:off x="1051030" y="691895"/>
            <a:ext cx="7954645" cy="695960"/>
          </a:xfrm>
          <a:prstGeom prst="rect">
            <a:avLst/>
          </a:prstGeom>
        </p:spPr>
        <p:txBody>
          <a:bodyPr vert="horz" wrap="square" lIns="0" tIns="12700" rIns="0" bIns="0" rtlCol="0">
            <a:spAutoFit/>
          </a:bodyPr>
          <a:lstStyle/>
          <a:p>
            <a:pPr marL="12700">
              <a:lnSpc>
                <a:spcPct val="100000"/>
              </a:lnSpc>
              <a:spcBef>
                <a:spcPts val="100"/>
              </a:spcBef>
              <a:tabLst>
                <a:tab pos="5113655" algn="l"/>
              </a:tabLst>
            </a:pPr>
            <a:r>
              <a:rPr spc="-25" dirty="0"/>
              <a:t>Prediction:</a:t>
            </a:r>
            <a:r>
              <a:rPr spc="-15" dirty="0"/>
              <a:t> </a:t>
            </a:r>
            <a:r>
              <a:rPr spc="-25" dirty="0"/>
              <a:t>Bagging</a:t>
            </a:r>
            <a:r>
              <a:rPr lang="en-US" spc="-25" dirty="0"/>
              <a:t> </a:t>
            </a:r>
            <a:r>
              <a:rPr spc="-20" dirty="0"/>
              <a:t>vs</a:t>
            </a:r>
            <a:r>
              <a:rPr spc="-85" dirty="0"/>
              <a:t> </a:t>
            </a:r>
            <a:r>
              <a:rPr spc="-30" dirty="0"/>
              <a:t>Dropout</a:t>
            </a:r>
          </a:p>
        </p:txBody>
      </p:sp>
      <p:sp>
        <p:nvSpPr>
          <p:cNvPr id="5" name="object 5"/>
          <p:cNvSpPr txBox="1"/>
          <p:nvPr/>
        </p:nvSpPr>
        <p:spPr>
          <a:xfrm>
            <a:off x="573023" y="1487279"/>
            <a:ext cx="8622030" cy="2542540"/>
          </a:xfrm>
          <a:prstGeom prst="rect">
            <a:avLst/>
          </a:prstGeom>
        </p:spPr>
        <p:txBody>
          <a:bodyPr vert="horz" wrap="square" lIns="0" tIns="95250" rIns="0" bIns="0" rtlCol="0">
            <a:spAutoFit/>
          </a:bodyPr>
          <a:lstStyle/>
          <a:p>
            <a:pPr marL="364490" indent="-339090">
              <a:lnSpc>
                <a:spcPct val="100000"/>
              </a:lnSpc>
              <a:spcBef>
                <a:spcPts val="750"/>
              </a:spcBef>
              <a:buChar char="•"/>
              <a:tabLst>
                <a:tab pos="363855" algn="l"/>
                <a:tab pos="364490" algn="l"/>
              </a:tabLst>
            </a:pPr>
            <a:r>
              <a:rPr sz="3200" spc="-20" dirty="0">
                <a:solidFill>
                  <a:srgbClr val="3333CC"/>
                </a:solidFill>
                <a:latin typeface="Arial"/>
                <a:cs typeface="Arial"/>
              </a:rPr>
              <a:t>Bagging:</a:t>
            </a:r>
            <a:endParaRPr sz="3200">
              <a:latin typeface="Arial"/>
              <a:cs typeface="Arial"/>
            </a:endParaRPr>
          </a:p>
          <a:p>
            <a:pPr marL="760095" lvl="1" indent="-282575">
              <a:lnSpc>
                <a:spcPct val="100000"/>
              </a:lnSpc>
              <a:spcBef>
                <a:spcPts val="565"/>
              </a:spcBef>
              <a:buChar char="–"/>
              <a:tabLst>
                <a:tab pos="760095" algn="l"/>
              </a:tabLst>
            </a:pPr>
            <a:r>
              <a:rPr sz="2800" spc="-15" dirty="0">
                <a:solidFill>
                  <a:srgbClr val="336600"/>
                </a:solidFill>
                <a:latin typeface="Arial"/>
                <a:cs typeface="Arial"/>
              </a:rPr>
              <a:t>Ensemble accumulates votes </a:t>
            </a:r>
            <a:r>
              <a:rPr sz="2800" spc="-10" dirty="0">
                <a:solidFill>
                  <a:srgbClr val="336600"/>
                </a:solidFill>
                <a:latin typeface="Arial"/>
                <a:cs typeface="Arial"/>
              </a:rPr>
              <a:t>of</a:t>
            </a:r>
            <a:r>
              <a:rPr sz="2800" spc="-80" dirty="0">
                <a:solidFill>
                  <a:srgbClr val="336600"/>
                </a:solidFill>
                <a:latin typeface="Arial"/>
                <a:cs typeface="Arial"/>
              </a:rPr>
              <a:t> </a:t>
            </a:r>
            <a:r>
              <a:rPr sz="2800" spc="-15" dirty="0">
                <a:solidFill>
                  <a:srgbClr val="336600"/>
                </a:solidFill>
                <a:latin typeface="Arial"/>
                <a:cs typeface="Arial"/>
              </a:rPr>
              <a:t>members</a:t>
            </a:r>
            <a:endParaRPr sz="2800">
              <a:latin typeface="Arial"/>
              <a:cs typeface="Arial"/>
            </a:endParaRPr>
          </a:p>
          <a:p>
            <a:pPr marL="760095" lvl="1" indent="-282575">
              <a:lnSpc>
                <a:spcPct val="100000"/>
              </a:lnSpc>
              <a:spcBef>
                <a:spcPts val="650"/>
              </a:spcBef>
              <a:buChar char="–"/>
              <a:tabLst>
                <a:tab pos="760095" algn="l"/>
              </a:tabLst>
            </a:pPr>
            <a:r>
              <a:rPr sz="2800" spc="-15" dirty="0">
                <a:solidFill>
                  <a:srgbClr val="336600"/>
                </a:solidFill>
                <a:latin typeface="Arial"/>
                <a:cs typeface="Arial"/>
              </a:rPr>
              <a:t>Process </a:t>
            </a:r>
            <a:r>
              <a:rPr sz="2800" spc="-5" dirty="0">
                <a:solidFill>
                  <a:srgbClr val="336600"/>
                </a:solidFill>
                <a:latin typeface="Arial"/>
                <a:cs typeface="Arial"/>
              </a:rPr>
              <a:t>is </a:t>
            </a:r>
            <a:r>
              <a:rPr sz="2800" spc="-15" dirty="0">
                <a:solidFill>
                  <a:srgbClr val="336600"/>
                </a:solidFill>
                <a:latin typeface="Arial"/>
                <a:cs typeface="Arial"/>
              </a:rPr>
              <a:t>referred </a:t>
            </a:r>
            <a:r>
              <a:rPr sz="2800" spc="-10" dirty="0">
                <a:solidFill>
                  <a:srgbClr val="336600"/>
                </a:solidFill>
                <a:latin typeface="Arial"/>
                <a:cs typeface="Arial"/>
              </a:rPr>
              <a:t>to as</a:t>
            </a:r>
            <a:r>
              <a:rPr sz="2800" spc="-100" dirty="0">
                <a:solidFill>
                  <a:srgbClr val="336600"/>
                </a:solidFill>
                <a:latin typeface="Arial"/>
                <a:cs typeface="Arial"/>
              </a:rPr>
              <a:t> </a:t>
            </a:r>
            <a:r>
              <a:rPr sz="2800" spc="-15" dirty="0">
                <a:solidFill>
                  <a:srgbClr val="336600"/>
                </a:solidFill>
                <a:latin typeface="Arial"/>
                <a:cs typeface="Arial"/>
              </a:rPr>
              <a:t>inference</a:t>
            </a:r>
            <a:endParaRPr sz="2800">
              <a:latin typeface="Arial"/>
              <a:cs typeface="Arial"/>
            </a:endParaRPr>
          </a:p>
          <a:p>
            <a:pPr marL="1155700" lvl="2" indent="-226695">
              <a:lnSpc>
                <a:spcPct val="100000"/>
              </a:lnSpc>
              <a:spcBef>
                <a:spcPts val="545"/>
              </a:spcBef>
              <a:buChar char="•"/>
              <a:tabLst>
                <a:tab pos="1155700" algn="l"/>
              </a:tabLst>
            </a:pPr>
            <a:r>
              <a:rPr sz="2400" spc="-15" dirty="0">
                <a:solidFill>
                  <a:srgbClr val="660066"/>
                </a:solidFill>
                <a:latin typeface="Arial"/>
                <a:cs typeface="Arial"/>
              </a:rPr>
              <a:t>Assume model needs </a:t>
            </a:r>
            <a:r>
              <a:rPr sz="2400" spc="-10" dirty="0">
                <a:solidFill>
                  <a:srgbClr val="660066"/>
                </a:solidFill>
                <a:latin typeface="Arial"/>
                <a:cs typeface="Arial"/>
              </a:rPr>
              <a:t>to </a:t>
            </a:r>
            <a:r>
              <a:rPr sz="2400" spc="-15" dirty="0">
                <a:solidFill>
                  <a:srgbClr val="660066"/>
                </a:solidFill>
                <a:latin typeface="Arial"/>
                <a:cs typeface="Arial"/>
              </a:rPr>
              <a:t>output </a:t>
            </a:r>
            <a:r>
              <a:rPr sz="2400" dirty="0">
                <a:solidFill>
                  <a:srgbClr val="660066"/>
                </a:solidFill>
                <a:latin typeface="Arial"/>
                <a:cs typeface="Arial"/>
              </a:rPr>
              <a:t>a </a:t>
            </a:r>
            <a:r>
              <a:rPr sz="2400" spc="-15" dirty="0">
                <a:solidFill>
                  <a:srgbClr val="660066"/>
                </a:solidFill>
                <a:latin typeface="Arial"/>
                <a:cs typeface="Arial"/>
              </a:rPr>
              <a:t>probability</a:t>
            </a:r>
            <a:r>
              <a:rPr sz="2400" spc="-60" dirty="0">
                <a:solidFill>
                  <a:srgbClr val="660066"/>
                </a:solidFill>
                <a:latin typeface="Arial"/>
                <a:cs typeface="Arial"/>
              </a:rPr>
              <a:t> </a:t>
            </a:r>
            <a:r>
              <a:rPr sz="2400" spc="-15" dirty="0">
                <a:solidFill>
                  <a:srgbClr val="660066"/>
                </a:solidFill>
                <a:latin typeface="Arial"/>
                <a:cs typeface="Arial"/>
              </a:rPr>
              <a:t>distribution</a:t>
            </a:r>
            <a:endParaRPr sz="2400">
              <a:latin typeface="Arial"/>
              <a:cs typeface="Arial"/>
            </a:endParaRPr>
          </a:p>
          <a:p>
            <a:pPr marL="1155700" lvl="2" indent="-226695">
              <a:lnSpc>
                <a:spcPct val="100000"/>
              </a:lnSpc>
              <a:spcBef>
                <a:spcPts val="605"/>
              </a:spcBef>
              <a:buChar char="•"/>
              <a:tabLst>
                <a:tab pos="1155700" algn="l"/>
              </a:tabLst>
            </a:pPr>
            <a:r>
              <a:rPr sz="2400" spc="-10" dirty="0">
                <a:solidFill>
                  <a:srgbClr val="660066"/>
                </a:solidFill>
                <a:latin typeface="Arial"/>
                <a:cs typeface="Arial"/>
              </a:rPr>
              <a:t>In </a:t>
            </a:r>
            <a:r>
              <a:rPr sz="2400" spc="-15" dirty="0">
                <a:solidFill>
                  <a:srgbClr val="660066"/>
                </a:solidFill>
                <a:latin typeface="Arial"/>
                <a:cs typeface="Arial"/>
              </a:rPr>
              <a:t>bagging, model </a:t>
            </a:r>
            <a:r>
              <a:rPr sz="2400" i="1" dirty="0">
                <a:latin typeface="Times New Roman"/>
                <a:cs typeface="Times New Roman"/>
              </a:rPr>
              <a:t>i </a:t>
            </a:r>
            <a:r>
              <a:rPr sz="2400" spc="-15" dirty="0">
                <a:solidFill>
                  <a:srgbClr val="660066"/>
                </a:solidFill>
                <a:latin typeface="Arial"/>
                <a:cs typeface="Arial"/>
              </a:rPr>
              <a:t>produces</a:t>
            </a:r>
            <a:r>
              <a:rPr sz="2400" spc="-20" dirty="0">
                <a:solidFill>
                  <a:srgbClr val="660066"/>
                </a:solidFill>
                <a:latin typeface="Arial"/>
                <a:cs typeface="Arial"/>
              </a:rPr>
              <a:t> </a:t>
            </a:r>
            <a:r>
              <a:rPr sz="2800" i="1" spc="-5" dirty="0">
                <a:latin typeface="Times New Roman"/>
                <a:cs typeface="Times New Roman"/>
              </a:rPr>
              <a:t>p</a:t>
            </a:r>
            <a:r>
              <a:rPr sz="2700" spc="-7" baseline="24691" dirty="0">
                <a:latin typeface="Times New Roman"/>
                <a:cs typeface="Times New Roman"/>
              </a:rPr>
              <a:t>(</a:t>
            </a:r>
            <a:r>
              <a:rPr sz="2700" i="1" spc="-7" baseline="24691" dirty="0">
                <a:latin typeface="Times New Roman"/>
                <a:cs typeface="Times New Roman"/>
              </a:rPr>
              <a:t>i</a:t>
            </a:r>
            <a:r>
              <a:rPr sz="2700" spc="-7" baseline="24691" dirty="0">
                <a:latin typeface="Times New Roman"/>
                <a:cs typeface="Times New Roman"/>
              </a:rPr>
              <a:t>)</a:t>
            </a:r>
            <a:r>
              <a:rPr sz="2800" spc="-5" dirty="0">
                <a:latin typeface="Times New Roman"/>
                <a:cs typeface="Times New Roman"/>
              </a:rPr>
              <a:t>(</a:t>
            </a:r>
            <a:r>
              <a:rPr sz="2800" i="1" spc="-5" dirty="0">
                <a:latin typeface="Times New Roman"/>
                <a:cs typeface="Times New Roman"/>
              </a:rPr>
              <a:t>y</a:t>
            </a:r>
            <a:r>
              <a:rPr sz="2800" spc="-5" dirty="0">
                <a:latin typeface="Times New Roman"/>
                <a:cs typeface="Times New Roman"/>
              </a:rPr>
              <a:t>|</a:t>
            </a:r>
            <a:r>
              <a:rPr sz="2800" b="1" i="1" spc="-5" dirty="0">
                <a:latin typeface="Times New Roman"/>
                <a:cs typeface="Times New Roman"/>
              </a:rPr>
              <a:t>x</a:t>
            </a:r>
            <a:r>
              <a:rPr sz="2800" spc="-5" dirty="0">
                <a:latin typeface="Times New Roman"/>
                <a:cs typeface="Times New Roman"/>
              </a:rPr>
              <a:t>)</a:t>
            </a:r>
            <a:endParaRPr sz="2800">
              <a:latin typeface="Times New Roman"/>
              <a:cs typeface="Times New Roman"/>
            </a:endParaRPr>
          </a:p>
        </p:txBody>
      </p:sp>
      <p:sp>
        <p:nvSpPr>
          <p:cNvPr id="6" name="object 6"/>
          <p:cNvSpPr txBox="1"/>
          <p:nvPr/>
        </p:nvSpPr>
        <p:spPr>
          <a:xfrm>
            <a:off x="585723" y="4005326"/>
            <a:ext cx="5869940" cy="1037590"/>
          </a:xfrm>
          <a:prstGeom prst="rect">
            <a:avLst/>
          </a:prstGeom>
        </p:spPr>
        <p:txBody>
          <a:bodyPr vert="horz" wrap="square" lIns="0" tIns="80645" rIns="0" bIns="0" rtlCol="0">
            <a:spAutoFit/>
          </a:bodyPr>
          <a:lstStyle/>
          <a:p>
            <a:pPr marL="1143000" indent="-226695">
              <a:lnSpc>
                <a:spcPct val="100000"/>
              </a:lnSpc>
              <a:spcBef>
                <a:spcPts val="635"/>
              </a:spcBef>
              <a:buChar char="•"/>
              <a:tabLst>
                <a:tab pos="1143000" algn="l"/>
              </a:tabLst>
            </a:pPr>
            <a:r>
              <a:rPr sz="2400" spc="-15" dirty="0">
                <a:solidFill>
                  <a:srgbClr val="660066"/>
                </a:solidFill>
                <a:latin typeface="Arial"/>
                <a:cs typeface="Arial"/>
              </a:rPr>
              <a:t>Prediction </a:t>
            </a:r>
            <a:r>
              <a:rPr sz="2400" spc="-10" dirty="0">
                <a:solidFill>
                  <a:srgbClr val="660066"/>
                </a:solidFill>
                <a:latin typeface="Arial"/>
                <a:cs typeface="Arial"/>
              </a:rPr>
              <a:t>of </a:t>
            </a:r>
            <a:r>
              <a:rPr sz="2400" spc="-15" dirty="0">
                <a:solidFill>
                  <a:srgbClr val="660066"/>
                </a:solidFill>
                <a:latin typeface="Arial"/>
                <a:cs typeface="Arial"/>
              </a:rPr>
              <a:t>ensemble </a:t>
            </a:r>
            <a:r>
              <a:rPr sz="2400" spc="-5" dirty="0">
                <a:solidFill>
                  <a:srgbClr val="660066"/>
                </a:solidFill>
                <a:latin typeface="Arial"/>
                <a:cs typeface="Arial"/>
              </a:rPr>
              <a:t>is </a:t>
            </a:r>
            <a:r>
              <a:rPr sz="2400" spc="-10" dirty="0">
                <a:solidFill>
                  <a:srgbClr val="660066"/>
                </a:solidFill>
                <a:latin typeface="Arial"/>
                <a:cs typeface="Arial"/>
              </a:rPr>
              <a:t>the</a:t>
            </a:r>
            <a:r>
              <a:rPr sz="2400" spc="-114" dirty="0">
                <a:solidFill>
                  <a:srgbClr val="660066"/>
                </a:solidFill>
                <a:latin typeface="Arial"/>
                <a:cs typeface="Arial"/>
              </a:rPr>
              <a:t> </a:t>
            </a:r>
            <a:r>
              <a:rPr sz="2400" spc="-15" dirty="0">
                <a:solidFill>
                  <a:srgbClr val="660066"/>
                </a:solidFill>
                <a:latin typeface="Arial"/>
                <a:cs typeface="Arial"/>
              </a:rPr>
              <a:t>mean</a:t>
            </a:r>
            <a:endParaRPr sz="2400">
              <a:latin typeface="Arial"/>
              <a:cs typeface="Arial"/>
            </a:endParaRPr>
          </a:p>
          <a:p>
            <a:pPr marL="351790" indent="-339090">
              <a:lnSpc>
                <a:spcPct val="100000"/>
              </a:lnSpc>
              <a:spcBef>
                <a:spcPts val="710"/>
              </a:spcBef>
              <a:buChar char="•"/>
              <a:tabLst>
                <a:tab pos="351155" algn="l"/>
                <a:tab pos="351790" algn="l"/>
              </a:tabLst>
            </a:pPr>
            <a:r>
              <a:rPr sz="3200" spc="-20" dirty="0">
                <a:solidFill>
                  <a:srgbClr val="3333CC"/>
                </a:solidFill>
                <a:latin typeface="Arial"/>
                <a:cs typeface="Arial"/>
              </a:rPr>
              <a:t>Dropout:</a:t>
            </a:r>
            <a:endParaRPr sz="3200">
              <a:latin typeface="Arial"/>
              <a:cs typeface="Arial"/>
            </a:endParaRPr>
          </a:p>
        </p:txBody>
      </p:sp>
      <p:sp>
        <p:nvSpPr>
          <p:cNvPr id="7" name="object 7"/>
          <p:cNvSpPr txBox="1"/>
          <p:nvPr/>
        </p:nvSpPr>
        <p:spPr>
          <a:xfrm>
            <a:off x="1037844" y="5089144"/>
            <a:ext cx="7440295"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336600"/>
                </a:solidFill>
                <a:latin typeface="Arial"/>
                <a:cs typeface="Arial"/>
              </a:rPr>
              <a:t>– </a:t>
            </a:r>
            <a:r>
              <a:rPr sz="2800" spc="-20" dirty="0">
                <a:solidFill>
                  <a:srgbClr val="336600"/>
                </a:solidFill>
                <a:latin typeface="Arial"/>
                <a:cs typeface="Arial"/>
              </a:rPr>
              <a:t>Submodel </a:t>
            </a:r>
            <a:r>
              <a:rPr sz="2800" spc="-15" dirty="0">
                <a:solidFill>
                  <a:srgbClr val="336600"/>
                </a:solidFill>
                <a:latin typeface="Arial"/>
                <a:cs typeface="Arial"/>
              </a:rPr>
              <a:t>defined </a:t>
            </a:r>
            <a:r>
              <a:rPr sz="2800" spc="-10" dirty="0">
                <a:solidFill>
                  <a:srgbClr val="336600"/>
                </a:solidFill>
                <a:latin typeface="Arial"/>
                <a:cs typeface="Arial"/>
              </a:rPr>
              <a:t>by </a:t>
            </a:r>
            <a:r>
              <a:rPr sz="2800" spc="-15" dirty="0">
                <a:solidFill>
                  <a:srgbClr val="336600"/>
                </a:solidFill>
                <a:latin typeface="Arial"/>
                <a:cs typeface="Arial"/>
              </a:rPr>
              <a:t>mask vector </a:t>
            </a:r>
            <a:r>
              <a:rPr sz="2800" b="1" dirty="0">
                <a:latin typeface="Times New Roman"/>
                <a:cs typeface="Times New Roman"/>
              </a:rPr>
              <a:t>μ </a:t>
            </a:r>
            <a:r>
              <a:rPr sz="2800" spc="-15" dirty="0">
                <a:solidFill>
                  <a:srgbClr val="336600"/>
                </a:solidFill>
                <a:latin typeface="Arial"/>
                <a:cs typeface="Arial"/>
              </a:rPr>
              <a:t>defines</a:t>
            </a:r>
            <a:r>
              <a:rPr sz="2800" spc="-155" dirty="0">
                <a:solidFill>
                  <a:srgbClr val="336600"/>
                </a:solidFill>
                <a:latin typeface="Arial"/>
                <a:cs typeface="Arial"/>
              </a:rPr>
              <a:t> </a:t>
            </a:r>
            <a:r>
              <a:rPr sz="2800" dirty="0">
                <a:solidFill>
                  <a:srgbClr val="336600"/>
                </a:solidFill>
                <a:latin typeface="Arial"/>
                <a:cs typeface="Arial"/>
              </a:rPr>
              <a:t>a</a:t>
            </a:r>
            <a:endParaRPr sz="2800">
              <a:latin typeface="Arial"/>
              <a:cs typeface="Arial"/>
            </a:endParaRPr>
          </a:p>
        </p:txBody>
      </p:sp>
      <p:sp>
        <p:nvSpPr>
          <p:cNvPr id="8" name="object 8"/>
          <p:cNvSpPr txBox="1"/>
          <p:nvPr/>
        </p:nvSpPr>
        <p:spPr>
          <a:xfrm>
            <a:off x="1037844" y="5424424"/>
            <a:ext cx="5556250" cy="1043940"/>
          </a:xfrm>
          <a:prstGeom prst="rect">
            <a:avLst/>
          </a:prstGeom>
        </p:spPr>
        <p:txBody>
          <a:bodyPr vert="horz" wrap="square" lIns="0" tIns="94615" rIns="0" bIns="0" rtlCol="0">
            <a:spAutoFit/>
          </a:bodyPr>
          <a:lstStyle/>
          <a:p>
            <a:pPr marL="295275">
              <a:lnSpc>
                <a:spcPct val="100000"/>
              </a:lnSpc>
              <a:spcBef>
                <a:spcPts val="745"/>
              </a:spcBef>
            </a:pPr>
            <a:r>
              <a:rPr sz="2800" spc="-15" dirty="0">
                <a:solidFill>
                  <a:srgbClr val="336600"/>
                </a:solidFill>
                <a:latin typeface="Arial"/>
                <a:cs typeface="Arial"/>
              </a:rPr>
              <a:t>probability distribution</a:t>
            </a:r>
            <a:r>
              <a:rPr sz="2800" spc="-40" dirty="0">
                <a:solidFill>
                  <a:srgbClr val="336600"/>
                </a:solidFill>
                <a:latin typeface="Arial"/>
                <a:cs typeface="Arial"/>
              </a:rPr>
              <a:t> </a:t>
            </a:r>
            <a:r>
              <a:rPr sz="2800" i="1" spc="-15" dirty="0">
                <a:latin typeface="Times New Roman"/>
                <a:cs typeface="Times New Roman"/>
              </a:rPr>
              <a:t>p</a:t>
            </a:r>
            <a:r>
              <a:rPr sz="2800" spc="-15" dirty="0">
                <a:latin typeface="Times New Roman"/>
                <a:cs typeface="Times New Roman"/>
              </a:rPr>
              <a:t>(</a:t>
            </a:r>
            <a:r>
              <a:rPr sz="2800" i="1" spc="-15" dirty="0">
                <a:latin typeface="Times New Roman"/>
                <a:cs typeface="Times New Roman"/>
              </a:rPr>
              <a:t>y</a:t>
            </a:r>
            <a:r>
              <a:rPr sz="2800" spc="-15" dirty="0">
                <a:latin typeface="Times New Roman"/>
                <a:cs typeface="Times New Roman"/>
              </a:rPr>
              <a:t>|</a:t>
            </a:r>
            <a:r>
              <a:rPr sz="2800" b="1" i="1" spc="-15" dirty="0">
                <a:latin typeface="Times New Roman"/>
                <a:cs typeface="Times New Roman"/>
              </a:rPr>
              <a:t>x</a:t>
            </a:r>
            <a:r>
              <a:rPr sz="2800" i="1" spc="-15" dirty="0">
                <a:latin typeface="Times New Roman"/>
                <a:cs typeface="Times New Roman"/>
              </a:rPr>
              <a:t>,</a:t>
            </a:r>
            <a:r>
              <a:rPr sz="2800" b="1" spc="-15" dirty="0">
                <a:latin typeface="Times New Roman"/>
                <a:cs typeface="Times New Roman"/>
              </a:rPr>
              <a:t>μ</a:t>
            </a:r>
            <a:r>
              <a:rPr sz="2800" spc="-15" dirty="0">
                <a:latin typeface="Times New Roman"/>
                <a:cs typeface="Times New Roman"/>
              </a:rPr>
              <a:t>)</a:t>
            </a:r>
            <a:endParaRPr sz="2800">
              <a:latin typeface="Times New Roman"/>
              <a:cs typeface="Times New Roman"/>
            </a:endParaRPr>
          </a:p>
          <a:p>
            <a:pPr marL="12700">
              <a:lnSpc>
                <a:spcPct val="100000"/>
              </a:lnSpc>
              <a:spcBef>
                <a:spcPts val="650"/>
              </a:spcBef>
            </a:pPr>
            <a:r>
              <a:rPr sz="2800" dirty="0">
                <a:solidFill>
                  <a:srgbClr val="336600"/>
                </a:solidFill>
                <a:latin typeface="Arial"/>
                <a:cs typeface="Arial"/>
              </a:rPr>
              <a:t>– </a:t>
            </a:r>
            <a:r>
              <a:rPr sz="2800" spc="-15" dirty="0">
                <a:solidFill>
                  <a:srgbClr val="336600"/>
                </a:solidFill>
                <a:latin typeface="Arial"/>
                <a:cs typeface="Arial"/>
              </a:rPr>
              <a:t>Arithmetic mean over </a:t>
            </a:r>
            <a:r>
              <a:rPr sz="2800" spc="-10" dirty="0">
                <a:solidFill>
                  <a:srgbClr val="336600"/>
                </a:solidFill>
                <a:latin typeface="Arial"/>
                <a:cs typeface="Arial"/>
              </a:rPr>
              <a:t>all </a:t>
            </a:r>
            <a:r>
              <a:rPr sz="2800" spc="-15" dirty="0">
                <a:solidFill>
                  <a:srgbClr val="336600"/>
                </a:solidFill>
                <a:latin typeface="Arial"/>
                <a:cs typeface="Arial"/>
              </a:rPr>
              <a:t>masks</a:t>
            </a:r>
            <a:r>
              <a:rPr sz="2800" spc="-229" dirty="0">
                <a:solidFill>
                  <a:srgbClr val="336600"/>
                </a:solidFill>
                <a:latin typeface="Arial"/>
                <a:cs typeface="Arial"/>
              </a:rPr>
              <a:t> </a:t>
            </a:r>
            <a:r>
              <a:rPr sz="2800" spc="-5" dirty="0">
                <a:solidFill>
                  <a:srgbClr val="336600"/>
                </a:solidFill>
                <a:latin typeface="Arial"/>
                <a:cs typeface="Arial"/>
              </a:rPr>
              <a:t>is</a:t>
            </a:r>
            <a:endParaRPr sz="2800">
              <a:latin typeface="Arial"/>
              <a:cs typeface="Arial"/>
            </a:endParaRPr>
          </a:p>
        </p:txBody>
      </p:sp>
      <p:sp>
        <p:nvSpPr>
          <p:cNvPr id="9" name="object 9"/>
          <p:cNvSpPr txBox="1"/>
          <p:nvPr/>
        </p:nvSpPr>
        <p:spPr>
          <a:xfrm>
            <a:off x="1489963" y="6511543"/>
            <a:ext cx="7876540" cy="748030"/>
          </a:xfrm>
          <a:prstGeom prst="rect">
            <a:avLst/>
          </a:prstGeom>
        </p:spPr>
        <p:txBody>
          <a:bodyPr vert="horz" wrap="square" lIns="0" tIns="31750" rIns="0" bIns="0" rtlCol="0">
            <a:spAutoFit/>
          </a:bodyPr>
          <a:lstStyle/>
          <a:p>
            <a:pPr marL="238760" marR="5080" indent="-226060">
              <a:lnSpc>
                <a:spcPts val="2810"/>
              </a:lnSpc>
              <a:spcBef>
                <a:spcPts val="250"/>
              </a:spcBef>
              <a:buChar char="•"/>
              <a:tabLst>
                <a:tab pos="238760" algn="l"/>
              </a:tabLst>
            </a:pPr>
            <a:r>
              <a:rPr sz="2400" spc="-15" dirty="0">
                <a:solidFill>
                  <a:srgbClr val="660066"/>
                </a:solidFill>
                <a:latin typeface="Arial"/>
                <a:cs typeface="Arial"/>
              </a:rPr>
              <a:t>Where </a:t>
            </a:r>
            <a:r>
              <a:rPr sz="2400" i="1" spc="-10" dirty="0">
                <a:latin typeface="Times New Roman"/>
                <a:cs typeface="Times New Roman"/>
              </a:rPr>
              <a:t>p</a:t>
            </a:r>
            <a:r>
              <a:rPr sz="2400" spc="-10" dirty="0">
                <a:latin typeface="Times New Roman"/>
                <a:cs typeface="Times New Roman"/>
              </a:rPr>
              <a:t>(</a:t>
            </a:r>
            <a:r>
              <a:rPr sz="2400" b="1" spc="-10" dirty="0">
                <a:latin typeface="Times New Roman"/>
                <a:cs typeface="Times New Roman"/>
              </a:rPr>
              <a:t>μ</a:t>
            </a:r>
            <a:r>
              <a:rPr sz="2400" spc="-10" dirty="0">
                <a:latin typeface="Times New Roman"/>
                <a:cs typeface="Times New Roman"/>
              </a:rPr>
              <a:t>) </a:t>
            </a:r>
            <a:r>
              <a:rPr sz="2400" spc="-5" dirty="0">
                <a:solidFill>
                  <a:srgbClr val="660066"/>
                </a:solidFill>
                <a:latin typeface="Arial"/>
                <a:cs typeface="Arial"/>
              </a:rPr>
              <a:t>is </a:t>
            </a:r>
            <a:r>
              <a:rPr sz="2400" spc="-10" dirty="0">
                <a:solidFill>
                  <a:srgbClr val="660066"/>
                </a:solidFill>
                <a:latin typeface="Arial"/>
                <a:cs typeface="Arial"/>
              </a:rPr>
              <a:t>the </a:t>
            </a:r>
            <a:r>
              <a:rPr sz="2400" spc="-15" dirty="0">
                <a:solidFill>
                  <a:srgbClr val="660066"/>
                </a:solidFill>
                <a:latin typeface="Arial"/>
                <a:cs typeface="Arial"/>
              </a:rPr>
              <a:t>distribution used </a:t>
            </a:r>
            <a:r>
              <a:rPr sz="2400" spc="-10" dirty="0">
                <a:solidFill>
                  <a:srgbClr val="660066"/>
                </a:solidFill>
                <a:latin typeface="Arial"/>
                <a:cs typeface="Arial"/>
              </a:rPr>
              <a:t>to </a:t>
            </a:r>
            <a:r>
              <a:rPr sz="2400" spc="-15" dirty="0">
                <a:solidFill>
                  <a:srgbClr val="660066"/>
                </a:solidFill>
                <a:latin typeface="Arial"/>
                <a:cs typeface="Arial"/>
              </a:rPr>
              <a:t>sample </a:t>
            </a:r>
            <a:r>
              <a:rPr sz="2400" b="1" dirty="0">
                <a:latin typeface="Times New Roman"/>
                <a:cs typeface="Times New Roman"/>
              </a:rPr>
              <a:t>μ </a:t>
            </a:r>
            <a:r>
              <a:rPr sz="2400" spc="-10" dirty="0">
                <a:solidFill>
                  <a:srgbClr val="660066"/>
                </a:solidFill>
                <a:latin typeface="Arial"/>
                <a:cs typeface="Arial"/>
              </a:rPr>
              <a:t>at </a:t>
            </a:r>
            <a:r>
              <a:rPr sz="2400" spc="-15" dirty="0">
                <a:solidFill>
                  <a:srgbClr val="660066"/>
                </a:solidFill>
                <a:latin typeface="Arial"/>
                <a:cs typeface="Arial"/>
              </a:rPr>
              <a:t>training  </a:t>
            </a:r>
            <a:r>
              <a:rPr sz="2400" spc="-10" dirty="0">
                <a:solidFill>
                  <a:srgbClr val="660066"/>
                </a:solidFill>
                <a:latin typeface="Arial"/>
                <a:cs typeface="Arial"/>
              </a:rPr>
              <a:t>time</a:t>
            </a:r>
            <a:endParaRPr sz="2400">
              <a:latin typeface="Arial"/>
              <a:cs typeface="Arial"/>
            </a:endParaRPr>
          </a:p>
        </p:txBody>
      </p:sp>
      <p:sp>
        <p:nvSpPr>
          <p:cNvPr id="10" name="object 10"/>
          <p:cNvSpPr txBox="1"/>
          <p:nvPr/>
        </p:nvSpPr>
        <p:spPr>
          <a:xfrm>
            <a:off x="6624746" y="4530192"/>
            <a:ext cx="474980" cy="311785"/>
          </a:xfrm>
          <a:prstGeom prst="rect">
            <a:avLst/>
          </a:prstGeom>
        </p:spPr>
        <p:txBody>
          <a:bodyPr vert="horz" wrap="square" lIns="0" tIns="15875" rIns="0" bIns="0" rtlCol="0">
            <a:spAutoFit/>
          </a:bodyPr>
          <a:lstStyle/>
          <a:p>
            <a:pPr marL="25400">
              <a:lnSpc>
                <a:spcPct val="100000"/>
              </a:lnSpc>
              <a:spcBef>
                <a:spcPts val="125"/>
              </a:spcBef>
            </a:pPr>
            <a:r>
              <a:rPr sz="2775" i="1" spc="-89" baseline="12012" dirty="0">
                <a:latin typeface="Cambria"/>
                <a:cs typeface="Cambria"/>
              </a:rPr>
              <a:t>k</a:t>
            </a:r>
            <a:r>
              <a:rPr sz="2775" i="1" spc="292" baseline="12012" dirty="0">
                <a:latin typeface="Cambria"/>
                <a:cs typeface="Cambria"/>
              </a:rPr>
              <a:t> </a:t>
            </a:r>
            <a:r>
              <a:rPr sz="1050" i="1" spc="100" dirty="0">
                <a:latin typeface="Cambria"/>
                <a:cs typeface="Cambria"/>
              </a:rPr>
              <a:t>i=1</a:t>
            </a:r>
            <a:endParaRPr sz="1050">
              <a:latin typeface="Cambria"/>
              <a:cs typeface="Cambria"/>
            </a:endParaRPr>
          </a:p>
        </p:txBody>
      </p:sp>
      <p:sp>
        <p:nvSpPr>
          <p:cNvPr id="11" name="object 11"/>
          <p:cNvSpPr txBox="1"/>
          <p:nvPr/>
        </p:nvSpPr>
        <p:spPr>
          <a:xfrm>
            <a:off x="6914864" y="4143679"/>
            <a:ext cx="76200" cy="191135"/>
          </a:xfrm>
          <a:prstGeom prst="rect">
            <a:avLst/>
          </a:prstGeom>
        </p:spPr>
        <p:txBody>
          <a:bodyPr vert="horz" wrap="square" lIns="0" tIns="17145" rIns="0" bIns="0" rtlCol="0">
            <a:spAutoFit/>
          </a:bodyPr>
          <a:lstStyle/>
          <a:p>
            <a:pPr>
              <a:lnSpc>
                <a:spcPct val="100000"/>
              </a:lnSpc>
              <a:spcBef>
                <a:spcPts val="135"/>
              </a:spcBef>
            </a:pPr>
            <a:r>
              <a:rPr sz="1050" i="1" spc="-25" dirty="0">
                <a:latin typeface="Cambria"/>
                <a:cs typeface="Cambria"/>
              </a:rPr>
              <a:t>k</a:t>
            </a:r>
            <a:endParaRPr sz="1050">
              <a:latin typeface="Cambria"/>
              <a:cs typeface="Cambria"/>
            </a:endParaRPr>
          </a:p>
        </p:txBody>
      </p:sp>
      <p:sp>
        <p:nvSpPr>
          <p:cNvPr id="12" name="object 12"/>
          <p:cNvSpPr txBox="1"/>
          <p:nvPr/>
        </p:nvSpPr>
        <p:spPr>
          <a:xfrm>
            <a:off x="6624746" y="4025612"/>
            <a:ext cx="483870" cy="455295"/>
          </a:xfrm>
          <a:prstGeom prst="rect">
            <a:avLst/>
          </a:prstGeom>
        </p:spPr>
        <p:txBody>
          <a:bodyPr vert="horz" wrap="square" lIns="0" tIns="14604" rIns="0" bIns="0" rtlCol="0">
            <a:spAutoFit/>
          </a:bodyPr>
          <a:lstStyle/>
          <a:p>
            <a:pPr marL="25400">
              <a:lnSpc>
                <a:spcPct val="100000"/>
              </a:lnSpc>
              <a:spcBef>
                <a:spcPts val="114"/>
              </a:spcBef>
            </a:pPr>
            <a:r>
              <a:rPr sz="1850" i="1" u="sng" spc="-20" dirty="0">
                <a:uFill>
                  <a:solidFill>
                    <a:srgbClr val="000000"/>
                  </a:solidFill>
                </a:uFill>
                <a:latin typeface="Cambria"/>
                <a:cs typeface="Cambria"/>
              </a:rPr>
              <a:t>1</a:t>
            </a:r>
            <a:r>
              <a:rPr sz="1850" i="1" spc="5" dirty="0">
                <a:latin typeface="Cambria"/>
                <a:cs typeface="Cambria"/>
              </a:rPr>
              <a:t> </a:t>
            </a:r>
            <a:r>
              <a:rPr sz="4200" spc="-1972" baseline="-31746" dirty="0">
                <a:latin typeface="Symbol"/>
                <a:cs typeface="Symbol"/>
              </a:rPr>
              <a:t></a:t>
            </a:r>
            <a:endParaRPr sz="4200" baseline="-31746">
              <a:latin typeface="Symbol"/>
              <a:cs typeface="Symbol"/>
            </a:endParaRPr>
          </a:p>
        </p:txBody>
      </p:sp>
      <p:sp>
        <p:nvSpPr>
          <p:cNvPr id="13" name="object 13"/>
          <p:cNvSpPr txBox="1"/>
          <p:nvPr/>
        </p:nvSpPr>
        <p:spPr>
          <a:xfrm>
            <a:off x="7090799" y="4298408"/>
            <a:ext cx="956310" cy="311785"/>
          </a:xfrm>
          <a:prstGeom prst="rect">
            <a:avLst/>
          </a:prstGeom>
        </p:spPr>
        <p:txBody>
          <a:bodyPr vert="horz" wrap="square" lIns="0" tIns="15875" rIns="0" bIns="0" rtlCol="0">
            <a:spAutoFit/>
          </a:bodyPr>
          <a:lstStyle/>
          <a:p>
            <a:pPr marL="25400">
              <a:lnSpc>
                <a:spcPct val="100000"/>
              </a:lnSpc>
              <a:spcBef>
                <a:spcPts val="125"/>
              </a:spcBef>
            </a:pPr>
            <a:r>
              <a:rPr sz="1850" i="1" spc="20" dirty="0">
                <a:latin typeface="Cambria"/>
                <a:cs typeface="Cambria"/>
              </a:rPr>
              <a:t>p</a:t>
            </a:r>
            <a:r>
              <a:rPr sz="1575" i="1" spc="30" baseline="44973" dirty="0">
                <a:latin typeface="Cambria"/>
                <a:cs typeface="Cambria"/>
              </a:rPr>
              <a:t>(i)</a:t>
            </a:r>
            <a:r>
              <a:rPr sz="1850" i="1" spc="20" dirty="0">
                <a:latin typeface="Cambria"/>
                <a:cs typeface="Cambria"/>
              </a:rPr>
              <a:t>(y </a:t>
            </a:r>
            <a:r>
              <a:rPr sz="1850" i="1" spc="-65" dirty="0">
                <a:latin typeface="Cambria"/>
                <a:cs typeface="Cambria"/>
              </a:rPr>
              <a:t>| </a:t>
            </a:r>
            <a:r>
              <a:rPr sz="1850" b="1" i="1" spc="200" dirty="0">
                <a:latin typeface="Calibri"/>
                <a:cs typeface="Calibri"/>
              </a:rPr>
              <a:t>x</a:t>
            </a:r>
            <a:r>
              <a:rPr sz="1850" b="1" i="1" spc="-295" dirty="0">
                <a:latin typeface="Calibri"/>
                <a:cs typeface="Calibri"/>
              </a:rPr>
              <a:t> </a:t>
            </a:r>
            <a:r>
              <a:rPr sz="1850" i="1" spc="80" dirty="0">
                <a:latin typeface="Cambria"/>
                <a:cs typeface="Cambria"/>
              </a:rPr>
              <a:t>)</a:t>
            </a:r>
            <a:endParaRPr sz="1850">
              <a:latin typeface="Cambria"/>
              <a:cs typeface="Cambria"/>
            </a:endParaRPr>
          </a:p>
        </p:txBody>
      </p:sp>
      <p:sp>
        <p:nvSpPr>
          <p:cNvPr id="14" name="object 14"/>
          <p:cNvSpPr/>
          <p:nvPr/>
        </p:nvSpPr>
        <p:spPr>
          <a:xfrm>
            <a:off x="6606910" y="4107550"/>
            <a:ext cx="1441450" cy="725805"/>
          </a:xfrm>
          <a:custGeom>
            <a:avLst/>
            <a:gdLst/>
            <a:ahLst/>
            <a:cxnLst/>
            <a:rect l="l" t="t" r="r" b="b"/>
            <a:pathLst>
              <a:path w="1441450" h="725804">
                <a:moveTo>
                  <a:pt x="0" y="0"/>
                </a:moveTo>
                <a:lnTo>
                  <a:pt x="1441132" y="0"/>
                </a:lnTo>
                <a:lnTo>
                  <a:pt x="1441132" y="725275"/>
                </a:lnTo>
                <a:lnTo>
                  <a:pt x="0" y="725275"/>
                </a:lnTo>
                <a:lnTo>
                  <a:pt x="0" y="0"/>
                </a:lnTo>
                <a:close/>
              </a:path>
            </a:pathLst>
          </a:custGeom>
          <a:ln w="9419">
            <a:solidFill>
              <a:srgbClr val="000000"/>
            </a:solidFill>
          </a:ln>
        </p:spPr>
        <p:txBody>
          <a:bodyPr wrap="square" lIns="0" tIns="0" rIns="0" bIns="0" rtlCol="0"/>
          <a:lstStyle/>
          <a:p>
            <a:endParaRPr/>
          </a:p>
        </p:txBody>
      </p:sp>
      <p:sp>
        <p:nvSpPr>
          <p:cNvPr id="15" name="object 15"/>
          <p:cNvSpPr txBox="1"/>
          <p:nvPr/>
        </p:nvSpPr>
        <p:spPr>
          <a:xfrm>
            <a:off x="6880392" y="6288265"/>
            <a:ext cx="92710" cy="191135"/>
          </a:xfrm>
          <a:prstGeom prst="rect">
            <a:avLst/>
          </a:prstGeom>
        </p:spPr>
        <p:txBody>
          <a:bodyPr vert="horz" wrap="square" lIns="0" tIns="17145" rIns="0" bIns="0" rtlCol="0">
            <a:spAutoFit/>
          </a:bodyPr>
          <a:lstStyle/>
          <a:p>
            <a:pPr>
              <a:lnSpc>
                <a:spcPct val="100000"/>
              </a:lnSpc>
              <a:spcBef>
                <a:spcPts val="135"/>
              </a:spcBef>
            </a:pPr>
            <a:r>
              <a:rPr sz="1050" spc="20" dirty="0">
                <a:latin typeface="Symbol"/>
                <a:cs typeface="Symbol"/>
              </a:rPr>
              <a:t></a:t>
            </a:r>
            <a:endParaRPr sz="1050">
              <a:latin typeface="Symbol"/>
              <a:cs typeface="Symbol"/>
            </a:endParaRPr>
          </a:p>
        </p:txBody>
      </p:sp>
      <p:sp>
        <p:nvSpPr>
          <p:cNvPr id="16" name="object 16"/>
          <p:cNvSpPr txBox="1"/>
          <p:nvPr/>
        </p:nvSpPr>
        <p:spPr>
          <a:xfrm>
            <a:off x="6769238" y="5836817"/>
            <a:ext cx="1306195" cy="454659"/>
          </a:xfrm>
          <a:prstGeom prst="rect">
            <a:avLst/>
          </a:prstGeom>
        </p:spPr>
        <p:txBody>
          <a:bodyPr vert="horz" wrap="square" lIns="0" tIns="14604" rIns="0" bIns="0" rtlCol="0">
            <a:spAutoFit/>
          </a:bodyPr>
          <a:lstStyle/>
          <a:p>
            <a:pPr marL="25400">
              <a:lnSpc>
                <a:spcPct val="100000"/>
              </a:lnSpc>
              <a:spcBef>
                <a:spcPts val="114"/>
              </a:spcBef>
            </a:pPr>
            <a:r>
              <a:rPr sz="4200" spc="15" baseline="-6944" dirty="0">
                <a:latin typeface="Symbol"/>
                <a:cs typeface="Symbol"/>
              </a:rPr>
              <a:t></a:t>
            </a:r>
            <a:r>
              <a:rPr sz="4200" spc="-757" baseline="-6944" dirty="0">
                <a:latin typeface="Times New Roman"/>
                <a:cs typeface="Times New Roman"/>
              </a:rPr>
              <a:t> </a:t>
            </a:r>
            <a:r>
              <a:rPr sz="1850" i="1" spc="-20" dirty="0">
                <a:latin typeface="Cambria"/>
                <a:cs typeface="Cambria"/>
              </a:rPr>
              <a:t>p(y </a:t>
            </a:r>
            <a:r>
              <a:rPr sz="1850" i="1" spc="-65" dirty="0">
                <a:latin typeface="Cambria"/>
                <a:cs typeface="Cambria"/>
              </a:rPr>
              <a:t>| </a:t>
            </a:r>
            <a:r>
              <a:rPr sz="1850" b="1" i="1" spc="175" dirty="0">
                <a:latin typeface="Calibri"/>
                <a:cs typeface="Calibri"/>
              </a:rPr>
              <a:t>x,</a:t>
            </a:r>
            <a:r>
              <a:rPr sz="1850" spc="175" dirty="0">
                <a:latin typeface="Symbol"/>
                <a:cs typeface="Symbol"/>
              </a:rPr>
              <a:t></a:t>
            </a:r>
            <a:r>
              <a:rPr sz="1850" i="1" spc="175" dirty="0">
                <a:latin typeface="Cambria"/>
                <a:cs typeface="Cambria"/>
              </a:rPr>
              <a:t>)</a:t>
            </a:r>
            <a:endParaRPr sz="1850">
              <a:latin typeface="Cambria"/>
              <a:cs typeface="Cambria"/>
            </a:endParaRPr>
          </a:p>
        </p:txBody>
      </p:sp>
      <p:sp>
        <p:nvSpPr>
          <p:cNvPr id="17" name="object 17"/>
          <p:cNvSpPr/>
          <p:nvPr/>
        </p:nvSpPr>
        <p:spPr>
          <a:xfrm>
            <a:off x="6757616" y="5765323"/>
            <a:ext cx="1322070" cy="764540"/>
          </a:xfrm>
          <a:custGeom>
            <a:avLst/>
            <a:gdLst/>
            <a:ahLst/>
            <a:cxnLst/>
            <a:rect l="l" t="t" r="r" b="b"/>
            <a:pathLst>
              <a:path w="1322070" h="764540">
                <a:moveTo>
                  <a:pt x="0" y="0"/>
                </a:moveTo>
                <a:lnTo>
                  <a:pt x="1321823" y="0"/>
                </a:lnTo>
                <a:lnTo>
                  <a:pt x="1321823" y="764522"/>
                </a:lnTo>
                <a:lnTo>
                  <a:pt x="0" y="764522"/>
                </a:lnTo>
                <a:lnTo>
                  <a:pt x="0" y="0"/>
                </a:lnTo>
                <a:close/>
              </a:path>
            </a:pathLst>
          </a:custGeom>
          <a:ln w="9419">
            <a:solidFill>
              <a:srgbClr val="000000"/>
            </a:solidFill>
          </a:ln>
        </p:spPr>
        <p:txBody>
          <a:bodyPr wrap="square" lIns="0" tIns="0" rIns="0" bIns="0" rtlCol="0"/>
          <a:lstStyle/>
          <a:p>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58411" y="963168"/>
            <a:ext cx="7285537" cy="689932"/>
          </a:xfrm>
          <a:prstGeom prst="rect">
            <a:avLst/>
          </a:prstGeom>
        </p:spPr>
        <p:txBody>
          <a:bodyPr vert="horz" wrap="square" lIns="0" tIns="12700" rIns="0" bIns="0" rtlCol="0">
            <a:spAutoFit/>
          </a:bodyPr>
          <a:lstStyle/>
          <a:p>
            <a:pPr marL="12700">
              <a:lnSpc>
                <a:spcPct val="100000"/>
              </a:lnSpc>
              <a:spcBef>
                <a:spcPts val="100"/>
              </a:spcBef>
            </a:pPr>
            <a:r>
              <a:rPr spc="-20" dirty="0"/>
              <a:t>Intractability </a:t>
            </a:r>
            <a:r>
              <a:rPr spc="-15" dirty="0"/>
              <a:t>of</a:t>
            </a:r>
            <a:r>
              <a:rPr spc="-95" dirty="0"/>
              <a:t> </a:t>
            </a:r>
            <a:r>
              <a:rPr lang="en-US" spc="-25" dirty="0"/>
              <a:t>P</a:t>
            </a:r>
            <a:r>
              <a:rPr spc="-25" dirty="0"/>
              <a:t>rediction</a:t>
            </a:r>
          </a:p>
        </p:txBody>
      </p:sp>
      <p:sp>
        <p:nvSpPr>
          <p:cNvPr id="5" name="object 5"/>
          <p:cNvSpPr txBox="1"/>
          <p:nvPr/>
        </p:nvSpPr>
        <p:spPr>
          <a:xfrm>
            <a:off x="585723" y="2100072"/>
            <a:ext cx="4048125" cy="513080"/>
          </a:xfrm>
          <a:prstGeom prst="rect">
            <a:avLst/>
          </a:prstGeom>
        </p:spPr>
        <p:txBody>
          <a:bodyPr vert="horz" wrap="square" lIns="0" tIns="12700" rIns="0" bIns="0" rtlCol="0">
            <a:spAutoFit/>
          </a:bodyPr>
          <a:lstStyle/>
          <a:p>
            <a:pPr marL="351790" indent="-339090">
              <a:lnSpc>
                <a:spcPct val="100000"/>
              </a:lnSpc>
              <a:spcBef>
                <a:spcPts val="100"/>
              </a:spcBef>
              <a:buChar char="•"/>
              <a:tabLst>
                <a:tab pos="351155" algn="l"/>
                <a:tab pos="351790" algn="l"/>
              </a:tabLst>
            </a:pPr>
            <a:r>
              <a:rPr sz="3200" spc="-20" dirty="0">
                <a:solidFill>
                  <a:srgbClr val="3333CC"/>
                </a:solidFill>
                <a:latin typeface="Arial"/>
                <a:cs typeface="Arial"/>
              </a:rPr>
              <a:t>Dropout prediction</a:t>
            </a:r>
            <a:r>
              <a:rPr sz="3200" spc="-95" dirty="0">
                <a:solidFill>
                  <a:srgbClr val="3333CC"/>
                </a:solidFill>
                <a:latin typeface="Arial"/>
                <a:cs typeface="Arial"/>
              </a:rPr>
              <a:t> </a:t>
            </a:r>
            <a:r>
              <a:rPr sz="3200" spc="-5" dirty="0">
                <a:solidFill>
                  <a:srgbClr val="3333CC"/>
                </a:solidFill>
                <a:latin typeface="Arial"/>
                <a:cs typeface="Arial"/>
              </a:rPr>
              <a:t>is</a:t>
            </a:r>
            <a:endParaRPr sz="3200">
              <a:latin typeface="Arial"/>
              <a:cs typeface="Arial"/>
            </a:endParaRPr>
          </a:p>
        </p:txBody>
      </p:sp>
      <p:sp>
        <p:nvSpPr>
          <p:cNvPr id="6" name="object 6"/>
          <p:cNvSpPr txBox="1"/>
          <p:nvPr/>
        </p:nvSpPr>
        <p:spPr>
          <a:xfrm>
            <a:off x="585723" y="2670048"/>
            <a:ext cx="8750935" cy="4117153"/>
          </a:xfrm>
          <a:prstGeom prst="rect">
            <a:avLst/>
          </a:prstGeom>
        </p:spPr>
        <p:txBody>
          <a:bodyPr vert="horz" wrap="square" lIns="0" tIns="33655" rIns="0" bIns="0" rtlCol="0">
            <a:spAutoFit/>
          </a:bodyPr>
          <a:lstStyle/>
          <a:p>
            <a:pPr marL="351155" marR="1944370" indent="-339090">
              <a:lnSpc>
                <a:spcPts val="3790"/>
              </a:lnSpc>
              <a:spcBef>
                <a:spcPts val="265"/>
              </a:spcBef>
              <a:buChar char="•"/>
              <a:tabLst>
                <a:tab pos="351155" algn="l"/>
                <a:tab pos="351790" algn="l"/>
              </a:tabLst>
            </a:pPr>
            <a:r>
              <a:rPr sz="3200" spc="-10" dirty="0">
                <a:solidFill>
                  <a:srgbClr val="3333CC"/>
                </a:solidFill>
                <a:latin typeface="Arial"/>
                <a:cs typeface="Arial"/>
              </a:rPr>
              <a:t>It </a:t>
            </a:r>
            <a:r>
              <a:rPr sz="3200" spc="-5" dirty="0">
                <a:solidFill>
                  <a:srgbClr val="3333CC"/>
                </a:solidFill>
                <a:latin typeface="Arial"/>
                <a:cs typeface="Arial"/>
              </a:rPr>
              <a:t>is </a:t>
            </a:r>
            <a:r>
              <a:rPr sz="3200" spc="-20" dirty="0">
                <a:solidFill>
                  <a:srgbClr val="3333CC"/>
                </a:solidFill>
                <a:latin typeface="Arial"/>
                <a:cs typeface="Arial"/>
              </a:rPr>
              <a:t>intractable </a:t>
            </a:r>
            <a:r>
              <a:rPr sz="3200" spc="-10" dirty="0">
                <a:solidFill>
                  <a:srgbClr val="3333CC"/>
                </a:solidFill>
                <a:latin typeface="Arial"/>
                <a:cs typeface="Arial"/>
              </a:rPr>
              <a:t>to </a:t>
            </a:r>
            <a:r>
              <a:rPr sz="3200" spc="-25" dirty="0">
                <a:solidFill>
                  <a:srgbClr val="3333CC"/>
                </a:solidFill>
                <a:latin typeface="Arial"/>
                <a:cs typeface="Arial"/>
              </a:rPr>
              <a:t>evaluate </a:t>
            </a:r>
            <a:r>
              <a:rPr sz="3200" spc="-20" dirty="0">
                <a:solidFill>
                  <a:srgbClr val="3333CC"/>
                </a:solidFill>
                <a:latin typeface="Arial"/>
                <a:cs typeface="Arial"/>
              </a:rPr>
              <a:t>due </a:t>
            </a:r>
            <a:r>
              <a:rPr sz="3200" spc="-10" dirty="0">
                <a:solidFill>
                  <a:srgbClr val="3333CC"/>
                </a:solidFill>
                <a:latin typeface="Arial"/>
                <a:cs typeface="Arial"/>
              </a:rPr>
              <a:t>to</a:t>
            </a:r>
            <a:r>
              <a:rPr sz="3200" spc="-195" dirty="0">
                <a:solidFill>
                  <a:srgbClr val="3333CC"/>
                </a:solidFill>
                <a:latin typeface="Arial"/>
                <a:cs typeface="Arial"/>
              </a:rPr>
              <a:t> </a:t>
            </a:r>
            <a:r>
              <a:rPr sz="3200" spc="-15" dirty="0">
                <a:solidFill>
                  <a:srgbClr val="3333CC"/>
                </a:solidFill>
                <a:latin typeface="Arial"/>
                <a:cs typeface="Arial"/>
              </a:rPr>
              <a:t>an  </a:t>
            </a:r>
            <a:r>
              <a:rPr sz="3200" spc="-20" dirty="0">
                <a:solidFill>
                  <a:srgbClr val="3333CC"/>
                </a:solidFill>
                <a:latin typeface="Arial"/>
                <a:cs typeface="Arial"/>
              </a:rPr>
              <a:t>exponential n</a:t>
            </a:r>
            <a:r>
              <a:rPr lang="en-US" sz="3200" spc="-20" dirty="0">
                <a:solidFill>
                  <a:srgbClr val="3333CC"/>
                </a:solidFill>
                <a:latin typeface="Arial"/>
                <a:cs typeface="Arial"/>
              </a:rPr>
              <a:t>umber</a:t>
            </a:r>
            <a:r>
              <a:rPr sz="3200" spc="-20" dirty="0">
                <a:solidFill>
                  <a:srgbClr val="3333CC"/>
                </a:solidFill>
                <a:latin typeface="Arial"/>
                <a:cs typeface="Arial"/>
              </a:rPr>
              <a:t> </a:t>
            </a:r>
            <a:r>
              <a:rPr sz="3200" spc="-15" dirty="0">
                <a:solidFill>
                  <a:srgbClr val="3333CC"/>
                </a:solidFill>
                <a:latin typeface="Arial"/>
                <a:cs typeface="Arial"/>
              </a:rPr>
              <a:t>of</a:t>
            </a:r>
            <a:r>
              <a:rPr sz="3200" spc="-40" dirty="0">
                <a:solidFill>
                  <a:srgbClr val="3333CC"/>
                </a:solidFill>
                <a:latin typeface="Arial"/>
                <a:cs typeface="Arial"/>
              </a:rPr>
              <a:t> </a:t>
            </a:r>
            <a:r>
              <a:rPr sz="3200" spc="-20" dirty="0">
                <a:solidFill>
                  <a:srgbClr val="3333CC"/>
                </a:solidFill>
                <a:latin typeface="Arial"/>
                <a:cs typeface="Arial"/>
              </a:rPr>
              <a:t>terms</a:t>
            </a:r>
            <a:endParaRPr sz="3200" dirty="0">
              <a:latin typeface="Arial"/>
              <a:cs typeface="Arial"/>
            </a:endParaRPr>
          </a:p>
          <a:p>
            <a:pPr marL="351790" indent="-339090">
              <a:lnSpc>
                <a:spcPct val="100000"/>
              </a:lnSpc>
              <a:spcBef>
                <a:spcPts val="560"/>
              </a:spcBef>
              <a:buChar char="•"/>
              <a:tabLst>
                <a:tab pos="351155" algn="l"/>
                <a:tab pos="351790" algn="l"/>
              </a:tabLst>
            </a:pPr>
            <a:r>
              <a:rPr sz="3200" spc="-15" dirty="0">
                <a:solidFill>
                  <a:srgbClr val="3333CC"/>
                </a:solidFill>
                <a:latin typeface="Arial"/>
                <a:cs typeface="Arial"/>
              </a:rPr>
              <a:t>We can </a:t>
            </a:r>
            <a:r>
              <a:rPr sz="3200" spc="-25" dirty="0">
                <a:solidFill>
                  <a:srgbClr val="3333CC"/>
                </a:solidFill>
                <a:latin typeface="Arial"/>
                <a:cs typeface="Arial"/>
              </a:rPr>
              <a:t>approximate</a:t>
            </a:r>
            <a:r>
              <a:rPr sz="3200" spc="-20" dirty="0">
                <a:solidFill>
                  <a:srgbClr val="3333CC"/>
                </a:solidFill>
                <a:latin typeface="Arial"/>
                <a:cs typeface="Arial"/>
              </a:rPr>
              <a:t> using</a:t>
            </a:r>
            <a:r>
              <a:rPr sz="3200" spc="-130" dirty="0">
                <a:solidFill>
                  <a:srgbClr val="3333CC"/>
                </a:solidFill>
                <a:latin typeface="Arial"/>
                <a:cs typeface="Arial"/>
              </a:rPr>
              <a:t> </a:t>
            </a:r>
            <a:r>
              <a:rPr sz="3200" spc="-20" dirty="0">
                <a:solidFill>
                  <a:srgbClr val="3333CC"/>
                </a:solidFill>
                <a:latin typeface="Arial"/>
                <a:cs typeface="Arial"/>
              </a:rPr>
              <a:t>sampling</a:t>
            </a:r>
            <a:endParaRPr sz="3200" dirty="0">
              <a:latin typeface="Arial"/>
              <a:cs typeface="Arial"/>
            </a:endParaRPr>
          </a:p>
          <a:p>
            <a:pPr marL="747395" lvl="1" indent="-282575">
              <a:lnSpc>
                <a:spcPct val="100000"/>
              </a:lnSpc>
              <a:spcBef>
                <a:spcPts val="660"/>
              </a:spcBef>
              <a:buChar char="–"/>
              <a:tabLst>
                <a:tab pos="747395" algn="l"/>
              </a:tabLst>
            </a:pPr>
            <a:r>
              <a:rPr sz="2800" spc="-15" dirty="0">
                <a:solidFill>
                  <a:srgbClr val="336600"/>
                </a:solidFill>
                <a:latin typeface="Arial"/>
                <a:cs typeface="Arial"/>
              </a:rPr>
              <a:t>By averaging together </a:t>
            </a:r>
            <a:r>
              <a:rPr sz="2800" spc="-10" dirty="0">
                <a:solidFill>
                  <a:srgbClr val="336600"/>
                </a:solidFill>
                <a:latin typeface="Arial"/>
                <a:cs typeface="Arial"/>
              </a:rPr>
              <a:t>the </a:t>
            </a:r>
            <a:r>
              <a:rPr sz="2800" spc="-15" dirty="0">
                <a:solidFill>
                  <a:srgbClr val="336600"/>
                </a:solidFill>
                <a:latin typeface="Arial"/>
                <a:cs typeface="Arial"/>
              </a:rPr>
              <a:t>output </a:t>
            </a:r>
            <a:r>
              <a:rPr sz="2800" spc="-10" dirty="0">
                <a:solidFill>
                  <a:srgbClr val="336600"/>
                </a:solidFill>
                <a:latin typeface="Arial"/>
                <a:cs typeface="Arial"/>
              </a:rPr>
              <a:t>from </a:t>
            </a:r>
            <a:r>
              <a:rPr sz="2800" spc="-15" dirty="0">
                <a:solidFill>
                  <a:srgbClr val="336600"/>
                </a:solidFill>
                <a:latin typeface="Arial"/>
                <a:cs typeface="Arial"/>
              </a:rPr>
              <a:t>many</a:t>
            </a:r>
            <a:r>
              <a:rPr sz="2800" spc="-140" dirty="0">
                <a:solidFill>
                  <a:srgbClr val="336600"/>
                </a:solidFill>
                <a:latin typeface="Arial"/>
                <a:cs typeface="Arial"/>
              </a:rPr>
              <a:t> </a:t>
            </a:r>
            <a:r>
              <a:rPr sz="2800" spc="-15" dirty="0">
                <a:solidFill>
                  <a:srgbClr val="336600"/>
                </a:solidFill>
                <a:latin typeface="Arial"/>
                <a:cs typeface="Arial"/>
              </a:rPr>
              <a:t>masks</a:t>
            </a:r>
            <a:endParaRPr sz="2800" dirty="0">
              <a:latin typeface="Arial"/>
              <a:cs typeface="Arial"/>
            </a:endParaRPr>
          </a:p>
          <a:p>
            <a:pPr marL="1143000" lvl="2" indent="-226695">
              <a:lnSpc>
                <a:spcPct val="100000"/>
              </a:lnSpc>
              <a:spcBef>
                <a:spcPts val="425"/>
              </a:spcBef>
              <a:buChar char="•"/>
              <a:tabLst>
                <a:tab pos="1143000" algn="l"/>
              </a:tabLst>
            </a:pPr>
            <a:r>
              <a:rPr sz="2400" spc="-15" dirty="0">
                <a:latin typeface="Times New Roman"/>
                <a:cs typeface="Times New Roman"/>
              </a:rPr>
              <a:t>10-20 </a:t>
            </a:r>
            <a:r>
              <a:rPr sz="2400" spc="-15" dirty="0">
                <a:solidFill>
                  <a:srgbClr val="660066"/>
                </a:solidFill>
                <a:latin typeface="Arial"/>
                <a:cs typeface="Arial"/>
              </a:rPr>
              <a:t>masks </a:t>
            </a:r>
            <a:r>
              <a:rPr sz="2400" spc="-10" dirty="0">
                <a:solidFill>
                  <a:srgbClr val="660066"/>
                </a:solidFill>
                <a:latin typeface="Arial"/>
                <a:cs typeface="Arial"/>
              </a:rPr>
              <a:t>are </a:t>
            </a:r>
            <a:r>
              <a:rPr sz="2400" spc="-15" dirty="0">
                <a:solidFill>
                  <a:srgbClr val="660066"/>
                </a:solidFill>
                <a:latin typeface="Arial"/>
                <a:cs typeface="Arial"/>
              </a:rPr>
              <a:t>sufficient </a:t>
            </a:r>
            <a:r>
              <a:rPr sz="2400" spc="-10" dirty="0">
                <a:solidFill>
                  <a:srgbClr val="660066"/>
                </a:solidFill>
                <a:latin typeface="Arial"/>
                <a:cs typeface="Arial"/>
              </a:rPr>
              <a:t>for </a:t>
            </a:r>
            <a:r>
              <a:rPr sz="2400" spc="-15" dirty="0">
                <a:solidFill>
                  <a:srgbClr val="660066"/>
                </a:solidFill>
                <a:latin typeface="Arial"/>
                <a:cs typeface="Arial"/>
              </a:rPr>
              <a:t>good</a:t>
            </a:r>
            <a:r>
              <a:rPr sz="2400" spc="-150" dirty="0">
                <a:solidFill>
                  <a:srgbClr val="660066"/>
                </a:solidFill>
                <a:latin typeface="Arial"/>
                <a:cs typeface="Arial"/>
              </a:rPr>
              <a:t> </a:t>
            </a:r>
            <a:r>
              <a:rPr sz="2400" spc="-15" dirty="0">
                <a:solidFill>
                  <a:srgbClr val="660066"/>
                </a:solidFill>
                <a:latin typeface="Arial"/>
                <a:cs typeface="Arial"/>
              </a:rPr>
              <a:t>performance</a:t>
            </a:r>
            <a:endParaRPr sz="2400" dirty="0">
              <a:latin typeface="Arial"/>
              <a:cs typeface="Arial"/>
            </a:endParaRPr>
          </a:p>
          <a:p>
            <a:pPr marL="351155" marR="537210" indent="-339090">
              <a:lnSpc>
                <a:spcPts val="3790"/>
              </a:lnSpc>
              <a:spcBef>
                <a:spcPts val="1000"/>
              </a:spcBef>
              <a:buChar char="•"/>
              <a:tabLst>
                <a:tab pos="351155" algn="l"/>
                <a:tab pos="351790" algn="l"/>
              </a:tabLst>
            </a:pPr>
            <a:r>
              <a:rPr lang="en-US" sz="3200" spc="-20" dirty="0">
                <a:solidFill>
                  <a:srgbClr val="3333CC"/>
                </a:solidFill>
                <a:latin typeface="Arial"/>
                <a:cs typeface="Arial"/>
              </a:rPr>
              <a:t>B</a:t>
            </a:r>
            <a:r>
              <a:rPr sz="3200" spc="-20" dirty="0">
                <a:solidFill>
                  <a:srgbClr val="3333CC"/>
                </a:solidFill>
                <a:latin typeface="Arial"/>
                <a:cs typeface="Arial"/>
              </a:rPr>
              <a:t>etter </a:t>
            </a:r>
            <a:r>
              <a:rPr sz="3200" spc="-25" dirty="0">
                <a:solidFill>
                  <a:srgbClr val="3333CC"/>
                </a:solidFill>
                <a:latin typeface="Arial"/>
                <a:cs typeface="Arial"/>
              </a:rPr>
              <a:t>approach </a:t>
            </a:r>
            <a:r>
              <a:rPr sz="3200" spc="-15" dirty="0">
                <a:solidFill>
                  <a:srgbClr val="3333CC"/>
                </a:solidFill>
                <a:latin typeface="Arial"/>
                <a:cs typeface="Arial"/>
              </a:rPr>
              <a:t>at the </a:t>
            </a:r>
            <a:r>
              <a:rPr sz="3200" spc="-20" dirty="0">
                <a:solidFill>
                  <a:srgbClr val="3333CC"/>
                </a:solidFill>
                <a:latin typeface="Arial"/>
                <a:cs typeface="Arial"/>
              </a:rPr>
              <a:t>cost </a:t>
            </a:r>
            <a:r>
              <a:rPr sz="3200" spc="-15" dirty="0">
                <a:solidFill>
                  <a:srgbClr val="3333CC"/>
                </a:solidFill>
                <a:latin typeface="Arial"/>
                <a:cs typeface="Arial"/>
              </a:rPr>
              <a:t>of </a:t>
            </a:r>
            <a:r>
              <a:rPr sz="3200" dirty="0">
                <a:solidFill>
                  <a:srgbClr val="3333CC"/>
                </a:solidFill>
                <a:latin typeface="Arial"/>
                <a:cs typeface="Arial"/>
              </a:rPr>
              <a:t>a</a:t>
            </a:r>
            <a:r>
              <a:rPr sz="3200" spc="-125" dirty="0">
                <a:solidFill>
                  <a:srgbClr val="3333CC"/>
                </a:solidFill>
                <a:latin typeface="Arial"/>
                <a:cs typeface="Arial"/>
              </a:rPr>
              <a:t> </a:t>
            </a:r>
            <a:r>
              <a:rPr sz="3200" spc="-15" dirty="0">
                <a:solidFill>
                  <a:srgbClr val="3333CC"/>
                </a:solidFill>
                <a:latin typeface="Arial"/>
                <a:cs typeface="Arial"/>
              </a:rPr>
              <a:t>single  </a:t>
            </a:r>
            <a:r>
              <a:rPr sz="3200" spc="-20" dirty="0">
                <a:solidFill>
                  <a:srgbClr val="3333CC"/>
                </a:solidFill>
                <a:latin typeface="Arial"/>
                <a:cs typeface="Arial"/>
              </a:rPr>
              <a:t>forward</a:t>
            </a:r>
            <a:r>
              <a:rPr sz="3200" spc="-45" dirty="0">
                <a:solidFill>
                  <a:srgbClr val="3333CC"/>
                </a:solidFill>
                <a:latin typeface="Arial"/>
                <a:cs typeface="Arial"/>
              </a:rPr>
              <a:t> </a:t>
            </a:r>
            <a:r>
              <a:rPr sz="3200" spc="-25" dirty="0">
                <a:solidFill>
                  <a:srgbClr val="3333CC"/>
                </a:solidFill>
                <a:latin typeface="Arial"/>
                <a:cs typeface="Arial"/>
              </a:rPr>
              <a:t>propagation:</a:t>
            </a:r>
            <a:endParaRPr sz="3200" dirty="0">
              <a:latin typeface="Arial"/>
              <a:cs typeface="Arial"/>
            </a:endParaRPr>
          </a:p>
          <a:p>
            <a:pPr marL="747395" lvl="1" indent="-282575">
              <a:lnSpc>
                <a:spcPct val="100000"/>
              </a:lnSpc>
              <a:spcBef>
                <a:spcPts val="455"/>
              </a:spcBef>
              <a:buChar char="–"/>
              <a:tabLst>
                <a:tab pos="747395" algn="l"/>
              </a:tabLst>
            </a:pPr>
            <a:r>
              <a:rPr sz="2800" spc="-10" dirty="0">
                <a:solidFill>
                  <a:srgbClr val="336600"/>
                </a:solidFill>
                <a:latin typeface="Arial"/>
                <a:cs typeface="Arial"/>
              </a:rPr>
              <a:t>use </a:t>
            </a:r>
            <a:r>
              <a:rPr sz="2800" spc="-15" dirty="0">
                <a:solidFill>
                  <a:srgbClr val="336600"/>
                </a:solidFill>
                <a:latin typeface="Arial"/>
                <a:cs typeface="Arial"/>
              </a:rPr>
              <a:t>geometric mean rather than arithmetic mean</a:t>
            </a:r>
            <a:r>
              <a:rPr sz="2800" spc="-95" dirty="0">
                <a:solidFill>
                  <a:srgbClr val="336600"/>
                </a:solidFill>
                <a:latin typeface="Arial"/>
                <a:cs typeface="Arial"/>
              </a:rPr>
              <a:t> </a:t>
            </a:r>
            <a:r>
              <a:rPr sz="2800" spc="-15" dirty="0">
                <a:solidFill>
                  <a:srgbClr val="336600"/>
                </a:solidFill>
                <a:latin typeface="Arial"/>
                <a:cs typeface="Arial"/>
              </a:rPr>
              <a:t>of</a:t>
            </a:r>
            <a:endParaRPr sz="2800" dirty="0">
              <a:latin typeface="Arial"/>
              <a:cs typeface="Arial"/>
            </a:endParaRPr>
          </a:p>
        </p:txBody>
      </p:sp>
      <p:sp>
        <p:nvSpPr>
          <p:cNvPr id="7" name="object 7"/>
          <p:cNvSpPr txBox="1"/>
          <p:nvPr/>
        </p:nvSpPr>
        <p:spPr>
          <a:xfrm>
            <a:off x="1320419" y="6707631"/>
            <a:ext cx="7312659" cy="452120"/>
          </a:xfrm>
          <a:prstGeom prst="rect">
            <a:avLst/>
          </a:prstGeom>
        </p:spPr>
        <p:txBody>
          <a:bodyPr vert="horz" wrap="square" lIns="0" tIns="12700" rIns="0" bIns="0" rtlCol="0">
            <a:spAutoFit/>
          </a:bodyPr>
          <a:lstStyle/>
          <a:p>
            <a:pPr marL="12700">
              <a:lnSpc>
                <a:spcPct val="100000"/>
              </a:lnSpc>
              <a:spcBef>
                <a:spcPts val="100"/>
              </a:spcBef>
            </a:pPr>
            <a:r>
              <a:rPr sz="2800" spc="-10" dirty="0">
                <a:solidFill>
                  <a:srgbClr val="336600"/>
                </a:solidFill>
                <a:latin typeface="Arial"/>
                <a:cs typeface="Arial"/>
              </a:rPr>
              <a:t>the </a:t>
            </a:r>
            <a:r>
              <a:rPr sz="2800" spc="-15" dirty="0">
                <a:solidFill>
                  <a:srgbClr val="336600"/>
                </a:solidFill>
                <a:latin typeface="Arial"/>
                <a:cs typeface="Arial"/>
              </a:rPr>
              <a:t>ensemble member’s predicted</a:t>
            </a:r>
            <a:r>
              <a:rPr sz="2800" spc="-80" dirty="0">
                <a:solidFill>
                  <a:srgbClr val="336600"/>
                </a:solidFill>
                <a:latin typeface="Arial"/>
                <a:cs typeface="Arial"/>
              </a:rPr>
              <a:t> </a:t>
            </a:r>
            <a:r>
              <a:rPr sz="2800" spc="-15" dirty="0">
                <a:solidFill>
                  <a:srgbClr val="336600"/>
                </a:solidFill>
                <a:latin typeface="Arial"/>
                <a:cs typeface="Arial"/>
              </a:rPr>
              <a:t>distributions</a:t>
            </a:r>
            <a:endParaRPr sz="2800">
              <a:latin typeface="Arial"/>
              <a:cs typeface="Arial"/>
            </a:endParaRPr>
          </a:p>
        </p:txBody>
      </p:sp>
      <p:sp>
        <p:nvSpPr>
          <p:cNvPr id="9" name="object 9"/>
          <p:cNvSpPr txBox="1"/>
          <p:nvPr/>
        </p:nvSpPr>
        <p:spPr>
          <a:xfrm>
            <a:off x="5373326" y="2520599"/>
            <a:ext cx="92710" cy="191135"/>
          </a:xfrm>
          <a:prstGeom prst="rect">
            <a:avLst/>
          </a:prstGeom>
        </p:spPr>
        <p:txBody>
          <a:bodyPr vert="horz" wrap="square" lIns="0" tIns="17145" rIns="0" bIns="0" rtlCol="0">
            <a:spAutoFit/>
          </a:bodyPr>
          <a:lstStyle/>
          <a:p>
            <a:pPr>
              <a:lnSpc>
                <a:spcPct val="100000"/>
              </a:lnSpc>
              <a:spcBef>
                <a:spcPts val="135"/>
              </a:spcBef>
            </a:pPr>
            <a:r>
              <a:rPr sz="1050" spc="20" dirty="0">
                <a:latin typeface="Symbol"/>
                <a:cs typeface="Symbol"/>
              </a:rPr>
              <a:t></a:t>
            </a:r>
            <a:endParaRPr sz="1050">
              <a:latin typeface="Symbol"/>
              <a:cs typeface="Symbol"/>
            </a:endParaRPr>
          </a:p>
        </p:txBody>
      </p:sp>
      <p:sp>
        <p:nvSpPr>
          <p:cNvPr id="10" name="object 10"/>
          <p:cNvSpPr txBox="1"/>
          <p:nvPr/>
        </p:nvSpPr>
        <p:spPr>
          <a:xfrm>
            <a:off x="5262172" y="2069151"/>
            <a:ext cx="1306195" cy="454659"/>
          </a:xfrm>
          <a:prstGeom prst="rect">
            <a:avLst/>
          </a:prstGeom>
        </p:spPr>
        <p:txBody>
          <a:bodyPr vert="horz" wrap="square" lIns="0" tIns="14604" rIns="0" bIns="0" rtlCol="0">
            <a:spAutoFit/>
          </a:bodyPr>
          <a:lstStyle/>
          <a:p>
            <a:pPr marL="25400">
              <a:lnSpc>
                <a:spcPct val="100000"/>
              </a:lnSpc>
              <a:spcBef>
                <a:spcPts val="114"/>
              </a:spcBef>
            </a:pPr>
            <a:r>
              <a:rPr sz="4200" spc="15" baseline="-6944" dirty="0">
                <a:latin typeface="Symbol"/>
                <a:cs typeface="Symbol"/>
              </a:rPr>
              <a:t></a:t>
            </a:r>
            <a:r>
              <a:rPr sz="4200" spc="-757" baseline="-6944" dirty="0">
                <a:latin typeface="Times New Roman"/>
                <a:cs typeface="Times New Roman"/>
              </a:rPr>
              <a:t> </a:t>
            </a:r>
            <a:r>
              <a:rPr sz="1850" i="1" spc="-20" dirty="0">
                <a:latin typeface="Cambria"/>
                <a:cs typeface="Cambria"/>
              </a:rPr>
              <a:t>p(y </a:t>
            </a:r>
            <a:r>
              <a:rPr sz="1850" i="1" spc="-65" dirty="0">
                <a:latin typeface="Cambria"/>
                <a:cs typeface="Cambria"/>
              </a:rPr>
              <a:t>| </a:t>
            </a:r>
            <a:r>
              <a:rPr sz="1850" b="1" i="1" spc="175" dirty="0">
                <a:latin typeface="Calibri"/>
                <a:cs typeface="Calibri"/>
              </a:rPr>
              <a:t>x,</a:t>
            </a:r>
            <a:r>
              <a:rPr sz="1850" spc="175" dirty="0">
                <a:latin typeface="Symbol"/>
                <a:cs typeface="Symbol"/>
              </a:rPr>
              <a:t></a:t>
            </a:r>
            <a:r>
              <a:rPr sz="1850" i="1" spc="175" dirty="0">
                <a:latin typeface="Cambria"/>
                <a:cs typeface="Cambria"/>
              </a:rPr>
              <a:t>)</a:t>
            </a:r>
            <a:endParaRPr sz="1850">
              <a:latin typeface="Cambria"/>
              <a:cs typeface="Cambria"/>
            </a:endParaRPr>
          </a:p>
        </p:txBody>
      </p:sp>
      <p:sp>
        <p:nvSpPr>
          <p:cNvPr id="11" name="object 11"/>
          <p:cNvSpPr/>
          <p:nvPr/>
        </p:nvSpPr>
        <p:spPr>
          <a:xfrm>
            <a:off x="5250550" y="1997657"/>
            <a:ext cx="1322070" cy="764540"/>
          </a:xfrm>
          <a:custGeom>
            <a:avLst/>
            <a:gdLst/>
            <a:ahLst/>
            <a:cxnLst/>
            <a:rect l="l" t="t" r="r" b="b"/>
            <a:pathLst>
              <a:path w="1322070" h="764539">
                <a:moveTo>
                  <a:pt x="0" y="0"/>
                </a:moveTo>
                <a:lnTo>
                  <a:pt x="1321823" y="0"/>
                </a:lnTo>
                <a:lnTo>
                  <a:pt x="1321823" y="764522"/>
                </a:lnTo>
                <a:lnTo>
                  <a:pt x="0" y="764522"/>
                </a:lnTo>
                <a:lnTo>
                  <a:pt x="0" y="0"/>
                </a:lnTo>
                <a:close/>
              </a:path>
            </a:pathLst>
          </a:custGeom>
          <a:ln w="9419">
            <a:solidFill>
              <a:srgbClr val="000000"/>
            </a:solidFill>
          </a:ln>
        </p:spPr>
        <p:txBody>
          <a:bodyPr wrap="square" lIns="0" tIns="0" rIns="0" bIns="0" rtlCol="0"/>
          <a:lstStyle/>
          <a:p>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214383" y="847293"/>
            <a:ext cx="6269355" cy="695960"/>
          </a:xfrm>
          <a:prstGeom prst="rect">
            <a:avLst/>
          </a:prstGeom>
        </p:spPr>
        <p:txBody>
          <a:bodyPr vert="horz" wrap="square" lIns="0" tIns="12700" rIns="0" bIns="0" rtlCol="0">
            <a:spAutoFit/>
          </a:bodyPr>
          <a:lstStyle/>
          <a:p>
            <a:pPr marL="12700">
              <a:lnSpc>
                <a:spcPct val="100000"/>
              </a:lnSpc>
              <a:spcBef>
                <a:spcPts val="100"/>
              </a:spcBef>
              <a:tabLst>
                <a:tab pos="3740150" algn="l"/>
              </a:tabLst>
            </a:pPr>
            <a:r>
              <a:rPr spc="-5" dirty="0"/>
              <a:t>Regularization	Strategies</a:t>
            </a:r>
          </a:p>
        </p:txBody>
      </p:sp>
      <p:sp>
        <p:nvSpPr>
          <p:cNvPr id="5" name="object 5"/>
          <p:cNvSpPr txBox="1"/>
          <p:nvPr/>
        </p:nvSpPr>
        <p:spPr>
          <a:xfrm>
            <a:off x="929178" y="1690762"/>
            <a:ext cx="4131310" cy="3816985"/>
          </a:xfrm>
          <a:prstGeom prst="rect">
            <a:avLst/>
          </a:prstGeom>
        </p:spPr>
        <p:txBody>
          <a:bodyPr vert="horz" wrap="square" lIns="0" tIns="75565" rIns="0" bIns="0" rtlCol="0">
            <a:spAutoFit/>
          </a:bodyPr>
          <a:lstStyle/>
          <a:p>
            <a:pPr marL="527050" indent="-514350">
              <a:lnSpc>
                <a:spcPct val="100000"/>
              </a:lnSpc>
              <a:spcBef>
                <a:spcPts val="595"/>
              </a:spcBef>
              <a:buAutoNum type="arabicPeriod"/>
              <a:tabLst>
                <a:tab pos="526415" algn="l"/>
                <a:tab pos="527050" algn="l"/>
              </a:tabLst>
            </a:pPr>
            <a:r>
              <a:rPr sz="2400" spc="-5" dirty="0">
                <a:solidFill>
                  <a:srgbClr val="808080"/>
                </a:solidFill>
                <a:latin typeface="Arial"/>
                <a:cs typeface="Arial"/>
              </a:rPr>
              <a:t>Parameter </a:t>
            </a:r>
            <a:r>
              <a:rPr sz="2400" dirty="0">
                <a:solidFill>
                  <a:srgbClr val="808080"/>
                </a:solidFill>
                <a:latin typeface="Arial"/>
                <a:cs typeface="Arial"/>
              </a:rPr>
              <a:t>Norm</a:t>
            </a:r>
            <a:r>
              <a:rPr sz="2400" spc="-25" dirty="0">
                <a:solidFill>
                  <a:srgbClr val="808080"/>
                </a:solidFill>
                <a:latin typeface="Arial"/>
                <a:cs typeface="Arial"/>
              </a:rPr>
              <a:t> </a:t>
            </a:r>
            <a:r>
              <a:rPr sz="2400" spc="-5" dirty="0">
                <a:solidFill>
                  <a:srgbClr val="808080"/>
                </a:solidFill>
                <a:latin typeface="Arial"/>
                <a:cs typeface="Arial"/>
              </a:rPr>
              <a:t>Penalties</a:t>
            </a:r>
            <a:endParaRPr sz="2400" dirty="0">
              <a:latin typeface="Arial"/>
              <a:cs typeface="Arial"/>
            </a:endParaRPr>
          </a:p>
          <a:p>
            <a:pPr marL="520065" marR="180340" indent="-508000">
              <a:lnSpc>
                <a:spcPct val="101499"/>
              </a:lnSpc>
              <a:spcBef>
                <a:spcPts val="450"/>
              </a:spcBef>
              <a:buAutoNum type="arabicPeriod"/>
              <a:tabLst>
                <a:tab pos="526415" algn="l"/>
                <a:tab pos="527050" algn="l"/>
              </a:tabLst>
            </a:pPr>
            <a:r>
              <a:rPr sz="2400" dirty="0">
                <a:solidFill>
                  <a:srgbClr val="808080"/>
                </a:solidFill>
                <a:latin typeface="Arial"/>
                <a:cs typeface="Arial"/>
              </a:rPr>
              <a:t>Norm </a:t>
            </a:r>
            <a:r>
              <a:rPr sz="2400" spc="-5" dirty="0">
                <a:solidFill>
                  <a:srgbClr val="808080"/>
                </a:solidFill>
                <a:latin typeface="Arial"/>
                <a:cs typeface="Arial"/>
              </a:rPr>
              <a:t>Penalties </a:t>
            </a:r>
            <a:r>
              <a:rPr sz="2400" dirty="0">
                <a:solidFill>
                  <a:srgbClr val="808080"/>
                </a:solidFill>
                <a:latin typeface="Arial"/>
                <a:cs typeface="Arial"/>
              </a:rPr>
              <a:t>as  </a:t>
            </a:r>
            <a:r>
              <a:rPr sz="2400" spc="-5" dirty="0">
                <a:solidFill>
                  <a:srgbClr val="808080"/>
                </a:solidFill>
                <a:latin typeface="Arial"/>
                <a:cs typeface="Arial"/>
              </a:rPr>
              <a:t>Constrained Optimization</a:t>
            </a:r>
            <a:endParaRPr sz="2400" dirty="0">
              <a:latin typeface="Arial"/>
              <a:cs typeface="Arial"/>
            </a:endParaRPr>
          </a:p>
          <a:p>
            <a:pPr marL="520065" marR="38100" indent="-508000">
              <a:lnSpc>
                <a:spcPts val="2820"/>
              </a:lnSpc>
              <a:spcBef>
                <a:spcPts val="740"/>
              </a:spcBef>
              <a:buAutoNum type="arabicPeriod"/>
              <a:tabLst>
                <a:tab pos="526415" algn="l"/>
                <a:tab pos="527050" algn="l"/>
              </a:tabLst>
            </a:pPr>
            <a:r>
              <a:rPr sz="2400" spc="-5" dirty="0">
                <a:solidFill>
                  <a:srgbClr val="808080"/>
                </a:solidFill>
                <a:latin typeface="Arial"/>
                <a:cs typeface="Arial"/>
              </a:rPr>
              <a:t>Regularization </a:t>
            </a:r>
            <a:r>
              <a:rPr sz="2400" dirty="0">
                <a:solidFill>
                  <a:srgbClr val="808080"/>
                </a:solidFill>
                <a:latin typeface="Arial"/>
                <a:cs typeface="Arial"/>
              </a:rPr>
              <a:t>and</a:t>
            </a:r>
            <a:r>
              <a:rPr sz="2400" spc="-30" dirty="0">
                <a:solidFill>
                  <a:srgbClr val="808080"/>
                </a:solidFill>
                <a:latin typeface="Arial"/>
                <a:cs typeface="Arial"/>
              </a:rPr>
              <a:t> </a:t>
            </a:r>
            <a:r>
              <a:rPr sz="2400" dirty="0">
                <a:solidFill>
                  <a:srgbClr val="808080"/>
                </a:solidFill>
                <a:latin typeface="Arial"/>
                <a:cs typeface="Arial"/>
              </a:rPr>
              <a:t>Under-  </a:t>
            </a:r>
            <a:r>
              <a:rPr sz="2400" spc="-5" dirty="0">
                <a:solidFill>
                  <a:srgbClr val="808080"/>
                </a:solidFill>
                <a:latin typeface="Arial"/>
                <a:cs typeface="Arial"/>
              </a:rPr>
              <a:t>constrained</a:t>
            </a:r>
            <a:r>
              <a:rPr sz="2400" spc="-10" dirty="0">
                <a:solidFill>
                  <a:srgbClr val="808080"/>
                </a:solidFill>
                <a:latin typeface="Arial"/>
                <a:cs typeface="Arial"/>
              </a:rPr>
              <a:t> </a:t>
            </a:r>
            <a:r>
              <a:rPr sz="2400" dirty="0">
                <a:solidFill>
                  <a:srgbClr val="808080"/>
                </a:solidFill>
                <a:latin typeface="Arial"/>
                <a:cs typeface="Arial"/>
              </a:rPr>
              <a:t>Problems</a:t>
            </a:r>
            <a:endParaRPr sz="2400" dirty="0">
              <a:latin typeface="Arial"/>
              <a:cs typeface="Arial"/>
            </a:endParaRPr>
          </a:p>
          <a:p>
            <a:pPr marL="527050" indent="-514350">
              <a:lnSpc>
                <a:spcPct val="100000"/>
              </a:lnSpc>
              <a:spcBef>
                <a:spcPts val="520"/>
              </a:spcBef>
              <a:buAutoNum type="arabicPeriod"/>
              <a:tabLst>
                <a:tab pos="526415" algn="l"/>
                <a:tab pos="527050" algn="l"/>
              </a:tabLst>
            </a:pPr>
            <a:r>
              <a:rPr sz="2400" spc="-5" dirty="0">
                <a:solidFill>
                  <a:srgbClr val="808080"/>
                </a:solidFill>
                <a:latin typeface="Arial"/>
                <a:cs typeface="Arial"/>
              </a:rPr>
              <a:t>Data </a:t>
            </a:r>
            <a:r>
              <a:rPr sz="2400" dirty="0">
                <a:solidFill>
                  <a:srgbClr val="808080"/>
                </a:solidFill>
                <a:latin typeface="Arial"/>
                <a:cs typeface="Arial"/>
              </a:rPr>
              <a:t>Set</a:t>
            </a:r>
            <a:r>
              <a:rPr sz="2400" spc="-10" dirty="0">
                <a:solidFill>
                  <a:srgbClr val="808080"/>
                </a:solidFill>
                <a:latin typeface="Arial"/>
                <a:cs typeface="Arial"/>
              </a:rPr>
              <a:t> </a:t>
            </a:r>
            <a:r>
              <a:rPr sz="2400" spc="-5" dirty="0">
                <a:solidFill>
                  <a:srgbClr val="808080"/>
                </a:solidFill>
                <a:latin typeface="Arial"/>
                <a:cs typeface="Arial"/>
              </a:rPr>
              <a:t>Augmentation</a:t>
            </a:r>
            <a:endParaRPr sz="2400" dirty="0">
              <a:latin typeface="Arial"/>
              <a:cs typeface="Arial"/>
            </a:endParaRPr>
          </a:p>
          <a:p>
            <a:pPr marL="527050" indent="-514350">
              <a:lnSpc>
                <a:spcPct val="100000"/>
              </a:lnSpc>
              <a:spcBef>
                <a:spcPts val="620"/>
              </a:spcBef>
              <a:buAutoNum type="arabicPeriod"/>
              <a:tabLst>
                <a:tab pos="526415" algn="l"/>
                <a:tab pos="527050" algn="l"/>
              </a:tabLst>
            </a:pPr>
            <a:r>
              <a:rPr sz="2400" dirty="0">
                <a:solidFill>
                  <a:srgbClr val="808080"/>
                </a:solidFill>
                <a:latin typeface="Arial"/>
                <a:cs typeface="Arial"/>
              </a:rPr>
              <a:t>Noise</a:t>
            </a:r>
            <a:r>
              <a:rPr sz="2400" spc="-5" dirty="0">
                <a:solidFill>
                  <a:srgbClr val="808080"/>
                </a:solidFill>
                <a:latin typeface="Arial"/>
                <a:cs typeface="Arial"/>
              </a:rPr>
              <a:t> Robustness</a:t>
            </a:r>
            <a:endParaRPr sz="2400" dirty="0">
              <a:latin typeface="Arial"/>
              <a:cs typeface="Arial"/>
            </a:endParaRPr>
          </a:p>
          <a:p>
            <a:pPr marL="527050" indent="-514350">
              <a:lnSpc>
                <a:spcPct val="100000"/>
              </a:lnSpc>
              <a:spcBef>
                <a:spcPts val="520"/>
              </a:spcBef>
              <a:buAutoNum type="arabicPeriod"/>
              <a:tabLst>
                <a:tab pos="526415" algn="l"/>
                <a:tab pos="527050" algn="l"/>
              </a:tabLst>
            </a:pPr>
            <a:r>
              <a:rPr sz="2400" dirty="0">
                <a:solidFill>
                  <a:schemeClr val="bg1">
                    <a:lumMod val="50000"/>
                  </a:schemeClr>
                </a:solidFill>
                <a:latin typeface="Arial"/>
                <a:cs typeface="Arial"/>
              </a:rPr>
              <a:t>Semi-supervised</a:t>
            </a:r>
            <a:r>
              <a:rPr sz="2400" spc="-35" dirty="0">
                <a:solidFill>
                  <a:schemeClr val="bg1">
                    <a:lumMod val="50000"/>
                  </a:schemeClr>
                </a:solidFill>
                <a:latin typeface="Arial"/>
                <a:cs typeface="Arial"/>
              </a:rPr>
              <a:t> </a:t>
            </a:r>
            <a:r>
              <a:rPr sz="2400" dirty="0">
                <a:solidFill>
                  <a:schemeClr val="bg1">
                    <a:lumMod val="50000"/>
                  </a:schemeClr>
                </a:solidFill>
                <a:latin typeface="Arial"/>
                <a:cs typeface="Arial"/>
              </a:rPr>
              <a:t>learning</a:t>
            </a:r>
          </a:p>
          <a:p>
            <a:pPr marL="527050" indent="-514350">
              <a:lnSpc>
                <a:spcPct val="100000"/>
              </a:lnSpc>
              <a:spcBef>
                <a:spcPts val="620"/>
              </a:spcBef>
              <a:buAutoNum type="arabicPeriod"/>
              <a:tabLst>
                <a:tab pos="526415" algn="l"/>
                <a:tab pos="527050" algn="l"/>
              </a:tabLst>
            </a:pPr>
            <a:r>
              <a:rPr sz="2400" spc="-5" dirty="0">
                <a:solidFill>
                  <a:srgbClr val="808080"/>
                </a:solidFill>
                <a:latin typeface="Arial"/>
                <a:cs typeface="Arial"/>
              </a:rPr>
              <a:t>Multi-task</a:t>
            </a:r>
            <a:r>
              <a:rPr sz="2400" spc="-10" dirty="0">
                <a:solidFill>
                  <a:srgbClr val="808080"/>
                </a:solidFill>
                <a:latin typeface="Arial"/>
                <a:cs typeface="Arial"/>
              </a:rPr>
              <a:t> </a:t>
            </a:r>
            <a:r>
              <a:rPr sz="2400" dirty="0">
                <a:solidFill>
                  <a:srgbClr val="808080"/>
                </a:solidFill>
                <a:latin typeface="Arial"/>
                <a:cs typeface="Arial"/>
              </a:rPr>
              <a:t>learning</a:t>
            </a:r>
            <a:endParaRPr sz="2400" dirty="0">
              <a:latin typeface="Arial"/>
              <a:cs typeface="Arial"/>
            </a:endParaRPr>
          </a:p>
        </p:txBody>
      </p:sp>
      <p:sp>
        <p:nvSpPr>
          <p:cNvPr id="6" name="object 6"/>
          <p:cNvSpPr txBox="1"/>
          <p:nvPr/>
        </p:nvSpPr>
        <p:spPr>
          <a:xfrm>
            <a:off x="5805977" y="1690762"/>
            <a:ext cx="3691890" cy="3816985"/>
          </a:xfrm>
          <a:prstGeom prst="rect">
            <a:avLst/>
          </a:prstGeom>
        </p:spPr>
        <p:txBody>
          <a:bodyPr vert="horz" wrap="square" lIns="0" tIns="75565" rIns="0" bIns="0" rtlCol="0">
            <a:spAutoFit/>
          </a:bodyPr>
          <a:lstStyle/>
          <a:p>
            <a:pPr marL="469900" indent="-457200">
              <a:lnSpc>
                <a:spcPct val="100000"/>
              </a:lnSpc>
              <a:spcBef>
                <a:spcPts val="595"/>
              </a:spcBef>
              <a:buAutoNum type="arabicPeriod" startAt="8"/>
              <a:tabLst>
                <a:tab pos="469265" algn="l"/>
                <a:tab pos="469900" algn="l"/>
              </a:tabLst>
            </a:pPr>
            <a:r>
              <a:rPr sz="2400" dirty="0">
                <a:solidFill>
                  <a:srgbClr val="808080"/>
                </a:solidFill>
                <a:latin typeface="Arial"/>
                <a:cs typeface="Arial"/>
              </a:rPr>
              <a:t>Early</a:t>
            </a:r>
            <a:r>
              <a:rPr sz="2400" spc="-10" dirty="0">
                <a:solidFill>
                  <a:srgbClr val="808080"/>
                </a:solidFill>
                <a:latin typeface="Arial"/>
                <a:cs typeface="Arial"/>
              </a:rPr>
              <a:t> </a:t>
            </a:r>
            <a:r>
              <a:rPr sz="2400" spc="-5" dirty="0">
                <a:solidFill>
                  <a:srgbClr val="808080"/>
                </a:solidFill>
                <a:latin typeface="Arial"/>
                <a:cs typeface="Arial"/>
              </a:rPr>
              <a:t>Stopping</a:t>
            </a:r>
            <a:endParaRPr sz="2400" dirty="0">
              <a:latin typeface="Arial"/>
              <a:cs typeface="Arial"/>
            </a:endParaRPr>
          </a:p>
          <a:p>
            <a:pPr marL="520700" marR="411480" indent="-508000">
              <a:lnSpc>
                <a:spcPct val="101499"/>
              </a:lnSpc>
              <a:spcBef>
                <a:spcPts val="450"/>
              </a:spcBef>
              <a:buAutoNum type="arabicPeriod" startAt="8"/>
              <a:tabLst>
                <a:tab pos="526415" algn="l"/>
                <a:tab pos="527050" algn="l"/>
              </a:tabLst>
            </a:pPr>
            <a:r>
              <a:rPr sz="2400" spc="-5" dirty="0">
                <a:solidFill>
                  <a:srgbClr val="808080"/>
                </a:solidFill>
                <a:latin typeface="Arial"/>
                <a:cs typeface="Arial"/>
              </a:rPr>
              <a:t>Parameter tying</a:t>
            </a:r>
            <a:r>
              <a:rPr sz="2400" spc="-40" dirty="0">
                <a:solidFill>
                  <a:srgbClr val="808080"/>
                </a:solidFill>
                <a:latin typeface="Arial"/>
                <a:cs typeface="Arial"/>
              </a:rPr>
              <a:t> </a:t>
            </a:r>
            <a:r>
              <a:rPr sz="2400" dirty="0">
                <a:solidFill>
                  <a:srgbClr val="808080"/>
                </a:solidFill>
                <a:latin typeface="Arial"/>
                <a:cs typeface="Arial"/>
              </a:rPr>
              <a:t>and  </a:t>
            </a:r>
            <a:r>
              <a:rPr sz="2400" spc="-5" dirty="0">
                <a:solidFill>
                  <a:srgbClr val="808080"/>
                </a:solidFill>
                <a:latin typeface="Arial"/>
                <a:cs typeface="Arial"/>
              </a:rPr>
              <a:t>parameter</a:t>
            </a:r>
            <a:r>
              <a:rPr sz="2400" spc="-20" dirty="0">
                <a:solidFill>
                  <a:srgbClr val="808080"/>
                </a:solidFill>
                <a:latin typeface="Arial"/>
                <a:cs typeface="Arial"/>
              </a:rPr>
              <a:t> </a:t>
            </a:r>
            <a:r>
              <a:rPr sz="2400" dirty="0">
                <a:solidFill>
                  <a:srgbClr val="808080"/>
                </a:solidFill>
                <a:latin typeface="Arial"/>
                <a:cs typeface="Arial"/>
              </a:rPr>
              <a:t>sharing</a:t>
            </a:r>
            <a:endParaRPr sz="2400" dirty="0">
              <a:latin typeface="Arial"/>
              <a:cs typeface="Arial"/>
            </a:endParaRPr>
          </a:p>
          <a:p>
            <a:pPr marL="12700" marR="5080">
              <a:lnSpc>
                <a:spcPct val="118100"/>
              </a:lnSpc>
              <a:spcBef>
                <a:spcPts val="75"/>
              </a:spcBef>
              <a:buAutoNum type="arabicPeriod" startAt="8"/>
              <a:tabLst>
                <a:tab pos="527050" algn="l"/>
              </a:tabLst>
            </a:pPr>
            <a:r>
              <a:rPr sz="2400" dirty="0">
                <a:solidFill>
                  <a:srgbClr val="808080"/>
                </a:solidFill>
                <a:latin typeface="Arial"/>
                <a:cs typeface="Arial"/>
              </a:rPr>
              <a:t>Sparse</a:t>
            </a:r>
            <a:r>
              <a:rPr sz="2400" spc="-35" dirty="0">
                <a:solidFill>
                  <a:srgbClr val="808080"/>
                </a:solidFill>
                <a:latin typeface="Arial"/>
                <a:cs typeface="Arial"/>
              </a:rPr>
              <a:t> </a:t>
            </a:r>
            <a:r>
              <a:rPr sz="2400" spc="-5" dirty="0">
                <a:solidFill>
                  <a:srgbClr val="808080"/>
                </a:solidFill>
                <a:latin typeface="Arial"/>
                <a:cs typeface="Arial"/>
              </a:rPr>
              <a:t>representations  </a:t>
            </a:r>
            <a:r>
              <a:rPr sz="2400" spc="-65" dirty="0">
                <a:solidFill>
                  <a:srgbClr val="808080"/>
                </a:solidFill>
                <a:latin typeface="Arial"/>
                <a:cs typeface="Arial"/>
              </a:rPr>
              <a:t>11. </a:t>
            </a:r>
            <a:r>
              <a:rPr sz="2400" dirty="0">
                <a:solidFill>
                  <a:srgbClr val="808080"/>
                </a:solidFill>
                <a:latin typeface="Arial"/>
                <a:cs typeface="Arial"/>
              </a:rPr>
              <a:t>Bagging and</a:t>
            </a:r>
            <a:r>
              <a:rPr sz="2400" spc="-335" dirty="0">
                <a:solidFill>
                  <a:srgbClr val="808080"/>
                </a:solidFill>
                <a:latin typeface="Arial"/>
                <a:cs typeface="Arial"/>
              </a:rPr>
              <a:t> </a:t>
            </a:r>
            <a:r>
              <a:rPr sz="2400" spc="-5" dirty="0">
                <a:solidFill>
                  <a:srgbClr val="808080"/>
                </a:solidFill>
                <a:latin typeface="Arial"/>
                <a:cs typeface="Arial"/>
              </a:rPr>
              <a:t>other</a:t>
            </a:r>
            <a:endParaRPr sz="2400" dirty="0">
              <a:latin typeface="Arial"/>
              <a:cs typeface="Arial"/>
            </a:endParaRPr>
          </a:p>
          <a:p>
            <a:pPr marL="520700">
              <a:lnSpc>
                <a:spcPct val="100000"/>
              </a:lnSpc>
              <a:spcBef>
                <a:spcPts val="45"/>
              </a:spcBef>
            </a:pPr>
            <a:r>
              <a:rPr sz="2400" dirty="0">
                <a:solidFill>
                  <a:srgbClr val="808080"/>
                </a:solidFill>
                <a:latin typeface="Arial"/>
                <a:cs typeface="Arial"/>
              </a:rPr>
              <a:t>ensemble</a:t>
            </a:r>
            <a:r>
              <a:rPr sz="2400" spc="-10" dirty="0">
                <a:solidFill>
                  <a:srgbClr val="808080"/>
                </a:solidFill>
                <a:latin typeface="Arial"/>
                <a:cs typeface="Arial"/>
              </a:rPr>
              <a:t> </a:t>
            </a:r>
            <a:r>
              <a:rPr sz="2400" spc="-5" dirty="0">
                <a:solidFill>
                  <a:srgbClr val="808080"/>
                </a:solidFill>
                <a:latin typeface="Arial"/>
                <a:cs typeface="Arial"/>
              </a:rPr>
              <a:t>methods</a:t>
            </a:r>
            <a:endParaRPr sz="2400" dirty="0">
              <a:latin typeface="Arial"/>
              <a:cs typeface="Arial"/>
            </a:endParaRPr>
          </a:p>
          <a:p>
            <a:pPr marL="527050" indent="-514350">
              <a:lnSpc>
                <a:spcPct val="100000"/>
              </a:lnSpc>
              <a:spcBef>
                <a:spcPts val="595"/>
              </a:spcBef>
              <a:buAutoNum type="arabicPeriod" startAt="12"/>
              <a:tabLst>
                <a:tab pos="527050" algn="l"/>
              </a:tabLst>
            </a:pPr>
            <a:r>
              <a:rPr sz="2400" dirty="0">
                <a:solidFill>
                  <a:srgbClr val="808080"/>
                </a:solidFill>
                <a:latin typeface="Arial"/>
                <a:cs typeface="Arial"/>
              </a:rPr>
              <a:t>Dropout</a:t>
            </a:r>
            <a:endParaRPr sz="2400" dirty="0">
              <a:latin typeface="Arial"/>
              <a:cs typeface="Arial"/>
            </a:endParaRPr>
          </a:p>
          <a:p>
            <a:pPr marL="527050" indent="-514350">
              <a:lnSpc>
                <a:spcPct val="100000"/>
              </a:lnSpc>
              <a:spcBef>
                <a:spcPts val="520"/>
              </a:spcBef>
              <a:buAutoNum type="arabicPeriod" startAt="12"/>
              <a:tabLst>
                <a:tab pos="527050" algn="l"/>
              </a:tabLst>
            </a:pPr>
            <a:r>
              <a:rPr sz="2400" dirty="0">
                <a:solidFill>
                  <a:srgbClr val="3333CC"/>
                </a:solidFill>
                <a:latin typeface="Arial"/>
                <a:cs typeface="Arial"/>
              </a:rPr>
              <a:t>Adversarial</a:t>
            </a:r>
            <a:r>
              <a:rPr sz="2400" spc="-10" dirty="0">
                <a:solidFill>
                  <a:srgbClr val="3333CC"/>
                </a:solidFill>
                <a:latin typeface="Arial"/>
                <a:cs typeface="Arial"/>
              </a:rPr>
              <a:t> </a:t>
            </a:r>
            <a:r>
              <a:rPr sz="2400" spc="-5" dirty="0">
                <a:solidFill>
                  <a:srgbClr val="3333CC"/>
                </a:solidFill>
                <a:latin typeface="Arial"/>
                <a:cs typeface="Arial"/>
              </a:rPr>
              <a:t>training</a:t>
            </a:r>
            <a:endParaRPr sz="2400" dirty="0">
              <a:solidFill>
                <a:srgbClr val="3333CC"/>
              </a:solidFill>
              <a:latin typeface="Arial"/>
              <a:cs typeface="Arial"/>
            </a:endParaRPr>
          </a:p>
          <a:p>
            <a:pPr marL="527050" indent="-514350">
              <a:lnSpc>
                <a:spcPct val="100000"/>
              </a:lnSpc>
              <a:spcBef>
                <a:spcPts val="620"/>
              </a:spcBef>
              <a:buAutoNum type="arabicPeriod" startAt="12"/>
              <a:tabLst>
                <a:tab pos="527050" algn="l"/>
              </a:tabLst>
            </a:pPr>
            <a:r>
              <a:rPr sz="2400" spc="-40" dirty="0">
                <a:solidFill>
                  <a:srgbClr val="808080"/>
                </a:solidFill>
                <a:latin typeface="Arial"/>
                <a:cs typeface="Arial"/>
              </a:rPr>
              <a:t>Tangent</a:t>
            </a:r>
            <a:r>
              <a:rPr sz="2400" spc="-15" dirty="0">
                <a:solidFill>
                  <a:srgbClr val="808080"/>
                </a:solidFill>
                <a:latin typeface="Arial"/>
                <a:cs typeface="Arial"/>
              </a:rPr>
              <a:t> </a:t>
            </a:r>
            <a:r>
              <a:rPr sz="2400" spc="-5" dirty="0">
                <a:solidFill>
                  <a:srgbClr val="808080"/>
                </a:solidFill>
                <a:latin typeface="Arial"/>
                <a:cs typeface="Arial"/>
              </a:rPr>
              <a:t>methods</a:t>
            </a:r>
            <a:endParaRPr sz="2400" dirty="0">
              <a:latin typeface="Arial"/>
              <a:cs typeface="Arial"/>
            </a:endParaRPr>
          </a:p>
        </p:txBody>
      </p:sp>
    </p:spTree>
    <p:extLst>
      <p:ext uri="{BB962C8B-B14F-4D97-AF65-F5344CB8AC3E}">
        <p14:creationId xmlns:p14="http://schemas.microsoft.com/office/powerpoint/2010/main" val="91536356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03300" y="621601"/>
            <a:ext cx="7696200" cy="597599"/>
          </a:xfrm>
          <a:prstGeom prst="rect">
            <a:avLst/>
          </a:prstGeom>
        </p:spPr>
        <p:txBody>
          <a:bodyPr vert="horz" wrap="square" lIns="0" tIns="12700" rIns="0" bIns="0" rtlCol="0">
            <a:spAutoFit/>
          </a:bodyPr>
          <a:lstStyle/>
          <a:p>
            <a:pPr marL="12700">
              <a:lnSpc>
                <a:spcPct val="100000"/>
              </a:lnSpc>
              <a:spcBef>
                <a:spcPts val="100"/>
              </a:spcBef>
            </a:pPr>
            <a:r>
              <a:rPr sz="3800" spc="10" dirty="0"/>
              <a:t>Level </a:t>
            </a:r>
            <a:r>
              <a:rPr sz="3800" spc="5" dirty="0"/>
              <a:t>of </a:t>
            </a:r>
            <a:r>
              <a:rPr lang="en-US" sz="3800" spc="10" dirty="0"/>
              <a:t>U</a:t>
            </a:r>
            <a:r>
              <a:rPr sz="3800" spc="10" dirty="0"/>
              <a:t>nderstanding </a:t>
            </a:r>
            <a:r>
              <a:rPr sz="3800" spc="5" dirty="0"/>
              <a:t>of</a:t>
            </a:r>
            <a:r>
              <a:rPr sz="3800" spc="20" dirty="0"/>
              <a:t> </a:t>
            </a:r>
            <a:r>
              <a:rPr sz="3800" spc="10" dirty="0"/>
              <a:t>DL</a:t>
            </a:r>
            <a:endParaRPr sz="3800" dirty="0"/>
          </a:p>
        </p:txBody>
      </p:sp>
      <p:sp>
        <p:nvSpPr>
          <p:cNvPr id="5" name="object 5"/>
          <p:cNvSpPr txBox="1"/>
          <p:nvPr/>
        </p:nvSpPr>
        <p:spPr>
          <a:xfrm>
            <a:off x="237363" y="1956561"/>
            <a:ext cx="9504680" cy="3709670"/>
          </a:xfrm>
          <a:prstGeom prst="rect">
            <a:avLst/>
          </a:prstGeom>
        </p:spPr>
        <p:txBody>
          <a:bodyPr vert="horz" wrap="square" lIns="0" tIns="9525" rIns="0" bIns="0" rtlCol="0">
            <a:spAutoFit/>
          </a:bodyPr>
          <a:lstStyle/>
          <a:p>
            <a:pPr marL="377825" marR="2239010" indent="-365760">
              <a:lnSpc>
                <a:spcPct val="100600"/>
              </a:lnSpc>
              <a:spcBef>
                <a:spcPts val="75"/>
              </a:spcBef>
              <a:buChar char="•"/>
              <a:tabLst>
                <a:tab pos="377825" algn="l"/>
                <a:tab pos="378460" algn="l"/>
              </a:tabLst>
            </a:pPr>
            <a:r>
              <a:rPr sz="3400" spc="5" dirty="0">
                <a:solidFill>
                  <a:srgbClr val="3333CC"/>
                </a:solidFill>
                <a:latin typeface="Arial"/>
                <a:cs typeface="Arial"/>
              </a:rPr>
              <a:t>DL </a:t>
            </a:r>
            <a:r>
              <a:rPr sz="3400" dirty="0">
                <a:solidFill>
                  <a:srgbClr val="3333CC"/>
                </a:solidFill>
                <a:latin typeface="Arial"/>
                <a:cs typeface="Arial"/>
              </a:rPr>
              <a:t>networks can reach human level  performance on an i.i.d. test</a:t>
            </a:r>
            <a:r>
              <a:rPr sz="3400" spc="-30" dirty="0">
                <a:solidFill>
                  <a:srgbClr val="3333CC"/>
                </a:solidFill>
                <a:latin typeface="Arial"/>
                <a:cs typeface="Arial"/>
              </a:rPr>
              <a:t> </a:t>
            </a:r>
            <a:r>
              <a:rPr sz="3400" dirty="0">
                <a:solidFill>
                  <a:srgbClr val="3333CC"/>
                </a:solidFill>
                <a:latin typeface="Arial"/>
                <a:cs typeface="Arial"/>
              </a:rPr>
              <a:t>set</a:t>
            </a:r>
            <a:endParaRPr sz="3400">
              <a:latin typeface="Arial"/>
              <a:cs typeface="Arial"/>
            </a:endParaRPr>
          </a:p>
          <a:p>
            <a:pPr marL="805180" lvl="1" indent="-304800">
              <a:lnSpc>
                <a:spcPct val="100000"/>
              </a:lnSpc>
              <a:spcBef>
                <a:spcPts val="710"/>
              </a:spcBef>
              <a:buChar char="–"/>
              <a:tabLst>
                <a:tab pos="805180" algn="l"/>
              </a:tabLst>
            </a:pPr>
            <a:r>
              <a:rPr sz="3000" spc="-10" dirty="0">
                <a:solidFill>
                  <a:srgbClr val="336600"/>
                </a:solidFill>
                <a:latin typeface="Arial"/>
                <a:cs typeface="Arial"/>
              </a:rPr>
              <a:t>But </a:t>
            </a:r>
            <a:r>
              <a:rPr sz="3000" spc="-5" dirty="0">
                <a:solidFill>
                  <a:srgbClr val="336600"/>
                </a:solidFill>
                <a:latin typeface="Arial"/>
                <a:cs typeface="Arial"/>
              </a:rPr>
              <a:t>have they reached human level</a:t>
            </a:r>
            <a:r>
              <a:rPr sz="3000" spc="-110" dirty="0">
                <a:solidFill>
                  <a:srgbClr val="336600"/>
                </a:solidFill>
                <a:latin typeface="Arial"/>
                <a:cs typeface="Arial"/>
              </a:rPr>
              <a:t> </a:t>
            </a:r>
            <a:r>
              <a:rPr sz="3000" spc="-5" dirty="0">
                <a:solidFill>
                  <a:srgbClr val="336600"/>
                </a:solidFill>
                <a:latin typeface="Arial"/>
                <a:cs typeface="Arial"/>
              </a:rPr>
              <a:t>understanding?</a:t>
            </a:r>
            <a:endParaRPr sz="3000">
              <a:latin typeface="Arial"/>
              <a:cs typeface="Arial"/>
            </a:endParaRPr>
          </a:p>
          <a:p>
            <a:pPr marL="378460" indent="-365760">
              <a:lnSpc>
                <a:spcPct val="100000"/>
              </a:lnSpc>
              <a:spcBef>
                <a:spcPts val="894"/>
              </a:spcBef>
              <a:buChar char="•"/>
              <a:tabLst>
                <a:tab pos="377825" algn="l"/>
                <a:tab pos="378460" algn="l"/>
              </a:tabLst>
            </a:pPr>
            <a:r>
              <a:rPr sz="3400" dirty="0">
                <a:solidFill>
                  <a:srgbClr val="3333CC"/>
                </a:solidFill>
                <a:latin typeface="Arial"/>
                <a:cs typeface="Arial"/>
              </a:rPr>
              <a:t>To </a:t>
            </a:r>
            <a:r>
              <a:rPr sz="3400" spc="-5" dirty="0">
                <a:solidFill>
                  <a:srgbClr val="3333CC"/>
                </a:solidFill>
                <a:latin typeface="Arial"/>
                <a:cs typeface="Arial"/>
              </a:rPr>
              <a:t>probe </a:t>
            </a:r>
            <a:r>
              <a:rPr sz="3400" dirty="0">
                <a:solidFill>
                  <a:srgbClr val="3333CC"/>
                </a:solidFill>
                <a:latin typeface="Arial"/>
                <a:cs typeface="Arial"/>
              </a:rPr>
              <a:t>this consider misclassified</a:t>
            </a:r>
            <a:r>
              <a:rPr sz="3400" spc="10" dirty="0">
                <a:solidFill>
                  <a:srgbClr val="3333CC"/>
                </a:solidFill>
                <a:latin typeface="Arial"/>
                <a:cs typeface="Arial"/>
              </a:rPr>
              <a:t> </a:t>
            </a:r>
            <a:r>
              <a:rPr sz="3400" dirty="0">
                <a:solidFill>
                  <a:srgbClr val="3333CC"/>
                </a:solidFill>
                <a:latin typeface="Arial"/>
                <a:cs typeface="Arial"/>
              </a:rPr>
              <a:t>examples</a:t>
            </a:r>
            <a:endParaRPr sz="3400">
              <a:latin typeface="Arial"/>
              <a:cs typeface="Arial"/>
            </a:endParaRPr>
          </a:p>
          <a:p>
            <a:pPr marL="805180" marR="751840" lvl="1" indent="-304800">
              <a:lnSpc>
                <a:spcPct val="100000"/>
              </a:lnSpc>
              <a:spcBef>
                <a:spcPts val="740"/>
              </a:spcBef>
              <a:buChar char="–"/>
              <a:tabLst>
                <a:tab pos="805180" algn="l"/>
              </a:tabLst>
            </a:pPr>
            <a:r>
              <a:rPr sz="3000" spc="-10" dirty="0">
                <a:solidFill>
                  <a:srgbClr val="336600"/>
                </a:solidFill>
                <a:latin typeface="Arial"/>
                <a:cs typeface="Arial"/>
              </a:rPr>
              <a:t>Even networks </a:t>
            </a:r>
            <a:r>
              <a:rPr sz="3000" spc="-5" dirty="0">
                <a:solidFill>
                  <a:srgbClr val="336600"/>
                </a:solidFill>
                <a:latin typeface="Arial"/>
                <a:cs typeface="Arial"/>
              </a:rPr>
              <a:t>at human level </a:t>
            </a:r>
            <a:r>
              <a:rPr sz="3000" spc="-10" dirty="0">
                <a:solidFill>
                  <a:srgbClr val="336600"/>
                </a:solidFill>
                <a:latin typeface="Arial"/>
                <a:cs typeface="Arial"/>
              </a:rPr>
              <a:t>accuracy </a:t>
            </a:r>
            <a:r>
              <a:rPr sz="3000" spc="-5" dirty="0">
                <a:solidFill>
                  <a:srgbClr val="336600"/>
                </a:solidFill>
                <a:latin typeface="Arial"/>
                <a:cs typeface="Arial"/>
              </a:rPr>
              <a:t>have </a:t>
            </a:r>
            <a:r>
              <a:rPr sz="3000" dirty="0">
                <a:solidFill>
                  <a:srgbClr val="336600"/>
                </a:solidFill>
                <a:latin typeface="Arial"/>
                <a:cs typeface="Arial"/>
              </a:rPr>
              <a:t>a </a:t>
            </a:r>
            <a:r>
              <a:rPr sz="3000" dirty="0">
                <a:latin typeface="Arial"/>
                <a:cs typeface="Arial"/>
              </a:rPr>
              <a:t> </a:t>
            </a:r>
            <a:r>
              <a:rPr sz="3000" spc="-10" dirty="0">
                <a:latin typeface="Times New Roman"/>
                <a:cs typeface="Times New Roman"/>
              </a:rPr>
              <a:t>100% </a:t>
            </a:r>
            <a:r>
              <a:rPr sz="3000" spc="-5" dirty="0">
                <a:solidFill>
                  <a:srgbClr val="336600"/>
                </a:solidFill>
                <a:latin typeface="Arial"/>
                <a:cs typeface="Arial"/>
              </a:rPr>
              <a:t>error rate on examples intentionally  </a:t>
            </a:r>
            <a:r>
              <a:rPr sz="3000" spc="-10" dirty="0">
                <a:solidFill>
                  <a:srgbClr val="336600"/>
                </a:solidFill>
                <a:latin typeface="Arial"/>
                <a:cs typeface="Arial"/>
              </a:rPr>
              <a:t>constructed!</a:t>
            </a:r>
            <a:endParaRPr sz="3000">
              <a:latin typeface="Arial"/>
              <a:cs typeface="Aria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315760" y="745997"/>
            <a:ext cx="5850340" cy="736099"/>
          </a:xfrm>
          <a:prstGeom prst="rect">
            <a:avLst/>
          </a:prstGeom>
        </p:spPr>
        <p:txBody>
          <a:bodyPr vert="horz" wrap="square" lIns="0" tIns="12700" rIns="0" bIns="0" rtlCol="0">
            <a:spAutoFit/>
          </a:bodyPr>
          <a:lstStyle/>
          <a:p>
            <a:pPr marL="12700">
              <a:lnSpc>
                <a:spcPct val="100000"/>
              </a:lnSpc>
              <a:spcBef>
                <a:spcPts val="100"/>
              </a:spcBef>
            </a:pPr>
            <a:r>
              <a:rPr sz="4700" spc="-10" dirty="0"/>
              <a:t>Adversarial</a:t>
            </a:r>
            <a:r>
              <a:rPr sz="4700" spc="-50" dirty="0"/>
              <a:t> </a:t>
            </a:r>
            <a:r>
              <a:rPr lang="en-US" sz="4700" spc="-5" dirty="0"/>
              <a:t>E</a:t>
            </a:r>
            <a:r>
              <a:rPr sz="4700" spc="-5" dirty="0"/>
              <a:t>xample</a:t>
            </a:r>
            <a:r>
              <a:rPr lang="en-US" sz="4700" spc="-5" dirty="0"/>
              <a:t>s</a:t>
            </a:r>
            <a:endParaRPr sz="4700" dirty="0"/>
          </a:p>
        </p:txBody>
      </p:sp>
      <p:sp>
        <p:nvSpPr>
          <p:cNvPr id="4" name="object 4"/>
          <p:cNvSpPr txBox="1"/>
          <p:nvPr/>
        </p:nvSpPr>
        <p:spPr>
          <a:xfrm>
            <a:off x="237363" y="1956561"/>
            <a:ext cx="9909937" cy="3780522"/>
          </a:xfrm>
          <a:prstGeom prst="rect">
            <a:avLst/>
          </a:prstGeom>
        </p:spPr>
        <p:txBody>
          <a:bodyPr vert="horz" wrap="square" lIns="0" tIns="9525" rIns="0" bIns="0" rtlCol="0">
            <a:spAutoFit/>
          </a:bodyPr>
          <a:lstStyle/>
          <a:p>
            <a:pPr marL="377825" marR="201295" indent="-365760">
              <a:lnSpc>
                <a:spcPct val="100600"/>
              </a:lnSpc>
              <a:spcBef>
                <a:spcPts val="75"/>
              </a:spcBef>
              <a:buChar char="•"/>
              <a:tabLst>
                <a:tab pos="377825" algn="l"/>
                <a:tab pos="378460" algn="l"/>
              </a:tabLst>
            </a:pPr>
            <a:r>
              <a:rPr sz="3400" dirty="0">
                <a:solidFill>
                  <a:srgbClr val="3333CC"/>
                </a:solidFill>
                <a:latin typeface="Arial"/>
                <a:cs typeface="Arial"/>
              </a:rPr>
              <a:t>ML models consistently misclassify adversarial  examples</a:t>
            </a:r>
            <a:endParaRPr sz="3400" dirty="0">
              <a:latin typeface="Arial"/>
              <a:cs typeface="Arial"/>
            </a:endParaRPr>
          </a:p>
          <a:p>
            <a:pPr marL="377825" marR="1532255" indent="-365760">
              <a:lnSpc>
                <a:spcPct val="100600"/>
              </a:lnSpc>
              <a:spcBef>
                <a:spcPts val="885"/>
              </a:spcBef>
              <a:buChar char="•"/>
              <a:tabLst>
                <a:tab pos="377825" algn="l"/>
                <a:tab pos="378460" algn="l"/>
              </a:tabLst>
            </a:pPr>
            <a:r>
              <a:rPr lang="en-US" sz="3400" spc="-5" dirty="0">
                <a:solidFill>
                  <a:srgbClr val="3333CC"/>
                </a:solidFill>
                <a:latin typeface="Arial"/>
                <a:cs typeface="Arial"/>
              </a:rPr>
              <a:t>Such i</a:t>
            </a:r>
            <a:r>
              <a:rPr sz="3400" spc="-5" dirty="0">
                <a:solidFill>
                  <a:srgbClr val="3333CC"/>
                </a:solidFill>
                <a:latin typeface="Arial"/>
                <a:cs typeface="Arial"/>
              </a:rPr>
              <a:t>nputs </a:t>
            </a:r>
            <a:r>
              <a:rPr sz="3400" dirty="0">
                <a:solidFill>
                  <a:srgbClr val="3333CC"/>
                </a:solidFill>
                <a:latin typeface="Arial"/>
                <a:cs typeface="Arial"/>
              </a:rPr>
              <a:t>formed by applying small but  intentionally worst-case </a:t>
            </a:r>
            <a:r>
              <a:rPr sz="3400" spc="-5" dirty="0">
                <a:solidFill>
                  <a:srgbClr val="3333CC"/>
                </a:solidFill>
                <a:latin typeface="Arial"/>
                <a:cs typeface="Arial"/>
              </a:rPr>
              <a:t>perturbations </a:t>
            </a:r>
            <a:r>
              <a:rPr sz="3400" dirty="0">
                <a:solidFill>
                  <a:srgbClr val="3333CC"/>
                </a:solidFill>
                <a:latin typeface="Arial"/>
                <a:cs typeface="Arial"/>
              </a:rPr>
              <a:t>to  examples </a:t>
            </a:r>
            <a:r>
              <a:rPr sz="3400" spc="-5" dirty="0">
                <a:solidFill>
                  <a:srgbClr val="3333CC"/>
                </a:solidFill>
                <a:latin typeface="Arial"/>
                <a:cs typeface="Arial"/>
              </a:rPr>
              <a:t>from </a:t>
            </a:r>
            <a:r>
              <a:rPr sz="3400" dirty="0">
                <a:solidFill>
                  <a:srgbClr val="3333CC"/>
                </a:solidFill>
                <a:latin typeface="Arial"/>
                <a:cs typeface="Arial"/>
              </a:rPr>
              <a:t>the</a:t>
            </a:r>
            <a:r>
              <a:rPr sz="3400" spc="20" dirty="0">
                <a:solidFill>
                  <a:srgbClr val="3333CC"/>
                </a:solidFill>
                <a:latin typeface="Arial"/>
                <a:cs typeface="Arial"/>
              </a:rPr>
              <a:t> </a:t>
            </a:r>
            <a:r>
              <a:rPr sz="3400" dirty="0">
                <a:solidFill>
                  <a:srgbClr val="3333CC"/>
                </a:solidFill>
                <a:latin typeface="Arial"/>
                <a:cs typeface="Arial"/>
              </a:rPr>
              <a:t>dataset</a:t>
            </a:r>
            <a:endParaRPr sz="3400" dirty="0">
              <a:latin typeface="Arial"/>
              <a:cs typeface="Arial"/>
            </a:endParaRPr>
          </a:p>
          <a:p>
            <a:pPr marL="805180" marR="5080" indent="-304800">
              <a:lnSpc>
                <a:spcPct val="100000"/>
              </a:lnSpc>
              <a:spcBef>
                <a:spcPts val="715"/>
              </a:spcBef>
            </a:pPr>
            <a:r>
              <a:rPr sz="3000" dirty="0">
                <a:solidFill>
                  <a:srgbClr val="336600"/>
                </a:solidFill>
                <a:latin typeface="Arial"/>
                <a:cs typeface="Arial"/>
              </a:rPr>
              <a:t>– </a:t>
            </a:r>
            <a:r>
              <a:rPr sz="3000" spc="-5" dirty="0">
                <a:solidFill>
                  <a:srgbClr val="336600"/>
                </a:solidFill>
                <a:latin typeface="Arial"/>
                <a:cs typeface="Arial"/>
              </a:rPr>
              <a:t>Perturbed input results </a:t>
            </a:r>
            <a:r>
              <a:rPr sz="3000" dirty="0">
                <a:solidFill>
                  <a:srgbClr val="336600"/>
                </a:solidFill>
                <a:latin typeface="Arial"/>
                <a:cs typeface="Arial"/>
              </a:rPr>
              <a:t>in </a:t>
            </a:r>
            <a:r>
              <a:rPr sz="3000" spc="-5" dirty="0">
                <a:solidFill>
                  <a:srgbClr val="336600"/>
                </a:solidFill>
                <a:latin typeface="Arial"/>
                <a:cs typeface="Arial"/>
              </a:rPr>
              <a:t>incorrect </a:t>
            </a:r>
            <a:r>
              <a:rPr sz="3000" spc="-10" dirty="0">
                <a:solidFill>
                  <a:srgbClr val="336600"/>
                </a:solidFill>
                <a:latin typeface="Arial"/>
                <a:cs typeface="Arial"/>
              </a:rPr>
              <a:t>answer </a:t>
            </a:r>
            <a:r>
              <a:rPr sz="3000" spc="-5" dirty="0">
                <a:solidFill>
                  <a:srgbClr val="336600"/>
                </a:solidFill>
                <a:latin typeface="Arial"/>
                <a:cs typeface="Arial"/>
              </a:rPr>
              <a:t>with</a:t>
            </a:r>
            <a:r>
              <a:rPr sz="3000" spc="-210" dirty="0">
                <a:solidFill>
                  <a:srgbClr val="336600"/>
                </a:solidFill>
                <a:latin typeface="Arial"/>
                <a:cs typeface="Arial"/>
              </a:rPr>
              <a:t> </a:t>
            </a:r>
            <a:r>
              <a:rPr sz="3000" spc="-5" dirty="0">
                <a:solidFill>
                  <a:srgbClr val="336600"/>
                </a:solidFill>
                <a:latin typeface="Arial"/>
                <a:cs typeface="Arial"/>
              </a:rPr>
              <a:t>high  </a:t>
            </a:r>
            <a:r>
              <a:rPr sz="3000" spc="-10" dirty="0">
                <a:solidFill>
                  <a:srgbClr val="336600"/>
                </a:solidFill>
                <a:latin typeface="Arial"/>
                <a:cs typeface="Arial"/>
              </a:rPr>
              <a:t>confidence</a:t>
            </a:r>
            <a:endParaRPr sz="3000" dirty="0">
              <a:latin typeface="Arial"/>
              <a:cs typeface="Aria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166747" y="453390"/>
            <a:ext cx="5725160" cy="741680"/>
          </a:xfrm>
          <a:prstGeom prst="rect">
            <a:avLst/>
          </a:prstGeom>
        </p:spPr>
        <p:txBody>
          <a:bodyPr vert="horz" wrap="square" lIns="0" tIns="12700" rIns="0" bIns="0" rtlCol="0">
            <a:spAutoFit/>
          </a:bodyPr>
          <a:lstStyle/>
          <a:p>
            <a:pPr marL="12700">
              <a:lnSpc>
                <a:spcPct val="100000"/>
              </a:lnSpc>
              <a:spcBef>
                <a:spcPts val="100"/>
              </a:spcBef>
            </a:pPr>
            <a:r>
              <a:rPr sz="4700" spc="-10" dirty="0"/>
              <a:t>Adversarial</a:t>
            </a:r>
            <a:r>
              <a:rPr sz="4700" spc="-20" dirty="0"/>
              <a:t> </a:t>
            </a:r>
            <a:r>
              <a:rPr sz="4700" spc="-10" dirty="0"/>
              <a:t>examples</a:t>
            </a:r>
            <a:endParaRPr sz="4700"/>
          </a:p>
        </p:txBody>
      </p:sp>
      <p:sp>
        <p:nvSpPr>
          <p:cNvPr id="5" name="object 5"/>
          <p:cNvSpPr/>
          <p:nvPr/>
        </p:nvSpPr>
        <p:spPr>
          <a:xfrm>
            <a:off x="222631" y="1221486"/>
            <a:ext cx="9683496" cy="5669279"/>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481203" y="7185805"/>
            <a:ext cx="3968115" cy="210185"/>
          </a:xfrm>
          <a:prstGeom prst="rect">
            <a:avLst/>
          </a:prstGeom>
        </p:spPr>
        <p:txBody>
          <a:bodyPr vert="horz" wrap="square" lIns="0" tIns="0" rIns="0" bIns="0" rtlCol="0">
            <a:spAutoFit/>
          </a:bodyPr>
          <a:lstStyle/>
          <a:p>
            <a:pPr marL="12700">
              <a:lnSpc>
                <a:spcPts val="1535"/>
              </a:lnSpc>
            </a:pPr>
            <a:r>
              <a:rPr sz="1300" spc="-20" dirty="0">
                <a:latin typeface="Arial"/>
                <a:cs typeface="Arial"/>
                <a:hlinkClick r:id="rId3"/>
              </a:rPr>
              <a:t>http://karpathy.github.io/2015/03/30/breaking-convnets/</a:t>
            </a:r>
            <a:endParaRPr sz="1300">
              <a:latin typeface="Arial"/>
              <a:cs typeface="Aria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116794" y="489966"/>
            <a:ext cx="5824855" cy="741680"/>
          </a:xfrm>
          <a:prstGeom prst="rect">
            <a:avLst/>
          </a:prstGeom>
        </p:spPr>
        <p:txBody>
          <a:bodyPr vert="horz" wrap="square" lIns="0" tIns="12700" rIns="0" bIns="0" rtlCol="0">
            <a:spAutoFit/>
          </a:bodyPr>
          <a:lstStyle/>
          <a:p>
            <a:pPr marL="12700">
              <a:lnSpc>
                <a:spcPct val="100000"/>
              </a:lnSpc>
              <a:spcBef>
                <a:spcPts val="100"/>
              </a:spcBef>
            </a:pPr>
            <a:r>
              <a:rPr sz="4700" spc="-5" dirty="0"/>
              <a:t>Some </a:t>
            </a:r>
            <a:r>
              <a:rPr sz="4700" spc="-10" dirty="0"/>
              <a:t>more</a:t>
            </a:r>
            <a:r>
              <a:rPr sz="4700" spc="-55" dirty="0"/>
              <a:t> </a:t>
            </a:r>
            <a:r>
              <a:rPr sz="4700" spc="-10" dirty="0"/>
              <a:t>examples</a:t>
            </a:r>
            <a:endParaRPr sz="4700"/>
          </a:p>
        </p:txBody>
      </p:sp>
      <p:sp>
        <p:nvSpPr>
          <p:cNvPr id="5" name="object 5"/>
          <p:cNvSpPr/>
          <p:nvPr/>
        </p:nvSpPr>
        <p:spPr>
          <a:xfrm>
            <a:off x="314071" y="1364741"/>
            <a:ext cx="9430512" cy="603808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22993" y="745997"/>
            <a:ext cx="8995707" cy="736099"/>
          </a:xfrm>
          <a:prstGeom prst="rect">
            <a:avLst/>
          </a:prstGeom>
        </p:spPr>
        <p:txBody>
          <a:bodyPr vert="horz" wrap="square" lIns="0" tIns="12700" rIns="0" bIns="0" rtlCol="0">
            <a:spAutoFit/>
          </a:bodyPr>
          <a:lstStyle/>
          <a:p>
            <a:pPr marL="12700">
              <a:lnSpc>
                <a:spcPct val="100000"/>
              </a:lnSpc>
              <a:spcBef>
                <a:spcPts val="100"/>
              </a:spcBef>
            </a:pPr>
            <a:r>
              <a:rPr lang="en-US" sz="4700" spc="-5" dirty="0"/>
              <a:t>How </a:t>
            </a:r>
            <a:r>
              <a:rPr lang="en-US" sz="4700" spc="-10" dirty="0"/>
              <a:t>A</a:t>
            </a:r>
            <a:r>
              <a:rPr sz="4700" spc="-10" dirty="0"/>
              <a:t>dversarial</a:t>
            </a:r>
            <a:r>
              <a:rPr sz="4700" spc="-15" dirty="0"/>
              <a:t> </a:t>
            </a:r>
            <a:r>
              <a:rPr lang="en-US" sz="4700" spc="-10" dirty="0"/>
              <a:t>E</a:t>
            </a:r>
            <a:r>
              <a:rPr sz="4700" spc="-10" dirty="0"/>
              <a:t>xamples</a:t>
            </a:r>
            <a:r>
              <a:rPr lang="en-US" sz="4700" spc="-10" dirty="0"/>
              <a:t> Work</a:t>
            </a:r>
            <a:endParaRPr sz="4700" dirty="0"/>
          </a:p>
        </p:txBody>
      </p:sp>
      <p:sp>
        <p:nvSpPr>
          <p:cNvPr id="4" name="object 4"/>
          <p:cNvSpPr txBox="1"/>
          <p:nvPr/>
        </p:nvSpPr>
        <p:spPr>
          <a:xfrm>
            <a:off x="237363" y="1854081"/>
            <a:ext cx="9538335" cy="5132070"/>
          </a:xfrm>
          <a:prstGeom prst="rect">
            <a:avLst/>
          </a:prstGeom>
        </p:spPr>
        <p:txBody>
          <a:bodyPr vert="horz" wrap="square" lIns="0" tIns="114935" rIns="0" bIns="0" rtlCol="0">
            <a:spAutoFit/>
          </a:bodyPr>
          <a:lstStyle/>
          <a:p>
            <a:pPr marL="378460" indent="-365760">
              <a:lnSpc>
                <a:spcPct val="100000"/>
              </a:lnSpc>
              <a:spcBef>
                <a:spcPts val="905"/>
              </a:spcBef>
              <a:buChar char="•"/>
              <a:tabLst>
                <a:tab pos="377825" algn="l"/>
                <a:tab pos="378460" algn="l"/>
              </a:tabLst>
            </a:pPr>
            <a:r>
              <a:rPr sz="3400" dirty="0">
                <a:solidFill>
                  <a:srgbClr val="3333CC"/>
                </a:solidFill>
                <a:latin typeface="Arial"/>
                <a:cs typeface="Arial"/>
              </a:rPr>
              <a:t>Primary cause is excessive linearity</a:t>
            </a:r>
            <a:endParaRPr sz="3400" dirty="0">
              <a:latin typeface="Arial"/>
              <a:cs typeface="Arial"/>
            </a:endParaRPr>
          </a:p>
          <a:p>
            <a:pPr marL="805180" marR="884555" lvl="1" indent="-304800">
              <a:lnSpc>
                <a:spcPct val="100699"/>
              </a:lnSpc>
              <a:spcBef>
                <a:spcPts val="685"/>
              </a:spcBef>
              <a:buChar char="–"/>
              <a:tabLst>
                <a:tab pos="805180" algn="l"/>
              </a:tabLst>
            </a:pPr>
            <a:r>
              <a:rPr sz="3000" spc="-5" dirty="0">
                <a:solidFill>
                  <a:srgbClr val="336600"/>
                </a:solidFill>
                <a:latin typeface="Arial"/>
                <a:cs typeface="Arial"/>
              </a:rPr>
              <a:t>Neural </a:t>
            </a:r>
            <a:r>
              <a:rPr sz="3000" spc="-10" dirty="0">
                <a:solidFill>
                  <a:srgbClr val="336600"/>
                </a:solidFill>
                <a:latin typeface="Arial"/>
                <a:cs typeface="Arial"/>
              </a:rPr>
              <a:t>networks </a:t>
            </a:r>
            <a:r>
              <a:rPr sz="3000" spc="-5" dirty="0">
                <a:solidFill>
                  <a:srgbClr val="336600"/>
                </a:solidFill>
                <a:latin typeface="Arial"/>
                <a:cs typeface="Arial"/>
              </a:rPr>
              <a:t>are built primarily out of linear  building</a:t>
            </a:r>
            <a:r>
              <a:rPr sz="3000" spc="-15" dirty="0">
                <a:solidFill>
                  <a:srgbClr val="336600"/>
                </a:solidFill>
                <a:latin typeface="Arial"/>
                <a:cs typeface="Arial"/>
              </a:rPr>
              <a:t> </a:t>
            </a:r>
            <a:r>
              <a:rPr sz="3000" spc="-5" dirty="0">
                <a:solidFill>
                  <a:srgbClr val="336600"/>
                </a:solidFill>
                <a:latin typeface="Arial"/>
                <a:cs typeface="Arial"/>
              </a:rPr>
              <a:t>blocks</a:t>
            </a:r>
            <a:endParaRPr sz="3000" dirty="0">
              <a:latin typeface="Arial"/>
              <a:cs typeface="Arial"/>
            </a:endParaRPr>
          </a:p>
          <a:p>
            <a:pPr marL="1231900" lvl="2" indent="-243840">
              <a:lnSpc>
                <a:spcPct val="100000"/>
              </a:lnSpc>
              <a:spcBef>
                <a:spcPts val="595"/>
              </a:spcBef>
              <a:buChar char="•"/>
              <a:tabLst>
                <a:tab pos="1231900" algn="l"/>
              </a:tabLst>
            </a:pPr>
            <a:r>
              <a:rPr sz="2600" spc="-20" dirty="0">
                <a:solidFill>
                  <a:srgbClr val="660066"/>
                </a:solidFill>
                <a:latin typeface="Arial"/>
                <a:cs typeface="Arial"/>
              </a:rPr>
              <a:t>The </a:t>
            </a:r>
            <a:r>
              <a:rPr sz="2600" spc="-15" dirty="0">
                <a:solidFill>
                  <a:srgbClr val="660066"/>
                </a:solidFill>
                <a:latin typeface="Arial"/>
                <a:cs typeface="Arial"/>
              </a:rPr>
              <a:t>overall </a:t>
            </a:r>
            <a:r>
              <a:rPr sz="2600" spc="-20" dirty="0">
                <a:solidFill>
                  <a:srgbClr val="660066"/>
                </a:solidFill>
                <a:latin typeface="Arial"/>
                <a:cs typeface="Arial"/>
              </a:rPr>
              <a:t>function often proves </a:t>
            </a:r>
            <a:r>
              <a:rPr sz="2600" spc="-10" dirty="0">
                <a:solidFill>
                  <a:srgbClr val="660066"/>
                </a:solidFill>
                <a:latin typeface="Arial"/>
                <a:cs typeface="Arial"/>
              </a:rPr>
              <a:t>to be</a:t>
            </a:r>
            <a:r>
              <a:rPr sz="2600" spc="-130" dirty="0">
                <a:solidFill>
                  <a:srgbClr val="660066"/>
                </a:solidFill>
                <a:latin typeface="Arial"/>
                <a:cs typeface="Arial"/>
              </a:rPr>
              <a:t> </a:t>
            </a:r>
            <a:r>
              <a:rPr sz="2600" spc="-15" dirty="0">
                <a:solidFill>
                  <a:srgbClr val="660066"/>
                </a:solidFill>
                <a:latin typeface="Arial"/>
                <a:cs typeface="Arial"/>
              </a:rPr>
              <a:t>linear</a:t>
            </a:r>
            <a:endParaRPr sz="2600" dirty="0">
              <a:latin typeface="Arial"/>
              <a:cs typeface="Arial"/>
            </a:endParaRPr>
          </a:p>
          <a:p>
            <a:pPr marL="805180" lvl="1" indent="-304800">
              <a:lnSpc>
                <a:spcPct val="100000"/>
              </a:lnSpc>
              <a:spcBef>
                <a:spcPts val="680"/>
              </a:spcBef>
              <a:buChar char="–"/>
              <a:tabLst>
                <a:tab pos="805180" algn="l"/>
              </a:tabLst>
            </a:pPr>
            <a:r>
              <a:rPr sz="3000" spc="-5" dirty="0">
                <a:solidFill>
                  <a:srgbClr val="336600"/>
                </a:solidFill>
                <a:latin typeface="Arial"/>
                <a:cs typeface="Arial"/>
              </a:rPr>
              <a:t>Linear </a:t>
            </a:r>
            <a:r>
              <a:rPr sz="3000" spc="-10" dirty="0">
                <a:solidFill>
                  <a:srgbClr val="336600"/>
                </a:solidFill>
                <a:latin typeface="Arial"/>
                <a:cs typeface="Arial"/>
              </a:rPr>
              <a:t>functions </a:t>
            </a:r>
            <a:r>
              <a:rPr sz="3000" spc="-5" dirty="0">
                <a:solidFill>
                  <a:srgbClr val="336600"/>
                </a:solidFill>
                <a:latin typeface="Arial"/>
                <a:cs typeface="Arial"/>
              </a:rPr>
              <a:t>are easy to</a:t>
            </a:r>
            <a:r>
              <a:rPr sz="3000" spc="-45" dirty="0">
                <a:solidFill>
                  <a:srgbClr val="336600"/>
                </a:solidFill>
                <a:latin typeface="Arial"/>
                <a:cs typeface="Arial"/>
              </a:rPr>
              <a:t> </a:t>
            </a:r>
            <a:r>
              <a:rPr sz="3000" spc="-5" dirty="0">
                <a:solidFill>
                  <a:srgbClr val="336600"/>
                </a:solidFill>
                <a:latin typeface="Arial"/>
                <a:cs typeface="Arial"/>
              </a:rPr>
              <a:t>optimize</a:t>
            </a:r>
            <a:endParaRPr sz="3000" dirty="0">
              <a:latin typeface="Arial"/>
              <a:cs typeface="Arial"/>
            </a:endParaRPr>
          </a:p>
          <a:p>
            <a:pPr marL="805180" marR="5080" lvl="1" indent="-304800">
              <a:lnSpc>
                <a:spcPts val="3500"/>
              </a:lnSpc>
              <a:spcBef>
                <a:spcPts val="990"/>
              </a:spcBef>
              <a:buChar char="–"/>
              <a:tabLst>
                <a:tab pos="805180" algn="l"/>
              </a:tabLst>
            </a:pPr>
            <a:r>
              <a:rPr sz="3000" spc="-10" dirty="0">
                <a:solidFill>
                  <a:srgbClr val="336600"/>
                </a:solidFill>
                <a:latin typeface="Arial"/>
                <a:cs typeface="Arial"/>
              </a:rPr>
              <a:t>But </a:t>
            </a:r>
            <a:r>
              <a:rPr sz="3000" spc="-5" dirty="0">
                <a:solidFill>
                  <a:srgbClr val="336600"/>
                </a:solidFill>
                <a:latin typeface="Arial"/>
                <a:cs typeface="Arial"/>
              </a:rPr>
              <a:t>the value of </a:t>
            </a:r>
            <a:r>
              <a:rPr sz="3000" dirty="0">
                <a:solidFill>
                  <a:srgbClr val="336600"/>
                </a:solidFill>
                <a:latin typeface="Arial"/>
                <a:cs typeface="Arial"/>
              </a:rPr>
              <a:t>a </a:t>
            </a:r>
            <a:r>
              <a:rPr sz="3000" spc="-5" dirty="0">
                <a:solidFill>
                  <a:srgbClr val="336600"/>
                </a:solidFill>
                <a:latin typeface="Arial"/>
                <a:cs typeface="Arial"/>
              </a:rPr>
              <a:t>linear </a:t>
            </a:r>
            <a:r>
              <a:rPr sz="3000" spc="-10" dirty="0">
                <a:solidFill>
                  <a:srgbClr val="336600"/>
                </a:solidFill>
                <a:latin typeface="Arial"/>
                <a:cs typeface="Arial"/>
              </a:rPr>
              <a:t>function </a:t>
            </a:r>
            <a:r>
              <a:rPr sz="3000" spc="-5" dirty="0">
                <a:solidFill>
                  <a:srgbClr val="336600"/>
                </a:solidFill>
                <a:latin typeface="Arial"/>
                <a:cs typeface="Arial"/>
              </a:rPr>
              <a:t>can change rapidly  </a:t>
            </a:r>
            <a:r>
              <a:rPr sz="3000" spc="-10" dirty="0">
                <a:solidFill>
                  <a:srgbClr val="336600"/>
                </a:solidFill>
                <a:latin typeface="Arial"/>
                <a:cs typeface="Arial"/>
              </a:rPr>
              <a:t>with </a:t>
            </a:r>
            <a:r>
              <a:rPr sz="3000" spc="-5" dirty="0">
                <a:solidFill>
                  <a:srgbClr val="336600"/>
                </a:solidFill>
                <a:latin typeface="Arial"/>
                <a:cs typeface="Arial"/>
              </a:rPr>
              <a:t>numerous</a:t>
            </a:r>
            <a:r>
              <a:rPr sz="3000" spc="-20" dirty="0">
                <a:solidFill>
                  <a:srgbClr val="336600"/>
                </a:solidFill>
                <a:latin typeface="Arial"/>
                <a:cs typeface="Arial"/>
              </a:rPr>
              <a:t> </a:t>
            </a:r>
            <a:r>
              <a:rPr sz="3000" spc="-5" dirty="0">
                <a:solidFill>
                  <a:srgbClr val="336600"/>
                </a:solidFill>
                <a:latin typeface="Arial"/>
                <a:cs typeface="Arial"/>
              </a:rPr>
              <a:t>inputs</a:t>
            </a:r>
            <a:endParaRPr sz="3000" dirty="0">
              <a:latin typeface="Arial"/>
              <a:cs typeface="Arial"/>
            </a:endParaRPr>
          </a:p>
          <a:p>
            <a:pPr marL="805180" marR="266700" lvl="1" indent="-304800">
              <a:lnSpc>
                <a:spcPct val="100000"/>
              </a:lnSpc>
              <a:spcBef>
                <a:spcPts val="600"/>
              </a:spcBef>
              <a:buChar char="–"/>
              <a:tabLst>
                <a:tab pos="805180" algn="l"/>
              </a:tabLst>
            </a:pPr>
            <a:r>
              <a:rPr sz="3000" spc="-5" dirty="0">
                <a:solidFill>
                  <a:srgbClr val="336600"/>
                </a:solidFill>
                <a:latin typeface="Arial"/>
                <a:cs typeface="Arial"/>
              </a:rPr>
              <a:t>If we change input by </a:t>
            </a:r>
            <a:r>
              <a:rPr sz="3000" dirty="0">
                <a:latin typeface="Times New Roman"/>
                <a:cs typeface="Times New Roman"/>
              </a:rPr>
              <a:t>ε </a:t>
            </a:r>
            <a:r>
              <a:rPr sz="3000" spc="-5" dirty="0">
                <a:solidFill>
                  <a:srgbClr val="336600"/>
                </a:solidFill>
                <a:latin typeface="Arial"/>
                <a:cs typeface="Arial"/>
              </a:rPr>
              <a:t>then </a:t>
            </a:r>
            <a:r>
              <a:rPr sz="3000" dirty="0">
                <a:solidFill>
                  <a:srgbClr val="336600"/>
                </a:solidFill>
                <a:latin typeface="Arial"/>
                <a:cs typeface="Arial"/>
              </a:rPr>
              <a:t>a </a:t>
            </a:r>
            <a:r>
              <a:rPr sz="3000" spc="-5" dirty="0">
                <a:solidFill>
                  <a:srgbClr val="336600"/>
                </a:solidFill>
                <a:latin typeface="Arial"/>
                <a:cs typeface="Arial"/>
              </a:rPr>
              <a:t>linear </a:t>
            </a:r>
            <a:r>
              <a:rPr sz="3000" spc="-10" dirty="0">
                <a:solidFill>
                  <a:srgbClr val="336600"/>
                </a:solidFill>
                <a:latin typeface="Arial"/>
                <a:cs typeface="Arial"/>
              </a:rPr>
              <a:t>functions with  weights </a:t>
            </a:r>
            <a:r>
              <a:rPr sz="3000" b="1" i="1" dirty="0">
                <a:latin typeface="Times New Roman"/>
                <a:cs typeface="Times New Roman"/>
              </a:rPr>
              <a:t>w </a:t>
            </a:r>
            <a:r>
              <a:rPr sz="3000" spc="-5" dirty="0">
                <a:solidFill>
                  <a:srgbClr val="336600"/>
                </a:solidFill>
                <a:latin typeface="Arial"/>
                <a:cs typeface="Arial"/>
              </a:rPr>
              <a:t>can change by </a:t>
            </a:r>
            <a:r>
              <a:rPr sz="3000" spc="-10" dirty="0">
                <a:latin typeface="Times New Roman"/>
                <a:cs typeface="Times New Roman"/>
              </a:rPr>
              <a:t>ε||</a:t>
            </a:r>
            <a:r>
              <a:rPr sz="3000" b="1" i="1" spc="-10" dirty="0">
                <a:latin typeface="Times New Roman"/>
                <a:cs typeface="Times New Roman"/>
              </a:rPr>
              <a:t>w</a:t>
            </a:r>
            <a:r>
              <a:rPr sz="3000" spc="-10" dirty="0">
                <a:latin typeface="Times New Roman"/>
                <a:cs typeface="Times New Roman"/>
              </a:rPr>
              <a:t>|| </a:t>
            </a:r>
            <a:r>
              <a:rPr sz="3000" spc="-10" dirty="0">
                <a:solidFill>
                  <a:srgbClr val="336600"/>
                </a:solidFill>
                <a:latin typeface="Arial"/>
                <a:cs typeface="Arial"/>
              </a:rPr>
              <a:t>which </a:t>
            </a:r>
            <a:r>
              <a:rPr sz="3000" spc="-5" dirty="0">
                <a:solidFill>
                  <a:srgbClr val="336600"/>
                </a:solidFill>
                <a:latin typeface="Arial"/>
                <a:cs typeface="Arial"/>
              </a:rPr>
              <a:t>can be </a:t>
            </a:r>
            <a:r>
              <a:rPr sz="3000" spc="-10" dirty="0">
                <a:solidFill>
                  <a:srgbClr val="336600"/>
                </a:solidFill>
                <a:latin typeface="Arial"/>
                <a:cs typeface="Arial"/>
              </a:rPr>
              <a:t>very  </a:t>
            </a:r>
            <a:r>
              <a:rPr sz="3000" spc="-5" dirty="0">
                <a:solidFill>
                  <a:srgbClr val="336600"/>
                </a:solidFill>
                <a:latin typeface="Arial"/>
                <a:cs typeface="Arial"/>
              </a:rPr>
              <a:t>large </a:t>
            </a:r>
            <a:r>
              <a:rPr sz="3000" dirty="0">
                <a:solidFill>
                  <a:srgbClr val="336600"/>
                </a:solidFill>
                <a:latin typeface="Arial"/>
                <a:cs typeface="Arial"/>
              </a:rPr>
              <a:t>in </a:t>
            </a:r>
            <a:r>
              <a:rPr sz="3000" spc="-5" dirty="0">
                <a:solidFill>
                  <a:srgbClr val="336600"/>
                </a:solidFill>
                <a:latin typeface="Arial"/>
                <a:cs typeface="Arial"/>
              </a:rPr>
              <a:t>high-dimensional</a:t>
            </a:r>
            <a:r>
              <a:rPr sz="3000" spc="-40" dirty="0">
                <a:solidFill>
                  <a:srgbClr val="336600"/>
                </a:solidFill>
                <a:latin typeface="Arial"/>
                <a:cs typeface="Arial"/>
              </a:rPr>
              <a:t> </a:t>
            </a:r>
            <a:r>
              <a:rPr sz="3000" spc="-10" dirty="0">
                <a:solidFill>
                  <a:srgbClr val="336600"/>
                </a:solidFill>
                <a:latin typeface="Arial"/>
                <a:cs typeface="Arial"/>
              </a:rPr>
              <a:t>spaces</a:t>
            </a:r>
            <a:endParaRPr sz="3000" dirty="0">
              <a:latin typeface="Arial"/>
              <a:cs typeface="Aria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84892" y="745997"/>
            <a:ext cx="9433559" cy="736099"/>
          </a:xfrm>
          <a:prstGeom prst="rect">
            <a:avLst/>
          </a:prstGeom>
        </p:spPr>
        <p:txBody>
          <a:bodyPr vert="horz" wrap="square" lIns="0" tIns="12700" rIns="0" bIns="0" rtlCol="0">
            <a:spAutoFit/>
          </a:bodyPr>
          <a:lstStyle/>
          <a:p>
            <a:pPr marL="12700">
              <a:lnSpc>
                <a:spcPct val="100000"/>
              </a:lnSpc>
              <a:spcBef>
                <a:spcPts val="100"/>
              </a:spcBef>
            </a:pPr>
            <a:r>
              <a:rPr sz="4700" spc="-5" dirty="0"/>
              <a:t>Generating </a:t>
            </a:r>
            <a:r>
              <a:rPr lang="en-US" sz="4700" spc="-10" dirty="0"/>
              <a:t>A</a:t>
            </a:r>
            <a:r>
              <a:rPr sz="4700" spc="-10" dirty="0"/>
              <a:t>dversarial</a:t>
            </a:r>
            <a:r>
              <a:rPr sz="4700" spc="-15" dirty="0"/>
              <a:t> </a:t>
            </a:r>
            <a:r>
              <a:rPr lang="en-US" sz="4700" spc="-10" dirty="0"/>
              <a:t>E</a:t>
            </a:r>
            <a:r>
              <a:rPr sz="4700" spc="-10" dirty="0"/>
              <a:t>xamples</a:t>
            </a:r>
            <a:endParaRPr sz="4700" dirty="0"/>
          </a:p>
        </p:txBody>
      </p:sp>
      <p:sp>
        <p:nvSpPr>
          <p:cNvPr id="4" name="object 4"/>
          <p:cNvSpPr txBox="1"/>
          <p:nvPr/>
        </p:nvSpPr>
        <p:spPr>
          <a:xfrm>
            <a:off x="237363" y="1956561"/>
            <a:ext cx="9433560" cy="3594100"/>
          </a:xfrm>
          <a:prstGeom prst="rect">
            <a:avLst/>
          </a:prstGeom>
        </p:spPr>
        <p:txBody>
          <a:bodyPr vert="horz" wrap="square" lIns="0" tIns="15875" rIns="0" bIns="0" rtlCol="0">
            <a:spAutoFit/>
          </a:bodyPr>
          <a:lstStyle/>
          <a:p>
            <a:pPr marL="377825" marR="5080" indent="-365760">
              <a:lnSpc>
                <a:spcPct val="99400"/>
              </a:lnSpc>
              <a:spcBef>
                <a:spcPts val="125"/>
              </a:spcBef>
              <a:buChar char="•"/>
              <a:tabLst>
                <a:tab pos="377825" algn="l"/>
                <a:tab pos="378460" algn="l"/>
                <a:tab pos="2673985" algn="l"/>
                <a:tab pos="6162675" algn="l"/>
              </a:tabLst>
            </a:pPr>
            <a:r>
              <a:rPr sz="3400" spc="5" dirty="0">
                <a:solidFill>
                  <a:srgbClr val="3333CC"/>
                </a:solidFill>
                <a:latin typeface="Arial"/>
                <a:cs typeface="Arial"/>
              </a:rPr>
              <a:t>An </a:t>
            </a:r>
            <a:r>
              <a:rPr sz="3400" dirty="0">
                <a:solidFill>
                  <a:srgbClr val="3333CC"/>
                </a:solidFill>
                <a:latin typeface="Arial"/>
                <a:cs typeface="Arial"/>
              </a:rPr>
              <a:t>optimization procedure is used to search for  an input</a:t>
            </a:r>
            <a:r>
              <a:rPr sz="3400" spc="5" dirty="0">
                <a:solidFill>
                  <a:srgbClr val="3333CC"/>
                </a:solidFill>
                <a:latin typeface="Arial"/>
                <a:cs typeface="Arial"/>
              </a:rPr>
              <a:t> </a:t>
            </a:r>
            <a:r>
              <a:rPr sz="3400" b="1" i="1" spc="335" dirty="0">
                <a:latin typeface="Calibri"/>
                <a:cs typeface="Calibri"/>
              </a:rPr>
              <a:t>x’	</a:t>
            </a:r>
            <a:r>
              <a:rPr sz="3400" dirty="0">
                <a:solidFill>
                  <a:srgbClr val="3333CC"/>
                </a:solidFill>
                <a:latin typeface="Arial"/>
                <a:cs typeface="Arial"/>
              </a:rPr>
              <a:t>near </a:t>
            </a:r>
            <a:r>
              <a:rPr sz="3400" spc="-5" dirty="0">
                <a:solidFill>
                  <a:srgbClr val="3333CC"/>
                </a:solidFill>
                <a:latin typeface="Arial"/>
                <a:cs typeface="Arial"/>
              </a:rPr>
              <a:t>data</a:t>
            </a:r>
            <a:r>
              <a:rPr sz="3400" spc="5" dirty="0">
                <a:solidFill>
                  <a:srgbClr val="3333CC"/>
                </a:solidFill>
                <a:latin typeface="Arial"/>
                <a:cs typeface="Arial"/>
              </a:rPr>
              <a:t> </a:t>
            </a:r>
            <a:r>
              <a:rPr sz="3400" dirty="0">
                <a:solidFill>
                  <a:srgbClr val="3333CC"/>
                </a:solidFill>
                <a:latin typeface="Arial"/>
                <a:cs typeface="Arial"/>
              </a:rPr>
              <a:t>point</a:t>
            </a:r>
            <a:r>
              <a:rPr sz="3400" spc="15" dirty="0">
                <a:solidFill>
                  <a:srgbClr val="3333CC"/>
                </a:solidFill>
                <a:latin typeface="Arial"/>
                <a:cs typeface="Arial"/>
              </a:rPr>
              <a:t> </a:t>
            </a:r>
            <a:r>
              <a:rPr sz="3400" b="1" i="1" spc="340" dirty="0">
                <a:latin typeface="Calibri"/>
                <a:cs typeface="Calibri"/>
              </a:rPr>
              <a:t>x	</a:t>
            </a:r>
            <a:r>
              <a:rPr sz="3400" dirty="0">
                <a:solidFill>
                  <a:srgbClr val="3333CC"/>
                </a:solidFill>
                <a:latin typeface="Arial"/>
                <a:cs typeface="Arial"/>
              </a:rPr>
              <a:t>such that the  model output is very different at</a:t>
            </a:r>
            <a:r>
              <a:rPr sz="3400" spc="-20" dirty="0">
                <a:solidFill>
                  <a:srgbClr val="3333CC"/>
                </a:solidFill>
                <a:latin typeface="Arial"/>
                <a:cs typeface="Arial"/>
              </a:rPr>
              <a:t> </a:t>
            </a:r>
            <a:r>
              <a:rPr sz="3400" b="1" i="1" spc="335" dirty="0">
                <a:latin typeface="Calibri"/>
                <a:cs typeface="Calibri"/>
              </a:rPr>
              <a:t>x’</a:t>
            </a:r>
            <a:endParaRPr sz="3400">
              <a:latin typeface="Calibri"/>
              <a:cs typeface="Calibri"/>
            </a:endParaRPr>
          </a:p>
          <a:p>
            <a:pPr marL="805180" marR="84455" lvl="1" indent="-304800">
              <a:lnSpc>
                <a:spcPct val="101299"/>
              </a:lnSpc>
              <a:spcBef>
                <a:spcPts val="665"/>
              </a:spcBef>
              <a:buChar char="–"/>
              <a:tabLst>
                <a:tab pos="805180" algn="l"/>
              </a:tabLst>
            </a:pPr>
            <a:r>
              <a:rPr sz="3000" spc="-5" dirty="0">
                <a:solidFill>
                  <a:srgbClr val="336600"/>
                </a:solidFill>
                <a:latin typeface="Arial"/>
                <a:cs typeface="Arial"/>
              </a:rPr>
              <a:t>In many </a:t>
            </a:r>
            <a:r>
              <a:rPr sz="3000" spc="-10" dirty="0">
                <a:solidFill>
                  <a:srgbClr val="336600"/>
                </a:solidFill>
                <a:latin typeface="Arial"/>
                <a:cs typeface="Arial"/>
              </a:rPr>
              <a:t>cases, </a:t>
            </a:r>
            <a:r>
              <a:rPr sz="3000" b="1" i="1" spc="285" dirty="0">
                <a:latin typeface="Calibri"/>
                <a:cs typeface="Calibri"/>
              </a:rPr>
              <a:t>x’ </a:t>
            </a:r>
            <a:r>
              <a:rPr sz="3000" spc="-5" dirty="0">
                <a:solidFill>
                  <a:srgbClr val="336600"/>
                </a:solidFill>
                <a:latin typeface="Arial"/>
                <a:cs typeface="Arial"/>
              </a:rPr>
              <a:t>can be so </a:t>
            </a:r>
            <a:r>
              <a:rPr sz="3000" spc="-10" dirty="0">
                <a:solidFill>
                  <a:srgbClr val="336600"/>
                </a:solidFill>
                <a:latin typeface="Arial"/>
                <a:cs typeface="Arial"/>
              </a:rPr>
              <a:t>similar </a:t>
            </a:r>
            <a:r>
              <a:rPr sz="3000" spc="-5" dirty="0">
                <a:solidFill>
                  <a:srgbClr val="336600"/>
                </a:solidFill>
                <a:latin typeface="Arial"/>
                <a:cs typeface="Arial"/>
              </a:rPr>
              <a:t>to </a:t>
            </a:r>
            <a:r>
              <a:rPr sz="3000" b="1" i="1" spc="300" dirty="0">
                <a:latin typeface="Calibri"/>
                <a:cs typeface="Calibri"/>
              </a:rPr>
              <a:t>x </a:t>
            </a:r>
            <a:r>
              <a:rPr sz="3000" spc="-5" dirty="0">
                <a:solidFill>
                  <a:srgbClr val="336600"/>
                </a:solidFill>
                <a:latin typeface="Arial"/>
                <a:cs typeface="Arial"/>
              </a:rPr>
              <a:t>that </a:t>
            </a:r>
            <a:r>
              <a:rPr sz="3000" dirty="0">
                <a:solidFill>
                  <a:srgbClr val="336600"/>
                </a:solidFill>
                <a:latin typeface="Arial"/>
                <a:cs typeface="Arial"/>
              </a:rPr>
              <a:t>a  </a:t>
            </a:r>
            <a:r>
              <a:rPr sz="3000" spc="-5" dirty="0">
                <a:solidFill>
                  <a:srgbClr val="336600"/>
                </a:solidFill>
                <a:latin typeface="Arial"/>
                <a:cs typeface="Arial"/>
              </a:rPr>
              <a:t>human observer cannot tell the difference </a:t>
            </a:r>
            <a:r>
              <a:rPr sz="3000" spc="-10" dirty="0">
                <a:solidFill>
                  <a:srgbClr val="336600"/>
                </a:solidFill>
                <a:latin typeface="Arial"/>
                <a:cs typeface="Arial"/>
              </a:rPr>
              <a:t>between  </a:t>
            </a:r>
            <a:r>
              <a:rPr sz="3000" spc="-5" dirty="0">
                <a:solidFill>
                  <a:srgbClr val="336600"/>
                </a:solidFill>
                <a:latin typeface="Arial"/>
                <a:cs typeface="Arial"/>
              </a:rPr>
              <a:t>the original example and the adversarial</a:t>
            </a:r>
            <a:r>
              <a:rPr sz="3000" spc="-75" dirty="0">
                <a:solidFill>
                  <a:srgbClr val="336600"/>
                </a:solidFill>
                <a:latin typeface="Arial"/>
                <a:cs typeface="Arial"/>
              </a:rPr>
              <a:t> </a:t>
            </a:r>
            <a:r>
              <a:rPr sz="3000" spc="-5" dirty="0">
                <a:solidFill>
                  <a:srgbClr val="336600"/>
                </a:solidFill>
                <a:latin typeface="Arial"/>
                <a:cs typeface="Arial"/>
              </a:rPr>
              <a:t>example</a:t>
            </a:r>
            <a:endParaRPr sz="3000">
              <a:latin typeface="Arial"/>
              <a:cs typeface="Arial"/>
            </a:endParaRPr>
          </a:p>
          <a:p>
            <a:pPr marL="805180" lvl="1" indent="-304800">
              <a:lnSpc>
                <a:spcPct val="100000"/>
              </a:lnSpc>
              <a:spcBef>
                <a:spcPts val="695"/>
              </a:spcBef>
              <a:buChar char="–"/>
              <a:tabLst>
                <a:tab pos="805180" algn="l"/>
              </a:tabLst>
            </a:pPr>
            <a:r>
              <a:rPr sz="3000" spc="-10" dirty="0">
                <a:solidFill>
                  <a:srgbClr val="336600"/>
                </a:solidFill>
                <a:latin typeface="Arial"/>
                <a:cs typeface="Arial"/>
              </a:rPr>
              <a:t>But </a:t>
            </a:r>
            <a:r>
              <a:rPr sz="3000" spc="-5" dirty="0">
                <a:solidFill>
                  <a:srgbClr val="336600"/>
                </a:solidFill>
                <a:latin typeface="Arial"/>
                <a:cs typeface="Arial"/>
              </a:rPr>
              <a:t>the network </a:t>
            </a:r>
            <a:r>
              <a:rPr sz="3000" spc="-10" dirty="0">
                <a:solidFill>
                  <a:srgbClr val="336600"/>
                </a:solidFill>
                <a:latin typeface="Arial"/>
                <a:cs typeface="Arial"/>
              </a:rPr>
              <a:t>makes </a:t>
            </a:r>
            <a:r>
              <a:rPr sz="3000" dirty="0">
                <a:solidFill>
                  <a:srgbClr val="336600"/>
                </a:solidFill>
                <a:latin typeface="Arial"/>
                <a:cs typeface="Arial"/>
              </a:rPr>
              <a:t>a </a:t>
            </a:r>
            <a:r>
              <a:rPr sz="3000" spc="-5" dirty="0">
                <a:solidFill>
                  <a:srgbClr val="336600"/>
                </a:solidFill>
                <a:latin typeface="Arial"/>
                <a:cs typeface="Arial"/>
              </a:rPr>
              <a:t>highly different</a:t>
            </a:r>
            <a:r>
              <a:rPr sz="3000" spc="-114" dirty="0">
                <a:solidFill>
                  <a:srgbClr val="336600"/>
                </a:solidFill>
                <a:latin typeface="Arial"/>
                <a:cs typeface="Arial"/>
              </a:rPr>
              <a:t> </a:t>
            </a:r>
            <a:r>
              <a:rPr sz="3000" spc="-5" dirty="0">
                <a:solidFill>
                  <a:srgbClr val="336600"/>
                </a:solidFill>
                <a:latin typeface="Arial"/>
                <a:cs typeface="Arial"/>
              </a:rPr>
              <a:t>prediction</a:t>
            </a:r>
            <a:endParaRPr sz="300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277875" y="963168"/>
            <a:ext cx="7961630" cy="695960"/>
          </a:xfrm>
          <a:prstGeom prst="rect">
            <a:avLst/>
          </a:prstGeom>
        </p:spPr>
        <p:txBody>
          <a:bodyPr vert="horz" wrap="square" lIns="0" tIns="12700" rIns="0" bIns="0" rtlCol="0">
            <a:spAutoFit/>
          </a:bodyPr>
          <a:lstStyle/>
          <a:p>
            <a:pPr marL="12700">
              <a:lnSpc>
                <a:spcPct val="100000"/>
              </a:lnSpc>
              <a:spcBef>
                <a:spcPts val="100"/>
              </a:spcBef>
            </a:pPr>
            <a:r>
              <a:rPr spc="-25" dirty="0"/>
              <a:t>Model Types </a:t>
            </a:r>
            <a:r>
              <a:rPr spc="-20" dirty="0"/>
              <a:t>and</a:t>
            </a:r>
            <a:r>
              <a:rPr spc="-75" dirty="0"/>
              <a:t> </a:t>
            </a:r>
            <a:r>
              <a:rPr spc="-25" dirty="0"/>
              <a:t>Regularization</a:t>
            </a:r>
          </a:p>
        </p:txBody>
      </p:sp>
      <p:sp>
        <p:nvSpPr>
          <p:cNvPr id="4" name="object 4"/>
          <p:cNvSpPr txBox="1"/>
          <p:nvPr/>
        </p:nvSpPr>
        <p:spPr>
          <a:xfrm>
            <a:off x="1037844" y="2021114"/>
            <a:ext cx="8576056" cy="4996240"/>
          </a:xfrm>
          <a:prstGeom prst="rect">
            <a:avLst/>
          </a:prstGeom>
        </p:spPr>
        <p:txBody>
          <a:bodyPr vert="horz" wrap="square" lIns="0" tIns="91440" rIns="0" bIns="0" rtlCol="0">
            <a:spAutoFit/>
          </a:bodyPr>
          <a:lstStyle/>
          <a:p>
            <a:pPr marL="351790" indent="-339090">
              <a:lnSpc>
                <a:spcPct val="100000"/>
              </a:lnSpc>
              <a:spcBef>
                <a:spcPts val="720"/>
              </a:spcBef>
              <a:buChar char="•"/>
              <a:tabLst>
                <a:tab pos="351155" algn="l"/>
                <a:tab pos="351790" algn="l"/>
              </a:tabLst>
            </a:pPr>
            <a:r>
              <a:rPr lang="en-US" sz="3200" spc="-20" dirty="0">
                <a:solidFill>
                  <a:srgbClr val="3333CC"/>
                </a:solidFill>
                <a:latin typeface="Arial"/>
                <a:cs typeface="Arial"/>
              </a:rPr>
              <a:t>Identify t</a:t>
            </a:r>
            <a:r>
              <a:rPr sz="3200" spc="-20" dirty="0">
                <a:solidFill>
                  <a:srgbClr val="3333CC"/>
                </a:solidFill>
                <a:latin typeface="Arial"/>
                <a:cs typeface="Arial"/>
              </a:rPr>
              <a:t>hree types </a:t>
            </a:r>
            <a:r>
              <a:rPr sz="3200" spc="-15" dirty="0">
                <a:solidFill>
                  <a:srgbClr val="3333CC"/>
                </a:solidFill>
                <a:latin typeface="Arial"/>
                <a:cs typeface="Arial"/>
              </a:rPr>
              <a:t>of </a:t>
            </a:r>
            <a:r>
              <a:rPr lang="en-US" sz="3200" spc="-15" dirty="0">
                <a:solidFill>
                  <a:srgbClr val="3333CC"/>
                </a:solidFill>
                <a:latin typeface="Arial"/>
                <a:cs typeface="Arial"/>
              </a:rPr>
              <a:t>ML </a:t>
            </a:r>
            <a:r>
              <a:rPr sz="3200" spc="-25" dirty="0">
                <a:solidFill>
                  <a:srgbClr val="3333CC"/>
                </a:solidFill>
                <a:latin typeface="Arial"/>
                <a:cs typeface="Arial"/>
              </a:rPr>
              <a:t>model</a:t>
            </a:r>
            <a:r>
              <a:rPr sz="3200" spc="-65" dirty="0">
                <a:solidFill>
                  <a:srgbClr val="3333CC"/>
                </a:solidFill>
                <a:latin typeface="Arial"/>
                <a:cs typeface="Arial"/>
              </a:rPr>
              <a:t> </a:t>
            </a:r>
            <a:r>
              <a:rPr sz="3200" spc="-15" dirty="0">
                <a:solidFill>
                  <a:srgbClr val="3333CC"/>
                </a:solidFill>
                <a:latin typeface="Arial"/>
                <a:cs typeface="Arial"/>
              </a:rPr>
              <a:t>families</a:t>
            </a:r>
            <a:r>
              <a:rPr lang="en-US" sz="3200" spc="-15" dirty="0">
                <a:solidFill>
                  <a:srgbClr val="3333CC"/>
                </a:solidFill>
                <a:latin typeface="Arial"/>
                <a:cs typeface="Arial"/>
              </a:rPr>
              <a:t>.</a:t>
            </a:r>
          </a:p>
          <a:p>
            <a:pPr marL="351790" indent="-339090">
              <a:lnSpc>
                <a:spcPct val="100000"/>
              </a:lnSpc>
              <a:spcBef>
                <a:spcPts val="720"/>
              </a:spcBef>
              <a:buChar char="•"/>
              <a:tabLst>
                <a:tab pos="351155" algn="l"/>
                <a:tab pos="351790" algn="l"/>
              </a:tabLst>
            </a:pPr>
            <a:r>
              <a:rPr lang="en-US" sz="3200" spc="-15" dirty="0">
                <a:solidFill>
                  <a:srgbClr val="3333CC"/>
                </a:solidFill>
                <a:latin typeface="Arial"/>
                <a:cs typeface="Arial"/>
              </a:rPr>
              <a:t>Those that</a:t>
            </a:r>
            <a:endParaRPr sz="3200" dirty="0">
              <a:latin typeface="Arial"/>
              <a:cs typeface="Arial"/>
            </a:endParaRPr>
          </a:p>
          <a:p>
            <a:pPr marL="973455" lvl="1" indent="-509270">
              <a:lnSpc>
                <a:spcPct val="100000"/>
              </a:lnSpc>
              <a:spcBef>
                <a:spcPts val="545"/>
              </a:spcBef>
              <a:buAutoNum type="arabicPeriod"/>
              <a:tabLst>
                <a:tab pos="972819" algn="l"/>
                <a:tab pos="973455" algn="l"/>
              </a:tabLst>
            </a:pPr>
            <a:r>
              <a:rPr sz="2800" spc="-15" dirty="0">
                <a:solidFill>
                  <a:srgbClr val="336600"/>
                </a:solidFill>
                <a:latin typeface="Arial"/>
                <a:cs typeface="Arial"/>
              </a:rPr>
              <a:t>Exclude </a:t>
            </a:r>
            <a:r>
              <a:rPr sz="2800" spc="-10" dirty="0">
                <a:solidFill>
                  <a:srgbClr val="336600"/>
                </a:solidFill>
                <a:latin typeface="Arial"/>
                <a:cs typeface="Arial"/>
              </a:rPr>
              <a:t>the true </a:t>
            </a:r>
            <a:r>
              <a:rPr sz="2800" spc="-15" dirty="0">
                <a:solidFill>
                  <a:srgbClr val="336600"/>
                </a:solidFill>
                <a:latin typeface="Arial"/>
                <a:cs typeface="Arial"/>
              </a:rPr>
              <a:t>data generating</a:t>
            </a:r>
            <a:r>
              <a:rPr sz="2800" spc="-105" dirty="0">
                <a:solidFill>
                  <a:srgbClr val="336600"/>
                </a:solidFill>
                <a:latin typeface="Arial"/>
                <a:cs typeface="Arial"/>
              </a:rPr>
              <a:t> </a:t>
            </a:r>
            <a:r>
              <a:rPr sz="2800" spc="-15" dirty="0">
                <a:solidFill>
                  <a:srgbClr val="336600"/>
                </a:solidFill>
                <a:latin typeface="Arial"/>
                <a:cs typeface="Arial"/>
              </a:rPr>
              <a:t>process</a:t>
            </a:r>
            <a:endParaRPr sz="2800" dirty="0">
              <a:latin typeface="Arial"/>
              <a:cs typeface="Arial"/>
            </a:endParaRPr>
          </a:p>
          <a:p>
            <a:pPr marL="1369060" lvl="2" indent="-508634">
              <a:lnSpc>
                <a:spcPct val="100000"/>
              </a:lnSpc>
              <a:spcBef>
                <a:spcPts val="545"/>
              </a:spcBef>
              <a:buChar char="•"/>
              <a:tabLst>
                <a:tab pos="1368425" algn="l"/>
                <a:tab pos="1369060" algn="l"/>
                <a:tab pos="5863590" algn="l"/>
              </a:tabLst>
            </a:pPr>
            <a:r>
              <a:rPr sz="2400" spc="-15" dirty="0">
                <a:solidFill>
                  <a:srgbClr val="660066"/>
                </a:solidFill>
                <a:latin typeface="Arial"/>
                <a:cs typeface="Arial"/>
              </a:rPr>
              <a:t>Implies underfitting</a:t>
            </a:r>
            <a:r>
              <a:rPr sz="2400" dirty="0">
                <a:solidFill>
                  <a:srgbClr val="660066"/>
                </a:solidFill>
                <a:latin typeface="Arial"/>
                <a:cs typeface="Arial"/>
              </a:rPr>
              <a:t> </a:t>
            </a:r>
            <a:r>
              <a:rPr sz="2400" spc="-10" dirty="0">
                <a:solidFill>
                  <a:srgbClr val="660066"/>
                </a:solidFill>
                <a:latin typeface="Arial"/>
                <a:cs typeface="Arial"/>
              </a:rPr>
              <a:t>and</a:t>
            </a:r>
            <a:r>
              <a:rPr sz="2400" spc="-5" dirty="0">
                <a:solidFill>
                  <a:srgbClr val="660066"/>
                </a:solidFill>
                <a:latin typeface="Arial"/>
                <a:cs typeface="Arial"/>
              </a:rPr>
              <a:t> </a:t>
            </a:r>
            <a:r>
              <a:rPr sz="2400" spc="-15" dirty="0">
                <a:solidFill>
                  <a:srgbClr val="660066"/>
                </a:solidFill>
                <a:latin typeface="Arial"/>
                <a:cs typeface="Arial"/>
              </a:rPr>
              <a:t>inducing</a:t>
            </a:r>
            <a:r>
              <a:rPr lang="en-US" sz="2400" spc="-15" dirty="0">
                <a:solidFill>
                  <a:srgbClr val="660066"/>
                </a:solidFill>
                <a:latin typeface="Arial"/>
                <a:cs typeface="Arial"/>
              </a:rPr>
              <a:t> </a:t>
            </a:r>
            <a:r>
              <a:rPr sz="2400" spc="-10" dirty="0">
                <a:solidFill>
                  <a:srgbClr val="660066"/>
                </a:solidFill>
                <a:latin typeface="Arial"/>
                <a:cs typeface="Arial"/>
              </a:rPr>
              <a:t>high</a:t>
            </a:r>
            <a:r>
              <a:rPr sz="2400" spc="-35" dirty="0">
                <a:solidFill>
                  <a:srgbClr val="660066"/>
                </a:solidFill>
                <a:latin typeface="Arial"/>
                <a:cs typeface="Arial"/>
              </a:rPr>
              <a:t> </a:t>
            </a:r>
            <a:r>
              <a:rPr sz="2400" spc="-15" dirty="0">
                <a:solidFill>
                  <a:srgbClr val="660066"/>
                </a:solidFill>
                <a:latin typeface="Arial"/>
                <a:cs typeface="Arial"/>
              </a:rPr>
              <a:t>bias</a:t>
            </a:r>
            <a:endParaRPr sz="2400" dirty="0">
              <a:latin typeface="Arial"/>
              <a:cs typeface="Arial"/>
            </a:endParaRPr>
          </a:p>
          <a:p>
            <a:pPr marL="973455" lvl="1" indent="-509270">
              <a:lnSpc>
                <a:spcPct val="100000"/>
              </a:lnSpc>
              <a:spcBef>
                <a:spcPts val="630"/>
              </a:spcBef>
              <a:buAutoNum type="arabicPeriod"/>
              <a:tabLst>
                <a:tab pos="972819" algn="l"/>
                <a:tab pos="973455" algn="l"/>
              </a:tabLst>
            </a:pPr>
            <a:r>
              <a:rPr sz="2800" spc="-15" dirty="0">
                <a:solidFill>
                  <a:srgbClr val="336600"/>
                </a:solidFill>
                <a:latin typeface="Arial"/>
                <a:cs typeface="Arial"/>
              </a:rPr>
              <a:t>Match </a:t>
            </a:r>
            <a:r>
              <a:rPr sz="2800" spc="-10" dirty="0">
                <a:solidFill>
                  <a:srgbClr val="336600"/>
                </a:solidFill>
                <a:latin typeface="Arial"/>
                <a:cs typeface="Arial"/>
              </a:rPr>
              <a:t>the true </a:t>
            </a:r>
            <a:r>
              <a:rPr sz="2800" spc="-15" dirty="0">
                <a:solidFill>
                  <a:srgbClr val="336600"/>
                </a:solidFill>
                <a:latin typeface="Arial"/>
                <a:cs typeface="Arial"/>
              </a:rPr>
              <a:t>data generating</a:t>
            </a:r>
            <a:r>
              <a:rPr sz="2800" spc="-125" dirty="0">
                <a:solidFill>
                  <a:srgbClr val="336600"/>
                </a:solidFill>
                <a:latin typeface="Arial"/>
                <a:cs typeface="Arial"/>
              </a:rPr>
              <a:t> </a:t>
            </a:r>
            <a:r>
              <a:rPr sz="2800" spc="-15" dirty="0">
                <a:solidFill>
                  <a:srgbClr val="336600"/>
                </a:solidFill>
                <a:latin typeface="Arial"/>
                <a:cs typeface="Arial"/>
              </a:rPr>
              <a:t>process</a:t>
            </a:r>
            <a:endParaRPr sz="2800" dirty="0">
              <a:latin typeface="Arial"/>
              <a:cs typeface="Arial"/>
            </a:endParaRPr>
          </a:p>
          <a:p>
            <a:pPr marL="973455" lvl="1" indent="-509270">
              <a:lnSpc>
                <a:spcPct val="100000"/>
              </a:lnSpc>
              <a:spcBef>
                <a:spcPts val="625"/>
              </a:spcBef>
              <a:buAutoNum type="arabicPeriod"/>
              <a:tabLst>
                <a:tab pos="972819" algn="l"/>
                <a:tab pos="973455" algn="l"/>
              </a:tabLst>
            </a:pPr>
            <a:r>
              <a:rPr sz="2800" spc="-15" dirty="0">
                <a:solidFill>
                  <a:srgbClr val="336600"/>
                </a:solidFill>
                <a:latin typeface="Arial"/>
                <a:cs typeface="Arial"/>
              </a:rPr>
              <a:t>Overfits</a:t>
            </a:r>
            <a:endParaRPr sz="2800" dirty="0">
              <a:latin typeface="Arial"/>
              <a:cs typeface="Arial"/>
            </a:endParaRPr>
          </a:p>
          <a:p>
            <a:pPr marL="1369060" marR="24130" lvl="2" indent="-508634">
              <a:lnSpc>
                <a:spcPts val="2810"/>
              </a:lnSpc>
              <a:spcBef>
                <a:spcPts val="695"/>
              </a:spcBef>
              <a:buChar char="•"/>
              <a:tabLst>
                <a:tab pos="1368425" algn="l"/>
                <a:tab pos="1369060" algn="l"/>
              </a:tabLst>
            </a:pPr>
            <a:r>
              <a:rPr sz="2400" spc="-15" dirty="0">
                <a:solidFill>
                  <a:srgbClr val="660066"/>
                </a:solidFill>
                <a:latin typeface="Arial"/>
                <a:cs typeface="Arial"/>
              </a:rPr>
              <a:t>Includes </a:t>
            </a:r>
            <a:r>
              <a:rPr sz="2400" spc="-10" dirty="0">
                <a:solidFill>
                  <a:srgbClr val="660066"/>
                </a:solidFill>
                <a:latin typeface="Arial"/>
                <a:cs typeface="Arial"/>
              </a:rPr>
              <a:t>true </a:t>
            </a:r>
            <a:r>
              <a:rPr sz="2400" spc="-15" dirty="0">
                <a:solidFill>
                  <a:srgbClr val="660066"/>
                </a:solidFill>
                <a:latin typeface="Arial"/>
                <a:cs typeface="Arial"/>
              </a:rPr>
              <a:t>data generating process </a:t>
            </a:r>
            <a:r>
              <a:rPr sz="2400" spc="-10" dirty="0">
                <a:solidFill>
                  <a:srgbClr val="660066"/>
                </a:solidFill>
                <a:latin typeface="Arial"/>
                <a:cs typeface="Arial"/>
              </a:rPr>
              <a:t>but also </a:t>
            </a:r>
            <a:r>
              <a:rPr sz="2400" spc="-15" dirty="0">
                <a:solidFill>
                  <a:srgbClr val="660066"/>
                </a:solidFill>
                <a:latin typeface="Arial"/>
                <a:cs typeface="Arial"/>
              </a:rPr>
              <a:t>many other</a:t>
            </a:r>
            <a:r>
              <a:rPr sz="2400" spc="-40" dirty="0">
                <a:solidFill>
                  <a:srgbClr val="660066"/>
                </a:solidFill>
                <a:latin typeface="Arial"/>
                <a:cs typeface="Arial"/>
              </a:rPr>
              <a:t> </a:t>
            </a:r>
            <a:r>
              <a:rPr sz="2400" spc="-15" dirty="0">
                <a:solidFill>
                  <a:srgbClr val="660066"/>
                </a:solidFill>
                <a:latin typeface="Arial"/>
                <a:cs typeface="Arial"/>
              </a:rPr>
              <a:t>processes</a:t>
            </a:r>
            <a:endParaRPr sz="2400" dirty="0">
              <a:latin typeface="Arial"/>
              <a:cs typeface="Arial"/>
            </a:endParaRPr>
          </a:p>
          <a:p>
            <a:pPr marL="351790" marR="488315" indent="-339090">
              <a:lnSpc>
                <a:spcPts val="3790"/>
              </a:lnSpc>
              <a:spcBef>
                <a:spcPts val="795"/>
              </a:spcBef>
              <a:buChar char="•"/>
              <a:tabLst>
                <a:tab pos="351155" algn="l"/>
                <a:tab pos="351790" algn="l"/>
              </a:tabLst>
            </a:pPr>
            <a:r>
              <a:rPr sz="3200" spc="-20" dirty="0">
                <a:solidFill>
                  <a:srgbClr val="3333CC"/>
                </a:solidFill>
                <a:latin typeface="Arial"/>
                <a:cs typeface="Arial"/>
              </a:rPr>
              <a:t>Goal </a:t>
            </a:r>
            <a:r>
              <a:rPr sz="3200" spc="-15" dirty="0">
                <a:solidFill>
                  <a:srgbClr val="3333CC"/>
                </a:solidFill>
                <a:latin typeface="Arial"/>
                <a:cs typeface="Arial"/>
              </a:rPr>
              <a:t>of </a:t>
            </a:r>
            <a:r>
              <a:rPr sz="3200" spc="-20" dirty="0">
                <a:solidFill>
                  <a:srgbClr val="3333CC"/>
                </a:solidFill>
                <a:latin typeface="Arial"/>
                <a:cs typeface="Arial"/>
              </a:rPr>
              <a:t>regularization </a:t>
            </a:r>
            <a:r>
              <a:rPr sz="3200" spc="-5" dirty="0">
                <a:solidFill>
                  <a:srgbClr val="3333CC"/>
                </a:solidFill>
                <a:latin typeface="Arial"/>
                <a:cs typeface="Arial"/>
              </a:rPr>
              <a:t>is to </a:t>
            </a:r>
            <a:r>
              <a:rPr lang="en-US" sz="3200" spc="-15" dirty="0">
                <a:solidFill>
                  <a:srgbClr val="3333CC"/>
                </a:solidFill>
                <a:latin typeface="Arial"/>
                <a:cs typeface="Arial"/>
              </a:rPr>
              <a:t>move model 3 to </a:t>
            </a:r>
            <a:r>
              <a:rPr sz="3200" spc="-25" dirty="0">
                <a:solidFill>
                  <a:srgbClr val="3333CC"/>
                </a:solidFill>
                <a:latin typeface="Arial"/>
                <a:cs typeface="Arial"/>
              </a:rPr>
              <a:t>model</a:t>
            </a:r>
            <a:r>
              <a:rPr lang="en-US" sz="3200" spc="-25" dirty="0">
                <a:solidFill>
                  <a:srgbClr val="3333CC"/>
                </a:solidFill>
                <a:latin typeface="Arial"/>
                <a:cs typeface="Arial"/>
              </a:rPr>
              <a:t> 2</a:t>
            </a:r>
            <a:endParaRPr sz="3200" dirty="0">
              <a:latin typeface="Arial"/>
              <a:cs typeface="Aria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855260" y="389381"/>
            <a:ext cx="9139640" cy="1477969"/>
          </a:xfrm>
          <a:prstGeom prst="rect">
            <a:avLst/>
          </a:prstGeom>
        </p:spPr>
        <p:txBody>
          <a:bodyPr vert="horz" wrap="square" lIns="0" tIns="41275" rIns="0" bIns="0" rtlCol="0">
            <a:spAutoFit/>
          </a:bodyPr>
          <a:lstStyle/>
          <a:p>
            <a:pPr marL="1489710" marR="5080" indent="-1477645">
              <a:lnSpc>
                <a:spcPts val="5590"/>
              </a:lnSpc>
              <a:spcBef>
                <a:spcPts val="325"/>
              </a:spcBef>
            </a:pPr>
            <a:r>
              <a:rPr sz="4700" spc="-5" dirty="0"/>
              <a:t>Several </a:t>
            </a:r>
            <a:r>
              <a:rPr lang="en-US" sz="4700" spc="-5" dirty="0"/>
              <a:t>M</a:t>
            </a:r>
            <a:r>
              <a:rPr sz="4700" spc="-5" dirty="0"/>
              <a:t>ethods </a:t>
            </a:r>
            <a:r>
              <a:rPr sz="4700" dirty="0"/>
              <a:t>for </a:t>
            </a:r>
            <a:r>
              <a:rPr lang="en-US" sz="4700" spc="-10" dirty="0"/>
              <a:t>g</a:t>
            </a:r>
            <a:r>
              <a:rPr sz="4700" spc="-10" dirty="0"/>
              <a:t>enerating  Adversarial </a:t>
            </a:r>
            <a:r>
              <a:rPr lang="en-US" sz="4700" spc="-5" dirty="0"/>
              <a:t>E</a:t>
            </a:r>
            <a:r>
              <a:rPr sz="4700" spc="-5" dirty="0"/>
              <a:t>xampl</a:t>
            </a:r>
            <a:r>
              <a:rPr lang="en-US" sz="4700" spc="-5" dirty="0"/>
              <a:t>e</a:t>
            </a:r>
            <a:r>
              <a:rPr sz="4700" spc="-5" dirty="0"/>
              <a:t>s</a:t>
            </a:r>
            <a:endParaRPr sz="4700" dirty="0"/>
          </a:p>
        </p:txBody>
      </p:sp>
      <p:sp>
        <p:nvSpPr>
          <p:cNvPr id="5" name="object 5"/>
          <p:cNvSpPr txBox="1"/>
          <p:nvPr/>
        </p:nvSpPr>
        <p:spPr>
          <a:xfrm>
            <a:off x="1003300" y="2286000"/>
            <a:ext cx="7056120" cy="2543004"/>
          </a:xfrm>
          <a:prstGeom prst="rect">
            <a:avLst/>
          </a:prstGeom>
        </p:spPr>
        <p:txBody>
          <a:bodyPr vert="horz" wrap="square" lIns="0" tIns="128270" rIns="0" bIns="0" rtlCol="0">
            <a:spAutoFit/>
          </a:bodyPr>
          <a:lstStyle/>
          <a:p>
            <a:pPr marL="378460" indent="-365760">
              <a:lnSpc>
                <a:spcPct val="100000"/>
              </a:lnSpc>
              <a:spcBef>
                <a:spcPts val="1010"/>
              </a:spcBef>
              <a:buChar char="•"/>
              <a:tabLst>
                <a:tab pos="377825" algn="l"/>
                <a:tab pos="378460" algn="l"/>
              </a:tabLst>
            </a:pPr>
            <a:r>
              <a:rPr sz="3400" dirty="0">
                <a:solidFill>
                  <a:srgbClr val="3333CC"/>
                </a:solidFill>
                <a:latin typeface="Arial"/>
                <a:cs typeface="Arial"/>
              </a:rPr>
              <a:t>Fast gradient sign method</a:t>
            </a:r>
            <a:r>
              <a:rPr sz="3400" spc="-40" dirty="0">
                <a:solidFill>
                  <a:srgbClr val="3333CC"/>
                </a:solidFill>
                <a:latin typeface="Arial"/>
                <a:cs typeface="Arial"/>
              </a:rPr>
              <a:t> </a:t>
            </a:r>
            <a:r>
              <a:rPr sz="3400" dirty="0">
                <a:solidFill>
                  <a:srgbClr val="3333CC"/>
                </a:solidFill>
                <a:latin typeface="Arial"/>
                <a:cs typeface="Arial"/>
              </a:rPr>
              <a:t>(FGSM)</a:t>
            </a:r>
            <a:endParaRPr sz="3400" dirty="0">
              <a:latin typeface="Arial"/>
              <a:cs typeface="Arial"/>
            </a:endParaRPr>
          </a:p>
          <a:p>
            <a:pPr marL="378460" indent="-365760">
              <a:lnSpc>
                <a:spcPct val="100000"/>
              </a:lnSpc>
              <a:spcBef>
                <a:spcPts val="915"/>
              </a:spcBef>
              <a:buChar char="•"/>
              <a:tabLst>
                <a:tab pos="377825" algn="l"/>
                <a:tab pos="378460" algn="l"/>
              </a:tabLst>
            </a:pPr>
            <a:r>
              <a:rPr sz="3400" dirty="0">
                <a:solidFill>
                  <a:srgbClr val="3333CC"/>
                </a:solidFill>
                <a:latin typeface="Arial"/>
                <a:cs typeface="Arial"/>
              </a:rPr>
              <a:t>Basic Iterative method</a:t>
            </a:r>
            <a:r>
              <a:rPr sz="3400" spc="5" dirty="0">
                <a:solidFill>
                  <a:srgbClr val="3333CC"/>
                </a:solidFill>
                <a:latin typeface="Arial"/>
                <a:cs typeface="Arial"/>
              </a:rPr>
              <a:t> </a:t>
            </a:r>
            <a:r>
              <a:rPr sz="3400" dirty="0">
                <a:solidFill>
                  <a:srgbClr val="3333CC"/>
                </a:solidFill>
                <a:latin typeface="Arial"/>
                <a:cs typeface="Arial"/>
              </a:rPr>
              <a:t>(BIM)</a:t>
            </a:r>
            <a:endParaRPr sz="3400" dirty="0">
              <a:latin typeface="Arial"/>
              <a:cs typeface="Arial"/>
            </a:endParaRPr>
          </a:p>
          <a:p>
            <a:pPr marL="378460" indent="-365760">
              <a:lnSpc>
                <a:spcPct val="100000"/>
              </a:lnSpc>
              <a:spcBef>
                <a:spcPts val="840"/>
              </a:spcBef>
              <a:buChar char="•"/>
              <a:tabLst>
                <a:tab pos="377825" algn="l"/>
                <a:tab pos="378460" algn="l"/>
              </a:tabLst>
            </a:pPr>
            <a:r>
              <a:rPr sz="3400" dirty="0">
                <a:solidFill>
                  <a:srgbClr val="3333CC"/>
                </a:solidFill>
                <a:latin typeface="Arial"/>
                <a:cs typeface="Arial"/>
              </a:rPr>
              <a:t>Projected Gradient Descent</a:t>
            </a:r>
            <a:r>
              <a:rPr sz="3400" spc="-35" dirty="0">
                <a:solidFill>
                  <a:srgbClr val="3333CC"/>
                </a:solidFill>
                <a:latin typeface="Arial"/>
                <a:cs typeface="Arial"/>
              </a:rPr>
              <a:t> </a:t>
            </a:r>
            <a:r>
              <a:rPr sz="3400" spc="5" dirty="0">
                <a:solidFill>
                  <a:srgbClr val="3333CC"/>
                </a:solidFill>
                <a:latin typeface="Arial"/>
                <a:cs typeface="Arial"/>
              </a:rPr>
              <a:t>(PGD)</a:t>
            </a:r>
            <a:endParaRPr lang="en-US" sz="3400" spc="5" dirty="0">
              <a:solidFill>
                <a:srgbClr val="3333CC"/>
              </a:solidFill>
              <a:latin typeface="Arial"/>
              <a:cs typeface="Arial"/>
            </a:endParaRPr>
          </a:p>
          <a:p>
            <a:pPr marL="378460" indent="-365760">
              <a:lnSpc>
                <a:spcPct val="100000"/>
              </a:lnSpc>
              <a:spcBef>
                <a:spcPts val="840"/>
              </a:spcBef>
              <a:buChar char="•"/>
              <a:tabLst>
                <a:tab pos="377825" algn="l"/>
                <a:tab pos="378460" algn="l"/>
              </a:tabLst>
            </a:pPr>
            <a:r>
              <a:rPr lang="en-US" sz="3400" spc="5" dirty="0">
                <a:solidFill>
                  <a:srgbClr val="3333CC"/>
                </a:solidFill>
                <a:latin typeface="Arial"/>
                <a:cs typeface="Arial"/>
              </a:rPr>
              <a:t>Others?</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57513" y="778509"/>
            <a:ext cx="9545320" cy="680720"/>
          </a:xfrm>
          <a:prstGeom prst="rect">
            <a:avLst/>
          </a:prstGeom>
        </p:spPr>
        <p:txBody>
          <a:bodyPr vert="horz" wrap="square" lIns="0" tIns="12700" rIns="0" bIns="0" rtlCol="0">
            <a:spAutoFit/>
          </a:bodyPr>
          <a:lstStyle/>
          <a:p>
            <a:pPr marL="12700">
              <a:lnSpc>
                <a:spcPct val="100000"/>
              </a:lnSpc>
              <a:spcBef>
                <a:spcPts val="100"/>
              </a:spcBef>
            </a:pPr>
            <a:r>
              <a:rPr sz="4300" spc="-25" dirty="0"/>
              <a:t>FGSM </a:t>
            </a:r>
            <a:r>
              <a:rPr sz="4300" spc="-20" dirty="0"/>
              <a:t>Adversarial Example</a:t>
            </a:r>
            <a:r>
              <a:rPr sz="4300" spc="-25" dirty="0"/>
              <a:t> </a:t>
            </a:r>
            <a:r>
              <a:rPr sz="4300" spc="-20" dirty="0"/>
              <a:t>Generation</a:t>
            </a:r>
            <a:endParaRPr sz="4300"/>
          </a:p>
        </p:txBody>
      </p:sp>
      <p:sp>
        <p:nvSpPr>
          <p:cNvPr id="5" name="object 5"/>
          <p:cNvSpPr txBox="1"/>
          <p:nvPr/>
        </p:nvSpPr>
        <p:spPr>
          <a:xfrm>
            <a:off x="318643" y="1874773"/>
            <a:ext cx="9062085" cy="1007110"/>
          </a:xfrm>
          <a:prstGeom prst="rect">
            <a:avLst/>
          </a:prstGeom>
        </p:spPr>
        <p:txBody>
          <a:bodyPr vert="horz" wrap="square" lIns="0" tIns="12700" rIns="0" bIns="0" rtlCol="0">
            <a:spAutoFit/>
          </a:bodyPr>
          <a:lstStyle/>
          <a:p>
            <a:pPr marL="12700">
              <a:lnSpc>
                <a:spcPct val="100000"/>
              </a:lnSpc>
              <a:spcBef>
                <a:spcPts val="100"/>
              </a:spcBef>
            </a:pPr>
            <a:r>
              <a:rPr sz="2100" spc="-5" dirty="0">
                <a:solidFill>
                  <a:srgbClr val="336600"/>
                </a:solidFill>
                <a:latin typeface="Arial"/>
                <a:cs typeface="Arial"/>
              </a:rPr>
              <a:t>We </a:t>
            </a:r>
            <a:r>
              <a:rPr sz="2100" spc="10" dirty="0">
                <a:solidFill>
                  <a:srgbClr val="336600"/>
                </a:solidFill>
                <a:latin typeface="Arial"/>
                <a:cs typeface="Arial"/>
              </a:rPr>
              <a:t>add </a:t>
            </a:r>
            <a:r>
              <a:rPr sz="2100" dirty="0">
                <a:solidFill>
                  <a:srgbClr val="336600"/>
                </a:solidFill>
                <a:latin typeface="Arial"/>
                <a:cs typeface="Arial"/>
              </a:rPr>
              <a:t>to </a:t>
            </a:r>
            <a:r>
              <a:rPr sz="2100" b="1" i="1" spc="210" dirty="0">
                <a:latin typeface="Calibri"/>
                <a:cs typeface="Calibri"/>
              </a:rPr>
              <a:t>x </a:t>
            </a:r>
            <a:r>
              <a:rPr sz="2100" spc="5" dirty="0">
                <a:solidFill>
                  <a:srgbClr val="336600"/>
                </a:solidFill>
                <a:latin typeface="Arial"/>
                <a:cs typeface="Arial"/>
              </a:rPr>
              <a:t>an </a:t>
            </a:r>
            <a:r>
              <a:rPr sz="2100" spc="10" dirty="0">
                <a:solidFill>
                  <a:srgbClr val="336600"/>
                </a:solidFill>
                <a:latin typeface="Arial"/>
                <a:cs typeface="Arial"/>
              </a:rPr>
              <a:t>imperceptibly small</a:t>
            </a:r>
            <a:r>
              <a:rPr sz="2100" dirty="0">
                <a:solidFill>
                  <a:srgbClr val="336600"/>
                </a:solidFill>
                <a:latin typeface="Arial"/>
                <a:cs typeface="Arial"/>
              </a:rPr>
              <a:t> </a:t>
            </a:r>
            <a:r>
              <a:rPr sz="2100" spc="10" dirty="0">
                <a:solidFill>
                  <a:srgbClr val="336600"/>
                </a:solidFill>
                <a:latin typeface="Arial"/>
                <a:cs typeface="Arial"/>
              </a:rPr>
              <a:t>vector</a:t>
            </a:r>
            <a:endParaRPr sz="2100">
              <a:latin typeface="Arial"/>
              <a:cs typeface="Arial"/>
            </a:endParaRPr>
          </a:p>
          <a:p>
            <a:pPr marL="12700" marR="5080">
              <a:lnSpc>
                <a:spcPct val="102899"/>
              </a:lnSpc>
              <a:spcBef>
                <a:spcPts val="20"/>
              </a:spcBef>
            </a:pPr>
            <a:r>
              <a:rPr sz="2100" dirty="0">
                <a:solidFill>
                  <a:srgbClr val="336600"/>
                </a:solidFill>
                <a:latin typeface="Arial"/>
                <a:cs typeface="Arial"/>
              </a:rPr>
              <a:t>Its </a:t>
            </a:r>
            <a:r>
              <a:rPr sz="2100" spc="10" dirty="0">
                <a:solidFill>
                  <a:srgbClr val="336600"/>
                </a:solidFill>
                <a:latin typeface="Arial"/>
                <a:cs typeface="Arial"/>
              </a:rPr>
              <a:t>elements </a:t>
            </a:r>
            <a:r>
              <a:rPr sz="2100" spc="5" dirty="0">
                <a:solidFill>
                  <a:srgbClr val="336600"/>
                </a:solidFill>
                <a:latin typeface="Arial"/>
                <a:cs typeface="Arial"/>
              </a:rPr>
              <a:t>are </a:t>
            </a:r>
            <a:r>
              <a:rPr sz="2100" spc="10" dirty="0">
                <a:solidFill>
                  <a:srgbClr val="336600"/>
                </a:solidFill>
                <a:latin typeface="Arial"/>
                <a:cs typeface="Arial"/>
              </a:rPr>
              <a:t>equal </a:t>
            </a:r>
            <a:r>
              <a:rPr sz="2100" dirty="0">
                <a:solidFill>
                  <a:srgbClr val="336600"/>
                </a:solidFill>
                <a:latin typeface="Arial"/>
                <a:cs typeface="Arial"/>
              </a:rPr>
              <a:t>to </a:t>
            </a:r>
            <a:r>
              <a:rPr sz="2100" spc="5" dirty="0">
                <a:solidFill>
                  <a:srgbClr val="336600"/>
                </a:solidFill>
                <a:latin typeface="Arial"/>
                <a:cs typeface="Arial"/>
              </a:rPr>
              <a:t>the </a:t>
            </a:r>
            <a:r>
              <a:rPr sz="2100" spc="10" dirty="0">
                <a:solidFill>
                  <a:srgbClr val="336600"/>
                </a:solidFill>
                <a:latin typeface="Arial"/>
                <a:cs typeface="Arial"/>
              </a:rPr>
              <a:t>sign </a:t>
            </a:r>
            <a:r>
              <a:rPr sz="2100" spc="5" dirty="0">
                <a:solidFill>
                  <a:srgbClr val="336600"/>
                </a:solidFill>
                <a:latin typeface="Arial"/>
                <a:cs typeface="Arial"/>
              </a:rPr>
              <a:t>of the </a:t>
            </a:r>
            <a:r>
              <a:rPr sz="2100" spc="10" dirty="0">
                <a:solidFill>
                  <a:srgbClr val="336600"/>
                </a:solidFill>
                <a:latin typeface="Arial"/>
                <a:cs typeface="Arial"/>
              </a:rPr>
              <a:t>elements </a:t>
            </a:r>
            <a:r>
              <a:rPr sz="2100" spc="5" dirty="0">
                <a:solidFill>
                  <a:srgbClr val="336600"/>
                </a:solidFill>
                <a:latin typeface="Arial"/>
                <a:cs typeface="Arial"/>
              </a:rPr>
              <a:t>of the </a:t>
            </a:r>
            <a:r>
              <a:rPr sz="2100" spc="10" dirty="0">
                <a:solidFill>
                  <a:srgbClr val="336600"/>
                </a:solidFill>
                <a:latin typeface="Arial"/>
                <a:cs typeface="Arial"/>
              </a:rPr>
              <a:t>gradient </a:t>
            </a:r>
            <a:r>
              <a:rPr sz="2100" spc="5" dirty="0">
                <a:solidFill>
                  <a:srgbClr val="336600"/>
                </a:solidFill>
                <a:latin typeface="Arial"/>
                <a:cs typeface="Arial"/>
              </a:rPr>
              <a:t>of the </a:t>
            </a:r>
            <a:r>
              <a:rPr sz="2100" spc="10" dirty="0">
                <a:solidFill>
                  <a:srgbClr val="336600"/>
                </a:solidFill>
                <a:latin typeface="Arial"/>
                <a:cs typeface="Arial"/>
              </a:rPr>
              <a:t>cost  </a:t>
            </a:r>
            <a:r>
              <a:rPr sz="2100" spc="5" dirty="0">
                <a:solidFill>
                  <a:srgbClr val="336600"/>
                </a:solidFill>
                <a:latin typeface="Arial"/>
                <a:cs typeface="Arial"/>
              </a:rPr>
              <a:t>function </a:t>
            </a:r>
            <a:r>
              <a:rPr sz="2100" spc="10" dirty="0">
                <a:solidFill>
                  <a:srgbClr val="336600"/>
                </a:solidFill>
                <a:latin typeface="Arial"/>
                <a:cs typeface="Arial"/>
              </a:rPr>
              <a:t>wrt </a:t>
            </a:r>
            <a:r>
              <a:rPr sz="2100" spc="5" dirty="0">
                <a:solidFill>
                  <a:srgbClr val="336600"/>
                </a:solidFill>
                <a:latin typeface="Arial"/>
                <a:cs typeface="Arial"/>
              </a:rPr>
              <a:t>the input. </a:t>
            </a:r>
            <a:r>
              <a:rPr sz="2100" dirty="0">
                <a:solidFill>
                  <a:srgbClr val="336600"/>
                </a:solidFill>
                <a:latin typeface="Arial"/>
                <a:cs typeface="Arial"/>
              </a:rPr>
              <a:t>It </a:t>
            </a:r>
            <a:r>
              <a:rPr sz="2100" spc="10" dirty="0">
                <a:solidFill>
                  <a:srgbClr val="336600"/>
                </a:solidFill>
                <a:latin typeface="Arial"/>
                <a:cs typeface="Arial"/>
              </a:rPr>
              <a:t>changes </a:t>
            </a:r>
            <a:r>
              <a:rPr sz="2100" spc="5" dirty="0">
                <a:solidFill>
                  <a:srgbClr val="336600"/>
                </a:solidFill>
                <a:latin typeface="Arial"/>
                <a:cs typeface="Arial"/>
              </a:rPr>
              <a:t>Googlenet’s </a:t>
            </a:r>
            <a:r>
              <a:rPr sz="2100" spc="10" dirty="0">
                <a:solidFill>
                  <a:srgbClr val="336600"/>
                </a:solidFill>
                <a:latin typeface="Arial"/>
                <a:cs typeface="Arial"/>
              </a:rPr>
              <a:t>classification </a:t>
            </a:r>
            <a:r>
              <a:rPr sz="2100" spc="5" dirty="0">
                <a:solidFill>
                  <a:srgbClr val="336600"/>
                </a:solidFill>
                <a:latin typeface="Arial"/>
                <a:cs typeface="Arial"/>
              </a:rPr>
              <a:t>of the</a:t>
            </a:r>
            <a:r>
              <a:rPr sz="2100" spc="114" dirty="0">
                <a:solidFill>
                  <a:srgbClr val="336600"/>
                </a:solidFill>
                <a:latin typeface="Arial"/>
                <a:cs typeface="Arial"/>
              </a:rPr>
              <a:t> </a:t>
            </a:r>
            <a:r>
              <a:rPr sz="2100" spc="10" dirty="0">
                <a:solidFill>
                  <a:srgbClr val="336600"/>
                </a:solidFill>
                <a:latin typeface="Arial"/>
                <a:cs typeface="Arial"/>
              </a:rPr>
              <a:t>image</a:t>
            </a:r>
            <a:endParaRPr sz="2100">
              <a:latin typeface="Arial"/>
              <a:cs typeface="Arial"/>
            </a:endParaRPr>
          </a:p>
        </p:txBody>
      </p:sp>
      <p:sp>
        <p:nvSpPr>
          <p:cNvPr id="6" name="object 6"/>
          <p:cNvSpPr/>
          <p:nvPr/>
        </p:nvSpPr>
        <p:spPr>
          <a:xfrm>
            <a:off x="353695" y="3147822"/>
            <a:ext cx="9464040" cy="2846831"/>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399923" y="6426453"/>
            <a:ext cx="2233295" cy="607695"/>
          </a:xfrm>
          <a:prstGeom prst="rect">
            <a:avLst/>
          </a:prstGeom>
        </p:spPr>
        <p:txBody>
          <a:bodyPr vert="horz" wrap="square" lIns="0" tIns="12700" rIns="0" bIns="0" rtlCol="0">
            <a:spAutoFit/>
          </a:bodyPr>
          <a:lstStyle/>
          <a:p>
            <a:pPr marL="12700">
              <a:lnSpc>
                <a:spcPct val="100000"/>
              </a:lnSpc>
              <a:spcBef>
                <a:spcPts val="100"/>
              </a:spcBef>
            </a:pPr>
            <a:r>
              <a:rPr sz="1900" i="1" spc="45" dirty="0">
                <a:latin typeface="Cambria"/>
                <a:cs typeface="Cambria"/>
              </a:rPr>
              <a:t>y</a:t>
            </a:r>
            <a:r>
              <a:rPr sz="1900" i="1" spc="225" dirty="0">
                <a:latin typeface="Cambria"/>
                <a:cs typeface="Cambria"/>
              </a:rPr>
              <a:t> </a:t>
            </a:r>
            <a:r>
              <a:rPr sz="1900" spc="5" dirty="0">
                <a:latin typeface="Arial"/>
                <a:cs typeface="Arial"/>
              </a:rPr>
              <a:t>=</a:t>
            </a:r>
            <a:r>
              <a:rPr sz="1900" spc="5" dirty="0">
                <a:solidFill>
                  <a:srgbClr val="660066"/>
                </a:solidFill>
                <a:latin typeface="Arial"/>
                <a:cs typeface="Arial"/>
              </a:rPr>
              <a:t>“panda”</a:t>
            </a:r>
            <a:endParaRPr sz="1900">
              <a:latin typeface="Arial"/>
              <a:cs typeface="Arial"/>
            </a:endParaRPr>
          </a:p>
          <a:p>
            <a:pPr marL="12700">
              <a:lnSpc>
                <a:spcPct val="100000"/>
              </a:lnSpc>
              <a:spcBef>
                <a:spcPts val="25"/>
              </a:spcBef>
            </a:pPr>
            <a:r>
              <a:rPr sz="1900" spc="5" dirty="0">
                <a:solidFill>
                  <a:srgbClr val="660066"/>
                </a:solidFill>
                <a:latin typeface="Arial"/>
                <a:cs typeface="Arial"/>
              </a:rPr>
              <a:t>with </a:t>
            </a:r>
            <a:r>
              <a:rPr sz="1900" spc="70" dirty="0">
                <a:latin typeface="Calibri"/>
                <a:cs typeface="Calibri"/>
              </a:rPr>
              <a:t>58%</a:t>
            </a:r>
            <a:r>
              <a:rPr sz="1900" spc="150" dirty="0">
                <a:latin typeface="Calibri"/>
                <a:cs typeface="Calibri"/>
              </a:rPr>
              <a:t> </a:t>
            </a:r>
            <a:r>
              <a:rPr sz="1900" spc="5" dirty="0">
                <a:solidFill>
                  <a:srgbClr val="660066"/>
                </a:solidFill>
                <a:latin typeface="Arial"/>
                <a:cs typeface="Arial"/>
              </a:rPr>
              <a:t>confidence</a:t>
            </a:r>
            <a:endParaRPr sz="1900">
              <a:latin typeface="Arial"/>
              <a:cs typeface="Arial"/>
            </a:endParaRPr>
          </a:p>
        </p:txBody>
      </p:sp>
      <p:sp>
        <p:nvSpPr>
          <p:cNvPr id="8" name="object 8"/>
          <p:cNvSpPr txBox="1"/>
          <p:nvPr/>
        </p:nvSpPr>
        <p:spPr>
          <a:xfrm>
            <a:off x="3976242" y="6508750"/>
            <a:ext cx="2355215" cy="607695"/>
          </a:xfrm>
          <a:prstGeom prst="rect">
            <a:avLst/>
          </a:prstGeom>
        </p:spPr>
        <p:txBody>
          <a:bodyPr vert="horz" wrap="square" lIns="0" tIns="12700" rIns="0" bIns="0" rtlCol="0">
            <a:spAutoFit/>
          </a:bodyPr>
          <a:lstStyle/>
          <a:p>
            <a:pPr marL="12700">
              <a:lnSpc>
                <a:spcPct val="100000"/>
              </a:lnSpc>
              <a:spcBef>
                <a:spcPts val="100"/>
              </a:spcBef>
            </a:pPr>
            <a:r>
              <a:rPr sz="1900" i="1" spc="45" dirty="0">
                <a:latin typeface="Cambria"/>
                <a:cs typeface="Cambria"/>
              </a:rPr>
              <a:t>y</a:t>
            </a:r>
            <a:r>
              <a:rPr sz="1900" i="1" spc="225" dirty="0">
                <a:latin typeface="Cambria"/>
                <a:cs typeface="Cambria"/>
              </a:rPr>
              <a:t> </a:t>
            </a:r>
            <a:r>
              <a:rPr sz="1900" spc="5" dirty="0">
                <a:latin typeface="Arial"/>
                <a:cs typeface="Arial"/>
              </a:rPr>
              <a:t>=</a:t>
            </a:r>
            <a:r>
              <a:rPr sz="1900" spc="5" dirty="0">
                <a:solidFill>
                  <a:srgbClr val="660066"/>
                </a:solidFill>
                <a:latin typeface="Arial"/>
                <a:cs typeface="Arial"/>
              </a:rPr>
              <a:t>“nermatode”</a:t>
            </a:r>
            <a:endParaRPr sz="1900">
              <a:latin typeface="Arial"/>
              <a:cs typeface="Arial"/>
            </a:endParaRPr>
          </a:p>
          <a:p>
            <a:pPr marL="12700">
              <a:lnSpc>
                <a:spcPct val="100000"/>
              </a:lnSpc>
              <a:spcBef>
                <a:spcPts val="20"/>
              </a:spcBef>
            </a:pPr>
            <a:r>
              <a:rPr sz="1900" spc="5" dirty="0">
                <a:solidFill>
                  <a:srgbClr val="660066"/>
                </a:solidFill>
                <a:latin typeface="Arial"/>
                <a:cs typeface="Arial"/>
              </a:rPr>
              <a:t>With </a:t>
            </a:r>
            <a:r>
              <a:rPr sz="1900" spc="65" dirty="0">
                <a:latin typeface="Calibri"/>
                <a:cs typeface="Calibri"/>
              </a:rPr>
              <a:t>8.2%</a:t>
            </a:r>
            <a:r>
              <a:rPr sz="1900" spc="155" dirty="0">
                <a:latin typeface="Calibri"/>
                <a:cs typeface="Calibri"/>
              </a:rPr>
              <a:t> </a:t>
            </a:r>
            <a:r>
              <a:rPr sz="1900" spc="5" dirty="0">
                <a:solidFill>
                  <a:srgbClr val="660066"/>
                </a:solidFill>
                <a:latin typeface="Arial"/>
                <a:cs typeface="Arial"/>
              </a:rPr>
              <a:t>confidence</a:t>
            </a:r>
            <a:endParaRPr sz="1900">
              <a:latin typeface="Arial"/>
              <a:cs typeface="Arial"/>
            </a:endParaRPr>
          </a:p>
        </p:txBody>
      </p:sp>
      <p:sp>
        <p:nvSpPr>
          <p:cNvPr id="9" name="object 9"/>
          <p:cNvSpPr txBox="1"/>
          <p:nvPr/>
        </p:nvSpPr>
        <p:spPr>
          <a:xfrm>
            <a:off x="7227443" y="6508750"/>
            <a:ext cx="2287905" cy="607695"/>
          </a:xfrm>
          <a:prstGeom prst="rect">
            <a:avLst/>
          </a:prstGeom>
        </p:spPr>
        <p:txBody>
          <a:bodyPr vert="horz" wrap="square" lIns="0" tIns="12700" rIns="0" bIns="0" rtlCol="0">
            <a:spAutoFit/>
          </a:bodyPr>
          <a:lstStyle/>
          <a:p>
            <a:pPr marL="12700">
              <a:lnSpc>
                <a:spcPct val="100000"/>
              </a:lnSpc>
              <a:spcBef>
                <a:spcPts val="100"/>
              </a:spcBef>
            </a:pPr>
            <a:r>
              <a:rPr sz="1900" i="1" spc="45" dirty="0">
                <a:latin typeface="Cambria"/>
                <a:cs typeface="Cambria"/>
              </a:rPr>
              <a:t>y</a:t>
            </a:r>
            <a:r>
              <a:rPr sz="1900" i="1" spc="225" dirty="0">
                <a:latin typeface="Cambria"/>
                <a:cs typeface="Cambria"/>
              </a:rPr>
              <a:t> </a:t>
            </a:r>
            <a:r>
              <a:rPr sz="1900" spc="5" dirty="0">
                <a:latin typeface="Arial"/>
                <a:cs typeface="Arial"/>
              </a:rPr>
              <a:t>=</a:t>
            </a:r>
            <a:r>
              <a:rPr sz="1900" spc="5" dirty="0">
                <a:solidFill>
                  <a:srgbClr val="660066"/>
                </a:solidFill>
                <a:latin typeface="Arial"/>
                <a:cs typeface="Arial"/>
              </a:rPr>
              <a:t>“gibbon”</a:t>
            </a:r>
            <a:endParaRPr sz="1900">
              <a:latin typeface="Arial"/>
              <a:cs typeface="Arial"/>
            </a:endParaRPr>
          </a:p>
          <a:p>
            <a:pPr marL="12700">
              <a:lnSpc>
                <a:spcPct val="100000"/>
              </a:lnSpc>
              <a:spcBef>
                <a:spcPts val="20"/>
              </a:spcBef>
            </a:pPr>
            <a:r>
              <a:rPr sz="1900" spc="5" dirty="0">
                <a:solidFill>
                  <a:srgbClr val="660066"/>
                </a:solidFill>
                <a:latin typeface="Arial"/>
                <a:cs typeface="Arial"/>
              </a:rPr>
              <a:t>With </a:t>
            </a:r>
            <a:r>
              <a:rPr sz="1900" spc="70" dirty="0">
                <a:latin typeface="Calibri"/>
                <a:cs typeface="Calibri"/>
              </a:rPr>
              <a:t>99%</a:t>
            </a:r>
            <a:r>
              <a:rPr sz="1900" spc="155" dirty="0">
                <a:latin typeface="Calibri"/>
                <a:cs typeface="Calibri"/>
              </a:rPr>
              <a:t> </a:t>
            </a:r>
            <a:r>
              <a:rPr sz="1900" spc="5" dirty="0">
                <a:solidFill>
                  <a:srgbClr val="660066"/>
                </a:solidFill>
                <a:latin typeface="Arial"/>
                <a:cs typeface="Arial"/>
              </a:rPr>
              <a:t>confidence</a:t>
            </a:r>
            <a:endParaRPr sz="1900">
              <a:latin typeface="Arial"/>
              <a:cs typeface="Aria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803613" y="518921"/>
            <a:ext cx="8451850" cy="604520"/>
          </a:xfrm>
          <a:prstGeom prst="rect">
            <a:avLst/>
          </a:prstGeom>
        </p:spPr>
        <p:txBody>
          <a:bodyPr vert="horz" wrap="square" lIns="0" tIns="12700" rIns="0" bIns="0" rtlCol="0">
            <a:spAutoFit/>
          </a:bodyPr>
          <a:lstStyle/>
          <a:p>
            <a:pPr marL="12700">
              <a:lnSpc>
                <a:spcPct val="100000"/>
              </a:lnSpc>
              <a:spcBef>
                <a:spcPts val="100"/>
              </a:spcBef>
            </a:pPr>
            <a:r>
              <a:rPr sz="3800" spc="15" dirty="0"/>
              <a:t>Adversarial Examples </a:t>
            </a:r>
            <a:r>
              <a:rPr sz="3800" dirty="0"/>
              <a:t>in </a:t>
            </a:r>
            <a:r>
              <a:rPr sz="3800" spc="10" dirty="0"/>
              <a:t>Linear</a:t>
            </a:r>
            <a:r>
              <a:rPr sz="3800" spc="30" dirty="0"/>
              <a:t> </a:t>
            </a:r>
            <a:r>
              <a:rPr sz="3800" spc="15" dirty="0"/>
              <a:t>Models</a:t>
            </a:r>
            <a:endParaRPr sz="3800"/>
          </a:p>
        </p:txBody>
      </p:sp>
      <p:sp>
        <p:nvSpPr>
          <p:cNvPr id="5" name="object 5"/>
          <p:cNvSpPr txBox="1"/>
          <p:nvPr/>
        </p:nvSpPr>
        <p:spPr>
          <a:xfrm>
            <a:off x="237363" y="1270761"/>
            <a:ext cx="5777865" cy="543560"/>
          </a:xfrm>
          <a:prstGeom prst="rect">
            <a:avLst/>
          </a:prstGeom>
        </p:spPr>
        <p:txBody>
          <a:bodyPr vert="horz" wrap="square" lIns="0" tIns="12700" rIns="0" bIns="0" rtlCol="0">
            <a:spAutoFit/>
          </a:bodyPr>
          <a:lstStyle/>
          <a:p>
            <a:pPr marL="378460" indent="-365760">
              <a:lnSpc>
                <a:spcPct val="100000"/>
              </a:lnSpc>
              <a:spcBef>
                <a:spcPts val="100"/>
              </a:spcBef>
              <a:buChar char="•"/>
              <a:tabLst>
                <a:tab pos="377825" algn="l"/>
                <a:tab pos="378460" algn="l"/>
              </a:tabLst>
            </a:pPr>
            <a:r>
              <a:rPr sz="3400" dirty="0">
                <a:solidFill>
                  <a:srgbClr val="3333CC"/>
                </a:solidFill>
                <a:latin typeface="Arial"/>
                <a:cs typeface="Arial"/>
              </a:rPr>
              <a:t>Precision of an input</a:t>
            </a:r>
            <a:r>
              <a:rPr sz="3400" spc="-50" dirty="0">
                <a:solidFill>
                  <a:srgbClr val="3333CC"/>
                </a:solidFill>
                <a:latin typeface="Arial"/>
                <a:cs typeface="Arial"/>
              </a:rPr>
              <a:t> </a:t>
            </a:r>
            <a:r>
              <a:rPr sz="3400" spc="-5" dirty="0">
                <a:solidFill>
                  <a:srgbClr val="3333CC"/>
                </a:solidFill>
                <a:latin typeface="Arial"/>
                <a:cs typeface="Arial"/>
              </a:rPr>
              <a:t>feature</a:t>
            </a:r>
            <a:endParaRPr sz="3400">
              <a:latin typeface="Arial"/>
              <a:cs typeface="Arial"/>
            </a:endParaRPr>
          </a:p>
        </p:txBody>
      </p:sp>
      <p:sp>
        <p:nvSpPr>
          <p:cNvPr id="6" name="object 6"/>
          <p:cNvSpPr txBox="1"/>
          <p:nvPr/>
        </p:nvSpPr>
        <p:spPr>
          <a:xfrm>
            <a:off x="725043" y="2004314"/>
            <a:ext cx="8008620"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336600"/>
                </a:solidFill>
                <a:latin typeface="Arial"/>
                <a:cs typeface="Arial"/>
              </a:rPr>
              <a:t>– </a:t>
            </a:r>
            <a:r>
              <a:rPr sz="3000" spc="-10" dirty="0">
                <a:solidFill>
                  <a:srgbClr val="336600"/>
                </a:solidFill>
                <a:latin typeface="Arial"/>
                <a:cs typeface="Arial"/>
              </a:rPr>
              <a:t>With </a:t>
            </a:r>
            <a:r>
              <a:rPr sz="2600" dirty="0">
                <a:latin typeface="Times New Roman"/>
                <a:cs typeface="Times New Roman"/>
              </a:rPr>
              <a:t>8 </a:t>
            </a:r>
            <a:r>
              <a:rPr sz="3000" spc="-5" dirty="0">
                <a:solidFill>
                  <a:srgbClr val="336600"/>
                </a:solidFill>
                <a:latin typeface="Arial"/>
                <a:cs typeface="Arial"/>
              </a:rPr>
              <a:t>bit resolution we discard info below </a:t>
            </a:r>
            <a:r>
              <a:rPr sz="3000" dirty="0">
                <a:latin typeface="Cambria Math"/>
                <a:cs typeface="Cambria Math"/>
              </a:rPr>
              <a:t>ε</a:t>
            </a:r>
            <a:r>
              <a:rPr sz="3000" spc="25" dirty="0">
                <a:latin typeface="Cambria Math"/>
                <a:cs typeface="Cambria Math"/>
              </a:rPr>
              <a:t> </a:t>
            </a:r>
            <a:r>
              <a:rPr sz="3000" dirty="0">
                <a:latin typeface="Cambria Math"/>
                <a:cs typeface="Cambria Math"/>
              </a:rPr>
              <a:t>=</a:t>
            </a:r>
            <a:endParaRPr sz="3000">
              <a:latin typeface="Cambria Math"/>
              <a:cs typeface="Cambria Math"/>
            </a:endParaRPr>
          </a:p>
        </p:txBody>
      </p:sp>
      <p:sp>
        <p:nvSpPr>
          <p:cNvPr id="7" name="object 7"/>
          <p:cNvSpPr/>
          <p:nvPr/>
        </p:nvSpPr>
        <p:spPr>
          <a:xfrm>
            <a:off x="8847963" y="2286638"/>
            <a:ext cx="482600" cy="0"/>
          </a:xfrm>
          <a:custGeom>
            <a:avLst/>
            <a:gdLst/>
            <a:ahLst/>
            <a:cxnLst/>
            <a:rect l="l" t="t" r="r" b="b"/>
            <a:pathLst>
              <a:path w="482600">
                <a:moveTo>
                  <a:pt x="0" y="0"/>
                </a:moveTo>
                <a:lnTo>
                  <a:pt x="482600" y="0"/>
                </a:lnTo>
              </a:path>
            </a:pathLst>
          </a:custGeom>
          <a:ln w="25400">
            <a:solidFill>
              <a:srgbClr val="000000"/>
            </a:solidFill>
          </a:ln>
        </p:spPr>
        <p:txBody>
          <a:bodyPr wrap="square" lIns="0" tIns="0" rIns="0" bIns="0" rtlCol="0"/>
          <a:lstStyle/>
          <a:p>
            <a:endParaRPr/>
          </a:p>
        </p:txBody>
      </p:sp>
      <p:sp>
        <p:nvSpPr>
          <p:cNvPr id="8" name="object 8"/>
          <p:cNvSpPr txBox="1"/>
          <p:nvPr/>
        </p:nvSpPr>
        <p:spPr>
          <a:xfrm>
            <a:off x="8972390" y="1886458"/>
            <a:ext cx="187325" cy="351378"/>
          </a:xfrm>
          <a:prstGeom prst="rect">
            <a:avLst/>
          </a:prstGeom>
        </p:spPr>
        <p:txBody>
          <a:bodyPr vert="horz" wrap="square" lIns="0" tIns="12700" rIns="0" bIns="0" rtlCol="0">
            <a:spAutoFit/>
          </a:bodyPr>
          <a:lstStyle/>
          <a:p>
            <a:pPr marL="12700">
              <a:lnSpc>
                <a:spcPct val="100000"/>
              </a:lnSpc>
              <a:spcBef>
                <a:spcPts val="100"/>
              </a:spcBef>
            </a:pPr>
            <a:r>
              <a:rPr lang="en-US" sz="2200" spc="-90" dirty="0">
                <a:latin typeface="Cambria Math"/>
                <a:cs typeface="Cambria Math"/>
              </a:rPr>
              <a:t>1</a:t>
            </a:r>
            <a:endParaRPr sz="2200" dirty="0">
              <a:latin typeface="Cambria Math"/>
              <a:cs typeface="Cambria Math"/>
            </a:endParaRPr>
          </a:p>
        </p:txBody>
      </p:sp>
      <p:sp>
        <p:nvSpPr>
          <p:cNvPr id="9" name="object 9"/>
          <p:cNvSpPr txBox="1"/>
          <p:nvPr/>
        </p:nvSpPr>
        <p:spPr>
          <a:xfrm>
            <a:off x="8811522" y="2297938"/>
            <a:ext cx="508634" cy="351378"/>
          </a:xfrm>
          <a:prstGeom prst="rect">
            <a:avLst/>
          </a:prstGeom>
        </p:spPr>
        <p:txBody>
          <a:bodyPr vert="horz" wrap="square" lIns="0" tIns="12700" rIns="0" bIns="0" rtlCol="0">
            <a:spAutoFit/>
          </a:bodyPr>
          <a:lstStyle/>
          <a:p>
            <a:pPr marL="12700">
              <a:lnSpc>
                <a:spcPct val="100000"/>
              </a:lnSpc>
              <a:spcBef>
                <a:spcPts val="100"/>
              </a:spcBef>
            </a:pPr>
            <a:r>
              <a:rPr lang="en-US" sz="2200" spc="-415" dirty="0">
                <a:latin typeface="Cambria Math"/>
                <a:cs typeface="Cambria Math"/>
              </a:rPr>
              <a:t>255</a:t>
            </a:r>
            <a:endParaRPr sz="2200" dirty="0">
              <a:latin typeface="Cambria Math"/>
              <a:cs typeface="Cambria Math"/>
            </a:endParaRPr>
          </a:p>
        </p:txBody>
      </p:sp>
      <p:sp>
        <p:nvSpPr>
          <p:cNvPr id="10" name="object 10"/>
          <p:cNvSpPr txBox="1"/>
          <p:nvPr/>
        </p:nvSpPr>
        <p:spPr>
          <a:xfrm>
            <a:off x="186563" y="2653538"/>
            <a:ext cx="9625330" cy="4655121"/>
          </a:xfrm>
          <a:prstGeom prst="rect">
            <a:avLst/>
          </a:prstGeom>
        </p:spPr>
        <p:txBody>
          <a:bodyPr vert="horz" wrap="square" lIns="0" tIns="12700" rIns="0" bIns="0" rtlCol="0">
            <a:spAutoFit/>
          </a:bodyPr>
          <a:lstStyle/>
          <a:p>
            <a:pPr marL="855980" marR="384175" indent="-304800">
              <a:lnSpc>
                <a:spcPct val="100000"/>
              </a:lnSpc>
              <a:spcBef>
                <a:spcPts val="100"/>
              </a:spcBef>
              <a:tabLst>
                <a:tab pos="7710170" algn="l"/>
              </a:tabLst>
            </a:pPr>
            <a:r>
              <a:rPr sz="3000" dirty="0">
                <a:solidFill>
                  <a:srgbClr val="336600"/>
                </a:solidFill>
                <a:latin typeface="Arial"/>
                <a:cs typeface="Arial"/>
              </a:rPr>
              <a:t>– </a:t>
            </a:r>
            <a:r>
              <a:rPr sz="3000" spc="-5" dirty="0">
                <a:solidFill>
                  <a:srgbClr val="336600"/>
                </a:solidFill>
                <a:latin typeface="Arial"/>
                <a:cs typeface="Arial"/>
              </a:rPr>
              <a:t>Need </a:t>
            </a:r>
            <a:r>
              <a:rPr sz="3000" spc="-10" dirty="0">
                <a:solidFill>
                  <a:srgbClr val="336600"/>
                </a:solidFill>
                <a:latin typeface="Arial"/>
                <a:cs typeface="Arial"/>
              </a:rPr>
              <a:t>same </a:t>
            </a:r>
            <a:r>
              <a:rPr sz="3000" spc="-5" dirty="0">
                <a:solidFill>
                  <a:srgbClr val="336600"/>
                </a:solidFill>
                <a:latin typeface="Arial"/>
                <a:cs typeface="Arial"/>
              </a:rPr>
              <a:t>response for </a:t>
            </a:r>
            <a:r>
              <a:rPr sz="3000" i="1" dirty="0">
                <a:latin typeface="Times New Roman"/>
                <a:cs typeface="Times New Roman"/>
              </a:rPr>
              <a:t>x </a:t>
            </a:r>
            <a:r>
              <a:rPr sz="3000" spc="-5" dirty="0">
                <a:solidFill>
                  <a:srgbClr val="336600"/>
                </a:solidFill>
                <a:latin typeface="Arial"/>
                <a:cs typeface="Arial"/>
              </a:rPr>
              <a:t>and </a:t>
            </a:r>
            <a:r>
              <a:rPr lang="en-US" sz="3000" spc="-5" dirty="0">
                <a:solidFill>
                  <a:srgbClr val="336600"/>
                </a:solidFill>
                <a:latin typeface="Arial"/>
                <a:cs typeface="Arial"/>
              </a:rPr>
              <a:t>   </a:t>
            </a:r>
            <a:r>
              <a:rPr sz="3000" dirty="0">
                <a:latin typeface="Times New Roman"/>
                <a:cs typeface="Times New Roman"/>
              </a:rPr>
              <a:t>= </a:t>
            </a:r>
            <a:r>
              <a:rPr sz="3000" i="1" dirty="0">
                <a:latin typeface="Times New Roman"/>
                <a:cs typeface="Times New Roman"/>
              </a:rPr>
              <a:t>x</a:t>
            </a:r>
            <a:r>
              <a:rPr sz="3000" i="1" spc="25" dirty="0">
                <a:latin typeface="Times New Roman"/>
                <a:cs typeface="Times New Roman"/>
              </a:rPr>
              <a:t> </a:t>
            </a:r>
            <a:r>
              <a:rPr sz="3000" dirty="0">
                <a:latin typeface="Times New Roman"/>
                <a:cs typeface="Times New Roman"/>
              </a:rPr>
              <a:t>+ </a:t>
            </a:r>
            <a:r>
              <a:rPr sz="3000" i="1" dirty="0">
                <a:latin typeface="Times New Roman"/>
                <a:cs typeface="Times New Roman"/>
              </a:rPr>
              <a:t>η	</a:t>
            </a:r>
            <a:r>
              <a:rPr sz="3000" spc="-5" dirty="0">
                <a:solidFill>
                  <a:srgbClr val="336600"/>
                </a:solidFill>
                <a:latin typeface="Arial"/>
                <a:cs typeface="Arial"/>
              </a:rPr>
              <a:t>for small  elements of </a:t>
            </a:r>
            <a:r>
              <a:rPr sz="3000" i="1" spc="-5" dirty="0">
                <a:latin typeface="Times New Roman"/>
                <a:cs typeface="Times New Roman"/>
              </a:rPr>
              <a:t>η</a:t>
            </a:r>
            <a:r>
              <a:rPr sz="3000" spc="-5" dirty="0">
                <a:solidFill>
                  <a:srgbClr val="336600"/>
                </a:solidFill>
                <a:latin typeface="Arial"/>
                <a:cs typeface="Arial"/>
              </a:rPr>
              <a:t>, i.e., </a:t>
            </a:r>
            <a:r>
              <a:rPr sz="3000" spc="-10" dirty="0">
                <a:latin typeface="Arial"/>
                <a:cs typeface="Arial"/>
              </a:rPr>
              <a:t>||</a:t>
            </a:r>
            <a:r>
              <a:rPr sz="3000" i="1" spc="-10" dirty="0">
                <a:latin typeface="Times New Roman"/>
                <a:cs typeface="Times New Roman"/>
              </a:rPr>
              <a:t>η</a:t>
            </a:r>
            <a:r>
              <a:rPr sz="3000" spc="-10" dirty="0">
                <a:latin typeface="Arial"/>
                <a:cs typeface="Arial"/>
              </a:rPr>
              <a:t>||</a:t>
            </a:r>
            <a:r>
              <a:rPr sz="3000" spc="-15" baseline="-16666" dirty="0">
                <a:solidFill>
                  <a:srgbClr val="336600"/>
                </a:solidFill>
                <a:latin typeface="Arial"/>
                <a:cs typeface="Arial"/>
              </a:rPr>
              <a:t>∞</a:t>
            </a:r>
            <a:r>
              <a:rPr sz="3000" spc="-10" dirty="0">
                <a:latin typeface="Times New Roman"/>
                <a:cs typeface="Times New Roman"/>
              </a:rPr>
              <a:t>&lt; </a:t>
            </a:r>
            <a:r>
              <a:rPr sz="3000" dirty="0">
                <a:latin typeface="Times New Roman"/>
                <a:cs typeface="Times New Roman"/>
              </a:rPr>
              <a:t>ε , </a:t>
            </a:r>
            <a:r>
              <a:rPr sz="3000" spc="-5" dirty="0">
                <a:solidFill>
                  <a:srgbClr val="7030A0"/>
                </a:solidFill>
                <a:latin typeface="Arial"/>
                <a:cs typeface="Arial"/>
              </a:rPr>
              <a:t>i.e., </a:t>
            </a:r>
            <a:r>
              <a:rPr sz="2600" spc="-20" dirty="0">
                <a:solidFill>
                  <a:srgbClr val="7030A0"/>
                </a:solidFill>
                <a:latin typeface="Arial"/>
                <a:cs typeface="Arial"/>
              </a:rPr>
              <a:t>max-norm</a:t>
            </a:r>
            <a:r>
              <a:rPr sz="2600" spc="-185" dirty="0">
                <a:solidFill>
                  <a:srgbClr val="7030A0"/>
                </a:solidFill>
                <a:latin typeface="Arial"/>
                <a:cs typeface="Arial"/>
              </a:rPr>
              <a:t> </a:t>
            </a:r>
            <a:r>
              <a:rPr sz="2600" spc="-20" dirty="0">
                <a:solidFill>
                  <a:srgbClr val="7030A0"/>
                </a:solidFill>
                <a:latin typeface="Arial"/>
                <a:cs typeface="Arial"/>
              </a:rPr>
              <a:t>constraint</a:t>
            </a:r>
            <a:endParaRPr sz="2600" dirty="0">
              <a:latin typeface="Arial"/>
              <a:cs typeface="Arial"/>
            </a:endParaRPr>
          </a:p>
          <a:p>
            <a:pPr marL="429259" indent="-365760">
              <a:lnSpc>
                <a:spcPct val="100000"/>
              </a:lnSpc>
              <a:spcBef>
                <a:spcPts val="894"/>
              </a:spcBef>
              <a:buChar char="•"/>
              <a:tabLst>
                <a:tab pos="428625" algn="l"/>
                <a:tab pos="429259" algn="l"/>
              </a:tabLst>
            </a:pPr>
            <a:r>
              <a:rPr sz="3400" dirty="0">
                <a:solidFill>
                  <a:srgbClr val="3333CC"/>
                </a:solidFill>
                <a:latin typeface="Arial"/>
                <a:cs typeface="Arial"/>
              </a:rPr>
              <a:t>Consider activation </a:t>
            </a:r>
            <a:endParaRPr lang="en-US" sz="3400" dirty="0">
              <a:solidFill>
                <a:srgbClr val="3333CC"/>
              </a:solidFill>
              <a:latin typeface="Arial"/>
              <a:cs typeface="Arial"/>
            </a:endParaRPr>
          </a:p>
          <a:p>
            <a:pPr marL="429259" indent="-365760">
              <a:lnSpc>
                <a:spcPct val="100000"/>
              </a:lnSpc>
              <a:spcBef>
                <a:spcPts val="894"/>
              </a:spcBef>
              <a:buChar char="•"/>
              <a:tabLst>
                <a:tab pos="428625" algn="l"/>
                <a:tab pos="429259" algn="l"/>
              </a:tabLst>
            </a:pPr>
            <a:r>
              <a:rPr sz="3000" spc="-5" dirty="0">
                <a:solidFill>
                  <a:srgbClr val="336600"/>
                </a:solidFill>
                <a:latin typeface="Arial"/>
                <a:cs typeface="Arial"/>
              </a:rPr>
              <a:t>Adversarial perturbation grows </a:t>
            </a:r>
            <a:r>
              <a:rPr sz="3000" dirty="0">
                <a:solidFill>
                  <a:srgbClr val="336600"/>
                </a:solidFill>
                <a:latin typeface="Arial"/>
                <a:cs typeface="Arial"/>
              </a:rPr>
              <a:t>it </a:t>
            </a:r>
            <a:r>
              <a:rPr sz="3000" spc="-5" dirty="0">
                <a:solidFill>
                  <a:srgbClr val="336600"/>
                </a:solidFill>
                <a:latin typeface="Arial"/>
                <a:cs typeface="Arial"/>
              </a:rPr>
              <a:t>by</a:t>
            </a:r>
            <a:r>
              <a:rPr sz="3000" spc="-75" dirty="0">
                <a:solidFill>
                  <a:srgbClr val="336600"/>
                </a:solidFill>
                <a:latin typeface="Arial"/>
                <a:cs typeface="Arial"/>
              </a:rPr>
              <a:t> </a:t>
            </a:r>
            <a:endParaRPr sz="3000" dirty="0">
              <a:latin typeface="Times New Roman"/>
              <a:cs typeface="Times New Roman"/>
            </a:endParaRPr>
          </a:p>
          <a:p>
            <a:pPr marL="855980" lvl="1" indent="-304800">
              <a:lnSpc>
                <a:spcPct val="100000"/>
              </a:lnSpc>
              <a:spcBef>
                <a:spcPts val="695"/>
              </a:spcBef>
              <a:buChar char="–"/>
              <a:tabLst>
                <a:tab pos="855980" algn="l"/>
              </a:tabLst>
            </a:pPr>
            <a:r>
              <a:rPr sz="3000" spc="-10" dirty="0">
                <a:solidFill>
                  <a:srgbClr val="336600"/>
                </a:solidFill>
                <a:latin typeface="Arial"/>
                <a:cs typeface="Arial"/>
              </a:rPr>
              <a:t>Maximize </a:t>
            </a:r>
            <a:r>
              <a:rPr sz="3000" spc="-5" dirty="0">
                <a:solidFill>
                  <a:srgbClr val="336600"/>
                </a:solidFill>
                <a:latin typeface="Arial"/>
                <a:cs typeface="Arial"/>
              </a:rPr>
              <a:t>increase by assigning </a:t>
            </a:r>
            <a:r>
              <a:rPr sz="3000" i="1" dirty="0">
                <a:latin typeface="Times New Roman"/>
                <a:cs typeface="Times New Roman"/>
              </a:rPr>
              <a:t>η </a:t>
            </a:r>
            <a:r>
              <a:rPr sz="3000" dirty="0">
                <a:latin typeface="Times New Roman"/>
                <a:cs typeface="Times New Roman"/>
              </a:rPr>
              <a:t>=</a:t>
            </a:r>
            <a:r>
              <a:rPr sz="3000" spc="-65" dirty="0">
                <a:latin typeface="Times New Roman"/>
                <a:cs typeface="Times New Roman"/>
              </a:rPr>
              <a:t> </a:t>
            </a:r>
            <a:r>
              <a:rPr sz="3000" spc="-10" dirty="0">
                <a:latin typeface="Times New Roman"/>
                <a:cs typeface="Times New Roman"/>
              </a:rPr>
              <a:t>sign(</a:t>
            </a:r>
            <a:r>
              <a:rPr sz="3000" i="1" spc="-10" dirty="0">
                <a:latin typeface="Times New Roman"/>
                <a:cs typeface="Times New Roman"/>
              </a:rPr>
              <a:t>w</a:t>
            </a:r>
            <a:r>
              <a:rPr sz="3000" spc="-10" dirty="0">
                <a:latin typeface="Times New Roman"/>
                <a:cs typeface="Times New Roman"/>
              </a:rPr>
              <a:t>)</a:t>
            </a:r>
            <a:endParaRPr sz="3000" dirty="0">
              <a:latin typeface="Times New Roman"/>
              <a:cs typeface="Times New Roman"/>
            </a:endParaRPr>
          </a:p>
          <a:p>
            <a:pPr marL="1282700" lvl="2" indent="-243840">
              <a:lnSpc>
                <a:spcPct val="100000"/>
              </a:lnSpc>
              <a:spcBef>
                <a:spcPts val="595"/>
              </a:spcBef>
              <a:buChar char="•"/>
              <a:tabLst>
                <a:tab pos="1282700" algn="l"/>
                <a:tab pos="4100195" algn="l"/>
              </a:tabLst>
            </a:pPr>
            <a:r>
              <a:rPr sz="2600" spc="-20" dirty="0">
                <a:solidFill>
                  <a:srgbClr val="7030A0"/>
                </a:solidFill>
                <a:latin typeface="Arial"/>
                <a:cs typeface="Arial"/>
              </a:rPr>
              <a:t>For </a:t>
            </a:r>
            <a:r>
              <a:rPr sz="2600" i="1" dirty="0">
                <a:latin typeface="Times New Roman"/>
                <a:cs typeface="Times New Roman"/>
              </a:rPr>
              <a:t>n</a:t>
            </a:r>
            <a:r>
              <a:rPr sz="2600" i="1" spc="40" dirty="0">
                <a:latin typeface="Times New Roman"/>
                <a:cs typeface="Times New Roman"/>
              </a:rPr>
              <a:t> </a:t>
            </a:r>
            <a:r>
              <a:rPr sz="2600" spc="-20" dirty="0">
                <a:solidFill>
                  <a:srgbClr val="7030A0"/>
                </a:solidFill>
                <a:latin typeface="Arial"/>
                <a:cs typeface="Arial"/>
              </a:rPr>
              <a:t>features</a:t>
            </a:r>
            <a:r>
              <a:rPr sz="2600" spc="-35" dirty="0">
                <a:solidFill>
                  <a:srgbClr val="7030A0"/>
                </a:solidFill>
                <a:latin typeface="Arial"/>
                <a:cs typeface="Arial"/>
              </a:rPr>
              <a:t> </a:t>
            </a:r>
            <a:r>
              <a:rPr sz="2600" spc="-15" dirty="0">
                <a:solidFill>
                  <a:srgbClr val="7030A0"/>
                </a:solidFill>
                <a:latin typeface="Arial"/>
                <a:cs typeface="Arial"/>
              </a:rPr>
              <a:t>and	</a:t>
            </a:r>
            <a:r>
              <a:rPr sz="2600" spc="-10" dirty="0">
                <a:latin typeface="Times New Roman"/>
                <a:cs typeface="Times New Roman"/>
              </a:rPr>
              <a:t>||</a:t>
            </a:r>
            <a:r>
              <a:rPr sz="2600" i="1" spc="-10" dirty="0">
                <a:latin typeface="Times New Roman"/>
                <a:cs typeface="Times New Roman"/>
              </a:rPr>
              <a:t>w</a:t>
            </a:r>
            <a:r>
              <a:rPr sz="2600" spc="-10" dirty="0">
                <a:latin typeface="Times New Roman"/>
                <a:cs typeface="Times New Roman"/>
              </a:rPr>
              <a:t>||</a:t>
            </a:r>
            <a:r>
              <a:rPr sz="2550" i="1" spc="-15" baseline="-16339" dirty="0">
                <a:latin typeface="Times New Roman"/>
                <a:cs typeface="Times New Roman"/>
              </a:rPr>
              <a:t>ave</a:t>
            </a:r>
            <a:r>
              <a:rPr sz="2600" spc="-10" dirty="0">
                <a:latin typeface="Times New Roman"/>
                <a:cs typeface="Times New Roman"/>
              </a:rPr>
              <a:t>= </a:t>
            </a:r>
            <a:r>
              <a:rPr sz="2600" i="1" spc="-15" dirty="0">
                <a:latin typeface="Times New Roman"/>
                <a:cs typeface="Times New Roman"/>
              </a:rPr>
              <a:t>m</a:t>
            </a:r>
            <a:r>
              <a:rPr sz="2600" spc="-15" dirty="0">
                <a:latin typeface="Times New Roman"/>
                <a:cs typeface="Times New Roman"/>
              </a:rPr>
              <a:t>, </a:t>
            </a:r>
            <a:r>
              <a:rPr sz="2600" spc="-15" dirty="0">
                <a:solidFill>
                  <a:srgbClr val="7030A0"/>
                </a:solidFill>
                <a:latin typeface="Arial"/>
                <a:cs typeface="Arial"/>
              </a:rPr>
              <a:t>activation </a:t>
            </a:r>
            <a:r>
              <a:rPr sz="2600" spc="-20" dirty="0">
                <a:solidFill>
                  <a:srgbClr val="7030A0"/>
                </a:solidFill>
                <a:latin typeface="Arial"/>
                <a:cs typeface="Arial"/>
              </a:rPr>
              <a:t>growth: </a:t>
            </a:r>
            <a:r>
              <a:rPr lang="en-US" sz="2600" spc="-20" dirty="0">
                <a:solidFill>
                  <a:srgbClr val="7030A0"/>
                </a:solidFill>
                <a:latin typeface="Arial"/>
                <a:cs typeface="Arial"/>
              </a:rPr>
              <a:t>    </a:t>
            </a:r>
            <a:r>
              <a:rPr sz="2600" i="1" spc="365" dirty="0">
                <a:latin typeface="Times New Roman"/>
                <a:cs typeface="Times New Roman"/>
              </a:rPr>
              <a:t>=</a:t>
            </a:r>
            <a:r>
              <a:rPr sz="2600" i="1" spc="-220" dirty="0">
                <a:latin typeface="Times New Roman"/>
                <a:cs typeface="Times New Roman"/>
              </a:rPr>
              <a:t> </a:t>
            </a:r>
            <a:r>
              <a:rPr sz="2600" spc="-25" dirty="0">
                <a:latin typeface="Times New Roman"/>
                <a:cs typeface="Times New Roman"/>
              </a:rPr>
              <a:t>ε</a:t>
            </a:r>
            <a:r>
              <a:rPr sz="2600" i="1" spc="-25" dirty="0">
                <a:latin typeface="Times New Roman"/>
                <a:cs typeface="Times New Roman"/>
              </a:rPr>
              <a:t>mn</a:t>
            </a:r>
            <a:endParaRPr sz="2600" dirty="0">
              <a:latin typeface="Times New Roman"/>
              <a:cs typeface="Times New Roman"/>
            </a:endParaRPr>
          </a:p>
          <a:p>
            <a:pPr marL="855980" lvl="1" indent="-304800">
              <a:lnSpc>
                <a:spcPct val="100000"/>
              </a:lnSpc>
              <a:spcBef>
                <a:spcPts val="680"/>
              </a:spcBef>
              <a:buChar char="–"/>
              <a:tabLst>
                <a:tab pos="855980" algn="l"/>
              </a:tabLst>
            </a:pPr>
            <a:r>
              <a:rPr sz="3000" spc="-5" dirty="0">
                <a:solidFill>
                  <a:srgbClr val="336600"/>
                </a:solidFill>
                <a:latin typeface="Arial"/>
                <a:cs typeface="Arial"/>
              </a:rPr>
              <a:t>Perturbation by </a:t>
            </a:r>
            <a:r>
              <a:rPr sz="3000" i="1" dirty="0">
                <a:latin typeface="Times New Roman"/>
                <a:cs typeface="Times New Roman"/>
              </a:rPr>
              <a:t>η </a:t>
            </a:r>
            <a:r>
              <a:rPr sz="3000" spc="-5" dirty="0">
                <a:solidFill>
                  <a:srgbClr val="336600"/>
                </a:solidFill>
                <a:latin typeface="Arial"/>
                <a:cs typeface="Arial"/>
              </a:rPr>
              <a:t>can grow linearly </a:t>
            </a:r>
            <a:r>
              <a:rPr sz="3000" spc="-10" dirty="0">
                <a:solidFill>
                  <a:srgbClr val="336600"/>
                </a:solidFill>
                <a:latin typeface="Arial"/>
                <a:cs typeface="Arial"/>
              </a:rPr>
              <a:t>with</a:t>
            </a:r>
            <a:r>
              <a:rPr sz="3000" dirty="0">
                <a:solidFill>
                  <a:srgbClr val="336600"/>
                </a:solidFill>
                <a:latin typeface="Arial"/>
                <a:cs typeface="Arial"/>
              </a:rPr>
              <a:t> </a:t>
            </a:r>
            <a:r>
              <a:rPr sz="3000" i="1" dirty="0">
                <a:latin typeface="Times New Roman"/>
                <a:cs typeface="Times New Roman"/>
              </a:rPr>
              <a:t>n</a:t>
            </a:r>
            <a:endParaRPr sz="3000" dirty="0">
              <a:latin typeface="Times New Roman"/>
              <a:cs typeface="Times New Roman"/>
            </a:endParaRPr>
          </a:p>
          <a:p>
            <a:pPr marL="1282065" marR="317500" lvl="2" indent="-243840">
              <a:lnSpc>
                <a:spcPct val="100000"/>
              </a:lnSpc>
              <a:spcBef>
                <a:spcPts val="590"/>
              </a:spcBef>
              <a:buChar char="•"/>
              <a:tabLst>
                <a:tab pos="1282700" algn="l"/>
              </a:tabLst>
            </a:pPr>
            <a:r>
              <a:rPr sz="2600" spc="-20" dirty="0">
                <a:solidFill>
                  <a:srgbClr val="7030A0"/>
                </a:solidFill>
                <a:latin typeface="Arial"/>
                <a:cs typeface="Arial"/>
              </a:rPr>
              <a:t>For </a:t>
            </a:r>
            <a:r>
              <a:rPr sz="2600" spc="-15" dirty="0">
                <a:solidFill>
                  <a:srgbClr val="7030A0"/>
                </a:solidFill>
                <a:latin typeface="Arial"/>
                <a:cs typeface="Arial"/>
              </a:rPr>
              <a:t>high </a:t>
            </a:r>
            <a:r>
              <a:rPr sz="2600" spc="-20" dirty="0">
                <a:solidFill>
                  <a:srgbClr val="7030A0"/>
                </a:solidFill>
                <a:latin typeface="Arial"/>
                <a:cs typeface="Arial"/>
              </a:rPr>
              <a:t>dimensional problems, </a:t>
            </a:r>
            <a:r>
              <a:rPr sz="2600" spc="-15" dirty="0">
                <a:solidFill>
                  <a:srgbClr val="7030A0"/>
                </a:solidFill>
                <a:latin typeface="Arial"/>
                <a:cs typeface="Arial"/>
              </a:rPr>
              <a:t>infinitesimal </a:t>
            </a:r>
            <a:r>
              <a:rPr sz="2600" spc="-20" dirty="0">
                <a:solidFill>
                  <a:srgbClr val="7030A0"/>
                </a:solidFill>
                <a:latin typeface="Arial"/>
                <a:cs typeface="Arial"/>
              </a:rPr>
              <a:t>changes</a:t>
            </a:r>
            <a:r>
              <a:rPr sz="2600" spc="-90" dirty="0">
                <a:solidFill>
                  <a:srgbClr val="7030A0"/>
                </a:solidFill>
                <a:latin typeface="Arial"/>
                <a:cs typeface="Arial"/>
              </a:rPr>
              <a:t> </a:t>
            </a:r>
            <a:r>
              <a:rPr sz="2600" spc="-10" dirty="0">
                <a:solidFill>
                  <a:srgbClr val="7030A0"/>
                </a:solidFill>
                <a:latin typeface="Arial"/>
                <a:cs typeface="Arial"/>
              </a:rPr>
              <a:t>to  </a:t>
            </a:r>
            <a:r>
              <a:rPr sz="2600" spc="-15" dirty="0">
                <a:solidFill>
                  <a:srgbClr val="7030A0"/>
                </a:solidFill>
                <a:latin typeface="Arial"/>
                <a:cs typeface="Arial"/>
              </a:rPr>
              <a:t>input can add </a:t>
            </a:r>
            <a:r>
              <a:rPr sz="2600" spc="-10" dirty="0">
                <a:solidFill>
                  <a:srgbClr val="7030A0"/>
                </a:solidFill>
                <a:latin typeface="Arial"/>
                <a:cs typeface="Arial"/>
              </a:rPr>
              <a:t>up to </a:t>
            </a:r>
            <a:r>
              <a:rPr sz="2600" spc="-15" dirty="0">
                <a:solidFill>
                  <a:srgbClr val="7030A0"/>
                </a:solidFill>
                <a:latin typeface="Arial"/>
                <a:cs typeface="Arial"/>
              </a:rPr>
              <a:t>large </a:t>
            </a:r>
            <a:r>
              <a:rPr sz="2600" spc="-20" dirty="0">
                <a:solidFill>
                  <a:srgbClr val="7030A0"/>
                </a:solidFill>
                <a:latin typeface="Arial"/>
                <a:cs typeface="Arial"/>
              </a:rPr>
              <a:t>change </a:t>
            </a:r>
            <a:r>
              <a:rPr sz="2600" spc="-10" dirty="0">
                <a:solidFill>
                  <a:srgbClr val="7030A0"/>
                </a:solidFill>
                <a:latin typeface="Arial"/>
                <a:cs typeface="Arial"/>
              </a:rPr>
              <a:t>to</a:t>
            </a:r>
            <a:r>
              <a:rPr sz="2600" spc="-204" dirty="0">
                <a:solidFill>
                  <a:srgbClr val="7030A0"/>
                </a:solidFill>
                <a:latin typeface="Arial"/>
                <a:cs typeface="Arial"/>
              </a:rPr>
              <a:t> </a:t>
            </a:r>
            <a:r>
              <a:rPr sz="2600" spc="-20" dirty="0">
                <a:solidFill>
                  <a:srgbClr val="7030A0"/>
                </a:solidFill>
                <a:latin typeface="Arial"/>
                <a:cs typeface="Arial"/>
              </a:rPr>
              <a:t>output</a:t>
            </a:r>
            <a:endParaRPr sz="2600" dirty="0">
              <a:latin typeface="Arial"/>
              <a:cs typeface="Arial"/>
            </a:endParaRPr>
          </a:p>
        </p:txBody>
      </p:sp>
      <p:sp>
        <p:nvSpPr>
          <p:cNvPr id="11" name="object 11"/>
          <p:cNvSpPr/>
          <p:nvPr/>
        </p:nvSpPr>
        <p:spPr>
          <a:xfrm>
            <a:off x="8330310" y="4842509"/>
            <a:ext cx="1429511" cy="438912"/>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8274177" y="4773167"/>
            <a:ext cx="1530350" cy="531495"/>
          </a:xfrm>
          <a:custGeom>
            <a:avLst/>
            <a:gdLst/>
            <a:ahLst/>
            <a:cxnLst/>
            <a:rect l="l" t="t" r="r" b="b"/>
            <a:pathLst>
              <a:path w="1530350" h="531495">
                <a:moveTo>
                  <a:pt x="0" y="0"/>
                </a:moveTo>
                <a:lnTo>
                  <a:pt x="1529926" y="0"/>
                </a:lnTo>
                <a:lnTo>
                  <a:pt x="1529926" y="530960"/>
                </a:lnTo>
                <a:lnTo>
                  <a:pt x="0" y="530960"/>
                </a:lnTo>
                <a:lnTo>
                  <a:pt x="0" y="0"/>
                </a:lnTo>
                <a:close/>
              </a:path>
            </a:pathLst>
          </a:custGeom>
          <a:ln w="12699">
            <a:solidFill>
              <a:srgbClr val="000000"/>
            </a:solidFill>
          </a:ln>
        </p:spPr>
        <p:txBody>
          <a:bodyPr wrap="square" lIns="0" tIns="0" rIns="0" bIns="0" rtlCol="0"/>
          <a:lstStyle/>
          <a:p>
            <a:endParaRPr/>
          </a:p>
        </p:txBody>
      </p:sp>
      <p:pic>
        <p:nvPicPr>
          <p:cNvPr id="17" name="Picture 16">
            <a:extLst>
              <a:ext uri="{FF2B5EF4-FFF2-40B4-BE49-F238E27FC236}">
                <a16:creationId xmlns:a16="http://schemas.microsoft.com/office/drawing/2014/main" id="{AB42751A-917F-DC46-B764-539ECA3F5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080" y="3732019"/>
            <a:ext cx="4760383" cy="495300"/>
          </a:xfrm>
          <a:prstGeom prst="rect">
            <a:avLst/>
          </a:prstGeom>
        </p:spPr>
      </p:pic>
      <p:pic>
        <p:nvPicPr>
          <p:cNvPr id="19" name="Picture 18">
            <a:extLst>
              <a:ext uri="{FF2B5EF4-FFF2-40B4-BE49-F238E27FC236}">
                <a16:creationId xmlns:a16="http://schemas.microsoft.com/office/drawing/2014/main" id="{2A13658E-1FF0-7245-ABCF-40F09ECB18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8300" y="4332444"/>
            <a:ext cx="924561" cy="523547"/>
          </a:xfrm>
          <a:prstGeom prst="rect">
            <a:avLst/>
          </a:prstGeom>
        </p:spPr>
      </p:pic>
      <p:pic>
        <p:nvPicPr>
          <p:cNvPr id="20" name="Picture 19">
            <a:extLst>
              <a:ext uri="{FF2B5EF4-FFF2-40B4-BE49-F238E27FC236}">
                <a16:creationId xmlns:a16="http://schemas.microsoft.com/office/drawing/2014/main" id="{8E1C05FD-4341-2247-8624-5A9A3F778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9652" y="5480136"/>
            <a:ext cx="594011" cy="336368"/>
          </a:xfrm>
          <a:prstGeom prst="rect">
            <a:avLst/>
          </a:prstGeom>
        </p:spPr>
      </p:pic>
      <p:pic>
        <p:nvPicPr>
          <p:cNvPr id="22" name="Picture 21">
            <a:extLst>
              <a:ext uri="{FF2B5EF4-FFF2-40B4-BE49-F238E27FC236}">
                <a16:creationId xmlns:a16="http://schemas.microsoft.com/office/drawing/2014/main" id="{70D91D65-AA9D-FF4A-93B7-7069B143E3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1100" y="2713859"/>
            <a:ext cx="306366" cy="434842"/>
          </a:xfrm>
          <a:prstGeom prst="rect">
            <a:avLst/>
          </a:prstGeom>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99846" y="504190"/>
            <a:ext cx="9771254" cy="680720"/>
          </a:xfrm>
          <a:prstGeom prst="rect">
            <a:avLst/>
          </a:prstGeom>
        </p:spPr>
        <p:txBody>
          <a:bodyPr vert="horz" wrap="square" lIns="0" tIns="12700" rIns="0" bIns="0" rtlCol="0">
            <a:spAutoFit/>
          </a:bodyPr>
          <a:lstStyle/>
          <a:p>
            <a:pPr marL="12700">
              <a:lnSpc>
                <a:spcPct val="100000"/>
              </a:lnSpc>
              <a:spcBef>
                <a:spcPts val="100"/>
              </a:spcBef>
            </a:pPr>
            <a:r>
              <a:rPr sz="4300" spc="-15" dirty="0"/>
              <a:t>Linear </a:t>
            </a:r>
            <a:r>
              <a:rPr lang="en-US" sz="4300" spc="-15" dirty="0"/>
              <a:t>P</a:t>
            </a:r>
            <a:r>
              <a:rPr sz="4300" spc="-15" dirty="0"/>
              <a:t>erturbation </a:t>
            </a:r>
            <a:r>
              <a:rPr sz="4300" spc="-10" dirty="0"/>
              <a:t>of </a:t>
            </a:r>
            <a:r>
              <a:rPr lang="en-US" sz="4300" spc="-20" dirty="0"/>
              <a:t>N</a:t>
            </a:r>
            <a:r>
              <a:rPr sz="4300" spc="-20" dirty="0"/>
              <a:t>onlinear</a:t>
            </a:r>
            <a:r>
              <a:rPr sz="4300" spc="-65" dirty="0"/>
              <a:t> </a:t>
            </a:r>
            <a:r>
              <a:rPr lang="en-US" sz="4300" spc="-20" dirty="0"/>
              <a:t>M</a:t>
            </a:r>
            <a:r>
              <a:rPr sz="4300" spc="-20" dirty="0"/>
              <a:t>odels</a:t>
            </a:r>
            <a:endParaRPr sz="4300" dirty="0"/>
          </a:p>
        </p:txBody>
      </p:sp>
      <p:sp>
        <p:nvSpPr>
          <p:cNvPr id="4" name="object 4"/>
          <p:cNvSpPr txBox="1"/>
          <p:nvPr/>
        </p:nvSpPr>
        <p:spPr>
          <a:xfrm>
            <a:off x="237363" y="1426209"/>
            <a:ext cx="9483090" cy="5155642"/>
          </a:xfrm>
          <a:prstGeom prst="rect">
            <a:avLst/>
          </a:prstGeom>
        </p:spPr>
        <p:txBody>
          <a:bodyPr vert="horz" wrap="square" lIns="0" tIns="9525" rIns="0" bIns="0" rtlCol="0">
            <a:spAutoFit/>
          </a:bodyPr>
          <a:lstStyle/>
          <a:p>
            <a:pPr marL="377825" marR="5080" indent="-365760">
              <a:lnSpc>
                <a:spcPct val="100600"/>
              </a:lnSpc>
              <a:spcBef>
                <a:spcPts val="75"/>
              </a:spcBef>
              <a:buChar char="•"/>
              <a:tabLst>
                <a:tab pos="377825" algn="l"/>
                <a:tab pos="378460" algn="l"/>
              </a:tabLst>
            </a:pPr>
            <a:r>
              <a:rPr sz="3400" dirty="0">
                <a:solidFill>
                  <a:srgbClr val="3333CC"/>
                </a:solidFill>
                <a:latin typeface="Arial"/>
                <a:cs typeface="Arial"/>
              </a:rPr>
              <a:t>Linear view of adversarial examples suggests a  fast way of generating</a:t>
            </a:r>
            <a:r>
              <a:rPr sz="3400" spc="-20" dirty="0">
                <a:solidFill>
                  <a:srgbClr val="3333CC"/>
                </a:solidFill>
                <a:latin typeface="Arial"/>
                <a:cs typeface="Arial"/>
              </a:rPr>
              <a:t> </a:t>
            </a:r>
            <a:r>
              <a:rPr sz="3400" dirty="0">
                <a:solidFill>
                  <a:srgbClr val="3333CC"/>
                </a:solidFill>
                <a:latin typeface="Arial"/>
                <a:cs typeface="Arial"/>
              </a:rPr>
              <a:t>them</a:t>
            </a:r>
            <a:endParaRPr sz="3400" dirty="0">
              <a:latin typeface="Arial"/>
              <a:cs typeface="Arial"/>
            </a:endParaRPr>
          </a:p>
          <a:p>
            <a:pPr marL="805180" marR="835025" lvl="1" indent="-304800">
              <a:lnSpc>
                <a:spcPct val="100000"/>
              </a:lnSpc>
              <a:spcBef>
                <a:spcPts val="710"/>
              </a:spcBef>
              <a:buChar char="–"/>
              <a:tabLst>
                <a:tab pos="805180" algn="l"/>
              </a:tabLst>
            </a:pPr>
            <a:r>
              <a:rPr sz="3000" spc="-10" dirty="0">
                <a:solidFill>
                  <a:srgbClr val="336600"/>
                </a:solidFill>
                <a:latin typeface="Arial"/>
                <a:cs typeface="Arial"/>
              </a:rPr>
              <a:t>LSTM, </a:t>
            </a:r>
            <a:r>
              <a:rPr sz="3000" spc="-5" dirty="0" err="1">
                <a:solidFill>
                  <a:srgbClr val="336600"/>
                </a:solidFill>
                <a:latin typeface="Arial"/>
                <a:cs typeface="Arial"/>
              </a:rPr>
              <a:t>ReLU</a:t>
            </a:r>
            <a:r>
              <a:rPr lang="en-US" sz="3000" spc="-5" dirty="0">
                <a:solidFill>
                  <a:srgbClr val="336600"/>
                </a:solidFill>
                <a:latin typeface="Arial"/>
                <a:cs typeface="Arial"/>
              </a:rPr>
              <a:t>,</a:t>
            </a:r>
            <a:r>
              <a:rPr sz="3000" spc="-5" dirty="0">
                <a:solidFill>
                  <a:srgbClr val="336600"/>
                </a:solidFill>
                <a:latin typeface="Arial"/>
                <a:cs typeface="Arial"/>
              </a:rPr>
              <a:t> and maxout nets are designed</a:t>
            </a:r>
            <a:r>
              <a:rPr sz="3000" spc="-135" dirty="0">
                <a:solidFill>
                  <a:srgbClr val="336600"/>
                </a:solidFill>
                <a:latin typeface="Arial"/>
                <a:cs typeface="Arial"/>
              </a:rPr>
              <a:t> </a:t>
            </a:r>
            <a:r>
              <a:rPr sz="3000" spc="-10" dirty="0">
                <a:solidFill>
                  <a:srgbClr val="336600"/>
                </a:solidFill>
                <a:latin typeface="Arial"/>
                <a:cs typeface="Arial"/>
              </a:rPr>
              <a:t>to  </a:t>
            </a:r>
            <a:r>
              <a:rPr sz="3000" spc="-5" dirty="0">
                <a:solidFill>
                  <a:srgbClr val="336600"/>
                </a:solidFill>
                <a:latin typeface="Arial"/>
                <a:cs typeface="Arial"/>
              </a:rPr>
              <a:t>behave </a:t>
            </a:r>
            <a:r>
              <a:rPr sz="3000" dirty="0">
                <a:solidFill>
                  <a:srgbClr val="336600"/>
                </a:solidFill>
                <a:latin typeface="Arial"/>
                <a:cs typeface="Arial"/>
              </a:rPr>
              <a:t>in </a:t>
            </a:r>
            <a:r>
              <a:rPr sz="3000" spc="-5" dirty="0">
                <a:solidFill>
                  <a:srgbClr val="336600"/>
                </a:solidFill>
                <a:latin typeface="Arial"/>
                <a:cs typeface="Arial"/>
              </a:rPr>
              <a:t>linear </a:t>
            </a:r>
            <a:r>
              <a:rPr sz="3000" spc="-10" dirty="0">
                <a:solidFill>
                  <a:srgbClr val="336600"/>
                </a:solidFill>
                <a:latin typeface="Arial"/>
                <a:cs typeface="Arial"/>
              </a:rPr>
              <a:t>ways </a:t>
            </a:r>
            <a:r>
              <a:rPr sz="3000" spc="-5" dirty="0">
                <a:solidFill>
                  <a:srgbClr val="336600"/>
                </a:solidFill>
                <a:latin typeface="Arial"/>
                <a:cs typeface="Arial"/>
              </a:rPr>
              <a:t>for easier</a:t>
            </a:r>
            <a:r>
              <a:rPr sz="3000" spc="-75" dirty="0">
                <a:solidFill>
                  <a:srgbClr val="336600"/>
                </a:solidFill>
                <a:latin typeface="Arial"/>
                <a:cs typeface="Arial"/>
              </a:rPr>
              <a:t> </a:t>
            </a:r>
            <a:r>
              <a:rPr sz="3000" spc="-5" dirty="0">
                <a:solidFill>
                  <a:srgbClr val="336600"/>
                </a:solidFill>
                <a:latin typeface="Arial"/>
                <a:cs typeface="Arial"/>
              </a:rPr>
              <a:t>optimization</a:t>
            </a:r>
            <a:endParaRPr sz="3000" dirty="0">
              <a:latin typeface="Arial"/>
              <a:cs typeface="Arial"/>
            </a:endParaRPr>
          </a:p>
          <a:p>
            <a:pPr marL="805180" marR="133985" lvl="1" indent="-304800">
              <a:lnSpc>
                <a:spcPct val="100000"/>
              </a:lnSpc>
              <a:spcBef>
                <a:spcPts val="695"/>
              </a:spcBef>
              <a:buChar char="–"/>
              <a:tabLst>
                <a:tab pos="805180" algn="l"/>
              </a:tabLst>
            </a:pPr>
            <a:r>
              <a:rPr sz="3000" spc="-5" dirty="0">
                <a:solidFill>
                  <a:srgbClr val="336600"/>
                </a:solidFill>
                <a:latin typeface="Arial"/>
                <a:cs typeface="Arial"/>
              </a:rPr>
              <a:t>More nonlinear models such as sigmoid </a:t>
            </a:r>
            <a:r>
              <a:rPr sz="3000" spc="-10" dirty="0">
                <a:solidFill>
                  <a:srgbClr val="336600"/>
                </a:solidFill>
                <a:latin typeface="Arial"/>
                <a:cs typeface="Arial"/>
              </a:rPr>
              <a:t>networks  </a:t>
            </a:r>
            <a:r>
              <a:rPr sz="3000" spc="-5" dirty="0">
                <a:solidFill>
                  <a:srgbClr val="336600"/>
                </a:solidFill>
                <a:latin typeface="Arial"/>
                <a:cs typeface="Arial"/>
              </a:rPr>
              <a:t>are tuned to spend </a:t>
            </a:r>
            <a:r>
              <a:rPr sz="3000" spc="-10" dirty="0">
                <a:solidFill>
                  <a:srgbClr val="336600"/>
                </a:solidFill>
                <a:latin typeface="Arial"/>
                <a:cs typeface="Arial"/>
              </a:rPr>
              <a:t>most </a:t>
            </a:r>
            <a:r>
              <a:rPr sz="3000" spc="-5" dirty="0">
                <a:solidFill>
                  <a:srgbClr val="336600"/>
                </a:solidFill>
                <a:latin typeface="Arial"/>
                <a:cs typeface="Arial"/>
              </a:rPr>
              <a:t>of their time </a:t>
            </a:r>
            <a:r>
              <a:rPr sz="3000" dirty="0">
                <a:solidFill>
                  <a:srgbClr val="336600"/>
                </a:solidFill>
                <a:latin typeface="Arial"/>
                <a:cs typeface="Arial"/>
              </a:rPr>
              <a:t>in </a:t>
            </a:r>
            <a:r>
              <a:rPr sz="3000" spc="-5" dirty="0">
                <a:solidFill>
                  <a:srgbClr val="336600"/>
                </a:solidFill>
                <a:latin typeface="Arial"/>
                <a:cs typeface="Arial"/>
              </a:rPr>
              <a:t>the non-  </a:t>
            </a:r>
            <a:r>
              <a:rPr sz="3000" spc="-10" dirty="0">
                <a:solidFill>
                  <a:srgbClr val="336600"/>
                </a:solidFill>
                <a:latin typeface="Arial"/>
                <a:cs typeface="Arial"/>
              </a:rPr>
              <a:t>saturating </a:t>
            </a:r>
            <a:r>
              <a:rPr sz="3000" spc="-5" dirty="0">
                <a:solidFill>
                  <a:srgbClr val="336600"/>
                </a:solidFill>
                <a:latin typeface="Arial"/>
                <a:cs typeface="Arial"/>
              </a:rPr>
              <a:t>more linear regime for the </a:t>
            </a:r>
            <a:r>
              <a:rPr sz="3000" spc="-10" dirty="0">
                <a:solidFill>
                  <a:srgbClr val="336600"/>
                </a:solidFill>
                <a:latin typeface="Arial"/>
                <a:cs typeface="Arial"/>
              </a:rPr>
              <a:t>same</a:t>
            </a:r>
            <a:r>
              <a:rPr sz="3000" spc="-70" dirty="0">
                <a:solidFill>
                  <a:srgbClr val="336600"/>
                </a:solidFill>
                <a:latin typeface="Arial"/>
                <a:cs typeface="Arial"/>
              </a:rPr>
              <a:t> </a:t>
            </a:r>
            <a:r>
              <a:rPr sz="3000" spc="-5" dirty="0">
                <a:solidFill>
                  <a:srgbClr val="336600"/>
                </a:solidFill>
                <a:latin typeface="Arial"/>
                <a:cs typeface="Arial"/>
              </a:rPr>
              <a:t>reason</a:t>
            </a:r>
            <a:endParaRPr sz="3000" dirty="0">
              <a:latin typeface="Arial"/>
              <a:cs typeface="Arial"/>
            </a:endParaRPr>
          </a:p>
          <a:p>
            <a:pPr marL="377825" marR="121285" indent="-365760">
              <a:lnSpc>
                <a:spcPct val="100600"/>
              </a:lnSpc>
              <a:spcBef>
                <a:spcPts val="875"/>
              </a:spcBef>
              <a:buChar char="•"/>
              <a:tabLst>
                <a:tab pos="377825" algn="l"/>
                <a:tab pos="378460" algn="l"/>
              </a:tabLst>
            </a:pPr>
            <a:r>
              <a:rPr sz="3400" dirty="0">
                <a:solidFill>
                  <a:srgbClr val="3333CC"/>
                </a:solidFill>
                <a:latin typeface="Arial"/>
                <a:cs typeface="Arial"/>
              </a:rPr>
              <a:t>Thus cheap analytical perturbations of a linear  model should also damage neural</a:t>
            </a:r>
            <a:r>
              <a:rPr sz="3400" spc="-5" dirty="0">
                <a:solidFill>
                  <a:srgbClr val="3333CC"/>
                </a:solidFill>
                <a:latin typeface="Arial"/>
                <a:cs typeface="Arial"/>
              </a:rPr>
              <a:t> </a:t>
            </a:r>
            <a:r>
              <a:rPr sz="3400" dirty="0">
                <a:solidFill>
                  <a:srgbClr val="3333CC"/>
                </a:solidFill>
                <a:latin typeface="Arial"/>
                <a:cs typeface="Arial"/>
              </a:rPr>
              <a:t>networks</a:t>
            </a:r>
            <a:endParaRPr sz="3400" dirty="0">
              <a:latin typeface="Arial"/>
              <a:cs typeface="Arial"/>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31899" y="0"/>
            <a:ext cx="9249537" cy="2182649"/>
          </a:xfrm>
          <a:prstGeom prst="rect">
            <a:avLst/>
          </a:prstGeom>
        </p:spPr>
        <p:txBody>
          <a:bodyPr vert="horz" wrap="square" lIns="0" tIns="12700" rIns="0" bIns="0" rtlCol="0">
            <a:spAutoFit/>
          </a:bodyPr>
          <a:lstStyle/>
          <a:p>
            <a:pPr marL="12700">
              <a:spcBef>
                <a:spcPts val="100"/>
              </a:spcBef>
            </a:pPr>
            <a:r>
              <a:rPr sz="4700" spc="-5" dirty="0"/>
              <a:t>Fast </a:t>
            </a:r>
            <a:r>
              <a:rPr lang="en-US" sz="4700" spc="-5" dirty="0"/>
              <a:t>G</a:t>
            </a:r>
            <a:r>
              <a:rPr sz="4700" spc="-5" dirty="0"/>
              <a:t>radient </a:t>
            </a:r>
            <a:r>
              <a:rPr lang="en-US" sz="4700" spc="-5" dirty="0"/>
              <a:t>S</a:t>
            </a:r>
            <a:r>
              <a:rPr sz="4700" spc="-5" dirty="0"/>
              <a:t>ign </a:t>
            </a:r>
            <a:r>
              <a:rPr lang="en-US" sz="4700" spc="-5" dirty="0"/>
              <a:t>M</a:t>
            </a:r>
            <a:r>
              <a:rPr sz="4700" spc="-5" dirty="0"/>
              <a:t>ethod</a:t>
            </a:r>
            <a:r>
              <a:rPr sz="4700" spc="-90" dirty="0"/>
              <a:t> </a:t>
            </a:r>
            <a:r>
              <a:rPr sz="4700" spc="-5" dirty="0"/>
              <a:t>of</a:t>
            </a:r>
            <a:br>
              <a:rPr lang="en-US" sz="4700" spc="-5" dirty="0"/>
            </a:br>
            <a:r>
              <a:rPr lang="en-US" sz="4700" spc="-5" dirty="0"/>
              <a:t>Generating </a:t>
            </a:r>
            <a:r>
              <a:rPr lang="en-US" sz="4700" spc="-10" dirty="0"/>
              <a:t>Adversarial</a:t>
            </a:r>
            <a:r>
              <a:rPr lang="en-US" sz="4700" spc="-15" dirty="0"/>
              <a:t> </a:t>
            </a:r>
            <a:r>
              <a:rPr lang="en-US" sz="4700" spc="-10" dirty="0"/>
              <a:t>Examples</a:t>
            </a:r>
            <a:br>
              <a:rPr lang="en-US" sz="4700" dirty="0"/>
            </a:br>
            <a:endParaRPr sz="4700" dirty="0"/>
          </a:p>
        </p:txBody>
      </p:sp>
      <p:sp>
        <p:nvSpPr>
          <p:cNvPr id="5" name="object 5"/>
          <p:cNvSpPr txBox="1"/>
          <p:nvPr/>
        </p:nvSpPr>
        <p:spPr>
          <a:xfrm>
            <a:off x="340931" y="1600200"/>
            <a:ext cx="10011537" cy="5852756"/>
          </a:xfrm>
          <a:prstGeom prst="rect">
            <a:avLst/>
          </a:prstGeom>
        </p:spPr>
        <p:txBody>
          <a:bodyPr vert="horz" wrap="square" lIns="0" tIns="207010" rIns="0" bIns="0" rtlCol="0">
            <a:spAutoFit/>
          </a:bodyPr>
          <a:lstStyle/>
          <a:p>
            <a:pPr marL="403860" indent="-365760">
              <a:lnSpc>
                <a:spcPct val="100000"/>
              </a:lnSpc>
              <a:spcBef>
                <a:spcPts val="1110"/>
              </a:spcBef>
              <a:buFont typeface="Times New Roman"/>
              <a:buChar char="•"/>
              <a:tabLst>
                <a:tab pos="403225" algn="l"/>
                <a:tab pos="403860" algn="l"/>
              </a:tabLst>
            </a:pPr>
            <a:r>
              <a:rPr sz="3400" i="1" dirty="0">
                <a:latin typeface="Times New Roman"/>
                <a:cs typeface="Times New Roman"/>
              </a:rPr>
              <a:t>J </a:t>
            </a:r>
            <a:r>
              <a:rPr sz="3400" dirty="0">
                <a:latin typeface="Times New Roman"/>
                <a:cs typeface="Times New Roman"/>
              </a:rPr>
              <a:t>(</a:t>
            </a:r>
            <a:r>
              <a:rPr sz="3400" b="1" dirty="0">
                <a:latin typeface="Times New Roman"/>
                <a:cs typeface="Times New Roman"/>
              </a:rPr>
              <a:t>θ</a:t>
            </a:r>
            <a:r>
              <a:rPr sz="3400" dirty="0">
                <a:latin typeface="Times New Roman"/>
                <a:cs typeface="Times New Roman"/>
              </a:rPr>
              <a:t>, </a:t>
            </a:r>
            <a:r>
              <a:rPr sz="3400" b="1" i="1" dirty="0">
                <a:latin typeface="Times New Roman"/>
                <a:cs typeface="Times New Roman"/>
              </a:rPr>
              <a:t>x</a:t>
            </a:r>
            <a:r>
              <a:rPr sz="3400" dirty="0">
                <a:latin typeface="Times New Roman"/>
                <a:cs typeface="Times New Roman"/>
              </a:rPr>
              <a:t>, </a:t>
            </a:r>
            <a:r>
              <a:rPr sz="3400" i="1" spc="5" dirty="0">
                <a:latin typeface="Times New Roman"/>
                <a:cs typeface="Times New Roman"/>
              </a:rPr>
              <a:t>y</a:t>
            </a:r>
            <a:r>
              <a:rPr sz="3400" spc="5" dirty="0">
                <a:latin typeface="Times New Roman"/>
                <a:cs typeface="Times New Roman"/>
              </a:rPr>
              <a:t>) </a:t>
            </a:r>
            <a:r>
              <a:rPr sz="3400" dirty="0">
                <a:solidFill>
                  <a:srgbClr val="3333CC"/>
                </a:solidFill>
                <a:latin typeface="Arial"/>
                <a:cs typeface="Arial"/>
              </a:rPr>
              <a:t>cost used to train</a:t>
            </a:r>
            <a:r>
              <a:rPr sz="3400" spc="5" dirty="0">
                <a:solidFill>
                  <a:srgbClr val="3333CC"/>
                </a:solidFill>
                <a:latin typeface="Arial"/>
                <a:cs typeface="Arial"/>
              </a:rPr>
              <a:t> </a:t>
            </a:r>
            <a:r>
              <a:rPr sz="3400" dirty="0">
                <a:solidFill>
                  <a:srgbClr val="3333CC"/>
                </a:solidFill>
                <a:latin typeface="Arial"/>
                <a:cs typeface="Arial"/>
              </a:rPr>
              <a:t>network</a:t>
            </a:r>
            <a:endParaRPr sz="3400" dirty="0">
              <a:latin typeface="Arial"/>
              <a:cs typeface="Arial"/>
            </a:endParaRPr>
          </a:p>
          <a:p>
            <a:pPr marL="830580" lvl="1" indent="-304800">
              <a:lnSpc>
                <a:spcPct val="100000"/>
              </a:lnSpc>
              <a:spcBef>
                <a:spcPts val="710"/>
              </a:spcBef>
              <a:buChar char="–"/>
              <a:tabLst>
                <a:tab pos="830580" algn="l"/>
              </a:tabLst>
            </a:pPr>
            <a:r>
              <a:rPr sz="3000" dirty="0">
                <a:latin typeface="Times New Roman"/>
                <a:cs typeface="Times New Roman"/>
              </a:rPr>
              <a:t>θ </a:t>
            </a:r>
            <a:r>
              <a:rPr sz="3000" spc="-5" dirty="0">
                <a:solidFill>
                  <a:srgbClr val="336600"/>
                </a:solidFill>
                <a:latin typeface="Arial"/>
                <a:cs typeface="Arial"/>
              </a:rPr>
              <a:t>are model</a:t>
            </a:r>
            <a:r>
              <a:rPr sz="3000" spc="40" dirty="0">
                <a:solidFill>
                  <a:srgbClr val="336600"/>
                </a:solidFill>
                <a:latin typeface="Arial"/>
                <a:cs typeface="Arial"/>
              </a:rPr>
              <a:t> </a:t>
            </a:r>
            <a:r>
              <a:rPr sz="3000" spc="-5" dirty="0">
                <a:solidFill>
                  <a:srgbClr val="336600"/>
                </a:solidFill>
                <a:latin typeface="Arial"/>
                <a:cs typeface="Arial"/>
              </a:rPr>
              <a:t>parameters</a:t>
            </a:r>
            <a:endParaRPr sz="3000" dirty="0">
              <a:latin typeface="Arial"/>
              <a:cs typeface="Arial"/>
            </a:endParaRPr>
          </a:p>
          <a:p>
            <a:pPr marL="830580" lvl="1" indent="-304800">
              <a:lnSpc>
                <a:spcPct val="100000"/>
              </a:lnSpc>
              <a:spcBef>
                <a:spcPts val="720"/>
              </a:spcBef>
              <a:buFont typeface="Times New Roman"/>
              <a:buChar char="–"/>
              <a:tabLst>
                <a:tab pos="830580" algn="l"/>
              </a:tabLst>
            </a:pPr>
            <a:r>
              <a:rPr sz="3000" b="1" i="1" dirty="0">
                <a:latin typeface="Times New Roman"/>
                <a:cs typeface="Times New Roman"/>
              </a:rPr>
              <a:t>x </a:t>
            </a:r>
            <a:r>
              <a:rPr sz="3000" spc="-5" dirty="0">
                <a:solidFill>
                  <a:srgbClr val="336600"/>
                </a:solidFill>
                <a:latin typeface="Arial"/>
                <a:cs typeface="Arial"/>
              </a:rPr>
              <a:t>the</a:t>
            </a:r>
            <a:r>
              <a:rPr sz="3000" spc="-25" dirty="0">
                <a:solidFill>
                  <a:srgbClr val="336600"/>
                </a:solidFill>
                <a:latin typeface="Arial"/>
                <a:cs typeface="Arial"/>
              </a:rPr>
              <a:t> </a:t>
            </a:r>
            <a:r>
              <a:rPr sz="3000" spc="-5" dirty="0">
                <a:solidFill>
                  <a:srgbClr val="336600"/>
                </a:solidFill>
                <a:latin typeface="Arial"/>
                <a:cs typeface="Arial"/>
              </a:rPr>
              <a:t>input</a:t>
            </a:r>
            <a:endParaRPr sz="3000" dirty="0">
              <a:latin typeface="Arial"/>
              <a:cs typeface="Arial"/>
            </a:endParaRPr>
          </a:p>
          <a:p>
            <a:pPr marL="830580" lvl="1" indent="-304800">
              <a:lnSpc>
                <a:spcPct val="100000"/>
              </a:lnSpc>
              <a:spcBef>
                <a:spcPts val="695"/>
              </a:spcBef>
              <a:buFont typeface="Times New Roman"/>
              <a:buChar char="–"/>
              <a:tabLst>
                <a:tab pos="830580" algn="l"/>
              </a:tabLst>
            </a:pPr>
            <a:r>
              <a:rPr sz="3000" i="1" dirty="0">
                <a:latin typeface="Times New Roman"/>
                <a:cs typeface="Times New Roman"/>
              </a:rPr>
              <a:t>y </a:t>
            </a:r>
            <a:r>
              <a:rPr sz="3000" spc="-5" dirty="0">
                <a:solidFill>
                  <a:srgbClr val="336600"/>
                </a:solidFill>
                <a:latin typeface="Arial"/>
                <a:cs typeface="Arial"/>
              </a:rPr>
              <a:t>targets </a:t>
            </a:r>
            <a:r>
              <a:rPr sz="3000" spc="-10" dirty="0">
                <a:solidFill>
                  <a:srgbClr val="336600"/>
                </a:solidFill>
                <a:latin typeface="Arial"/>
                <a:cs typeface="Arial"/>
              </a:rPr>
              <a:t>associated </a:t>
            </a:r>
            <a:r>
              <a:rPr sz="3000" spc="-5" dirty="0">
                <a:solidFill>
                  <a:srgbClr val="336600"/>
                </a:solidFill>
                <a:latin typeface="Arial"/>
                <a:cs typeface="Arial"/>
              </a:rPr>
              <a:t>with</a:t>
            </a:r>
            <a:r>
              <a:rPr sz="3000" spc="30" dirty="0">
                <a:solidFill>
                  <a:srgbClr val="336600"/>
                </a:solidFill>
                <a:latin typeface="Arial"/>
                <a:cs typeface="Arial"/>
              </a:rPr>
              <a:t> </a:t>
            </a:r>
            <a:r>
              <a:rPr sz="3000" b="1" i="1" dirty="0">
                <a:latin typeface="Times New Roman"/>
                <a:cs typeface="Times New Roman"/>
              </a:rPr>
              <a:t>x</a:t>
            </a:r>
            <a:endParaRPr sz="3000" dirty="0">
              <a:latin typeface="Times New Roman"/>
              <a:cs typeface="Times New Roman"/>
            </a:endParaRPr>
          </a:p>
          <a:p>
            <a:pPr marL="403225" marR="194310" indent="-365760">
              <a:lnSpc>
                <a:spcPct val="100600"/>
              </a:lnSpc>
              <a:spcBef>
                <a:spcPts val="875"/>
              </a:spcBef>
              <a:buChar char="•"/>
              <a:tabLst>
                <a:tab pos="403225" algn="l"/>
                <a:tab pos="403860" algn="l"/>
              </a:tabLst>
            </a:pPr>
            <a:r>
              <a:rPr sz="3400" dirty="0">
                <a:solidFill>
                  <a:srgbClr val="3333CC"/>
                </a:solidFill>
                <a:latin typeface="Arial"/>
                <a:cs typeface="Arial"/>
              </a:rPr>
              <a:t>Linearize the cost function around the current  value of </a:t>
            </a:r>
            <a:r>
              <a:rPr sz="3400" b="1" spc="5" dirty="0">
                <a:latin typeface="Times New Roman"/>
                <a:cs typeface="Times New Roman"/>
              </a:rPr>
              <a:t>θ</a:t>
            </a:r>
            <a:r>
              <a:rPr sz="3400" spc="5" dirty="0">
                <a:solidFill>
                  <a:srgbClr val="3333CC"/>
                </a:solidFill>
                <a:latin typeface="Arial"/>
                <a:cs typeface="Arial"/>
              </a:rPr>
              <a:t>, </a:t>
            </a:r>
            <a:r>
              <a:rPr sz="3400" dirty="0">
                <a:solidFill>
                  <a:srgbClr val="3333CC"/>
                </a:solidFill>
                <a:latin typeface="Arial"/>
                <a:cs typeface="Arial"/>
              </a:rPr>
              <a:t>obtaining an optimal max-norm  constrained perturbation</a:t>
            </a:r>
            <a:r>
              <a:rPr sz="3400" spc="-10" dirty="0">
                <a:solidFill>
                  <a:srgbClr val="3333CC"/>
                </a:solidFill>
                <a:latin typeface="Arial"/>
                <a:cs typeface="Arial"/>
              </a:rPr>
              <a:t> </a:t>
            </a:r>
            <a:r>
              <a:rPr sz="3400" dirty="0">
                <a:solidFill>
                  <a:srgbClr val="3333CC"/>
                </a:solidFill>
                <a:latin typeface="Arial"/>
                <a:cs typeface="Arial"/>
              </a:rPr>
              <a:t>of</a:t>
            </a:r>
            <a:endParaRPr sz="3400" dirty="0">
              <a:latin typeface="Arial"/>
              <a:cs typeface="Arial"/>
            </a:endParaRPr>
          </a:p>
          <a:p>
            <a:pPr marL="1013460">
              <a:lnSpc>
                <a:spcPct val="100000"/>
              </a:lnSpc>
              <a:spcBef>
                <a:spcPts val="720"/>
              </a:spcBef>
            </a:pPr>
            <a:r>
              <a:rPr sz="3400" i="1" dirty="0">
                <a:latin typeface="Times New Roman"/>
                <a:cs typeface="Times New Roman"/>
              </a:rPr>
              <a:t>η </a:t>
            </a:r>
            <a:r>
              <a:rPr sz="3400" dirty="0">
                <a:latin typeface="Times New Roman"/>
                <a:cs typeface="Times New Roman"/>
              </a:rPr>
              <a:t>= ε sign(</a:t>
            </a:r>
            <a:r>
              <a:rPr sz="3400" dirty="0">
                <a:latin typeface="Cambria Math"/>
                <a:cs typeface="Cambria Math"/>
              </a:rPr>
              <a:t>∇</a:t>
            </a:r>
            <a:r>
              <a:rPr sz="3450" b="1" i="1" baseline="-19323" dirty="0">
                <a:latin typeface="Times New Roman"/>
                <a:cs typeface="Times New Roman"/>
              </a:rPr>
              <a:t>x </a:t>
            </a:r>
            <a:r>
              <a:rPr sz="3400" i="1" dirty="0">
                <a:latin typeface="Times New Roman"/>
                <a:cs typeface="Times New Roman"/>
              </a:rPr>
              <a:t>J </a:t>
            </a:r>
            <a:r>
              <a:rPr sz="3400" dirty="0">
                <a:latin typeface="Times New Roman"/>
                <a:cs typeface="Times New Roman"/>
              </a:rPr>
              <a:t>(</a:t>
            </a:r>
            <a:r>
              <a:rPr sz="3400" b="1" dirty="0">
                <a:latin typeface="Times New Roman"/>
                <a:cs typeface="Times New Roman"/>
              </a:rPr>
              <a:t>θ</a:t>
            </a:r>
            <a:r>
              <a:rPr sz="3400" dirty="0">
                <a:latin typeface="Times New Roman"/>
                <a:cs typeface="Times New Roman"/>
              </a:rPr>
              <a:t>, </a:t>
            </a:r>
            <a:r>
              <a:rPr sz="3400" b="1" i="1" dirty="0">
                <a:latin typeface="Times New Roman"/>
                <a:cs typeface="Times New Roman"/>
              </a:rPr>
              <a:t>x</a:t>
            </a:r>
            <a:r>
              <a:rPr sz="3400" dirty="0">
                <a:latin typeface="Times New Roman"/>
                <a:cs typeface="Times New Roman"/>
              </a:rPr>
              <a:t>,</a:t>
            </a:r>
            <a:r>
              <a:rPr sz="3400" spc="-280" dirty="0">
                <a:latin typeface="Times New Roman"/>
                <a:cs typeface="Times New Roman"/>
              </a:rPr>
              <a:t> </a:t>
            </a:r>
            <a:r>
              <a:rPr sz="3400" i="1" dirty="0">
                <a:latin typeface="Times New Roman"/>
                <a:cs typeface="Times New Roman"/>
              </a:rPr>
              <a:t>y</a:t>
            </a:r>
            <a:r>
              <a:rPr sz="3400" dirty="0">
                <a:latin typeface="Times New Roman"/>
                <a:cs typeface="Times New Roman"/>
              </a:rPr>
              <a:t>))</a:t>
            </a:r>
          </a:p>
          <a:p>
            <a:pPr marL="403225" marR="30480" indent="-365760">
              <a:lnSpc>
                <a:spcPct val="100600"/>
              </a:lnSpc>
              <a:spcBef>
                <a:spcPts val="980"/>
              </a:spcBef>
              <a:buChar char="•"/>
              <a:tabLst>
                <a:tab pos="403225" algn="l"/>
                <a:tab pos="403860" algn="l"/>
              </a:tabLst>
            </a:pPr>
            <a:r>
              <a:rPr sz="3400" dirty="0">
                <a:solidFill>
                  <a:srgbClr val="0005DD"/>
                </a:solidFill>
                <a:latin typeface="Arial"/>
                <a:cs typeface="Arial"/>
              </a:rPr>
              <a:t>Required gradient can be computed using  backprop</a:t>
            </a:r>
            <a:endParaRPr sz="3400" dirty="0">
              <a:latin typeface="Arial"/>
              <a:cs typeface="Arial"/>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59773" y="393954"/>
            <a:ext cx="9896264" cy="597599"/>
          </a:xfrm>
          <a:prstGeom prst="rect">
            <a:avLst/>
          </a:prstGeom>
        </p:spPr>
        <p:txBody>
          <a:bodyPr vert="horz" wrap="square" lIns="0" tIns="12700" rIns="0" bIns="0" rtlCol="0">
            <a:spAutoFit/>
          </a:bodyPr>
          <a:lstStyle/>
          <a:p>
            <a:pPr marL="12700">
              <a:lnSpc>
                <a:spcPct val="100000"/>
              </a:lnSpc>
              <a:spcBef>
                <a:spcPts val="100"/>
              </a:spcBef>
            </a:pPr>
            <a:r>
              <a:rPr sz="3800" spc="15" dirty="0"/>
              <a:t>Adversarial </a:t>
            </a:r>
            <a:r>
              <a:rPr sz="3800" spc="10" dirty="0"/>
              <a:t>Training of </a:t>
            </a:r>
            <a:r>
              <a:rPr lang="en-US" sz="3800" spc="10" dirty="0"/>
              <a:t>L</a:t>
            </a:r>
            <a:r>
              <a:rPr sz="3800" spc="10" dirty="0"/>
              <a:t>ogistic</a:t>
            </a:r>
            <a:r>
              <a:rPr sz="3800" spc="45" dirty="0"/>
              <a:t> </a:t>
            </a:r>
            <a:r>
              <a:rPr lang="en-US" sz="3800" spc="10" dirty="0"/>
              <a:t>R</a:t>
            </a:r>
            <a:r>
              <a:rPr sz="3800" spc="10" dirty="0"/>
              <a:t>egression</a:t>
            </a:r>
            <a:endParaRPr sz="3800" dirty="0"/>
          </a:p>
        </p:txBody>
      </p:sp>
      <p:sp>
        <p:nvSpPr>
          <p:cNvPr id="4" name="object 4"/>
          <p:cNvSpPr txBox="1"/>
          <p:nvPr/>
        </p:nvSpPr>
        <p:spPr>
          <a:xfrm>
            <a:off x="237363" y="961017"/>
            <a:ext cx="7875270" cy="1193800"/>
          </a:xfrm>
          <a:prstGeom prst="rect">
            <a:avLst/>
          </a:prstGeom>
        </p:spPr>
        <p:txBody>
          <a:bodyPr vert="horz" wrap="square" lIns="0" tIns="114935" rIns="0" bIns="0" rtlCol="0">
            <a:spAutoFit/>
          </a:bodyPr>
          <a:lstStyle/>
          <a:p>
            <a:pPr marL="378460" indent="-365760">
              <a:lnSpc>
                <a:spcPct val="100000"/>
              </a:lnSpc>
              <a:spcBef>
                <a:spcPts val="905"/>
              </a:spcBef>
              <a:buChar char="•"/>
              <a:tabLst>
                <a:tab pos="377825" algn="l"/>
                <a:tab pos="378460" algn="l"/>
              </a:tabLst>
            </a:pPr>
            <a:r>
              <a:rPr sz="3400" dirty="0">
                <a:solidFill>
                  <a:srgbClr val="3333CC"/>
                </a:solidFill>
                <a:latin typeface="Arial"/>
                <a:cs typeface="Arial"/>
              </a:rPr>
              <a:t>Fast gradient method is exact</a:t>
            </a:r>
            <a:endParaRPr sz="3400">
              <a:latin typeface="Arial"/>
              <a:cs typeface="Arial"/>
            </a:endParaRPr>
          </a:p>
          <a:p>
            <a:pPr marL="500380">
              <a:lnSpc>
                <a:spcPct val="100000"/>
              </a:lnSpc>
              <a:spcBef>
                <a:spcPts val="710"/>
              </a:spcBef>
            </a:pPr>
            <a:r>
              <a:rPr sz="3000" dirty="0">
                <a:solidFill>
                  <a:srgbClr val="336600"/>
                </a:solidFill>
                <a:latin typeface="Arial"/>
                <a:cs typeface="Arial"/>
              </a:rPr>
              <a:t>– </a:t>
            </a:r>
            <a:r>
              <a:rPr sz="3000" spc="-5" dirty="0">
                <a:solidFill>
                  <a:srgbClr val="336600"/>
                </a:solidFill>
                <a:latin typeface="Arial"/>
                <a:cs typeface="Arial"/>
              </a:rPr>
              <a:t>Most damaging example </a:t>
            </a:r>
            <a:r>
              <a:rPr sz="3000" dirty="0">
                <a:solidFill>
                  <a:srgbClr val="336600"/>
                </a:solidFill>
                <a:latin typeface="Arial"/>
                <a:cs typeface="Arial"/>
              </a:rPr>
              <a:t>in </a:t>
            </a:r>
            <a:r>
              <a:rPr sz="3000" spc="-5" dirty="0">
                <a:solidFill>
                  <a:srgbClr val="336600"/>
                </a:solidFill>
                <a:latin typeface="Arial"/>
                <a:cs typeface="Arial"/>
              </a:rPr>
              <a:t>max norm</a:t>
            </a:r>
            <a:r>
              <a:rPr sz="3000" spc="-254" dirty="0">
                <a:solidFill>
                  <a:srgbClr val="336600"/>
                </a:solidFill>
                <a:latin typeface="Arial"/>
                <a:cs typeface="Arial"/>
              </a:rPr>
              <a:t> </a:t>
            </a:r>
            <a:r>
              <a:rPr sz="3000" spc="-5" dirty="0">
                <a:solidFill>
                  <a:srgbClr val="336600"/>
                </a:solidFill>
                <a:latin typeface="Arial"/>
                <a:cs typeface="Arial"/>
              </a:rPr>
              <a:t>box</a:t>
            </a:r>
            <a:endParaRPr sz="3000">
              <a:latin typeface="Arial"/>
              <a:cs typeface="Arial"/>
            </a:endParaRPr>
          </a:p>
        </p:txBody>
      </p:sp>
      <p:sp>
        <p:nvSpPr>
          <p:cNvPr id="5" name="object 5"/>
          <p:cNvSpPr/>
          <p:nvPr/>
        </p:nvSpPr>
        <p:spPr>
          <a:xfrm>
            <a:off x="6772782" y="3324605"/>
            <a:ext cx="2883407" cy="2892552"/>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3438271" y="3333750"/>
            <a:ext cx="2886455" cy="2874264"/>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12775" y="3059429"/>
            <a:ext cx="1789176" cy="1752600"/>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612775" y="5634990"/>
            <a:ext cx="1761744" cy="1764792"/>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3728845" y="2730441"/>
            <a:ext cx="2094230" cy="394335"/>
          </a:xfrm>
          <a:prstGeom prst="rect">
            <a:avLst/>
          </a:prstGeom>
          <a:ln w="12699">
            <a:solidFill>
              <a:srgbClr val="000000"/>
            </a:solidFill>
          </a:ln>
        </p:spPr>
        <p:txBody>
          <a:bodyPr vert="horz" wrap="square" lIns="0" tIns="47625" rIns="0" bIns="0" rtlCol="0">
            <a:spAutoFit/>
          </a:bodyPr>
          <a:lstStyle/>
          <a:p>
            <a:pPr marL="97155">
              <a:lnSpc>
                <a:spcPct val="100000"/>
              </a:lnSpc>
              <a:spcBef>
                <a:spcPts val="375"/>
              </a:spcBef>
            </a:pPr>
            <a:r>
              <a:rPr sz="1900" spc="5" dirty="0">
                <a:solidFill>
                  <a:srgbClr val="7030A0"/>
                </a:solidFill>
                <a:latin typeface="Arial"/>
                <a:cs typeface="Arial"/>
              </a:rPr>
              <a:t>MNIST </a:t>
            </a:r>
            <a:r>
              <a:rPr sz="1900" spc="5" dirty="0">
                <a:latin typeface="Times New Roman"/>
                <a:cs typeface="Times New Roman"/>
              </a:rPr>
              <a:t>3</a:t>
            </a:r>
            <a:r>
              <a:rPr sz="1900" spc="5" dirty="0">
                <a:solidFill>
                  <a:srgbClr val="7030A0"/>
                </a:solidFill>
                <a:latin typeface="Arial"/>
                <a:cs typeface="Arial"/>
              </a:rPr>
              <a:t>s </a:t>
            </a:r>
            <a:r>
              <a:rPr sz="1900" dirty="0">
                <a:solidFill>
                  <a:srgbClr val="7030A0"/>
                </a:solidFill>
                <a:latin typeface="Arial"/>
                <a:cs typeface="Arial"/>
              </a:rPr>
              <a:t>and</a:t>
            </a:r>
            <a:r>
              <a:rPr sz="1900" spc="-50" dirty="0">
                <a:solidFill>
                  <a:srgbClr val="7030A0"/>
                </a:solidFill>
                <a:latin typeface="Arial"/>
                <a:cs typeface="Arial"/>
              </a:rPr>
              <a:t> </a:t>
            </a:r>
            <a:r>
              <a:rPr sz="1900" spc="5" dirty="0">
                <a:latin typeface="Times New Roman"/>
                <a:cs typeface="Times New Roman"/>
              </a:rPr>
              <a:t>7</a:t>
            </a:r>
            <a:r>
              <a:rPr sz="1900" spc="5" dirty="0">
                <a:solidFill>
                  <a:srgbClr val="7030A0"/>
                </a:solidFill>
                <a:latin typeface="Arial"/>
                <a:cs typeface="Arial"/>
              </a:rPr>
              <a:t>s</a:t>
            </a:r>
            <a:endParaRPr sz="1900">
              <a:latin typeface="Arial"/>
              <a:cs typeface="Arial"/>
            </a:endParaRPr>
          </a:p>
        </p:txBody>
      </p:sp>
      <p:sp>
        <p:nvSpPr>
          <p:cNvPr id="10" name="object 10"/>
          <p:cNvSpPr txBox="1"/>
          <p:nvPr/>
        </p:nvSpPr>
        <p:spPr>
          <a:xfrm>
            <a:off x="3231908" y="6349422"/>
            <a:ext cx="3097530" cy="689610"/>
          </a:xfrm>
          <a:prstGeom prst="rect">
            <a:avLst/>
          </a:prstGeom>
          <a:ln w="12699">
            <a:solidFill>
              <a:srgbClr val="000000"/>
            </a:solidFill>
          </a:ln>
        </p:spPr>
        <p:txBody>
          <a:bodyPr vert="horz" wrap="square" lIns="0" tIns="43815" rIns="0" bIns="0" rtlCol="0">
            <a:spAutoFit/>
          </a:bodyPr>
          <a:lstStyle/>
          <a:p>
            <a:pPr marL="97155" marR="195580">
              <a:lnSpc>
                <a:spcPct val="101099"/>
              </a:lnSpc>
              <a:spcBef>
                <a:spcPts val="345"/>
              </a:spcBef>
            </a:pPr>
            <a:r>
              <a:rPr sz="1900" spc="5" dirty="0">
                <a:solidFill>
                  <a:srgbClr val="7030A0"/>
                </a:solidFill>
                <a:latin typeface="Arial"/>
                <a:cs typeface="Arial"/>
              </a:rPr>
              <a:t>Logistic regression </a:t>
            </a:r>
            <a:r>
              <a:rPr sz="1900" spc="10" dirty="0">
                <a:solidFill>
                  <a:srgbClr val="7030A0"/>
                </a:solidFill>
                <a:latin typeface="Arial"/>
                <a:cs typeface="Arial"/>
              </a:rPr>
              <a:t>has  </a:t>
            </a:r>
            <a:r>
              <a:rPr sz="1900" spc="5" dirty="0">
                <a:solidFill>
                  <a:srgbClr val="7030A0"/>
                </a:solidFill>
                <a:latin typeface="Arial"/>
                <a:cs typeface="Arial"/>
              </a:rPr>
              <a:t>error rate of </a:t>
            </a:r>
            <a:r>
              <a:rPr sz="1900" spc="5" dirty="0">
                <a:latin typeface="Times New Roman"/>
                <a:cs typeface="Times New Roman"/>
              </a:rPr>
              <a:t>1.6% </a:t>
            </a:r>
            <a:r>
              <a:rPr sz="1900" dirty="0">
                <a:solidFill>
                  <a:srgbClr val="7030A0"/>
                </a:solidFill>
                <a:latin typeface="Arial"/>
                <a:cs typeface="Arial"/>
              </a:rPr>
              <a:t>in </a:t>
            </a:r>
            <a:r>
              <a:rPr sz="1900" dirty="0">
                <a:latin typeface="Times New Roman"/>
                <a:cs typeface="Times New Roman"/>
              </a:rPr>
              <a:t>3 </a:t>
            </a:r>
            <a:r>
              <a:rPr sz="1900" spc="5" dirty="0">
                <a:solidFill>
                  <a:srgbClr val="7030A0"/>
                </a:solidFill>
                <a:latin typeface="Arial"/>
                <a:cs typeface="Arial"/>
              </a:rPr>
              <a:t>vs</a:t>
            </a:r>
            <a:r>
              <a:rPr sz="1900" spc="85" dirty="0">
                <a:solidFill>
                  <a:srgbClr val="7030A0"/>
                </a:solidFill>
                <a:latin typeface="Arial"/>
                <a:cs typeface="Arial"/>
              </a:rPr>
              <a:t> </a:t>
            </a:r>
            <a:r>
              <a:rPr sz="1900" dirty="0">
                <a:solidFill>
                  <a:srgbClr val="7030A0"/>
                </a:solidFill>
                <a:latin typeface="Times New Roman"/>
                <a:cs typeface="Times New Roman"/>
              </a:rPr>
              <a:t>7</a:t>
            </a:r>
            <a:endParaRPr sz="1900">
              <a:latin typeface="Times New Roman"/>
              <a:cs typeface="Times New Roman"/>
            </a:endParaRPr>
          </a:p>
        </p:txBody>
      </p:sp>
      <p:sp>
        <p:nvSpPr>
          <p:cNvPr id="11" name="object 11"/>
          <p:cNvSpPr txBox="1"/>
          <p:nvPr/>
        </p:nvSpPr>
        <p:spPr>
          <a:xfrm>
            <a:off x="6699421" y="6349422"/>
            <a:ext cx="3028950" cy="689610"/>
          </a:xfrm>
          <a:prstGeom prst="rect">
            <a:avLst/>
          </a:prstGeom>
          <a:ln w="12699">
            <a:solidFill>
              <a:srgbClr val="000000"/>
            </a:solidFill>
          </a:ln>
        </p:spPr>
        <p:txBody>
          <a:bodyPr vert="horz" wrap="square" lIns="0" tIns="43815" rIns="0" bIns="0" rtlCol="0">
            <a:spAutoFit/>
          </a:bodyPr>
          <a:lstStyle/>
          <a:p>
            <a:pPr marL="97155" marR="194945">
              <a:lnSpc>
                <a:spcPct val="101099"/>
              </a:lnSpc>
              <a:spcBef>
                <a:spcPts val="345"/>
              </a:spcBef>
            </a:pPr>
            <a:r>
              <a:rPr sz="1900" spc="5" dirty="0">
                <a:solidFill>
                  <a:srgbClr val="7030A0"/>
                </a:solidFill>
                <a:latin typeface="Arial"/>
                <a:cs typeface="Arial"/>
              </a:rPr>
              <a:t>Logistic regression </a:t>
            </a:r>
            <a:r>
              <a:rPr sz="1900" spc="10" dirty="0">
                <a:solidFill>
                  <a:srgbClr val="7030A0"/>
                </a:solidFill>
                <a:latin typeface="Arial"/>
                <a:cs typeface="Arial"/>
              </a:rPr>
              <a:t>has  </a:t>
            </a:r>
            <a:r>
              <a:rPr sz="1900" spc="5" dirty="0">
                <a:solidFill>
                  <a:srgbClr val="7030A0"/>
                </a:solidFill>
                <a:latin typeface="Arial"/>
                <a:cs typeface="Arial"/>
              </a:rPr>
              <a:t>error rate of </a:t>
            </a:r>
            <a:r>
              <a:rPr sz="1900" spc="5" dirty="0">
                <a:latin typeface="Times New Roman"/>
                <a:cs typeface="Times New Roman"/>
              </a:rPr>
              <a:t>99% </a:t>
            </a:r>
            <a:r>
              <a:rPr sz="1900" dirty="0">
                <a:solidFill>
                  <a:srgbClr val="7030A0"/>
                </a:solidFill>
                <a:latin typeface="Arial"/>
                <a:cs typeface="Arial"/>
              </a:rPr>
              <a:t>in </a:t>
            </a:r>
            <a:r>
              <a:rPr sz="1900" dirty="0">
                <a:latin typeface="Times New Roman"/>
                <a:cs typeface="Times New Roman"/>
              </a:rPr>
              <a:t>3 </a:t>
            </a:r>
            <a:r>
              <a:rPr sz="1900" spc="5" dirty="0">
                <a:solidFill>
                  <a:srgbClr val="7030A0"/>
                </a:solidFill>
                <a:latin typeface="Arial"/>
                <a:cs typeface="Arial"/>
              </a:rPr>
              <a:t>vs</a:t>
            </a:r>
            <a:r>
              <a:rPr sz="1900" spc="35" dirty="0">
                <a:solidFill>
                  <a:srgbClr val="7030A0"/>
                </a:solidFill>
                <a:latin typeface="Arial"/>
                <a:cs typeface="Arial"/>
              </a:rPr>
              <a:t> </a:t>
            </a:r>
            <a:r>
              <a:rPr sz="1900" dirty="0">
                <a:latin typeface="Times New Roman"/>
                <a:cs typeface="Times New Roman"/>
              </a:rPr>
              <a:t>7</a:t>
            </a:r>
            <a:endParaRPr sz="1900">
              <a:latin typeface="Times New Roman"/>
              <a:cs typeface="Times New Roman"/>
            </a:endParaRPr>
          </a:p>
        </p:txBody>
      </p:sp>
      <p:sp>
        <p:nvSpPr>
          <p:cNvPr id="12" name="object 12"/>
          <p:cNvSpPr txBox="1"/>
          <p:nvPr/>
        </p:nvSpPr>
        <p:spPr>
          <a:xfrm>
            <a:off x="6562633" y="2465918"/>
            <a:ext cx="3302635" cy="722630"/>
          </a:xfrm>
          <a:prstGeom prst="rect">
            <a:avLst/>
          </a:prstGeom>
          <a:ln w="12699">
            <a:solidFill>
              <a:srgbClr val="000000"/>
            </a:solidFill>
          </a:ln>
        </p:spPr>
        <p:txBody>
          <a:bodyPr vert="horz" wrap="square" lIns="0" tIns="45085" rIns="0" bIns="0" rtlCol="0">
            <a:spAutoFit/>
          </a:bodyPr>
          <a:lstStyle/>
          <a:p>
            <a:pPr marL="97155" marR="122555">
              <a:lnSpc>
                <a:spcPct val="100699"/>
              </a:lnSpc>
              <a:spcBef>
                <a:spcPts val="355"/>
              </a:spcBef>
            </a:pPr>
            <a:r>
              <a:rPr sz="1900" spc="5" dirty="0">
                <a:solidFill>
                  <a:srgbClr val="7030A0"/>
                </a:solidFill>
                <a:latin typeface="Arial"/>
                <a:cs typeface="Arial"/>
              </a:rPr>
              <a:t>FGSM adversarial examples  </a:t>
            </a:r>
            <a:r>
              <a:rPr sz="1900" dirty="0">
                <a:solidFill>
                  <a:srgbClr val="7030A0"/>
                </a:solidFill>
                <a:latin typeface="Arial"/>
                <a:cs typeface="Arial"/>
              </a:rPr>
              <a:t>with </a:t>
            </a:r>
            <a:r>
              <a:rPr sz="2100" dirty="0">
                <a:latin typeface="Times New Roman"/>
                <a:cs typeface="Times New Roman"/>
              </a:rPr>
              <a:t>ε</a:t>
            </a:r>
            <a:r>
              <a:rPr sz="2100" spc="20" dirty="0">
                <a:latin typeface="Times New Roman"/>
                <a:cs typeface="Times New Roman"/>
              </a:rPr>
              <a:t> </a:t>
            </a:r>
            <a:r>
              <a:rPr sz="2100" spc="5" dirty="0">
                <a:latin typeface="Times New Roman"/>
                <a:cs typeface="Times New Roman"/>
              </a:rPr>
              <a:t>=.</a:t>
            </a:r>
            <a:r>
              <a:rPr sz="1900" spc="5" dirty="0">
                <a:latin typeface="Times New Roman"/>
                <a:cs typeface="Times New Roman"/>
              </a:rPr>
              <a:t>25</a:t>
            </a:r>
            <a:endParaRPr sz="1900">
              <a:latin typeface="Times New Roman"/>
              <a:cs typeface="Times New Roman"/>
            </a:endParaRPr>
          </a:p>
        </p:txBody>
      </p:sp>
      <p:sp>
        <p:nvSpPr>
          <p:cNvPr id="13" name="object 13"/>
          <p:cNvSpPr txBox="1"/>
          <p:nvPr/>
        </p:nvSpPr>
        <p:spPr>
          <a:xfrm>
            <a:off x="432750" y="2237999"/>
            <a:ext cx="2176145" cy="689610"/>
          </a:xfrm>
          <a:prstGeom prst="rect">
            <a:avLst/>
          </a:prstGeom>
          <a:ln w="12699">
            <a:solidFill>
              <a:srgbClr val="000000"/>
            </a:solidFill>
          </a:ln>
        </p:spPr>
        <p:txBody>
          <a:bodyPr vert="horz" wrap="square" lIns="0" tIns="43180" rIns="0" bIns="0" rtlCol="0">
            <a:spAutoFit/>
          </a:bodyPr>
          <a:lstStyle/>
          <a:p>
            <a:pPr marL="97155" marR="111125">
              <a:lnSpc>
                <a:spcPct val="101099"/>
              </a:lnSpc>
              <a:spcBef>
                <a:spcPts val="340"/>
              </a:spcBef>
            </a:pPr>
            <a:r>
              <a:rPr sz="1900" dirty="0">
                <a:solidFill>
                  <a:srgbClr val="7030A0"/>
                </a:solidFill>
                <a:latin typeface="Arial"/>
                <a:cs typeface="Arial"/>
              </a:rPr>
              <a:t>Weights of logistic  </a:t>
            </a:r>
            <a:r>
              <a:rPr sz="1900" spc="5" dirty="0">
                <a:solidFill>
                  <a:srgbClr val="7030A0"/>
                </a:solidFill>
                <a:latin typeface="Arial"/>
                <a:cs typeface="Arial"/>
              </a:rPr>
              <a:t>regression</a:t>
            </a:r>
            <a:r>
              <a:rPr sz="1900" spc="-20" dirty="0">
                <a:solidFill>
                  <a:srgbClr val="7030A0"/>
                </a:solidFill>
                <a:latin typeface="Arial"/>
                <a:cs typeface="Arial"/>
              </a:rPr>
              <a:t> </a:t>
            </a:r>
            <a:r>
              <a:rPr sz="1900" spc="5" dirty="0">
                <a:solidFill>
                  <a:srgbClr val="7030A0"/>
                </a:solidFill>
                <a:latin typeface="Arial"/>
                <a:cs typeface="Arial"/>
              </a:rPr>
              <a:t>model</a:t>
            </a:r>
            <a:endParaRPr sz="1900">
              <a:latin typeface="Arial"/>
              <a:cs typeface="Arial"/>
            </a:endParaRPr>
          </a:p>
        </p:txBody>
      </p:sp>
      <p:sp>
        <p:nvSpPr>
          <p:cNvPr id="14" name="object 14"/>
          <p:cNvSpPr txBox="1"/>
          <p:nvPr/>
        </p:nvSpPr>
        <p:spPr>
          <a:xfrm>
            <a:off x="239857" y="4878928"/>
            <a:ext cx="2905760" cy="689610"/>
          </a:xfrm>
          <a:prstGeom prst="rect">
            <a:avLst/>
          </a:prstGeom>
          <a:ln w="12699">
            <a:solidFill>
              <a:srgbClr val="000000"/>
            </a:solidFill>
          </a:ln>
        </p:spPr>
        <p:txBody>
          <a:bodyPr vert="horz" wrap="square" lIns="0" tIns="45085" rIns="0" bIns="0" rtlCol="0">
            <a:spAutoFit/>
          </a:bodyPr>
          <a:lstStyle/>
          <a:p>
            <a:pPr marL="97155" marR="118110">
              <a:lnSpc>
                <a:spcPct val="101099"/>
              </a:lnSpc>
              <a:spcBef>
                <a:spcPts val="355"/>
              </a:spcBef>
            </a:pPr>
            <a:r>
              <a:rPr sz="1900" spc="5" dirty="0">
                <a:solidFill>
                  <a:srgbClr val="7030A0"/>
                </a:solidFill>
                <a:latin typeface="Arial"/>
                <a:cs typeface="Arial"/>
              </a:rPr>
              <a:t>Sign of weights </a:t>
            </a:r>
            <a:r>
              <a:rPr sz="1900" spc="10" dirty="0">
                <a:solidFill>
                  <a:srgbClr val="7030A0"/>
                </a:solidFill>
                <a:latin typeface="Arial"/>
                <a:cs typeface="Arial"/>
              </a:rPr>
              <a:t>of  </a:t>
            </a:r>
            <a:r>
              <a:rPr sz="1900" dirty="0">
                <a:solidFill>
                  <a:srgbClr val="7030A0"/>
                </a:solidFill>
                <a:latin typeface="Arial"/>
                <a:cs typeface="Arial"/>
              </a:rPr>
              <a:t>logistic </a:t>
            </a:r>
            <a:r>
              <a:rPr sz="1900" spc="5" dirty="0">
                <a:solidFill>
                  <a:srgbClr val="7030A0"/>
                </a:solidFill>
                <a:latin typeface="Arial"/>
                <a:cs typeface="Arial"/>
              </a:rPr>
              <a:t>regression</a:t>
            </a:r>
            <a:r>
              <a:rPr sz="1900" spc="-10" dirty="0">
                <a:solidFill>
                  <a:srgbClr val="7030A0"/>
                </a:solidFill>
                <a:latin typeface="Arial"/>
                <a:cs typeface="Arial"/>
              </a:rPr>
              <a:t> </a:t>
            </a:r>
            <a:r>
              <a:rPr sz="1900" spc="5" dirty="0">
                <a:solidFill>
                  <a:srgbClr val="7030A0"/>
                </a:solidFill>
                <a:latin typeface="Arial"/>
                <a:cs typeface="Arial"/>
              </a:rPr>
              <a:t>model</a:t>
            </a:r>
            <a:endParaRPr sz="1900">
              <a:latin typeface="Arial"/>
              <a:cs typeface="Aria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470786" y="511302"/>
            <a:ext cx="7118350" cy="741680"/>
          </a:xfrm>
          <a:prstGeom prst="rect">
            <a:avLst/>
          </a:prstGeom>
        </p:spPr>
        <p:txBody>
          <a:bodyPr vert="horz" wrap="square" lIns="0" tIns="12700" rIns="0" bIns="0" rtlCol="0">
            <a:spAutoFit/>
          </a:bodyPr>
          <a:lstStyle/>
          <a:p>
            <a:pPr marL="12700">
              <a:lnSpc>
                <a:spcPct val="100000"/>
              </a:lnSpc>
              <a:spcBef>
                <a:spcPts val="100"/>
              </a:spcBef>
            </a:pPr>
            <a:r>
              <a:rPr sz="4700" spc="-5" dirty="0"/>
              <a:t>Logistic </a:t>
            </a:r>
            <a:r>
              <a:rPr sz="4700" spc="-10" dirty="0"/>
              <a:t>Regression</a:t>
            </a:r>
            <a:r>
              <a:rPr sz="4700" spc="-45" dirty="0"/>
              <a:t> </a:t>
            </a:r>
            <a:r>
              <a:rPr sz="4700" spc="-5" dirty="0"/>
              <a:t>FGSM</a:t>
            </a:r>
            <a:endParaRPr sz="4700"/>
          </a:p>
        </p:txBody>
      </p:sp>
      <p:sp>
        <p:nvSpPr>
          <p:cNvPr id="4" name="object 4"/>
          <p:cNvSpPr txBox="1"/>
          <p:nvPr/>
        </p:nvSpPr>
        <p:spPr>
          <a:xfrm>
            <a:off x="199263" y="1204857"/>
            <a:ext cx="9658985" cy="6189771"/>
          </a:xfrm>
          <a:prstGeom prst="rect">
            <a:avLst/>
          </a:prstGeom>
        </p:spPr>
        <p:txBody>
          <a:bodyPr vert="horz" wrap="square" lIns="0" tIns="114935" rIns="0" bIns="0" rtlCol="0">
            <a:spAutoFit/>
          </a:bodyPr>
          <a:lstStyle/>
          <a:p>
            <a:pPr marL="416559" indent="-365760">
              <a:lnSpc>
                <a:spcPct val="100000"/>
              </a:lnSpc>
              <a:spcBef>
                <a:spcPts val="905"/>
              </a:spcBef>
              <a:buChar char="•"/>
              <a:tabLst>
                <a:tab pos="415925" algn="l"/>
                <a:tab pos="416559" algn="l"/>
              </a:tabLst>
            </a:pPr>
            <a:r>
              <a:rPr sz="3400" dirty="0">
                <a:solidFill>
                  <a:srgbClr val="3333CC"/>
                </a:solidFill>
                <a:latin typeface="Arial"/>
                <a:cs typeface="Arial"/>
              </a:rPr>
              <a:t>Train to recognize </a:t>
            </a:r>
            <a:r>
              <a:rPr sz="3000" i="1" dirty="0">
                <a:latin typeface="Times New Roman"/>
                <a:cs typeface="Times New Roman"/>
              </a:rPr>
              <a:t>y </a:t>
            </a:r>
            <a:r>
              <a:rPr sz="3000" dirty="0">
                <a:latin typeface="Cambria Math"/>
                <a:cs typeface="Cambria Math"/>
              </a:rPr>
              <a:t>∈ </a:t>
            </a:r>
            <a:r>
              <a:rPr sz="2600" spc="-20" dirty="0">
                <a:latin typeface="Times New Roman"/>
                <a:cs typeface="Times New Roman"/>
              </a:rPr>
              <a:t>{−1,1} </a:t>
            </a:r>
            <a:r>
              <a:rPr sz="3400" dirty="0">
                <a:solidFill>
                  <a:srgbClr val="3333CC"/>
                </a:solidFill>
                <a:latin typeface="Arial"/>
                <a:cs typeface="Arial"/>
              </a:rPr>
              <a:t>with </a:t>
            </a:r>
            <a:r>
              <a:rPr sz="2600" i="1" spc="-15" dirty="0">
                <a:latin typeface="Times New Roman"/>
                <a:cs typeface="Times New Roman"/>
              </a:rPr>
              <a:t>P</a:t>
            </a:r>
            <a:r>
              <a:rPr sz="2600" spc="-15" dirty="0">
                <a:latin typeface="Times New Roman"/>
                <a:cs typeface="Times New Roman"/>
              </a:rPr>
              <a:t>(</a:t>
            </a:r>
            <a:r>
              <a:rPr sz="2600" i="1" spc="-15" dirty="0">
                <a:latin typeface="Times New Roman"/>
                <a:cs typeface="Times New Roman"/>
              </a:rPr>
              <a:t>y </a:t>
            </a:r>
            <a:r>
              <a:rPr sz="2600" dirty="0">
                <a:latin typeface="Times New Roman"/>
                <a:cs typeface="Times New Roman"/>
              </a:rPr>
              <a:t>= </a:t>
            </a:r>
            <a:r>
              <a:rPr sz="2600" spc="-10" dirty="0">
                <a:latin typeface="Times New Roman"/>
                <a:cs typeface="Times New Roman"/>
              </a:rPr>
              <a:t>1) </a:t>
            </a:r>
            <a:r>
              <a:rPr sz="2600" dirty="0">
                <a:latin typeface="Times New Roman"/>
                <a:cs typeface="Times New Roman"/>
              </a:rPr>
              <a:t>= σ </a:t>
            </a:r>
            <a:r>
              <a:rPr sz="2600" spc="-15" dirty="0">
                <a:latin typeface="Times New Roman"/>
                <a:cs typeface="Times New Roman"/>
              </a:rPr>
              <a:t>(</a:t>
            </a:r>
            <a:r>
              <a:rPr sz="2600" b="1" i="1" spc="-15" dirty="0">
                <a:latin typeface="Times New Roman"/>
                <a:cs typeface="Times New Roman"/>
              </a:rPr>
              <a:t>w</a:t>
            </a:r>
            <a:r>
              <a:rPr sz="2550" spc="-22" baseline="26143" dirty="0">
                <a:latin typeface="Times New Roman"/>
                <a:cs typeface="Times New Roman"/>
              </a:rPr>
              <a:t>T</a:t>
            </a:r>
            <a:r>
              <a:rPr sz="2600" b="1" i="1" spc="-15" dirty="0">
                <a:latin typeface="Times New Roman"/>
                <a:cs typeface="Times New Roman"/>
              </a:rPr>
              <a:t>x </a:t>
            </a:r>
            <a:r>
              <a:rPr sz="2600" dirty="0">
                <a:latin typeface="Times New Roman"/>
                <a:cs typeface="Times New Roman"/>
              </a:rPr>
              <a:t>+</a:t>
            </a:r>
            <a:r>
              <a:rPr sz="2600" spc="-5" dirty="0">
                <a:latin typeface="Times New Roman"/>
                <a:cs typeface="Times New Roman"/>
              </a:rPr>
              <a:t> </a:t>
            </a:r>
            <a:r>
              <a:rPr sz="2600" i="1" spc="-10" dirty="0">
                <a:latin typeface="Times New Roman"/>
                <a:cs typeface="Times New Roman"/>
              </a:rPr>
              <a:t>b</a:t>
            </a:r>
            <a:r>
              <a:rPr sz="2600" spc="-10" dirty="0">
                <a:latin typeface="Times New Roman"/>
                <a:cs typeface="Times New Roman"/>
              </a:rPr>
              <a:t>)</a:t>
            </a:r>
            <a:endParaRPr sz="2600" dirty="0">
              <a:latin typeface="Times New Roman"/>
              <a:cs typeface="Times New Roman"/>
            </a:endParaRPr>
          </a:p>
          <a:p>
            <a:pPr marL="843280" lvl="1" indent="-304800">
              <a:lnSpc>
                <a:spcPct val="100000"/>
              </a:lnSpc>
              <a:spcBef>
                <a:spcPts val="710"/>
              </a:spcBef>
              <a:buChar char="–"/>
              <a:tabLst>
                <a:tab pos="843280" algn="l"/>
              </a:tabLst>
            </a:pPr>
            <a:r>
              <a:rPr sz="3000" spc="-5" dirty="0">
                <a:solidFill>
                  <a:srgbClr val="336600"/>
                </a:solidFill>
                <a:latin typeface="Arial"/>
                <a:cs typeface="Arial"/>
              </a:rPr>
              <a:t>Training </a:t>
            </a:r>
            <a:r>
              <a:rPr sz="3000" spc="-10" dirty="0">
                <a:solidFill>
                  <a:srgbClr val="336600"/>
                </a:solidFill>
                <a:latin typeface="Arial"/>
                <a:cs typeface="Arial"/>
              </a:rPr>
              <a:t>consists </a:t>
            </a:r>
            <a:r>
              <a:rPr sz="3000" spc="-5" dirty="0">
                <a:solidFill>
                  <a:srgbClr val="336600"/>
                </a:solidFill>
                <a:latin typeface="Arial"/>
                <a:cs typeface="Arial"/>
              </a:rPr>
              <a:t>of gradient </a:t>
            </a:r>
            <a:r>
              <a:rPr sz="3000" spc="-10" dirty="0">
                <a:solidFill>
                  <a:srgbClr val="336600"/>
                </a:solidFill>
                <a:latin typeface="Arial"/>
                <a:cs typeface="Arial"/>
              </a:rPr>
              <a:t>descent</a:t>
            </a:r>
            <a:r>
              <a:rPr sz="3000" spc="-65" dirty="0">
                <a:solidFill>
                  <a:srgbClr val="336600"/>
                </a:solidFill>
                <a:latin typeface="Arial"/>
                <a:cs typeface="Arial"/>
              </a:rPr>
              <a:t> </a:t>
            </a:r>
            <a:r>
              <a:rPr sz="3000" spc="-5" dirty="0">
                <a:solidFill>
                  <a:srgbClr val="336600"/>
                </a:solidFill>
                <a:latin typeface="Arial"/>
                <a:cs typeface="Arial"/>
              </a:rPr>
              <a:t>on</a:t>
            </a:r>
            <a:endParaRPr sz="3000" dirty="0">
              <a:latin typeface="Arial"/>
              <a:cs typeface="Arial"/>
            </a:endParaRPr>
          </a:p>
          <a:p>
            <a:pPr marL="1867535">
              <a:lnSpc>
                <a:spcPct val="100000"/>
              </a:lnSpc>
              <a:spcBef>
                <a:spcPts val="1300"/>
              </a:spcBef>
            </a:pPr>
            <a:r>
              <a:rPr sz="3000" i="1" spc="-10" dirty="0">
                <a:latin typeface="Times New Roman"/>
                <a:cs typeface="Times New Roman"/>
              </a:rPr>
              <a:t>E</a:t>
            </a:r>
            <a:r>
              <a:rPr sz="3000" b="1" i="1" spc="-15" baseline="-16666" dirty="0">
                <a:latin typeface="Times New Roman"/>
                <a:cs typeface="Times New Roman"/>
              </a:rPr>
              <a:t>x</a:t>
            </a:r>
            <a:r>
              <a:rPr sz="3000" i="1" spc="-15" baseline="-16666" dirty="0">
                <a:latin typeface="Times New Roman"/>
                <a:cs typeface="Times New Roman"/>
              </a:rPr>
              <a:t>,y</a:t>
            </a:r>
            <a:r>
              <a:rPr sz="3000" spc="-15" baseline="-16666" dirty="0">
                <a:latin typeface="Cambria Math"/>
                <a:cs typeface="Cambria Math"/>
              </a:rPr>
              <a:t>∼</a:t>
            </a:r>
            <a:r>
              <a:rPr sz="3000" i="1" spc="-15" baseline="-16666" dirty="0">
                <a:latin typeface="Times New Roman"/>
                <a:cs typeface="Times New Roman"/>
              </a:rPr>
              <a:t>p</a:t>
            </a:r>
            <a:r>
              <a:rPr sz="3000" spc="-15" baseline="-16666" dirty="0">
                <a:latin typeface="Times New Roman"/>
                <a:cs typeface="Times New Roman"/>
              </a:rPr>
              <a:t>data </a:t>
            </a:r>
            <a:r>
              <a:rPr sz="3000" dirty="0">
                <a:latin typeface="Times New Roman"/>
                <a:cs typeface="Times New Roman"/>
              </a:rPr>
              <a:t>ζ </a:t>
            </a:r>
            <a:r>
              <a:rPr sz="3000" spc="-10" dirty="0">
                <a:latin typeface="Times New Roman"/>
                <a:cs typeface="Times New Roman"/>
              </a:rPr>
              <a:t>(−</a:t>
            </a:r>
            <a:r>
              <a:rPr sz="3000" i="1" spc="-10" dirty="0">
                <a:latin typeface="Times New Roman"/>
                <a:cs typeface="Times New Roman"/>
              </a:rPr>
              <a:t>y</a:t>
            </a:r>
            <a:r>
              <a:rPr sz="3000" spc="-10" dirty="0">
                <a:latin typeface="Times New Roman"/>
                <a:cs typeface="Times New Roman"/>
              </a:rPr>
              <a:t>(</a:t>
            </a:r>
            <a:r>
              <a:rPr sz="3000" b="1" i="1" spc="-10" dirty="0">
                <a:latin typeface="Times New Roman"/>
                <a:cs typeface="Times New Roman"/>
              </a:rPr>
              <a:t>w</a:t>
            </a:r>
            <a:r>
              <a:rPr sz="3000" spc="-15" baseline="25000" dirty="0">
                <a:latin typeface="Times New Roman"/>
                <a:cs typeface="Times New Roman"/>
              </a:rPr>
              <a:t>T</a:t>
            </a:r>
            <a:r>
              <a:rPr sz="3000" b="1" i="1" spc="-10" dirty="0">
                <a:latin typeface="Times New Roman"/>
                <a:cs typeface="Times New Roman"/>
              </a:rPr>
              <a:t>x </a:t>
            </a:r>
            <a:r>
              <a:rPr sz="3000" dirty="0">
                <a:latin typeface="Times New Roman"/>
                <a:cs typeface="Times New Roman"/>
              </a:rPr>
              <a:t>+</a:t>
            </a:r>
            <a:r>
              <a:rPr sz="3000" spc="-40" dirty="0">
                <a:latin typeface="Times New Roman"/>
                <a:cs typeface="Times New Roman"/>
              </a:rPr>
              <a:t> </a:t>
            </a:r>
            <a:r>
              <a:rPr sz="3000" i="1" spc="-5" dirty="0">
                <a:latin typeface="Times New Roman"/>
                <a:cs typeface="Times New Roman"/>
              </a:rPr>
              <a:t>b</a:t>
            </a:r>
            <a:r>
              <a:rPr sz="3000" spc="-5" dirty="0">
                <a:latin typeface="Times New Roman"/>
                <a:cs typeface="Times New Roman"/>
              </a:rPr>
              <a:t>))</a:t>
            </a:r>
            <a:endParaRPr sz="3000" dirty="0">
              <a:latin typeface="Times New Roman"/>
              <a:cs typeface="Times New Roman"/>
            </a:endParaRPr>
          </a:p>
          <a:p>
            <a:pPr marL="1270000" lvl="2" indent="-243840">
              <a:lnSpc>
                <a:spcPct val="100000"/>
              </a:lnSpc>
              <a:spcBef>
                <a:spcPts val="615"/>
              </a:spcBef>
              <a:buChar char="•"/>
              <a:tabLst>
                <a:tab pos="1270000" algn="l"/>
              </a:tabLst>
            </a:pPr>
            <a:r>
              <a:rPr sz="2600" spc="-20" dirty="0">
                <a:solidFill>
                  <a:srgbClr val="660066"/>
                </a:solidFill>
                <a:latin typeface="Arial"/>
                <a:cs typeface="Arial"/>
              </a:rPr>
              <a:t>where </a:t>
            </a:r>
            <a:r>
              <a:rPr sz="2600" spc="-10" dirty="0">
                <a:latin typeface="Times New Roman"/>
                <a:cs typeface="Times New Roman"/>
              </a:rPr>
              <a:t>ζ(</a:t>
            </a:r>
            <a:r>
              <a:rPr sz="2600" i="1" spc="-10" dirty="0">
                <a:latin typeface="Times New Roman"/>
                <a:cs typeface="Times New Roman"/>
              </a:rPr>
              <a:t>z</a:t>
            </a:r>
            <a:r>
              <a:rPr sz="2600" spc="-10" dirty="0">
                <a:latin typeface="Times New Roman"/>
                <a:cs typeface="Times New Roman"/>
              </a:rPr>
              <a:t>) </a:t>
            </a:r>
            <a:r>
              <a:rPr sz="2600" dirty="0">
                <a:latin typeface="Times New Roman"/>
                <a:cs typeface="Times New Roman"/>
              </a:rPr>
              <a:t>= </a:t>
            </a:r>
            <a:r>
              <a:rPr sz="2600" spc="-15" dirty="0">
                <a:latin typeface="Times New Roman"/>
                <a:cs typeface="Times New Roman"/>
              </a:rPr>
              <a:t>log </a:t>
            </a:r>
            <a:r>
              <a:rPr sz="2600" spc="-10" dirty="0">
                <a:latin typeface="Times New Roman"/>
                <a:cs typeface="Times New Roman"/>
              </a:rPr>
              <a:t>(1 </a:t>
            </a:r>
            <a:r>
              <a:rPr sz="2600" dirty="0">
                <a:latin typeface="Times New Roman"/>
                <a:cs typeface="Times New Roman"/>
              </a:rPr>
              <a:t>+ </a:t>
            </a:r>
            <a:r>
              <a:rPr sz="2600" spc="-20" dirty="0">
                <a:latin typeface="Times New Roman"/>
                <a:cs typeface="Times New Roman"/>
              </a:rPr>
              <a:t>exp(</a:t>
            </a:r>
            <a:r>
              <a:rPr sz="2600" i="1" spc="-20" dirty="0">
                <a:latin typeface="Times New Roman"/>
                <a:cs typeface="Times New Roman"/>
              </a:rPr>
              <a:t>z</a:t>
            </a:r>
            <a:r>
              <a:rPr sz="2600" spc="-20" dirty="0">
                <a:latin typeface="Times New Roman"/>
                <a:cs typeface="Times New Roman"/>
              </a:rPr>
              <a:t>)) </a:t>
            </a:r>
            <a:r>
              <a:rPr sz="2600" spc="-5" dirty="0">
                <a:solidFill>
                  <a:srgbClr val="660066"/>
                </a:solidFill>
                <a:latin typeface="Arial"/>
                <a:cs typeface="Arial"/>
              </a:rPr>
              <a:t>is</a:t>
            </a:r>
            <a:r>
              <a:rPr sz="2600" spc="-210" dirty="0">
                <a:solidFill>
                  <a:srgbClr val="660066"/>
                </a:solidFill>
                <a:latin typeface="Arial"/>
                <a:cs typeface="Arial"/>
              </a:rPr>
              <a:t> </a:t>
            </a:r>
            <a:r>
              <a:rPr sz="2600" spc="-20" dirty="0">
                <a:solidFill>
                  <a:srgbClr val="660066"/>
                </a:solidFill>
                <a:latin typeface="Arial"/>
                <a:cs typeface="Arial"/>
              </a:rPr>
              <a:t>softplus</a:t>
            </a:r>
            <a:endParaRPr sz="2600" dirty="0">
              <a:latin typeface="Arial"/>
              <a:cs typeface="Arial"/>
            </a:endParaRPr>
          </a:p>
          <a:p>
            <a:pPr marL="1513205">
              <a:lnSpc>
                <a:spcPct val="100000"/>
              </a:lnSpc>
              <a:spcBef>
                <a:spcPts val="570"/>
              </a:spcBef>
            </a:pPr>
            <a:r>
              <a:rPr sz="2100" dirty="0">
                <a:latin typeface="Arial"/>
                <a:cs typeface="Arial"/>
              </a:rPr>
              <a:t>– </a:t>
            </a:r>
            <a:r>
              <a:rPr sz="2100" spc="10" dirty="0">
                <a:latin typeface="Arial"/>
                <a:cs typeface="Arial"/>
              </a:rPr>
              <a:t>Derivative </a:t>
            </a:r>
            <a:r>
              <a:rPr sz="2100" spc="5" dirty="0">
                <a:latin typeface="Arial"/>
                <a:cs typeface="Arial"/>
              </a:rPr>
              <a:t>of softplus is</a:t>
            </a:r>
            <a:r>
              <a:rPr sz="2100" spc="200" dirty="0">
                <a:latin typeface="Arial"/>
                <a:cs typeface="Arial"/>
              </a:rPr>
              <a:t> </a:t>
            </a:r>
            <a:r>
              <a:rPr sz="2100" spc="10" dirty="0">
                <a:latin typeface="Arial"/>
                <a:cs typeface="Arial"/>
              </a:rPr>
              <a:t>sigmoid</a:t>
            </a:r>
            <a:endParaRPr sz="2100" dirty="0">
              <a:latin typeface="Arial"/>
              <a:cs typeface="Arial"/>
            </a:endParaRPr>
          </a:p>
          <a:p>
            <a:pPr>
              <a:lnSpc>
                <a:spcPct val="100000"/>
              </a:lnSpc>
            </a:pPr>
            <a:endParaRPr sz="2300" dirty="0">
              <a:latin typeface="Arial"/>
              <a:cs typeface="Arial"/>
            </a:endParaRPr>
          </a:p>
          <a:p>
            <a:pPr>
              <a:lnSpc>
                <a:spcPct val="100000"/>
              </a:lnSpc>
              <a:spcBef>
                <a:spcPts val="35"/>
              </a:spcBef>
            </a:pPr>
            <a:endParaRPr sz="2000" dirty="0">
              <a:latin typeface="Arial"/>
              <a:cs typeface="Arial"/>
            </a:endParaRPr>
          </a:p>
          <a:p>
            <a:pPr marL="843280" lvl="1" indent="-304800">
              <a:lnSpc>
                <a:spcPct val="100000"/>
              </a:lnSpc>
              <a:buChar char="–"/>
              <a:tabLst>
                <a:tab pos="843280" algn="l"/>
              </a:tabLst>
            </a:pPr>
            <a:r>
              <a:rPr sz="3000" spc="-5" dirty="0">
                <a:solidFill>
                  <a:srgbClr val="336600"/>
                </a:solidFill>
                <a:latin typeface="Arial"/>
                <a:cs typeface="Arial"/>
              </a:rPr>
              <a:t>Sign of the gradient </a:t>
            </a:r>
            <a:r>
              <a:rPr sz="3000" dirty="0">
                <a:solidFill>
                  <a:srgbClr val="336600"/>
                </a:solidFill>
                <a:latin typeface="Arial"/>
                <a:cs typeface="Arial"/>
              </a:rPr>
              <a:t>is </a:t>
            </a:r>
            <a:r>
              <a:rPr sz="3000" spc="-10" dirty="0">
                <a:latin typeface="Times New Roman"/>
                <a:cs typeface="Times New Roman"/>
              </a:rPr>
              <a:t>−sign(</a:t>
            </a:r>
            <a:r>
              <a:rPr sz="3000" b="1" i="1" spc="-10" dirty="0">
                <a:latin typeface="Times New Roman"/>
                <a:cs typeface="Times New Roman"/>
              </a:rPr>
              <a:t>w</a:t>
            </a:r>
            <a:r>
              <a:rPr sz="3000" spc="-10" dirty="0">
                <a:latin typeface="Times New Roman"/>
                <a:cs typeface="Times New Roman"/>
              </a:rPr>
              <a:t>)</a:t>
            </a:r>
            <a:r>
              <a:rPr sz="3000" spc="-10" dirty="0">
                <a:solidFill>
                  <a:srgbClr val="336600"/>
                </a:solidFill>
                <a:latin typeface="Arial"/>
                <a:cs typeface="Arial"/>
              </a:rPr>
              <a:t>, </a:t>
            </a:r>
            <a:r>
              <a:rPr sz="3000" spc="-5" dirty="0">
                <a:solidFill>
                  <a:srgbClr val="336600"/>
                </a:solidFill>
                <a:latin typeface="Arial"/>
                <a:cs typeface="Arial"/>
              </a:rPr>
              <a:t>and </a:t>
            </a:r>
            <a:r>
              <a:rPr sz="3000" b="1" i="1" spc="-10" dirty="0">
                <a:latin typeface="Times New Roman"/>
                <a:cs typeface="Times New Roman"/>
              </a:rPr>
              <a:t>w</a:t>
            </a:r>
            <a:r>
              <a:rPr sz="3000" spc="-15" baseline="25000" dirty="0">
                <a:latin typeface="Times New Roman"/>
                <a:cs typeface="Times New Roman"/>
              </a:rPr>
              <a:t>T</a:t>
            </a:r>
            <a:r>
              <a:rPr sz="3000" spc="-10" dirty="0">
                <a:latin typeface="Times New Roman"/>
                <a:cs typeface="Times New Roman"/>
              </a:rPr>
              <a:t>sign(</a:t>
            </a:r>
            <a:r>
              <a:rPr sz="3000" b="1" i="1" spc="-10" dirty="0">
                <a:latin typeface="Times New Roman"/>
                <a:cs typeface="Times New Roman"/>
              </a:rPr>
              <a:t>w</a:t>
            </a:r>
            <a:r>
              <a:rPr sz="3000" spc="-10" dirty="0">
                <a:latin typeface="Times New Roman"/>
                <a:cs typeface="Times New Roman"/>
              </a:rPr>
              <a:t>)</a:t>
            </a:r>
            <a:r>
              <a:rPr sz="3000" spc="-80" dirty="0">
                <a:latin typeface="Times New Roman"/>
                <a:cs typeface="Times New Roman"/>
              </a:rPr>
              <a:t> </a:t>
            </a:r>
            <a:r>
              <a:rPr sz="3000" spc="-10" dirty="0">
                <a:latin typeface="Times New Roman"/>
                <a:cs typeface="Times New Roman"/>
              </a:rPr>
              <a:t>=||</a:t>
            </a:r>
            <a:r>
              <a:rPr sz="3000" b="1" i="1" spc="-10" dirty="0">
                <a:latin typeface="Times New Roman"/>
                <a:cs typeface="Times New Roman"/>
              </a:rPr>
              <a:t>w</a:t>
            </a:r>
            <a:r>
              <a:rPr sz="3000" spc="-10" dirty="0">
                <a:latin typeface="Times New Roman"/>
                <a:cs typeface="Times New Roman"/>
              </a:rPr>
              <a:t>||</a:t>
            </a:r>
            <a:r>
              <a:rPr sz="3000" spc="-15" baseline="-16666" dirty="0">
                <a:latin typeface="Times New Roman"/>
                <a:cs typeface="Times New Roman"/>
              </a:rPr>
              <a:t>1</a:t>
            </a:r>
            <a:endParaRPr sz="3000" baseline="-16666" dirty="0">
              <a:latin typeface="Times New Roman"/>
              <a:cs typeface="Times New Roman"/>
            </a:endParaRPr>
          </a:p>
          <a:p>
            <a:pPr marL="416559" marR="240665" indent="-365760">
              <a:lnSpc>
                <a:spcPct val="100600"/>
              </a:lnSpc>
              <a:spcBef>
                <a:spcPts val="875"/>
              </a:spcBef>
              <a:buChar char="•"/>
              <a:tabLst>
                <a:tab pos="415925" algn="l"/>
                <a:tab pos="416559" algn="l"/>
              </a:tabLst>
            </a:pPr>
            <a:r>
              <a:rPr sz="3400" dirty="0">
                <a:solidFill>
                  <a:srgbClr val="3333CC"/>
                </a:solidFill>
                <a:latin typeface="Arial"/>
                <a:cs typeface="Arial"/>
              </a:rPr>
              <a:t>The adversarial version of logistic regression is  therefore to minimize </a:t>
            </a:r>
            <a:r>
              <a:rPr sz="3000" i="1" spc="-10" dirty="0">
                <a:latin typeface="Times New Roman"/>
                <a:cs typeface="Times New Roman"/>
              </a:rPr>
              <a:t>E</a:t>
            </a:r>
            <a:r>
              <a:rPr sz="3000" b="1" i="1" spc="-15" baseline="-16666" dirty="0">
                <a:latin typeface="Times New Roman"/>
                <a:cs typeface="Times New Roman"/>
              </a:rPr>
              <a:t>x</a:t>
            </a:r>
            <a:r>
              <a:rPr sz="3000" i="1" spc="-15" baseline="-16666" dirty="0">
                <a:latin typeface="Times New Roman"/>
                <a:cs typeface="Times New Roman"/>
              </a:rPr>
              <a:t>,y</a:t>
            </a:r>
            <a:r>
              <a:rPr sz="3000" spc="-15" baseline="-16666" dirty="0">
                <a:latin typeface="Cambria Math"/>
                <a:cs typeface="Cambria Math"/>
              </a:rPr>
              <a:t>∼</a:t>
            </a:r>
            <a:r>
              <a:rPr sz="3000" i="1" spc="-15" baseline="-16666" dirty="0">
                <a:latin typeface="Times New Roman"/>
                <a:cs typeface="Times New Roman"/>
              </a:rPr>
              <a:t>p</a:t>
            </a:r>
            <a:r>
              <a:rPr sz="3000" spc="-15" baseline="-16666" dirty="0">
                <a:latin typeface="Times New Roman"/>
                <a:cs typeface="Times New Roman"/>
              </a:rPr>
              <a:t>data </a:t>
            </a:r>
            <a:r>
              <a:rPr sz="3000" dirty="0">
                <a:latin typeface="Times New Roman"/>
                <a:cs typeface="Times New Roman"/>
              </a:rPr>
              <a:t>ζ </a:t>
            </a:r>
            <a:r>
              <a:rPr sz="3000" spc="-5" dirty="0">
                <a:latin typeface="Times New Roman"/>
                <a:cs typeface="Times New Roman"/>
              </a:rPr>
              <a:t>(−</a:t>
            </a:r>
            <a:r>
              <a:rPr sz="3000" i="1" spc="-5" dirty="0">
                <a:latin typeface="Times New Roman"/>
                <a:cs typeface="Times New Roman"/>
              </a:rPr>
              <a:t>y </a:t>
            </a:r>
            <a:r>
              <a:rPr sz="3000" dirty="0">
                <a:latin typeface="Cambria Math"/>
                <a:cs typeface="Cambria Math"/>
              </a:rPr>
              <a:t>∈ </a:t>
            </a:r>
            <a:r>
              <a:rPr sz="3000" spc="-10" dirty="0">
                <a:latin typeface="Times New Roman"/>
                <a:cs typeface="Times New Roman"/>
              </a:rPr>
              <a:t>||</a:t>
            </a:r>
            <a:r>
              <a:rPr sz="3000" b="1" i="1" spc="-10" dirty="0">
                <a:latin typeface="Times New Roman"/>
                <a:cs typeface="Times New Roman"/>
              </a:rPr>
              <a:t>w||</a:t>
            </a:r>
            <a:r>
              <a:rPr sz="3000" spc="-15" baseline="-16666" dirty="0">
                <a:latin typeface="Times New Roman"/>
                <a:cs typeface="Times New Roman"/>
              </a:rPr>
              <a:t>1</a:t>
            </a:r>
            <a:r>
              <a:rPr sz="3000" spc="-10" dirty="0">
                <a:latin typeface="Times New Roman"/>
                <a:cs typeface="Times New Roman"/>
              </a:rPr>
              <a:t>-</a:t>
            </a:r>
            <a:r>
              <a:rPr sz="3000" b="1" i="1" spc="-10" dirty="0">
                <a:latin typeface="Times New Roman"/>
                <a:cs typeface="Times New Roman"/>
              </a:rPr>
              <a:t>w</a:t>
            </a:r>
            <a:r>
              <a:rPr sz="3000" spc="-15" baseline="25000" dirty="0">
                <a:latin typeface="Times New Roman"/>
                <a:cs typeface="Times New Roman"/>
              </a:rPr>
              <a:t>T</a:t>
            </a:r>
            <a:r>
              <a:rPr sz="3000" b="1" i="1" spc="-10" dirty="0">
                <a:latin typeface="Times New Roman"/>
                <a:cs typeface="Times New Roman"/>
              </a:rPr>
              <a:t>x </a:t>
            </a:r>
            <a:r>
              <a:rPr sz="3000" dirty="0">
                <a:latin typeface="Times New Roman"/>
                <a:cs typeface="Times New Roman"/>
              </a:rPr>
              <a:t>-</a:t>
            </a:r>
            <a:r>
              <a:rPr sz="3000" spc="35" dirty="0">
                <a:latin typeface="Times New Roman"/>
                <a:cs typeface="Times New Roman"/>
              </a:rPr>
              <a:t> </a:t>
            </a:r>
            <a:r>
              <a:rPr sz="3000" i="1" spc="-5" dirty="0">
                <a:latin typeface="Times New Roman"/>
                <a:cs typeface="Times New Roman"/>
              </a:rPr>
              <a:t>b</a:t>
            </a:r>
            <a:r>
              <a:rPr sz="3000" spc="-5" dirty="0">
                <a:latin typeface="Times New Roman"/>
                <a:cs typeface="Times New Roman"/>
              </a:rPr>
              <a:t>))</a:t>
            </a:r>
            <a:endParaRPr sz="3000" dirty="0">
              <a:latin typeface="Times New Roman"/>
              <a:cs typeface="Times New Roman"/>
            </a:endParaRPr>
          </a:p>
          <a:p>
            <a:pPr marL="843280" marR="397510" lvl="1" indent="-304800">
              <a:lnSpc>
                <a:spcPct val="100000"/>
              </a:lnSpc>
              <a:spcBef>
                <a:spcPts val="605"/>
              </a:spcBef>
              <a:buChar char="–"/>
              <a:tabLst>
                <a:tab pos="843280" algn="l"/>
              </a:tabLst>
            </a:pPr>
            <a:r>
              <a:rPr sz="2600" spc="-15" dirty="0">
                <a:solidFill>
                  <a:srgbClr val="005150"/>
                </a:solidFill>
                <a:latin typeface="Arial"/>
                <a:cs typeface="Arial"/>
              </a:rPr>
              <a:t>Unlike </a:t>
            </a:r>
            <a:r>
              <a:rPr sz="2600" i="1" spc="-10" dirty="0">
                <a:latin typeface="Times New Roman"/>
                <a:cs typeface="Times New Roman"/>
              </a:rPr>
              <a:t>L</a:t>
            </a:r>
            <a:r>
              <a:rPr sz="2550" spc="-15" baseline="26143" dirty="0">
                <a:latin typeface="Times New Roman"/>
                <a:cs typeface="Times New Roman"/>
              </a:rPr>
              <a:t>1 </a:t>
            </a:r>
            <a:r>
              <a:rPr sz="2600" spc="-20" dirty="0">
                <a:solidFill>
                  <a:srgbClr val="005150"/>
                </a:solidFill>
                <a:latin typeface="Arial"/>
                <a:cs typeface="Arial"/>
              </a:rPr>
              <a:t>regularization, </a:t>
            </a:r>
            <a:r>
              <a:rPr sz="2600" spc="-15" dirty="0">
                <a:solidFill>
                  <a:srgbClr val="005150"/>
                </a:solidFill>
                <a:latin typeface="Arial"/>
                <a:cs typeface="Arial"/>
              </a:rPr>
              <a:t>the </a:t>
            </a:r>
            <a:r>
              <a:rPr sz="2600" i="1" spc="-10" dirty="0">
                <a:latin typeface="Times New Roman"/>
                <a:cs typeface="Times New Roman"/>
              </a:rPr>
              <a:t>L</a:t>
            </a:r>
            <a:r>
              <a:rPr sz="2550" spc="-15" baseline="26143" dirty="0">
                <a:latin typeface="Times New Roman"/>
                <a:cs typeface="Times New Roman"/>
              </a:rPr>
              <a:t>1 </a:t>
            </a:r>
            <a:r>
              <a:rPr sz="2600" spc="-15" dirty="0">
                <a:solidFill>
                  <a:srgbClr val="005150"/>
                </a:solidFill>
                <a:latin typeface="Arial"/>
                <a:cs typeface="Arial"/>
              </a:rPr>
              <a:t>penalty </a:t>
            </a:r>
            <a:r>
              <a:rPr sz="2600" spc="-5" dirty="0">
                <a:solidFill>
                  <a:srgbClr val="005150"/>
                </a:solidFill>
                <a:latin typeface="Arial"/>
                <a:cs typeface="Arial"/>
              </a:rPr>
              <a:t>is </a:t>
            </a:r>
            <a:r>
              <a:rPr sz="2600" spc="-20" dirty="0">
                <a:solidFill>
                  <a:srgbClr val="005150"/>
                </a:solidFill>
                <a:latin typeface="Arial"/>
                <a:cs typeface="Arial"/>
              </a:rPr>
              <a:t>subtracted </a:t>
            </a:r>
            <a:r>
              <a:rPr sz="2600" spc="-15" dirty="0">
                <a:solidFill>
                  <a:srgbClr val="005150"/>
                </a:solidFill>
                <a:latin typeface="Arial"/>
                <a:cs typeface="Arial"/>
              </a:rPr>
              <a:t>off the  model’s activation during</a:t>
            </a:r>
            <a:r>
              <a:rPr sz="2600" spc="-95" dirty="0">
                <a:solidFill>
                  <a:srgbClr val="005150"/>
                </a:solidFill>
                <a:latin typeface="Arial"/>
                <a:cs typeface="Arial"/>
              </a:rPr>
              <a:t> </a:t>
            </a:r>
            <a:r>
              <a:rPr sz="2600" spc="-15" dirty="0">
                <a:solidFill>
                  <a:srgbClr val="005150"/>
                </a:solidFill>
                <a:latin typeface="Arial"/>
                <a:cs typeface="Arial"/>
              </a:rPr>
              <a:t>training</a:t>
            </a:r>
            <a:endParaRPr sz="2600" dirty="0">
              <a:latin typeface="Arial"/>
              <a:cs typeface="Arial"/>
            </a:endParaRPr>
          </a:p>
          <a:p>
            <a:pPr marR="43180" algn="r">
              <a:lnSpc>
                <a:spcPct val="100000"/>
              </a:lnSpc>
              <a:spcBef>
                <a:spcPts val="695"/>
              </a:spcBef>
            </a:pPr>
            <a:endParaRPr sz="1500" dirty="0">
              <a:latin typeface="Arial"/>
              <a:cs typeface="Arial"/>
            </a:endParaRPr>
          </a:p>
        </p:txBody>
      </p:sp>
      <p:sp>
        <p:nvSpPr>
          <p:cNvPr id="5" name="object 5"/>
          <p:cNvSpPr/>
          <p:nvPr/>
        </p:nvSpPr>
        <p:spPr>
          <a:xfrm>
            <a:off x="7223886" y="2419350"/>
            <a:ext cx="2078736" cy="1725167"/>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7217536" y="2414791"/>
            <a:ext cx="2089150" cy="1734820"/>
          </a:xfrm>
          <a:custGeom>
            <a:avLst/>
            <a:gdLst/>
            <a:ahLst/>
            <a:cxnLst/>
            <a:rect l="l" t="t" r="r" b="b"/>
            <a:pathLst>
              <a:path w="2089150" h="1734820">
                <a:moveTo>
                  <a:pt x="0" y="0"/>
                </a:moveTo>
                <a:lnTo>
                  <a:pt x="2088612" y="0"/>
                </a:lnTo>
                <a:lnTo>
                  <a:pt x="2088612" y="1734722"/>
                </a:lnTo>
                <a:lnTo>
                  <a:pt x="0" y="1734722"/>
                </a:lnTo>
                <a:lnTo>
                  <a:pt x="0" y="0"/>
                </a:lnTo>
                <a:close/>
              </a:path>
            </a:pathLst>
          </a:custGeom>
          <a:ln w="12699">
            <a:solidFill>
              <a:srgbClr val="000000"/>
            </a:solidFill>
          </a:ln>
        </p:spPr>
        <p:txBody>
          <a:bodyPr wrap="square" lIns="0" tIns="0" rIns="0" bIns="0" rtlCol="0"/>
          <a:lstStyle/>
          <a:p>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590166" y="733806"/>
            <a:ext cx="6878955" cy="741680"/>
          </a:xfrm>
          <a:prstGeom prst="rect">
            <a:avLst/>
          </a:prstGeom>
        </p:spPr>
        <p:txBody>
          <a:bodyPr vert="horz" wrap="square" lIns="0" tIns="12700" rIns="0" bIns="0" rtlCol="0">
            <a:spAutoFit/>
          </a:bodyPr>
          <a:lstStyle/>
          <a:p>
            <a:pPr marL="25400">
              <a:lnSpc>
                <a:spcPct val="100000"/>
              </a:lnSpc>
              <a:spcBef>
                <a:spcPts val="100"/>
              </a:spcBef>
              <a:tabLst>
                <a:tab pos="720725" algn="l"/>
              </a:tabLst>
            </a:pPr>
            <a:r>
              <a:rPr sz="4700" i="1" spc="-5" dirty="0">
                <a:solidFill>
                  <a:srgbClr val="000000"/>
                </a:solidFill>
                <a:latin typeface="Times New Roman"/>
                <a:cs typeface="Times New Roman"/>
              </a:rPr>
              <a:t>L</a:t>
            </a:r>
            <a:r>
              <a:rPr sz="4650" spc="-7" baseline="25089" dirty="0">
                <a:solidFill>
                  <a:srgbClr val="000000"/>
                </a:solidFill>
                <a:latin typeface="Times New Roman"/>
                <a:cs typeface="Times New Roman"/>
              </a:rPr>
              <a:t>1	</a:t>
            </a:r>
            <a:r>
              <a:rPr sz="4700" spc="-5" dirty="0"/>
              <a:t>weight decay vs</a:t>
            </a:r>
            <a:r>
              <a:rPr sz="4700" spc="-85" dirty="0"/>
              <a:t> </a:t>
            </a:r>
            <a:r>
              <a:rPr sz="4700" spc="-5" dirty="0"/>
              <a:t>FGSM</a:t>
            </a:r>
            <a:endParaRPr sz="4700">
              <a:latin typeface="Times New Roman"/>
              <a:cs typeface="Times New Roman"/>
            </a:endParaRPr>
          </a:p>
        </p:txBody>
      </p:sp>
      <p:sp>
        <p:nvSpPr>
          <p:cNvPr id="4" name="object 4"/>
          <p:cNvSpPr txBox="1">
            <a:spLocks noGrp="1"/>
          </p:cNvSpPr>
          <p:nvPr>
            <p:ph type="body" idx="1"/>
          </p:nvPr>
        </p:nvSpPr>
        <p:spPr>
          <a:prstGeom prst="rect">
            <a:avLst/>
          </a:prstGeom>
        </p:spPr>
        <p:txBody>
          <a:bodyPr vert="horz" wrap="square" lIns="0" tIns="9525" rIns="0" bIns="0" rtlCol="0">
            <a:spAutoFit/>
          </a:bodyPr>
          <a:lstStyle/>
          <a:p>
            <a:pPr marL="390525" marR="17780" indent="-365760">
              <a:lnSpc>
                <a:spcPct val="100600"/>
              </a:lnSpc>
              <a:spcBef>
                <a:spcPts val="75"/>
              </a:spcBef>
              <a:buChar char="•"/>
              <a:tabLst>
                <a:tab pos="390525" algn="l"/>
                <a:tab pos="391160" algn="l"/>
              </a:tabLst>
            </a:pPr>
            <a:r>
              <a:rPr dirty="0"/>
              <a:t>The penalty can eventually start to disappear if  the model learns to make confident enough  predictions that </a:t>
            </a:r>
            <a:r>
              <a:rPr dirty="0">
                <a:solidFill>
                  <a:srgbClr val="000000"/>
                </a:solidFill>
                <a:latin typeface="Times New Roman"/>
                <a:cs typeface="Times New Roman"/>
              </a:rPr>
              <a:t>ζ</a:t>
            </a:r>
            <a:r>
              <a:rPr spc="90" dirty="0">
                <a:solidFill>
                  <a:srgbClr val="000000"/>
                </a:solidFill>
                <a:latin typeface="Times New Roman"/>
                <a:cs typeface="Times New Roman"/>
              </a:rPr>
              <a:t> </a:t>
            </a:r>
            <a:r>
              <a:rPr dirty="0"/>
              <a:t>saturates</a:t>
            </a:r>
          </a:p>
          <a:p>
            <a:pPr marL="391160" indent="-365760">
              <a:lnSpc>
                <a:spcPct val="100000"/>
              </a:lnSpc>
              <a:spcBef>
                <a:spcPts val="910"/>
              </a:spcBef>
              <a:buChar char="•"/>
              <a:tabLst>
                <a:tab pos="390525" algn="l"/>
                <a:tab pos="391160" algn="l"/>
              </a:tabLst>
            </a:pPr>
            <a:r>
              <a:rPr dirty="0"/>
              <a:t>This is not guaranteed to</a:t>
            </a:r>
            <a:r>
              <a:rPr spc="5" dirty="0"/>
              <a:t> </a:t>
            </a:r>
            <a:r>
              <a:rPr dirty="0"/>
              <a:t>happen</a:t>
            </a:r>
          </a:p>
          <a:p>
            <a:pPr marL="817880" marR="272415" indent="-304800">
              <a:lnSpc>
                <a:spcPct val="100699"/>
              </a:lnSpc>
              <a:spcBef>
                <a:spcPts val="690"/>
              </a:spcBef>
            </a:pPr>
            <a:r>
              <a:rPr sz="3000" dirty="0">
                <a:solidFill>
                  <a:srgbClr val="336600"/>
                </a:solidFill>
              </a:rPr>
              <a:t>– </a:t>
            </a:r>
            <a:r>
              <a:rPr sz="3000" spc="-5" dirty="0">
                <a:solidFill>
                  <a:srgbClr val="336600"/>
                </a:solidFill>
              </a:rPr>
              <a:t>In the underfitting regime, adversarial training</a:t>
            </a:r>
            <a:r>
              <a:rPr sz="3000" spc="-195" dirty="0">
                <a:solidFill>
                  <a:srgbClr val="336600"/>
                </a:solidFill>
              </a:rPr>
              <a:t> </a:t>
            </a:r>
            <a:r>
              <a:rPr sz="3000" spc="-5" dirty="0">
                <a:solidFill>
                  <a:srgbClr val="336600"/>
                </a:solidFill>
              </a:rPr>
              <a:t>will  </a:t>
            </a:r>
            <a:r>
              <a:rPr sz="3000" spc="-10" dirty="0">
                <a:solidFill>
                  <a:srgbClr val="336600"/>
                </a:solidFill>
              </a:rPr>
              <a:t>simply </a:t>
            </a:r>
            <a:r>
              <a:rPr sz="3000" spc="-5" dirty="0">
                <a:solidFill>
                  <a:srgbClr val="336600"/>
                </a:solidFill>
              </a:rPr>
              <a:t>worsen</a:t>
            </a:r>
            <a:r>
              <a:rPr sz="3000" spc="-25" dirty="0">
                <a:solidFill>
                  <a:srgbClr val="336600"/>
                </a:solidFill>
              </a:rPr>
              <a:t> </a:t>
            </a:r>
            <a:r>
              <a:rPr sz="3000" spc="-5" dirty="0">
                <a:solidFill>
                  <a:srgbClr val="336600"/>
                </a:solidFill>
              </a:rPr>
              <a:t>underfitting</a:t>
            </a:r>
            <a:endParaRPr sz="3000" dirty="0"/>
          </a:p>
          <a:p>
            <a:pPr marL="390525" marR="638175" indent="-365760">
              <a:lnSpc>
                <a:spcPct val="100600"/>
              </a:lnSpc>
              <a:spcBef>
                <a:spcPts val="750"/>
              </a:spcBef>
              <a:buChar char="•"/>
              <a:tabLst>
                <a:tab pos="390525" algn="l"/>
                <a:tab pos="391160" algn="l"/>
              </a:tabLst>
            </a:pPr>
            <a:r>
              <a:rPr spc="5" dirty="0"/>
              <a:t>We </a:t>
            </a:r>
            <a:r>
              <a:rPr dirty="0"/>
              <a:t>can thus view </a:t>
            </a:r>
            <a:r>
              <a:rPr i="1" dirty="0">
                <a:solidFill>
                  <a:srgbClr val="000000"/>
                </a:solidFill>
                <a:latin typeface="Times New Roman"/>
                <a:cs typeface="Times New Roman"/>
              </a:rPr>
              <a:t>L</a:t>
            </a:r>
            <a:r>
              <a:rPr sz="3450" baseline="24154" dirty="0">
                <a:solidFill>
                  <a:srgbClr val="000000"/>
                </a:solidFill>
                <a:latin typeface="Times New Roman"/>
                <a:cs typeface="Times New Roman"/>
              </a:rPr>
              <a:t>1 </a:t>
            </a:r>
            <a:r>
              <a:rPr sz="3400" dirty="0"/>
              <a:t>weight decay as being  more “worst case” than adversarial training,  because it fails to deactivate in the case of  good</a:t>
            </a:r>
            <a:r>
              <a:rPr sz="3400" spc="-5" dirty="0"/>
              <a:t> </a:t>
            </a:r>
            <a:r>
              <a:rPr sz="3400" dirty="0"/>
              <a:t>margin</a:t>
            </a:r>
            <a:endParaRPr sz="3400" dirty="0">
              <a:latin typeface="Times New Roman"/>
              <a:cs typeface="Times New Roman"/>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41992" y="453390"/>
            <a:ext cx="9529107" cy="736099"/>
          </a:xfrm>
          <a:prstGeom prst="rect">
            <a:avLst/>
          </a:prstGeom>
        </p:spPr>
        <p:txBody>
          <a:bodyPr vert="horz" wrap="square" lIns="0" tIns="12700" rIns="0" bIns="0" rtlCol="0">
            <a:spAutoFit/>
          </a:bodyPr>
          <a:lstStyle/>
          <a:p>
            <a:pPr marL="12700">
              <a:lnSpc>
                <a:spcPct val="100000"/>
              </a:lnSpc>
              <a:spcBef>
                <a:spcPts val="100"/>
              </a:spcBef>
            </a:pPr>
            <a:r>
              <a:rPr sz="4700" spc="-10" dirty="0"/>
              <a:t>Adversarial </a:t>
            </a:r>
            <a:r>
              <a:rPr sz="4700" spc="-5" dirty="0"/>
              <a:t>Training </a:t>
            </a:r>
            <a:r>
              <a:rPr lang="en-US" sz="4700" spc="-5" dirty="0"/>
              <a:t>for</a:t>
            </a:r>
            <a:r>
              <a:rPr sz="4700" spc="-5" dirty="0"/>
              <a:t> Deep</a:t>
            </a:r>
            <a:r>
              <a:rPr sz="4700" spc="-30" dirty="0"/>
              <a:t> </a:t>
            </a:r>
            <a:r>
              <a:rPr sz="4700" spc="-10" dirty="0"/>
              <a:t>Nets</a:t>
            </a:r>
            <a:endParaRPr sz="4700" dirty="0"/>
          </a:p>
        </p:txBody>
      </p:sp>
      <p:sp>
        <p:nvSpPr>
          <p:cNvPr id="4" name="object 4"/>
          <p:cNvSpPr txBox="1"/>
          <p:nvPr/>
        </p:nvSpPr>
        <p:spPr>
          <a:xfrm>
            <a:off x="224663" y="1468881"/>
            <a:ext cx="9415780" cy="5346700"/>
          </a:xfrm>
          <a:prstGeom prst="rect">
            <a:avLst/>
          </a:prstGeom>
        </p:spPr>
        <p:txBody>
          <a:bodyPr vert="horz" wrap="square" lIns="0" tIns="9525" rIns="0" bIns="0" rtlCol="0">
            <a:spAutoFit/>
          </a:bodyPr>
          <a:lstStyle/>
          <a:p>
            <a:pPr marL="390525" marR="255904" indent="-365760">
              <a:lnSpc>
                <a:spcPct val="100600"/>
              </a:lnSpc>
              <a:spcBef>
                <a:spcPts val="75"/>
              </a:spcBef>
              <a:buChar char="•"/>
              <a:tabLst>
                <a:tab pos="390525" algn="l"/>
                <a:tab pos="391160" algn="l"/>
              </a:tabLst>
            </a:pPr>
            <a:r>
              <a:rPr sz="3400" spc="-15" dirty="0">
                <a:solidFill>
                  <a:srgbClr val="3333CC"/>
                </a:solidFill>
                <a:latin typeface="Arial"/>
                <a:cs typeface="Arial"/>
              </a:rPr>
              <a:t>Training </a:t>
            </a:r>
            <a:r>
              <a:rPr sz="3400" dirty="0">
                <a:solidFill>
                  <a:srgbClr val="3333CC"/>
                </a:solidFill>
                <a:latin typeface="Arial"/>
                <a:cs typeface="Arial"/>
              </a:rPr>
              <a:t>on a mixture of adversarial and clean  examples</a:t>
            </a:r>
            <a:endParaRPr sz="3400" dirty="0">
              <a:latin typeface="Arial"/>
              <a:cs typeface="Arial"/>
            </a:endParaRPr>
          </a:p>
          <a:p>
            <a:pPr marL="391160" indent="-365760">
              <a:lnSpc>
                <a:spcPct val="100000"/>
              </a:lnSpc>
              <a:spcBef>
                <a:spcPts val="910"/>
              </a:spcBef>
              <a:buChar char="•"/>
              <a:tabLst>
                <a:tab pos="390525" algn="l"/>
                <a:tab pos="391160" algn="l"/>
              </a:tabLst>
            </a:pPr>
            <a:r>
              <a:rPr sz="3400" spc="-15" dirty="0">
                <a:solidFill>
                  <a:srgbClr val="3333CC"/>
                </a:solidFill>
                <a:latin typeface="Arial"/>
                <a:cs typeface="Arial"/>
              </a:rPr>
              <a:t>Training </a:t>
            </a:r>
            <a:r>
              <a:rPr sz="3400" dirty="0">
                <a:solidFill>
                  <a:srgbClr val="3333CC"/>
                </a:solidFill>
                <a:latin typeface="Arial"/>
                <a:cs typeface="Arial"/>
              </a:rPr>
              <a:t>is </a:t>
            </a:r>
            <a:r>
              <a:rPr sz="3400" spc="-10" dirty="0">
                <a:solidFill>
                  <a:srgbClr val="3333CC"/>
                </a:solidFill>
                <a:latin typeface="Arial"/>
                <a:cs typeface="Arial"/>
              </a:rPr>
              <a:t>different </a:t>
            </a:r>
            <a:r>
              <a:rPr sz="3400" dirty="0">
                <a:solidFill>
                  <a:srgbClr val="3333CC"/>
                </a:solidFill>
                <a:latin typeface="Arial"/>
                <a:cs typeface="Arial"/>
              </a:rPr>
              <a:t>from </a:t>
            </a:r>
            <a:r>
              <a:rPr sz="3400" spc="-5" dirty="0">
                <a:solidFill>
                  <a:srgbClr val="3333CC"/>
                </a:solidFill>
                <a:latin typeface="Arial"/>
                <a:cs typeface="Arial"/>
              </a:rPr>
              <a:t>data</a:t>
            </a:r>
            <a:r>
              <a:rPr sz="3400" spc="25" dirty="0">
                <a:solidFill>
                  <a:srgbClr val="3333CC"/>
                </a:solidFill>
                <a:latin typeface="Arial"/>
                <a:cs typeface="Arial"/>
              </a:rPr>
              <a:t> </a:t>
            </a:r>
            <a:r>
              <a:rPr sz="3400" dirty="0">
                <a:solidFill>
                  <a:srgbClr val="3333CC"/>
                </a:solidFill>
                <a:latin typeface="Arial"/>
                <a:cs typeface="Arial"/>
              </a:rPr>
              <a:t>augmentation</a:t>
            </a:r>
            <a:endParaRPr sz="3400" dirty="0">
              <a:latin typeface="Arial"/>
              <a:cs typeface="Arial"/>
            </a:endParaRPr>
          </a:p>
          <a:p>
            <a:pPr marL="817880" marR="476884" lvl="1" indent="-304800">
              <a:lnSpc>
                <a:spcPct val="100000"/>
              </a:lnSpc>
              <a:spcBef>
                <a:spcPts val="735"/>
              </a:spcBef>
              <a:buChar char="–"/>
              <a:tabLst>
                <a:tab pos="817880" algn="l"/>
              </a:tabLst>
            </a:pPr>
            <a:r>
              <a:rPr sz="3000" spc="-10" dirty="0">
                <a:solidFill>
                  <a:srgbClr val="336600"/>
                </a:solidFill>
                <a:latin typeface="Arial"/>
                <a:cs typeface="Arial"/>
              </a:rPr>
              <a:t>Usual augmentation </a:t>
            </a:r>
            <a:r>
              <a:rPr sz="3000" spc="-5" dirty="0">
                <a:solidFill>
                  <a:srgbClr val="336600"/>
                </a:solidFill>
                <a:latin typeface="Arial"/>
                <a:cs typeface="Arial"/>
              </a:rPr>
              <a:t>is data with transformations  that are </a:t>
            </a:r>
            <a:r>
              <a:rPr sz="3000" spc="-10" dirty="0">
                <a:solidFill>
                  <a:srgbClr val="336600"/>
                </a:solidFill>
                <a:latin typeface="Arial"/>
                <a:cs typeface="Arial"/>
              </a:rPr>
              <a:t>expected </a:t>
            </a:r>
            <a:r>
              <a:rPr sz="3000" spc="-5" dirty="0">
                <a:solidFill>
                  <a:srgbClr val="336600"/>
                </a:solidFill>
                <a:latin typeface="Arial"/>
                <a:cs typeface="Arial"/>
              </a:rPr>
              <a:t>to actually </a:t>
            </a:r>
            <a:r>
              <a:rPr sz="3000" spc="-10" dirty="0">
                <a:solidFill>
                  <a:srgbClr val="336600"/>
                </a:solidFill>
                <a:latin typeface="Arial"/>
                <a:cs typeface="Arial"/>
              </a:rPr>
              <a:t>occur </a:t>
            </a:r>
            <a:r>
              <a:rPr sz="3000" dirty="0">
                <a:solidFill>
                  <a:srgbClr val="336600"/>
                </a:solidFill>
                <a:latin typeface="Arial"/>
                <a:cs typeface="Arial"/>
              </a:rPr>
              <a:t>in</a:t>
            </a:r>
            <a:r>
              <a:rPr sz="3000" spc="-55" dirty="0">
                <a:solidFill>
                  <a:srgbClr val="336600"/>
                </a:solidFill>
                <a:latin typeface="Arial"/>
                <a:cs typeface="Arial"/>
              </a:rPr>
              <a:t> </a:t>
            </a:r>
            <a:r>
              <a:rPr sz="3000" spc="-5" dirty="0">
                <a:solidFill>
                  <a:srgbClr val="336600"/>
                </a:solidFill>
                <a:latin typeface="Arial"/>
                <a:cs typeface="Arial"/>
              </a:rPr>
              <a:t>data</a:t>
            </a:r>
            <a:endParaRPr sz="3000" dirty="0">
              <a:latin typeface="Arial"/>
              <a:cs typeface="Arial"/>
            </a:endParaRPr>
          </a:p>
          <a:p>
            <a:pPr marL="817880" lvl="1" indent="-304800">
              <a:lnSpc>
                <a:spcPct val="100000"/>
              </a:lnSpc>
              <a:spcBef>
                <a:spcPts val="700"/>
              </a:spcBef>
              <a:buChar char="–"/>
              <a:tabLst>
                <a:tab pos="817880" algn="l"/>
              </a:tabLst>
            </a:pPr>
            <a:r>
              <a:rPr sz="3000" spc="-5" dirty="0">
                <a:solidFill>
                  <a:srgbClr val="336600"/>
                </a:solidFill>
                <a:latin typeface="Arial"/>
                <a:cs typeface="Arial"/>
              </a:rPr>
              <a:t>This form uses inputs unlikely to </a:t>
            </a:r>
            <a:r>
              <a:rPr sz="3000" spc="-10" dirty="0">
                <a:solidFill>
                  <a:srgbClr val="336600"/>
                </a:solidFill>
                <a:latin typeface="Arial"/>
                <a:cs typeface="Arial"/>
              </a:rPr>
              <a:t>occur</a:t>
            </a:r>
            <a:r>
              <a:rPr sz="3000" spc="-80" dirty="0">
                <a:solidFill>
                  <a:srgbClr val="336600"/>
                </a:solidFill>
                <a:latin typeface="Arial"/>
                <a:cs typeface="Arial"/>
              </a:rPr>
              <a:t> </a:t>
            </a:r>
            <a:r>
              <a:rPr sz="3000" spc="-5" dirty="0">
                <a:solidFill>
                  <a:srgbClr val="336600"/>
                </a:solidFill>
                <a:latin typeface="Arial"/>
                <a:cs typeface="Arial"/>
              </a:rPr>
              <a:t>naturally</a:t>
            </a:r>
            <a:endParaRPr sz="3000" dirty="0">
              <a:latin typeface="Arial"/>
              <a:cs typeface="Arial"/>
            </a:endParaRPr>
          </a:p>
          <a:p>
            <a:pPr marL="1243965" marR="1835785" lvl="2" indent="-243840">
              <a:lnSpc>
                <a:spcPts val="3100"/>
              </a:lnSpc>
              <a:spcBef>
                <a:spcPts val="710"/>
              </a:spcBef>
              <a:buChar char="•"/>
              <a:tabLst>
                <a:tab pos="1244600" algn="l"/>
              </a:tabLst>
            </a:pPr>
            <a:r>
              <a:rPr sz="2600" spc="-20" dirty="0">
                <a:solidFill>
                  <a:srgbClr val="660066"/>
                </a:solidFill>
                <a:latin typeface="Arial"/>
                <a:cs typeface="Arial"/>
              </a:rPr>
              <a:t>But expose </a:t>
            </a:r>
            <a:r>
              <a:rPr sz="2600" spc="-15" dirty="0">
                <a:solidFill>
                  <a:srgbClr val="660066"/>
                </a:solidFill>
                <a:latin typeface="Arial"/>
                <a:cs typeface="Arial"/>
              </a:rPr>
              <a:t>flaws </a:t>
            </a:r>
            <a:r>
              <a:rPr sz="2600" spc="-5" dirty="0">
                <a:solidFill>
                  <a:srgbClr val="660066"/>
                </a:solidFill>
                <a:latin typeface="Arial"/>
                <a:cs typeface="Arial"/>
              </a:rPr>
              <a:t>in </a:t>
            </a:r>
            <a:r>
              <a:rPr sz="2600" spc="-15" dirty="0">
                <a:solidFill>
                  <a:srgbClr val="660066"/>
                </a:solidFill>
                <a:latin typeface="Arial"/>
                <a:cs typeface="Arial"/>
              </a:rPr>
              <a:t>the </a:t>
            </a:r>
            <a:r>
              <a:rPr sz="2600" spc="-20" dirty="0">
                <a:solidFill>
                  <a:srgbClr val="660066"/>
                </a:solidFill>
                <a:latin typeface="Arial"/>
                <a:cs typeface="Arial"/>
              </a:rPr>
              <a:t>ways </a:t>
            </a:r>
            <a:r>
              <a:rPr sz="2600" spc="-15" dirty="0">
                <a:solidFill>
                  <a:srgbClr val="660066"/>
                </a:solidFill>
                <a:latin typeface="Arial"/>
                <a:cs typeface="Arial"/>
              </a:rPr>
              <a:t>that the</a:t>
            </a:r>
            <a:r>
              <a:rPr sz="2600" spc="-215" dirty="0">
                <a:solidFill>
                  <a:srgbClr val="660066"/>
                </a:solidFill>
                <a:latin typeface="Arial"/>
                <a:cs typeface="Arial"/>
              </a:rPr>
              <a:t> </a:t>
            </a:r>
            <a:r>
              <a:rPr sz="2600" spc="-20" dirty="0">
                <a:solidFill>
                  <a:srgbClr val="660066"/>
                </a:solidFill>
                <a:latin typeface="Arial"/>
                <a:cs typeface="Arial"/>
              </a:rPr>
              <a:t>model  conceptualizes </a:t>
            </a:r>
            <a:r>
              <a:rPr sz="2600" spc="-10" dirty="0">
                <a:solidFill>
                  <a:srgbClr val="660066"/>
                </a:solidFill>
                <a:latin typeface="Arial"/>
                <a:cs typeface="Arial"/>
              </a:rPr>
              <a:t>its </a:t>
            </a:r>
            <a:r>
              <a:rPr sz="2600" spc="-20" dirty="0">
                <a:solidFill>
                  <a:srgbClr val="660066"/>
                </a:solidFill>
                <a:latin typeface="Arial"/>
                <a:cs typeface="Arial"/>
              </a:rPr>
              <a:t>decision</a:t>
            </a:r>
            <a:r>
              <a:rPr sz="2600" spc="-70" dirty="0">
                <a:solidFill>
                  <a:srgbClr val="660066"/>
                </a:solidFill>
                <a:latin typeface="Arial"/>
                <a:cs typeface="Arial"/>
              </a:rPr>
              <a:t> </a:t>
            </a:r>
            <a:r>
              <a:rPr sz="2600" spc="-20" dirty="0">
                <a:solidFill>
                  <a:srgbClr val="660066"/>
                </a:solidFill>
                <a:latin typeface="Arial"/>
                <a:cs typeface="Arial"/>
              </a:rPr>
              <a:t>function</a:t>
            </a:r>
            <a:endParaRPr sz="2600" dirty="0">
              <a:latin typeface="Arial"/>
              <a:cs typeface="Arial"/>
            </a:endParaRPr>
          </a:p>
          <a:p>
            <a:pPr marL="391160" indent="-365760">
              <a:lnSpc>
                <a:spcPct val="100000"/>
              </a:lnSpc>
              <a:spcBef>
                <a:spcPts val="680"/>
              </a:spcBef>
              <a:buChar char="•"/>
              <a:tabLst>
                <a:tab pos="390525" algn="l"/>
                <a:tab pos="391160" algn="l"/>
              </a:tabLst>
            </a:pPr>
            <a:r>
              <a:rPr sz="3400" dirty="0">
                <a:solidFill>
                  <a:srgbClr val="3333CC"/>
                </a:solidFill>
                <a:latin typeface="Arial"/>
                <a:cs typeface="Arial"/>
              </a:rPr>
              <a:t>Adversarial objective function based on</a:t>
            </a:r>
            <a:r>
              <a:rPr sz="3400" spc="-25" dirty="0">
                <a:solidFill>
                  <a:srgbClr val="3333CC"/>
                </a:solidFill>
                <a:latin typeface="Arial"/>
                <a:cs typeface="Arial"/>
              </a:rPr>
              <a:t> </a:t>
            </a:r>
            <a:r>
              <a:rPr sz="3400" dirty="0">
                <a:solidFill>
                  <a:srgbClr val="3333CC"/>
                </a:solidFill>
                <a:latin typeface="Arial"/>
                <a:cs typeface="Arial"/>
              </a:rPr>
              <a:t>FSG:</a:t>
            </a:r>
            <a:endParaRPr sz="3400" dirty="0">
              <a:latin typeface="Arial"/>
              <a:cs typeface="Arial"/>
            </a:endParaRPr>
          </a:p>
          <a:p>
            <a:pPr marL="392430">
              <a:lnSpc>
                <a:spcPct val="100000"/>
              </a:lnSpc>
              <a:spcBef>
                <a:spcPts val="1215"/>
              </a:spcBef>
            </a:pPr>
            <a:r>
              <a:rPr sz="3000" spc="-5" dirty="0">
                <a:latin typeface="Times New Roman"/>
                <a:cs typeface="Times New Roman"/>
              </a:rPr>
              <a:t>(</a:t>
            </a:r>
            <a:r>
              <a:rPr sz="3000" b="1" spc="-5" dirty="0">
                <a:latin typeface="Times New Roman"/>
                <a:cs typeface="Times New Roman"/>
              </a:rPr>
              <a:t>θ</a:t>
            </a:r>
            <a:r>
              <a:rPr sz="3000" spc="-5" dirty="0">
                <a:latin typeface="Times New Roman"/>
                <a:cs typeface="Times New Roman"/>
              </a:rPr>
              <a:t>, </a:t>
            </a:r>
            <a:r>
              <a:rPr sz="3000" b="1" i="1" spc="-10" dirty="0">
                <a:latin typeface="Times New Roman"/>
                <a:cs typeface="Times New Roman"/>
              </a:rPr>
              <a:t>x</a:t>
            </a:r>
            <a:r>
              <a:rPr sz="3000" i="1" spc="-10" dirty="0">
                <a:latin typeface="Times New Roman"/>
                <a:cs typeface="Times New Roman"/>
              </a:rPr>
              <a:t>,y</a:t>
            </a:r>
            <a:r>
              <a:rPr sz="3000" spc="-10" dirty="0">
                <a:latin typeface="Times New Roman"/>
                <a:cs typeface="Times New Roman"/>
              </a:rPr>
              <a:t>) </a:t>
            </a:r>
            <a:r>
              <a:rPr sz="3000" dirty="0">
                <a:latin typeface="Times New Roman"/>
                <a:cs typeface="Times New Roman"/>
              </a:rPr>
              <a:t>= α </a:t>
            </a:r>
            <a:r>
              <a:rPr sz="3000" i="1" dirty="0">
                <a:latin typeface="Times New Roman"/>
                <a:cs typeface="Times New Roman"/>
              </a:rPr>
              <a:t>J </a:t>
            </a:r>
            <a:r>
              <a:rPr sz="3000" spc="-5" dirty="0">
                <a:latin typeface="Times New Roman"/>
                <a:cs typeface="Times New Roman"/>
              </a:rPr>
              <a:t>(</a:t>
            </a:r>
            <a:r>
              <a:rPr sz="3000" b="1" spc="-5" dirty="0">
                <a:latin typeface="Times New Roman"/>
                <a:cs typeface="Times New Roman"/>
              </a:rPr>
              <a:t>θ</a:t>
            </a:r>
            <a:r>
              <a:rPr sz="3000" spc="-5" dirty="0">
                <a:latin typeface="Times New Roman"/>
                <a:cs typeface="Times New Roman"/>
              </a:rPr>
              <a:t>, </a:t>
            </a:r>
            <a:r>
              <a:rPr sz="3000" b="1" i="1" spc="-10" dirty="0">
                <a:latin typeface="Times New Roman"/>
                <a:cs typeface="Times New Roman"/>
              </a:rPr>
              <a:t>x</a:t>
            </a:r>
            <a:r>
              <a:rPr sz="3000" i="1" spc="-10" dirty="0">
                <a:latin typeface="Times New Roman"/>
                <a:cs typeface="Times New Roman"/>
              </a:rPr>
              <a:t>,y</a:t>
            </a:r>
            <a:r>
              <a:rPr sz="3000" spc="-10" dirty="0">
                <a:latin typeface="Times New Roman"/>
                <a:cs typeface="Times New Roman"/>
              </a:rPr>
              <a:t>) </a:t>
            </a:r>
            <a:r>
              <a:rPr sz="3000" dirty="0">
                <a:latin typeface="Times New Roman"/>
                <a:cs typeface="Times New Roman"/>
              </a:rPr>
              <a:t>+ </a:t>
            </a:r>
            <a:r>
              <a:rPr sz="3000" spc="-10" dirty="0">
                <a:latin typeface="Times New Roman"/>
                <a:cs typeface="Times New Roman"/>
              </a:rPr>
              <a:t>(1−α) </a:t>
            </a:r>
            <a:r>
              <a:rPr sz="3000" i="1" dirty="0">
                <a:latin typeface="Times New Roman"/>
                <a:cs typeface="Times New Roman"/>
              </a:rPr>
              <a:t>J </a:t>
            </a:r>
            <a:r>
              <a:rPr sz="3000" spc="-5" dirty="0">
                <a:latin typeface="Times New Roman"/>
                <a:cs typeface="Times New Roman"/>
              </a:rPr>
              <a:t>(</a:t>
            </a:r>
            <a:r>
              <a:rPr sz="3000" b="1" spc="-5" dirty="0">
                <a:latin typeface="Times New Roman"/>
                <a:cs typeface="Times New Roman"/>
              </a:rPr>
              <a:t>θ</a:t>
            </a:r>
            <a:r>
              <a:rPr sz="3000" spc="-5" dirty="0">
                <a:latin typeface="Times New Roman"/>
                <a:cs typeface="Times New Roman"/>
              </a:rPr>
              <a:t>, </a:t>
            </a:r>
            <a:r>
              <a:rPr sz="3000" b="1" i="1" dirty="0">
                <a:latin typeface="Times New Roman"/>
                <a:cs typeface="Times New Roman"/>
              </a:rPr>
              <a:t>x </a:t>
            </a:r>
            <a:r>
              <a:rPr sz="3000" dirty="0">
                <a:latin typeface="Times New Roman"/>
                <a:cs typeface="Times New Roman"/>
              </a:rPr>
              <a:t>+ ε </a:t>
            </a:r>
            <a:r>
              <a:rPr sz="3000" spc="-10" dirty="0">
                <a:latin typeface="Times New Roman"/>
                <a:cs typeface="Times New Roman"/>
              </a:rPr>
              <a:t>sign(</a:t>
            </a:r>
            <a:r>
              <a:rPr sz="3000" spc="-10" dirty="0">
                <a:latin typeface="Cambria Math"/>
                <a:cs typeface="Cambria Math"/>
              </a:rPr>
              <a:t>∇</a:t>
            </a:r>
            <a:r>
              <a:rPr sz="3000" b="1" i="1" spc="-15" baseline="-16666" dirty="0">
                <a:latin typeface="Times New Roman"/>
                <a:cs typeface="Times New Roman"/>
              </a:rPr>
              <a:t>x </a:t>
            </a:r>
            <a:r>
              <a:rPr sz="3000" i="1" spc="-10" dirty="0">
                <a:latin typeface="Times New Roman"/>
                <a:cs typeface="Times New Roman"/>
              </a:rPr>
              <a:t>J</a:t>
            </a:r>
            <a:r>
              <a:rPr sz="3000" spc="-10" dirty="0">
                <a:latin typeface="Times New Roman"/>
                <a:cs typeface="Times New Roman"/>
              </a:rPr>
              <a:t>(</a:t>
            </a:r>
            <a:r>
              <a:rPr sz="3000" b="1" spc="-10" dirty="0">
                <a:latin typeface="Times New Roman"/>
                <a:cs typeface="Times New Roman"/>
              </a:rPr>
              <a:t>θ</a:t>
            </a:r>
            <a:r>
              <a:rPr sz="3000" spc="-10" dirty="0">
                <a:latin typeface="Times New Roman"/>
                <a:cs typeface="Times New Roman"/>
              </a:rPr>
              <a:t>,</a:t>
            </a:r>
            <a:r>
              <a:rPr sz="3000" spc="-450" dirty="0">
                <a:latin typeface="Times New Roman"/>
                <a:cs typeface="Times New Roman"/>
              </a:rPr>
              <a:t> </a:t>
            </a:r>
            <a:r>
              <a:rPr sz="3000" b="1" i="1" spc="-10" dirty="0">
                <a:latin typeface="Times New Roman"/>
                <a:cs typeface="Times New Roman"/>
              </a:rPr>
              <a:t>x</a:t>
            </a:r>
            <a:r>
              <a:rPr sz="3000" i="1" spc="-10" dirty="0">
                <a:latin typeface="Times New Roman"/>
                <a:cs typeface="Times New Roman"/>
              </a:rPr>
              <a:t>,y</a:t>
            </a:r>
            <a:r>
              <a:rPr sz="3000" spc="-10" dirty="0">
                <a:latin typeface="Times New Roman"/>
                <a:cs typeface="Times New Roman"/>
              </a:rPr>
              <a:t>))</a:t>
            </a:r>
            <a:endParaRPr sz="3000" dirty="0">
              <a:latin typeface="Times New Roman"/>
              <a:cs typeface="Times New Roman"/>
            </a:endParaRPr>
          </a:p>
        </p:txBody>
      </p:sp>
      <p:pic>
        <p:nvPicPr>
          <p:cNvPr id="8" name="Picture 7">
            <a:extLst>
              <a:ext uri="{FF2B5EF4-FFF2-40B4-BE49-F238E27FC236}">
                <a16:creationId xmlns:a16="http://schemas.microsoft.com/office/drawing/2014/main" id="{CE56B0E3-A60F-E149-BBE2-45E7E9B36E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23" y="6324599"/>
            <a:ext cx="368781" cy="509269"/>
          </a:xfrm>
          <a:prstGeom prst="rect">
            <a:avLst/>
          </a:prstGeom>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403898" y="614933"/>
            <a:ext cx="8591001" cy="736099"/>
          </a:xfrm>
          <a:prstGeom prst="rect">
            <a:avLst/>
          </a:prstGeom>
        </p:spPr>
        <p:txBody>
          <a:bodyPr vert="horz" wrap="square" lIns="0" tIns="12700" rIns="0" bIns="0" rtlCol="0">
            <a:spAutoFit/>
          </a:bodyPr>
          <a:lstStyle/>
          <a:p>
            <a:pPr marL="12700">
              <a:lnSpc>
                <a:spcPct val="100000"/>
              </a:lnSpc>
              <a:spcBef>
                <a:spcPts val="100"/>
              </a:spcBef>
            </a:pPr>
            <a:r>
              <a:rPr sz="4700" spc="-5" dirty="0"/>
              <a:t>Uses of </a:t>
            </a:r>
            <a:r>
              <a:rPr lang="en-US" sz="4700" spc="-10" dirty="0"/>
              <a:t>A</a:t>
            </a:r>
            <a:r>
              <a:rPr sz="4700" spc="-10" dirty="0"/>
              <a:t>dversarial</a:t>
            </a:r>
            <a:r>
              <a:rPr sz="4700" spc="-45" dirty="0"/>
              <a:t> </a:t>
            </a:r>
            <a:r>
              <a:rPr lang="en-US" sz="4700" spc="-5" dirty="0"/>
              <a:t>T</a:t>
            </a:r>
            <a:r>
              <a:rPr sz="4700" spc="-5" dirty="0"/>
              <a:t>raining</a:t>
            </a:r>
            <a:endParaRPr sz="4700" dirty="0"/>
          </a:p>
        </p:txBody>
      </p:sp>
      <p:sp>
        <p:nvSpPr>
          <p:cNvPr id="4" name="object 4"/>
          <p:cNvSpPr txBox="1"/>
          <p:nvPr/>
        </p:nvSpPr>
        <p:spPr>
          <a:xfrm>
            <a:off x="237363" y="1448697"/>
            <a:ext cx="9357360" cy="3076575"/>
          </a:xfrm>
          <a:prstGeom prst="rect">
            <a:avLst/>
          </a:prstGeom>
        </p:spPr>
        <p:txBody>
          <a:bodyPr vert="horz" wrap="square" lIns="0" tIns="114935" rIns="0" bIns="0" rtlCol="0">
            <a:spAutoFit/>
          </a:bodyPr>
          <a:lstStyle/>
          <a:p>
            <a:pPr marL="378460" indent="-365760">
              <a:lnSpc>
                <a:spcPct val="100000"/>
              </a:lnSpc>
              <a:spcBef>
                <a:spcPts val="905"/>
              </a:spcBef>
              <a:buChar char="•"/>
              <a:tabLst>
                <a:tab pos="377825" algn="l"/>
                <a:tab pos="378460" algn="l"/>
              </a:tabLst>
            </a:pPr>
            <a:r>
              <a:rPr sz="3400" dirty="0">
                <a:solidFill>
                  <a:srgbClr val="3333CC"/>
                </a:solidFill>
                <a:latin typeface="Arial"/>
                <a:cs typeface="Arial"/>
              </a:rPr>
              <a:t>Adversarial examples have many</a:t>
            </a:r>
            <a:r>
              <a:rPr lang="en-US" sz="3400" spc="-20" dirty="0">
                <a:solidFill>
                  <a:srgbClr val="3333CC"/>
                </a:solidFill>
                <a:latin typeface="Arial"/>
                <a:cs typeface="Arial"/>
              </a:rPr>
              <a:t> ap</a:t>
            </a:r>
            <a:r>
              <a:rPr sz="3400" dirty="0">
                <a:solidFill>
                  <a:srgbClr val="3333CC"/>
                </a:solidFill>
                <a:latin typeface="Arial"/>
                <a:cs typeface="Arial"/>
              </a:rPr>
              <a:t>plications</a:t>
            </a:r>
            <a:endParaRPr sz="3400" dirty="0">
              <a:latin typeface="Arial"/>
              <a:cs typeface="Arial"/>
            </a:endParaRPr>
          </a:p>
          <a:p>
            <a:pPr marL="805180" lvl="1" indent="-304800">
              <a:lnSpc>
                <a:spcPct val="100000"/>
              </a:lnSpc>
              <a:spcBef>
                <a:spcPts val="710"/>
              </a:spcBef>
              <a:buChar char="–"/>
              <a:tabLst>
                <a:tab pos="805180" algn="l"/>
              </a:tabLst>
            </a:pPr>
            <a:r>
              <a:rPr sz="3000" spc="-10" dirty="0">
                <a:solidFill>
                  <a:srgbClr val="336600"/>
                </a:solidFill>
                <a:latin typeface="Arial"/>
                <a:cs typeface="Arial"/>
              </a:rPr>
              <a:t>E.g., </a:t>
            </a:r>
            <a:r>
              <a:rPr sz="3000" spc="-5" dirty="0">
                <a:solidFill>
                  <a:srgbClr val="336600"/>
                </a:solidFill>
                <a:latin typeface="Arial"/>
                <a:cs typeface="Arial"/>
              </a:rPr>
              <a:t>they are </a:t>
            </a:r>
            <a:r>
              <a:rPr sz="3000" spc="-10" dirty="0">
                <a:solidFill>
                  <a:srgbClr val="336600"/>
                </a:solidFill>
                <a:latin typeface="Arial"/>
                <a:cs typeface="Arial"/>
              </a:rPr>
              <a:t>useful </a:t>
            </a:r>
            <a:r>
              <a:rPr sz="3000" dirty="0">
                <a:solidFill>
                  <a:srgbClr val="336600"/>
                </a:solidFill>
                <a:latin typeface="Arial"/>
                <a:cs typeface="Arial"/>
              </a:rPr>
              <a:t>in </a:t>
            </a:r>
            <a:r>
              <a:rPr sz="3000" spc="-10" dirty="0">
                <a:solidFill>
                  <a:srgbClr val="336600"/>
                </a:solidFill>
                <a:latin typeface="Arial"/>
                <a:cs typeface="Arial"/>
              </a:rPr>
              <a:t>computer</a:t>
            </a:r>
            <a:r>
              <a:rPr sz="3000" spc="-65" dirty="0">
                <a:solidFill>
                  <a:srgbClr val="336600"/>
                </a:solidFill>
                <a:latin typeface="Arial"/>
                <a:cs typeface="Arial"/>
              </a:rPr>
              <a:t> </a:t>
            </a:r>
            <a:r>
              <a:rPr sz="3000" spc="-5" dirty="0">
                <a:solidFill>
                  <a:srgbClr val="336600"/>
                </a:solidFill>
                <a:latin typeface="Arial"/>
                <a:cs typeface="Arial"/>
              </a:rPr>
              <a:t>security</a:t>
            </a:r>
            <a:endParaRPr sz="3000" dirty="0">
              <a:latin typeface="Arial"/>
              <a:cs typeface="Arial"/>
            </a:endParaRPr>
          </a:p>
          <a:p>
            <a:pPr marL="1231900" lvl="2" indent="-243840">
              <a:lnSpc>
                <a:spcPct val="100000"/>
              </a:lnSpc>
              <a:spcBef>
                <a:spcPts val="595"/>
              </a:spcBef>
              <a:buChar char="•"/>
              <a:tabLst>
                <a:tab pos="1231900" algn="l"/>
              </a:tabLst>
            </a:pPr>
            <a:r>
              <a:rPr sz="2600" spc="-20" dirty="0">
                <a:solidFill>
                  <a:srgbClr val="660066"/>
                </a:solidFill>
                <a:latin typeface="Arial"/>
                <a:cs typeface="Arial"/>
              </a:rPr>
              <a:t>Adversarial examples </a:t>
            </a:r>
            <a:r>
              <a:rPr sz="2600" spc="-15" dirty="0">
                <a:solidFill>
                  <a:srgbClr val="660066"/>
                </a:solidFill>
                <a:latin typeface="Arial"/>
                <a:cs typeface="Arial"/>
              </a:rPr>
              <a:t>are </a:t>
            </a:r>
            <a:r>
              <a:rPr sz="2600" spc="-20" dirty="0">
                <a:solidFill>
                  <a:srgbClr val="660066"/>
                </a:solidFill>
                <a:latin typeface="Arial"/>
                <a:cs typeface="Arial"/>
              </a:rPr>
              <a:t>hard </a:t>
            </a:r>
            <a:r>
              <a:rPr sz="2600" spc="-10" dirty="0">
                <a:solidFill>
                  <a:srgbClr val="660066"/>
                </a:solidFill>
                <a:latin typeface="Arial"/>
                <a:cs typeface="Arial"/>
              </a:rPr>
              <a:t>to </a:t>
            </a:r>
            <a:r>
              <a:rPr sz="2600" spc="-20" dirty="0">
                <a:solidFill>
                  <a:srgbClr val="660066"/>
                </a:solidFill>
                <a:latin typeface="Arial"/>
                <a:cs typeface="Arial"/>
              </a:rPr>
              <a:t>defend</a:t>
            </a:r>
            <a:r>
              <a:rPr sz="2600" spc="-155" dirty="0">
                <a:solidFill>
                  <a:srgbClr val="660066"/>
                </a:solidFill>
                <a:latin typeface="Arial"/>
                <a:cs typeface="Arial"/>
              </a:rPr>
              <a:t> </a:t>
            </a:r>
            <a:r>
              <a:rPr sz="2600" spc="-20" dirty="0">
                <a:solidFill>
                  <a:srgbClr val="660066"/>
                </a:solidFill>
                <a:latin typeface="Arial"/>
                <a:cs typeface="Arial"/>
              </a:rPr>
              <a:t>against</a:t>
            </a:r>
            <a:endParaRPr sz="2600" dirty="0">
              <a:latin typeface="Arial"/>
              <a:cs typeface="Arial"/>
            </a:endParaRPr>
          </a:p>
          <a:p>
            <a:pPr marL="805180" lvl="1" indent="-304800">
              <a:lnSpc>
                <a:spcPct val="100000"/>
              </a:lnSpc>
              <a:spcBef>
                <a:spcPts val="680"/>
              </a:spcBef>
              <a:buChar char="–"/>
              <a:tabLst>
                <a:tab pos="805180" algn="l"/>
              </a:tabLst>
            </a:pPr>
            <a:r>
              <a:rPr sz="3000" spc="-5" dirty="0">
                <a:solidFill>
                  <a:srgbClr val="336600"/>
                </a:solidFill>
                <a:latin typeface="Arial"/>
                <a:cs typeface="Arial"/>
              </a:rPr>
              <a:t>They are </a:t>
            </a:r>
            <a:r>
              <a:rPr sz="3000" spc="-10" dirty="0">
                <a:solidFill>
                  <a:srgbClr val="336600"/>
                </a:solidFill>
                <a:latin typeface="Arial"/>
                <a:cs typeface="Arial"/>
              </a:rPr>
              <a:t>interesting </a:t>
            </a:r>
            <a:r>
              <a:rPr sz="3000" spc="-5" dirty="0">
                <a:solidFill>
                  <a:srgbClr val="336600"/>
                </a:solidFill>
                <a:latin typeface="Arial"/>
                <a:cs typeface="Arial"/>
              </a:rPr>
              <a:t>in the </a:t>
            </a:r>
            <a:r>
              <a:rPr sz="3000" spc="-10" dirty="0">
                <a:solidFill>
                  <a:srgbClr val="336600"/>
                </a:solidFill>
                <a:latin typeface="Arial"/>
                <a:cs typeface="Arial"/>
              </a:rPr>
              <a:t>context </a:t>
            </a:r>
            <a:r>
              <a:rPr sz="3000" spc="-5" dirty="0">
                <a:solidFill>
                  <a:srgbClr val="336600"/>
                </a:solidFill>
                <a:latin typeface="Arial"/>
                <a:cs typeface="Arial"/>
              </a:rPr>
              <a:t>of</a:t>
            </a:r>
            <a:r>
              <a:rPr sz="3000" spc="-45" dirty="0">
                <a:solidFill>
                  <a:srgbClr val="336600"/>
                </a:solidFill>
                <a:latin typeface="Arial"/>
                <a:cs typeface="Arial"/>
              </a:rPr>
              <a:t> </a:t>
            </a:r>
            <a:r>
              <a:rPr sz="3000" spc="-5" dirty="0">
                <a:solidFill>
                  <a:srgbClr val="336600"/>
                </a:solidFill>
                <a:latin typeface="Arial"/>
                <a:cs typeface="Arial"/>
              </a:rPr>
              <a:t>regularization</a:t>
            </a:r>
            <a:endParaRPr sz="3000" dirty="0">
              <a:latin typeface="Arial"/>
              <a:cs typeface="Arial"/>
            </a:endParaRPr>
          </a:p>
          <a:p>
            <a:pPr marL="1231265" marR="372110" lvl="2" indent="-243840">
              <a:lnSpc>
                <a:spcPts val="3100"/>
              </a:lnSpc>
              <a:spcBef>
                <a:spcPts val="735"/>
              </a:spcBef>
              <a:buChar char="•"/>
              <a:tabLst>
                <a:tab pos="1231900" algn="l"/>
              </a:tabLst>
            </a:pPr>
            <a:r>
              <a:rPr sz="2600" spc="-15" dirty="0">
                <a:solidFill>
                  <a:srgbClr val="660066"/>
                </a:solidFill>
                <a:latin typeface="Arial"/>
                <a:cs typeface="Arial"/>
              </a:rPr>
              <a:t>Using adversarially </a:t>
            </a:r>
            <a:r>
              <a:rPr sz="2600" spc="-20" dirty="0">
                <a:solidFill>
                  <a:srgbClr val="660066"/>
                </a:solidFill>
                <a:latin typeface="Arial"/>
                <a:cs typeface="Arial"/>
              </a:rPr>
              <a:t>perturbed samples </a:t>
            </a:r>
            <a:r>
              <a:rPr sz="2600" spc="-15" dirty="0">
                <a:solidFill>
                  <a:srgbClr val="660066"/>
                </a:solidFill>
                <a:latin typeface="Arial"/>
                <a:cs typeface="Arial"/>
              </a:rPr>
              <a:t>we can</a:t>
            </a:r>
            <a:r>
              <a:rPr sz="2600" spc="-165" dirty="0">
                <a:solidFill>
                  <a:srgbClr val="660066"/>
                </a:solidFill>
                <a:latin typeface="Arial"/>
                <a:cs typeface="Arial"/>
              </a:rPr>
              <a:t> </a:t>
            </a:r>
            <a:r>
              <a:rPr sz="2600" spc="-20" dirty="0">
                <a:solidFill>
                  <a:srgbClr val="660066"/>
                </a:solidFill>
                <a:latin typeface="Arial"/>
                <a:cs typeface="Arial"/>
              </a:rPr>
              <a:t>reduce  </a:t>
            </a:r>
            <a:r>
              <a:rPr sz="2600" spc="-15" dirty="0">
                <a:solidFill>
                  <a:srgbClr val="660066"/>
                </a:solidFill>
                <a:latin typeface="Arial"/>
                <a:cs typeface="Arial"/>
              </a:rPr>
              <a:t>error rate </a:t>
            </a:r>
            <a:r>
              <a:rPr sz="2600" spc="-10" dirty="0">
                <a:solidFill>
                  <a:srgbClr val="660066"/>
                </a:solidFill>
                <a:latin typeface="Arial"/>
                <a:cs typeface="Arial"/>
              </a:rPr>
              <a:t>on </a:t>
            </a:r>
            <a:r>
              <a:rPr sz="2600" spc="-15" dirty="0">
                <a:solidFill>
                  <a:srgbClr val="660066"/>
                </a:solidFill>
                <a:latin typeface="Arial"/>
                <a:cs typeface="Arial"/>
              </a:rPr>
              <a:t>test</a:t>
            </a:r>
            <a:r>
              <a:rPr sz="2600" spc="-114" dirty="0">
                <a:solidFill>
                  <a:srgbClr val="660066"/>
                </a:solidFill>
                <a:latin typeface="Arial"/>
                <a:cs typeface="Arial"/>
              </a:rPr>
              <a:t> </a:t>
            </a:r>
            <a:r>
              <a:rPr sz="2600" spc="-20" dirty="0">
                <a:solidFill>
                  <a:srgbClr val="660066"/>
                </a:solidFill>
                <a:latin typeface="Arial"/>
                <a:cs typeface="Arial"/>
              </a:rPr>
              <a:t>set</a:t>
            </a:r>
            <a:endParaRPr sz="2600" dirty="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384300" y="304800"/>
            <a:ext cx="7096125" cy="695960"/>
          </a:xfrm>
          <a:prstGeom prst="rect">
            <a:avLst/>
          </a:prstGeom>
        </p:spPr>
        <p:txBody>
          <a:bodyPr vert="horz" wrap="square" lIns="0" tIns="12700" rIns="0" bIns="0" rtlCol="0">
            <a:spAutoFit/>
          </a:bodyPr>
          <a:lstStyle/>
          <a:p>
            <a:pPr marL="12700">
              <a:lnSpc>
                <a:spcPct val="100000"/>
              </a:lnSpc>
              <a:spcBef>
                <a:spcPts val="100"/>
              </a:spcBef>
            </a:pPr>
            <a:r>
              <a:rPr spc="-25" dirty="0"/>
              <a:t>Importance </a:t>
            </a:r>
            <a:r>
              <a:rPr spc="-15" dirty="0"/>
              <a:t>of</a:t>
            </a:r>
            <a:r>
              <a:rPr spc="-110" dirty="0"/>
              <a:t> </a:t>
            </a:r>
            <a:r>
              <a:rPr spc="-25" dirty="0"/>
              <a:t>Regularization</a:t>
            </a:r>
          </a:p>
        </p:txBody>
      </p:sp>
      <p:sp>
        <p:nvSpPr>
          <p:cNvPr id="4" name="object 4"/>
          <p:cNvSpPr txBox="1"/>
          <p:nvPr/>
        </p:nvSpPr>
        <p:spPr>
          <a:xfrm>
            <a:off x="546100" y="1371600"/>
            <a:ext cx="9906000" cy="6040115"/>
          </a:xfrm>
          <a:prstGeom prst="rect">
            <a:avLst/>
          </a:prstGeom>
        </p:spPr>
        <p:txBody>
          <a:bodyPr vert="horz" wrap="square" lIns="0" tIns="23495" rIns="0" bIns="0" rtlCol="0">
            <a:spAutoFit/>
          </a:bodyPr>
          <a:lstStyle/>
          <a:p>
            <a:pPr marL="351155" marR="662305" indent="-339090">
              <a:lnSpc>
                <a:spcPct val="97800"/>
              </a:lnSpc>
              <a:spcBef>
                <a:spcPts val="185"/>
              </a:spcBef>
              <a:buChar char="•"/>
              <a:tabLst>
                <a:tab pos="351790" algn="l"/>
              </a:tabLst>
            </a:pPr>
            <a:r>
              <a:rPr sz="3200" spc="-20" dirty="0">
                <a:solidFill>
                  <a:srgbClr val="3333CC"/>
                </a:solidFill>
                <a:latin typeface="Arial"/>
                <a:cs typeface="Arial"/>
              </a:rPr>
              <a:t>Overly complex </a:t>
            </a:r>
            <a:r>
              <a:rPr lang="en-US" sz="3200" spc="-20" dirty="0">
                <a:solidFill>
                  <a:srgbClr val="3333CC"/>
                </a:solidFill>
                <a:latin typeface="Arial"/>
                <a:cs typeface="Arial"/>
              </a:rPr>
              <a:t>ML </a:t>
            </a:r>
            <a:r>
              <a:rPr sz="3200" spc="-15" dirty="0">
                <a:solidFill>
                  <a:srgbClr val="3333CC"/>
                </a:solidFill>
                <a:latin typeface="Arial"/>
                <a:cs typeface="Arial"/>
              </a:rPr>
              <a:t>famil</a:t>
            </a:r>
            <a:r>
              <a:rPr lang="en-US" sz="3200" spc="-15" dirty="0">
                <a:solidFill>
                  <a:srgbClr val="3333CC"/>
                </a:solidFill>
                <a:latin typeface="Arial"/>
                <a:cs typeface="Arial"/>
              </a:rPr>
              <a:t>ies</a:t>
            </a:r>
            <a:r>
              <a:rPr sz="3200" spc="-15" dirty="0">
                <a:solidFill>
                  <a:srgbClr val="3333CC"/>
                </a:solidFill>
                <a:latin typeface="Arial"/>
                <a:cs typeface="Arial"/>
              </a:rPr>
              <a:t> </a:t>
            </a:r>
            <a:r>
              <a:rPr sz="3200" spc="-20" dirty="0">
                <a:solidFill>
                  <a:srgbClr val="3333CC"/>
                </a:solidFill>
                <a:latin typeface="Arial"/>
                <a:cs typeface="Arial"/>
              </a:rPr>
              <a:t>do </a:t>
            </a:r>
            <a:r>
              <a:rPr sz="3200" b="1" spc="-20" dirty="0">
                <a:solidFill>
                  <a:srgbClr val="3333CC"/>
                </a:solidFill>
                <a:latin typeface="Arial"/>
                <a:cs typeface="Arial"/>
              </a:rPr>
              <a:t>not</a:t>
            </a:r>
            <a:r>
              <a:rPr sz="3200" spc="-20" dirty="0">
                <a:solidFill>
                  <a:srgbClr val="3333CC"/>
                </a:solidFill>
                <a:latin typeface="Arial"/>
                <a:cs typeface="Arial"/>
              </a:rPr>
              <a:t> necessarily</a:t>
            </a:r>
            <a:endParaRPr lang="en-US" sz="3200" spc="-20" dirty="0">
              <a:solidFill>
                <a:srgbClr val="3333CC"/>
              </a:solidFill>
              <a:latin typeface="Arial"/>
              <a:cs typeface="Arial"/>
            </a:endParaRPr>
          </a:p>
          <a:p>
            <a:pPr marL="808355" marR="662305" lvl="1" indent="-339090">
              <a:lnSpc>
                <a:spcPct val="97800"/>
              </a:lnSpc>
              <a:spcBef>
                <a:spcPts val="185"/>
              </a:spcBef>
              <a:buChar char="•"/>
              <a:tabLst>
                <a:tab pos="351790" algn="l"/>
              </a:tabLst>
            </a:pPr>
            <a:r>
              <a:rPr sz="2800" spc="-20" dirty="0">
                <a:solidFill>
                  <a:srgbClr val="3333CC"/>
                </a:solidFill>
                <a:latin typeface="Arial"/>
                <a:cs typeface="Arial"/>
              </a:rPr>
              <a:t>include</a:t>
            </a:r>
            <a:r>
              <a:rPr lang="en-US" sz="2800" spc="-20" dirty="0">
                <a:solidFill>
                  <a:srgbClr val="3333CC"/>
                </a:solidFill>
                <a:latin typeface="Arial"/>
                <a:cs typeface="Arial"/>
              </a:rPr>
              <a:t> the</a:t>
            </a:r>
            <a:r>
              <a:rPr sz="2800" spc="-20" dirty="0">
                <a:solidFill>
                  <a:srgbClr val="3333CC"/>
                </a:solidFill>
                <a:latin typeface="Arial"/>
                <a:cs typeface="Arial"/>
              </a:rPr>
              <a:t> </a:t>
            </a:r>
            <a:r>
              <a:rPr sz="2800" spc="-25" dirty="0">
                <a:solidFill>
                  <a:srgbClr val="3333CC"/>
                </a:solidFill>
                <a:latin typeface="Arial"/>
                <a:cs typeface="Arial"/>
              </a:rPr>
              <a:t>target </a:t>
            </a:r>
            <a:r>
              <a:rPr sz="2800" spc="-20" dirty="0">
                <a:solidFill>
                  <a:srgbClr val="3333CC"/>
                </a:solidFill>
                <a:latin typeface="Arial"/>
                <a:cs typeface="Arial"/>
              </a:rPr>
              <a:t>function</a:t>
            </a:r>
            <a:endParaRPr lang="en-US" sz="2800" spc="-20" dirty="0">
              <a:solidFill>
                <a:srgbClr val="3333CC"/>
              </a:solidFill>
              <a:latin typeface="Arial"/>
              <a:cs typeface="Arial"/>
            </a:endParaRPr>
          </a:p>
          <a:p>
            <a:pPr marL="808355" marR="662305" lvl="1" indent="-339090">
              <a:lnSpc>
                <a:spcPct val="97800"/>
              </a:lnSpc>
              <a:spcBef>
                <a:spcPts val="185"/>
              </a:spcBef>
              <a:buChar char="•"/>
              <a:tabLst>
                <a:tab pos="351790" algn="l"/>
              </a:tabLst>
            </a:pPr>
            <a:r>
              <a:rPr sz="2800" spc="-20" dirty="0">
                <a:solidFill>
                  <a:srgbClr val="3333CC"/>
                </a:solidFill>
                <a:latin typeface="Arial"/>
                <a:cs typeface="Arial"/>
              </a:rPr>
              <a:t>true data </a:t>
            </a:r>
            <a:r>
              <a:rPr sz="2800" spc="-25" dirty="0">
                <a:solidFill>
                  <a:srgbClr val="3333CC"/>
                </a:solidFill>
                <a:latin typeface="Arial"/>
                <a:cs typeface="Arial"/>
              </a:rPr>
              <a:t>generating  </a:t>
            </a:r>
            <a:r>
              <a:rPr sz="2800" spc="-20" dirty="0">
                <a:solidFill>
                  <a:srgbClr val="3333CC"/>
                </a:solidFill>
                <a:latin typeface="Arial"/>
                <a:cs typeface="Arial"/>
              </a:rPr>
              <a:t>process</a:t>
            </a:r>
            <a:endParaRPr lang="en-US" sz="2800" spc="-20" dirty="0">
              <a:solidFill>
                <a:srgbClr val="3333CC"/>
              </a:solidFill>
              <a:latin typeface="Arial"/>
              <a:cs typeface="Arial"/>
            </a:endParaRPr>
          </a:p>
          <a:p>
            <a:pPr marL="808355" marR="662305" lvl="1" indent="-339090">
              <a:lnSpc>
                <a:spcPct val="97800"/>
              </a:lnSpc>
              <a:spcBef>
                <a:spcPts val="185"/>
              </a:spcBef>
              <a:buChar char="•"/>
              <a:tabLst>
                <a:tab pos="351790" algn="l"/>
              </a:tabLst>
            </a:pPr>
            <a:r>
              <a:rPr sz="2800" spc="-15" dirty="0">
                <a:solidFill>
                  <a:srgbClr val="3333CC"/>
                </a:solidFill>
                <a:latin typeface="Arial"/>
                <a:cs typeface="Arial"/>
              </a:rPr>
              <a:t>or </a:t>
            </a:r>
            <a:r>
              <a:rPr sz="2800" spc="-20" dirty="0">
                <a:solidFill>
                  <a:srgbClr val="3333CC"/>
                </a:solidFill>
                <a:latin typeface="Arial"/>
                <a:cs typeface="Arial"/>
              </a:rPr>
              <a:t>even </a:t>
            </a:r>
            <a:r>
              <a:rPr sz="2800" spc="-15" dirty="0">
                <a:solidFill>
                  <a:srgbClr val="3333CC"/>
                </a:solidFill>
                <a:latin typeface="Arial"/>
                <a:cs typeface="Arial"/>
              </a:rPr>
              <a:t>an</a:t>
            </a:r>
            <a:r>
              <a:rPr sz="2800" spc="-90" dirty="0">
                <a:solidFill>
                  <a:srgbClr val="3333CC"/>
                </a:solidFill>
                <a:latin typeface="Arial"/>
                <a:cs typeface="Arial"/>
              </a:rPr>
              <a:t> </a:t>
            </a:r>
            <a:r>
              <a:rPr sz="2800" spc="-25" dirty="0">
                <a:solidFill>
                  <a:srgbClr val="3333CC"/>
                </a:solidFill>
                <a:latin typeface="Arial"/>
                <a:cs typeface="Arial"/>
              </a:rPr>
              <a:t>approximation</a:t>
            </a:r>
            <a:endParaRPr lang="en-US" sz="2800" spc="-25" dirty="0">
              <a:solidFill>
                <a:srgbClr val="3333CC"/>
              </a:solidFill>
              <a:latin typeface="Arial"/>
              <a:cs typeface="Arial"/>
            </a:endParaRPr>
          </a:p>
          <a:p>
            <a:pPr marL="808355" marR="662305" lvl="1" indent="-339090">
              <a:lnSpc>
                <a:spcPct val="97800"/>
              </a:lnSpc>
              <a:spcBef>
                <a:spcPts val="185"/>
              </a:spcBef>
              <a:buChar char="•"/>
              <a:tabLst>
                <a:tab pos="351790" algn="l"/>
              </a:tabLst>
            </a:pPr>
            <a:endParaRPr sz="2800" dirty="0">
              <a:latin typeface="Arial"/>
              <a:cs typeface="Arial"/>
            </a:endParaRPr>
          </a:p>
          <a:p>
            <a:pPr marL="351155" marR="56515" indent="-339090">
              <a:lnSpc>
                <a:spcPts val="3790"/>
              </a:lnSpc>
              <a:spcBef>
                <a:spcPts val="935"/>
              </a:spcBef>
              <a:buChar char="•"/>
              <a:tabLst>
                <a:tab pos="351790" algn="l"/>
              </a:tabLst>
            </a:pPr>
            <a:r>
              <a:rPr sz="3200" spc="-20" dirty="0">
                <a:solidFill>
                  <a:srgbClr val="3333CC"/>
                </a:solidFill>
                <a:latin typeface="Arial"/>
                <a:cs typeface="Arial"/>
              </a:rPr>
              <a:t>Most deep learning applications </a:t>
            </a:r>
            <a:r>
              <a:rPr sz="3200" spc="-15" dirty="0">
                <a:solidFill>
                  <a:srgbClr val="3333CC"/>
                </a:solidFill>
                <a:latin typeface="Arial"/>
                <a:cs typeface="Arial"/>
              </a:rPr>
              <a:t>are </a:t>
            </a:r>
            <a:r>
              <a:rPr sz="3200" spc="-20" dirty="0">
                <a:solidFill>
                  <a:srgbClr val="3333CC"/>
                </a:solidFill>
                <a:latin typeface="Arial"/>
                <a:cs typeface="Arial"/>
              </a:rPr>
              <a:t>where</a:t>
            </a:r>
            <a:r>
              <a:rPr lang="en-US" sz="3200" spc="-20" dirty="0">
                <a:solidFill>
                  <a:srgbClr val="3333CC"/>
                </a:solidFill>
                <a:latin typeface="Arial"/>
                <a:cs typeface="Arial"/>
              </a:rPr>
              <a:t> the</a:t>
            </a:r>
            <a:r>
              <a:rPr sz="3200" spc="-170" dirty="0">
                <a:solidFill>
                  <a:srgbClr val="3333CC"/>
                </a:solidFill>
                <a:latin typeface="Arial"/>
                <a:cs typeface="Arial"/>
              </a:rPr>
              <a:t> </a:t>
            </a:r>
            <a:r>
              <a:rPr sz="3200" spc="-15" dirty="0">
                <a:solidFill>
                  <a:srgbClr val="3333CC"/>
                </a:solidFill>
                <a:latin typeface="Arial"/>
                <a:cs typeface="Arial"/>
              </a:rPr>
              <a:t>true  </a:t>
            </a:r>
            <a:r>
              <a:rPr sz="3200" spc="-20" dirty="0">
                <a:solidFill>
                  <a:srgbClr val="3333CC"/>
                </a:solidFill>
                <a:latin typeface="Arial"/>
                <a:cs typeface="Arial"/>
              </a:rPr>
              <a:t>data generating process </a:t>
            </a:r>
            <a:r>
              <a:rPr lang="en-US" sz="3200" spc="-5" dirty="0">
                <a:solidFill>
                  <a:srgbClr val="3333CC"/>
                </a:solidFill>
                <a:latin typeface="Arial"/>
                <a:cs typeface="Arial"/>
              </a:rPr>
              <a:t>is</a:t>
            </a:r>
            <a:r>
              <a:rPr sz="3200" spc="-5" dirty="0">
                <a:solidFill>
                  <a:srgbClr val="3333CC"/>
                </a:solidFill>
                <a:latin typeface="Arial"/>
                <a:cs typeface="Arial"/>
              </a:rPr>
              <a:t> </a:t>
            </a:r>
            <a:r>
              <a:rPr sz="3200" spc="-20" dirty="0">
                <a:solidFill>
                  <a:srgbClr val="3333CC"/>
                </a:solidFill>
                <a:latin typeface="Arial"/>
                <a:cs typeface="Arial"/>
              </a:rPr>
              <a:t>outside</a:t>
            </a:r>
            <a:r>
              <a:rPr lang="en-US" sz="3200" spc="-20" dirty="0">
                <a:solidFill>
                  <a:srgbClr val="3333CC"/>
                </a:solidFill>
                <a:latin typeface="Arial"/>
                <a:cs typeface="Arial"/>
              </a:rPr>
              <a:t> the deep learning</a:t>
            </a:r>
            <a:r>
              <a:rPr sz="3200" spc="-125" dirty="0">
                <a:solidFill>
                  <a:srgbClr val="3333CC"/>
                </a:solidFill>
                <a:latin typeface="Arial"/>
                <a:cs typeface="Arial"/>
              </a:rPr>
              <a:t> </a:t>
            </a:r>
            <a:r>
              <a:rPr sz="3200" spc="-20" dirty="0">
                <a:solidFill>
                  <a:srgbClr val="3333CC"/>
                </a:solidFill>
                <a:latin typeface="Arial"/>
                <a:cs typeface="Arial"/>
              </a:rPr>
              <a:t>family</a:t>
            </a:r>
            <a:endParaRPr sz="3200" dirty="0">
              <a:latin typeface="Arial"/>
              <a:cs typeface="Arial"/>
            </a:endParaRPr>
          </a:p>
          <a:p>
            <a:pPr marL="747395" marR="5080" lvl="1" indent="-282575">
              <a:lnSpc>
                <a:spcPct val="99600"/>
              </a:lnSpc>
              <a:spcBef>
                <a:spcPts val="465"/>
              </a:spcBef>
              <a:buChar char="–"/>
              <a:tabLst>
                <a:tab pos="747395" algn="l"/>
              </a:tabLst>
            </a:pPr>
            <a:r>
              <a:rPr sz="2800" spc="-15" dirty="0">
                <a:solidFill>
                  <a:srgbClr val="336600"/>
                </a:solidFill>
                <a:latin typeface="Arial"/>
                <a:cs typeface="Arial"/>
              </a:rPr>
              <a:t>Complex domains </a:t>
            </a:r>
            <a:r>
              <a:rPr sz="2800" spc="-10" dirty="0">
                <a:solidFill>
                  <a:srgbClr val="336600"/>
                </a:solidFill>
                <a:latin typeface="Arial"/>
                <a:cs typeface="Arial"/>
              </a:rPr>
              <a:t>of </a:t>
            </a:r>
            <a:r>
              <a:rPr sz="2800" spc="-15" dirty="0">
                <a:solidFill>
                  <a:srgbClr val="336600"/>
                </a:solidFill>
                <a:latin typeface="Arial"/>
                <a:cs typeface="Arial"/>
              </a:rPr>
              <a:t>images, </a:t>
            </a:r>
            <a:r>
              <a:rPr sz="2800" spc="-10" dirty="0">
                <a:solidFill>
                  <a:srgbClr val="336600"/>
                </a:solidFill>
                <a:latin typeface="Arial"/>
                <a:cs typeface="Arial"/>
              </a:rPr>
              <a:t>audio </a:t>
            </a:r>
            <a:r>
              <a:rPr sz="2800" spc="-15" dirty="0">
                <a:solidFill>
                  <a:srgbClr val="336600"/>
                </a:solidFill>
                <a:latin typeface="Arial"/>
                <a:cs typeface="Arial"/>
              </a:rPr>
              <a:t>sequences </a:t>
            </a:r>
            <a:r>
              <a:rPr sz="2800" spc="-10" dirty="0">
                <a:solidFill>
                  <a:srgbClr val="336600"/>
                </a:solidFill>
                <a:latin typeface="Arial"/>
                <a:cs typeface="Arial"/>
              </a:rPr>
              <a:t>and </a:t>
            </a:r>
            <a:r>
              <a:rPr sz="2800" spc="-15" dirty="0">
                <a:solidFill>
                  <a:srgbClr val="336600"/>
                </a:solidFill>
                <a:latin typeface="Arial"/>
                <a:cs typeface="Arial"/>
              </a:rPr>
              <a:t>text</a:t>
            </a:r>
            <a:r>
              <a:rPr lang="en-US" sz="2800" spc="-15" dirty="0">
                <a:solidFill>
                  <a:srgbClr val="336600"/>
                </a:solidFill>
                <a:latin typeface="Arial"/>
                <a:cs typeface="Arial"/>
              </a:rPr>
              <a:t>, the </a:t>
            </a:r>
            <a:r>
              <a:rPr sz="2800" spc="-10" dirty="0">
                <a:solidFill>
                  <a:srgbClr val="336600"/>
                </a:solidFill>
                <a:latin typeface="Arial"/>
                <a:cs typeface="Arial"/>
              </a:rPr>
              <a:t>true </a:t>
            </a:r>
            <a:r>
              <a:rPr sz="2800" spc="-15" dirty="0">
                <a:solidFill>
                  <a:srgbClr val="336600"/>
                </a:solidFill>
                <a:latin typeface="Arial"/>
                <a:cs typeface="Arial"/>
              </a:rPr>
              <a:t>generation process may involve </a:t>
            </a:r>
            <a:r>
              <a:rPr lang="en-US" sz="2800" spc="-10" dirty="0">
                <a:solidFill>
                  <a:srgbClr val="336600"/>
                </a:solidFill>
                <a:latin typeface="Arial"/>
                <a:cs typeface="Arial"/>
              </a:rPr>
              <a:t>a very large space</a:t>
            </a:r>
            <a:endParaRPr sz="2800" dirty="0">
              <a:latin typeface="Arial"/>
              <a:cs typeface="Arial"/>
            </a:endParaRPr>
          </a:p>
          <a:p>
            <a:pPr marL="1143000" marR="409575" lvl="2" indent="-226060">
              <a:lnSpc>
                <a:spcPts val="2810"/>
              </a:lnSpc>
              <a:spcBef>
                <a:spcPts val="670"/>
              </a:spcBef>
              <a:buChar char="•"/>
              <a:tabLst>
                <a:tab pos="1143000" algn="l"/>
              </a:tabLst>
            </a:pPr>
            <a:r>
              <a:rPr sz="2400" spc="-15" dirty="0">
                <a:solidFill>
                  <a:srgbClr val="660066"/>
                </a:solidFill>
                <a:latin typeface="Arial"/>
                <a:cs typeface="Arial"/>
              </a:rPr>
              <a:t>Fitting square </a:t>
            </a:r>
            <a:r>
              <a:rPr lang="en-US" sz="2400" spc="-10" dirty="0">
                <a:solidFill>
                  <a:srgbClr val="660066"/>
                </a:solidFill>
                <a:latin typeface="Arial"/>
                <a:cs typeface="Arial"/>
              </a:rPr>
              <a:t>peg</a:t>
            </a:r>
            <a:r>
              <a:rPr sz="2400" spc="-10" dirty="0">
                <a:solidFill>
                  <a:srgbClr val="660066"/>
                </a:solidFill>
                <a:latin typeface="Arial"/>
                <a:cs typeface="Arial"/>
              </a:rPr>
              <a:t> </a:t>
            </a:r>
            <a:r>
              <a:rPr sz="2400" spc="-15" dirty="0">
                <a:solidFill>
                  <a:srgbClr val="660066"/>
                </a:solidFill>
                <a:latin typeface="Arial"/>
                <a:cs typeface="Arial"/>
              </a:rPr>
              <a:t>(data generating process) </a:t>
            </a:r>
            <a:r>
              <a:rPr lang="en-US" sz="2400" spc="-15" dirty="0">
                <a:solidFill>
                  <a:srgbClr val="660066"/>
                </a:solidFill>
                <a:latin typeface="Arial"/>
                <a:cs typeface="Arial"/>
              </a:rPr>
              <a:t>in</a:t>
            </a:r>
            <a:r>
              <a:rPr sz="2400" spc="-10" dirty="0">
                <a:solidFill>
                  <a:srgbClr val="660066"/>
                </a:solidFill>
                <a:latin typeface="Arial"/>
                <a:cs typeface="Arial"/>
              </a:rPr>
              <a:t>to </a:t>
            </a:r>
            <a:r>
              <a:rPr lang="en-US" sz="2400" spc="-10" dirty="0">
                <a:solidFill>
                  <a:srgbClr val="660066"/>
                </a:solidFill>
                <a:latin typeface="Arial"/>
                <a:cs typeface="Arial"/>
              </a:rPr>
              <a:t>a </a:t>
            </a:r>
            <a:r>
              <a:rPr sz="2400" spc="-15" dirty="0">
                <a:solidFill>
                  <a:srgbClr val="660066"/>
                </a:solidFill>
                <a:latin typeface="Arial"/>
                <a:cs typeface="Arial"/>
              </a:rPr>
              <a:t>round </a:t>
            </a:r>
            <a:r>
              <a:rPr sz="2400" spc="-10" dirty="0">
                <a:solidFill>
                  <a:srgbClr val="660066"/>
                </a:solidFill>
                <a:latin typeface="Arial"/>
                <a:cs typeface="Arial"/>
              </a:rPr>
              <a:t>hole </a:t>
            </a:r>
            <a:r>
              <a:rPr sz="2400" spc="-15" dirty="0">
                <a:solidFill>
                  <a:srgbClr val="660066"/>
                </a:solidFill>
                <a:latin typeface="Arial"/>
                <a:cs typeface="Arial"/>
              </a:rPr>
              <a:t>(model</a:t>
            </a:r>
            <a:r>
              <a:rPr sz="2400" spc="-35" dirty="0">
                <a:solidFill>
                  <a:srgbClr val="660066"/>
                </a:solidFill>
                <a:latin typeface="Arial"/>
                <a:cs typeface="Arial"/>
              </a:rPr>
              <a:t> </a:t>
            </a:r>
            <a:r>
              <a:rPr sz="2400" spc="-15" dirty="0">
                <a:solidFill>
                  <a:srgbClr val="660066"/>
                </a:solidFill>
                <a:latin typeface="Arial"/>
                <a:cs typeface="Arial"/>
              </a:rPr>
              <a:t>family)</a:t>
            </a:r>
            <a:endParaRPr sz="2400" dirty="0">
              <a:latin typeface="Arial"/>
              <a:cs typeface="Arial"/>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365712" y="745997"/>
            <a:ext cx="5327015" cy="741680"/>
          </a:xfrm>
          <a:prstGeom prst="rect">
            <a:avLst/>
          </a:prstGeom>
        </p:spPr>
        <p:txBody>
          <a:bodyPr vert="horz" wrap="square" lIns="0" tIns="12700" rIns="0" bIns="0" rtlCol="0">
            <a:spAutoFit/>
          </a:bodyPr>
          <a:lstStyle/>
          <a:p>
            <a:pPr marL="12700">
              <a:lnSpc>
                <a:spcPct val="100000"/>
              </a:lnSpc>
              <a:spcBef>
                <a:spcPts val="100"/>
              </a:spcBef>
            </a:pPr>
            <a:r>
              <a:rPr sz="4700" spc="-10" dirty="0"/>
              <a:t>Adversarial</a:t>
            </a:r>
            <a:r>
              <a:rPr sz="4700" spc="-20" dirty="0"/>
              <a:t> </a:t>
            </a:r>
            <a:r>
              <a:rPr sz="4700" spc="-10" dirty="0"/>
              <a:t>Training</a:t>
            </a:r>
            <a:endParaRPr sz="4700"/>
          </a:p>
        </p:txBody>
      </p:sp>
      <p:sp>
        <p:nvSpPr>
          <p:cNvPr id="4" name="object 4"/>
          <p:cNvSpPr txBox="1"/>
          <p:nvPr/>
        </p:nvSpPr>
        <p:spPr>
          <a:xfrm>
            <a:off x="469900" y="1996836"/>
            <a:ext cx="10223500" cy="3778727"/>
          </a:xfrm>
          <a:prstGeom prst="rect">
            <a:avLst/>
          </a:prstGeom>
        </p:spPr>
        <p:txBody>
          <a:bodyPr vert="horz" wrap="square" lIns="0" tIns="9525" rIns="0" bIns="0" rtlCol="0">
            <a:spAutoFit/>
          </a:bodyPr>
          <a:lstStyle/>
          <a:p>
            <a:pPr marL="377825" marR="1400175" indent="-365760">
              <a:lnSpc>
                <a:spcPct val="100600"/>
              </a:lnSpc>
              <a:spcBef>
                <a:spcPts val="75"/>
              </a:spcBef>
              <a:buChar char="•"/>
              <a:tabLst>
                <a:tab pos="377825" algn="l"/>
                <a:tab pos="378460" algn="l"/>
              </a:tabLst>
            </a:pPr>
            <a:r>
              <a:rPr sz="3400" dirty="0">
                <a:solidFill>
                  <a:srgbClr val="3333CC"/>
                </a:solidFill>
                <a:latin typeface="Arial"/>
                <a:cs typeface="Arial"/>
              </a:rPr>
              <a:t>Adversarial training discourages highly  sensitive local</a:t>
            </a:r>
            <a:r>
              <a:rPr sz="3400" spc="-10" dirty="0">
                <a:solidFill>
                  <a:srgbClr val="3333CC"/>
                </a:solidFill>
                <a:latin typeface="Arial"/>
                <a:cs typeface="Arial"/>
              </a:rPr>
              <a:t> </a:t>
            </a:r>
            <a:r>
              <a:rPr sz="3400" dirty="0">
                <a:solidFill>
                  <a:srgbClr val="3333CC"/>
                </a:solidFill>
                <a:latin typeface="Arial"/>
                <a:cs typeface="Arial"/>
              </a:rPr>
              <a:t>behavior</a:t>
            </a:r>
            <a:r>
              <a:rPr lang="en-US" sz="3400" dirty="0">
                <a:solidFill>
                  <a:srgbClr val="3333CC"/>
                </a:solidFill>
                <a:latin typeface="Arial"/>
                <a:cs typeface="Arial"/>
              </a:rPr>
              <a:t> b</a:t>
            </a:r>
            <a:r>
              <a:rPr sz="3400" spc="5" dirty="0">
                <a:solidFill>
                  <a:srgbClr val="3333CC"/>
                </a:solidFill>
                <a:latin typeface="Arial"/>
                <a:cs typeface="Arial"/>
              </a:rPr>
              <a:t>y </a:t>
            </a:r>
            <a:r>
              <a:rPr sz="3400" dirty="0">
                <a:solidFill>
                  <a:srgbClr val="3333CC"/>
                </a:solidFill>
                <a:latin typeface="Arial"/>
                <a:cs typeface="Arial"/>
              </a:rPr>
              <a:t>encouraging </a:t>
            </a:r>
            <a:r>
              <a:rPr lang="en-US" sz="3400" dirty="0">
                <a:solidFill>
                  <a:srgbClr val="3333CC"/>
                </a:solidFill>
                <a:latin typeface="Arial"/>
                <a:cs typeface="Arial"/>
              </a:rPr>
              <a:t>the </a:t>
            </a:r>
            <a:r>
              <a:rPr sz="3400" dirty="0">
                <a:solidFill>
                  <a:srgbClr val="3333CC"/>
                </a:solidFill>
                <a:latin typeface="Arial"/>
                <a:cs typeface="Arial"/>
              </a:rPr>
              <a:t>network to be locally constant  in the neighborhood of the training</a:t>
            </a:r>
            <a:r>
              <a:rPr sz="3400" spc="-40" dirty="0">
                <a:solidFill>
                  <a:srgbClr val="3333CC"/>
                </a:solidFill>
                <a:latin typeface="Arial"/>
                <a:cs typeface="Arial"/>
              </a:rPr>
              <a:t> </a:t>
            </a:r>
            <a:r>
              <a:rPr sz="3400" dirty="0">
                <a:solidFill>
                  <a:srgbClr val="3333CC"/>
                </a:solidFill>
                <a:latin typeface="Arial"/>
                <a:cs typeface="Arial"/>
              </a:rPr>
              <a:t>data</a:t>
            </a:r>
            <a:endParaRPr sz="3400" dirty="0">
              <a:latin typeface="Arial"/>
              <a:cs typeface="Arial"/>
            </a:endParaRPr>
          </a:p>
          <a:p>
            <a:pPr marL="377825" marR="1444625" indent="-365760" algn="just">
              <a:lnSpc>
                <a:spcPct val="100600"/>
              </a:lnSpc>
              <a:spcBef>
                <a:spcPts val="795"/>
              </a:spcBef>
              <a:buChar char="•"/>
              <a:tabLst>
                <a:tab pos="378460" algn="l"/>
              </a:tabLst>
            </a:pPr>
            <a:r>
              <a:rPr sz="3400" dirty="0">
                <a:solidFill>
                  <a:srgbClr val="3333CC"/>
                </a:solidFill>
                <a:latin typeface="Arial"/>
                <a:cs typeface="Arial"/>
              </a:rPr>
              <a:t>This can be seen as a way of explicitly  introducing a local constancy prior into  supervised neural</a:t>
            </a:r>
            <a:r>
              <a:rPr sz="3400" spc="-10" dirty="0">
                <a:solidFill>
                  <a:srgbClr val="3333CC"/>
                </a:solidFill>
                <a:latin typeface="Arial"/>
                <a:cs typeface="Arial"/>
              </a:rPr>
              <a:t> </a:t>
            </a:r>
            <a:r>
              <a:rPr sz="3400" dirty="0">
                <a:solidFill>
                  <a:srgbClr val="3333CC"/>
                </a:solidFill>
                <a:latin typeface="Arial"/>
                <a:cs typeface="Arial"/>
              </a:rPr>
              <a:t>nets</a:t>
            </a:r>
            <a:endParaRPr sz="3400" dirty="0">
              <a:latin typeface="Arial"/>
              <a:cs typeface="Arial"/>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84893" y="453390"/>
            <a:ext cx="9186207" cy="736099"/>
          </a:xfrm>
          <a:prstGeom prst="rect">
            <a:avLst/>
          </a:prstGeom>
        </p:spPr>
        <p:txBody>
          <a:bodyPr vert="horz" wrap="square" lIns="0" tIns="12700" rIns="0" bIns="0" rtlCol="0">
            <a:spAutoFit/>
          </a:bodyPr>
          <a:lstStyle/>
          <a:p>
            <a:pPr marL="12700">
              <a:lnSpc>
                <a:spcPct val="100000"/>
              </a:lnSpc>
              <a:spcBef>
                <a:spcPts val="100"/>
              </a:spcBef>
            </a:pPr>
            <a:r>
              <a:rPr sz="4700" spc="-10" dirty="0"/>
              <a:t>Adversarial </a:t>
            </a:r>
            <a:r>
              <a:rPr lang="en-US" sz="4700" spc="-5" dirty="0"/>
              <a:t>T</a:t>
            </a:r>
            <a:r>
              <a:rPr sz="4700" spc="-5" dirty="0"/>
              <a:t>raining and</a:t>
            </a:r>
            <a:r>
              <a:rPr sz="4700" spc="-30" dirty="0"/>
              <a:t> </a:t>
            </a:r>
            <a:r>
              <a:rPr sz="4700" spc="-5" dirty="0"/>
              <a:t>Capacity</a:t>
            </a:r>
            <a:endParaRPr sz="4700" dirty="0"/>
          </a:p>
        </p:txBody>
      </p:sp>
      <p:sp>
        <p:nvSpPr>
          <p:cNvPr id="4" name="object 4"/>
          <p:cNvSpPr txBox="1"/>
          <p:nvPr/>
        </p:nvSpPr>
        <p:spPr>
          <a:xfrm>
            <a:off x="237363" y="1386585"/>
            <a:ext cx="9554845" cy="5730240"/>
          </a:xfrm>
          <a:prstGeom prst="rect">
            <a:avLst/>
          </a:prstGeom>
        </p:spPr>
        <p:txBody>
          <a:bodyPr vert="horz" wrap="square" lIns="0" tIns="9525" rIns="0" bIns="0" rtlCol="0">
            <a:spAutoFit/>
          </a:bodyPr>
          <a:lstStyle/>
          <a:p>
            <a:pPr marL="377825" marR="5080" indent="-365760">
              <a:lnSpc>
                <a:spcPct val="100600"/>
              </a:lnSpc>
              <a:spcBef>
                <a:spcPts val="75"/>
              </a:spcBef>
              <a:buChar char="•"/>
              <a:tabLst>
                <a:tab pos="377825" algn="l"/>
                <a:tab pos="378460" algn="l"/>
              </a:tabLst>
            </a:pPr>
            <a:r>
              <a:rPr sz="3400" dirty="0">
                <a:solidFill>
                  <a:srgbClr val="3333CC"/>
                </a:solidFill>
                <a:latin typeface="Arial"/>
                <a:cs typeface="Arial"/>
              </a:rPr>
              <a:t>Adversarial training illustrates the power of  using a large function family in combination with  aggressive</a:t>
            </a:r>
            <a:r>
              <a:rPr sz="3400" spc="-5" dirty="0">
                <a:solidFill>
                  <a:srgbClr val="3333CC"/>
                </a:solidFill>
                <a:latin typeface="Arial"/>
                <a:cs typeface="Arial"/>
              </a:rPr>
              <a:t> </a:t>
            </a:r>
            <a:r>
              <a:rPr sz="3400" dirty="0">
                <a:solidFill>
                  <a:srgbClr val="3333CC"/>
                </a:solidFill>
                <a:latin typeface="Arial"/>
                <a:cs typeface="Arial"/>
              </a:rPr>
              <a:t>regularization</a:t>
            </a:r>
            <a:endParaRPr sz="3400" dirty="0">
              <a:latin typeface="Arial"/>
              <a:cs typeface="Arial"/>
            </a:endParaRPr>
          </a:p>
          <a:p>
            <a:pPr marL="805180" marR="99060" lvl="1" indent="-304800">
              <a:lnSpc>
                <a:spcPct val="98700"/>
              </a:lnSpc>
              <a:spcBef>
                <a:spcPts val="880"/>
              </a:spcBef>
              <a:buChar char="–"/>
              <a:tabLst>
                <a:tab pos="805180" algn="l"/>
                <a:tab pos="8489950" algn="l"/>
              </a:tabLst>
            </a:pPr>
            <a:r>
              <a:rPr sz="3000" spc="-5" dirty="0">
                <a:solidFill>
                  <a:srgbClr val="336600"/>
                </a:solidFill>
                <a:latin typeface="Arial"/>
                <a:cs typeface="Arial"/>
              </a:rPr>
              <a:t>Purely linear models, like</a:t>
            </a:r>
            <a:r>
              <a:rPr sz="3000" spc="-20" dirty="0">
                <a:solidFill>
                  <a:srgbClr val="336600"/>
                </a:solidFill>
                <a:latin typeface="Arial"/>
                <a:cs typeface="Arial"/>
              </a:rPr>
              <a:t> </a:t>
            </a:r>
            <a:r>
              <a:rPr sz="3000" spc="-5" dirty="0">
                <a:solidFill>
                  <a:srgbClr val="336600"/>
                </a:solidFill>
                <a:latin typeface="Arial"/>
                <a:cs typeface="Arial"/>
              </a:rPr>
              <a:t>logistic regression,</a:t>
            </a:r>
            <a:r>
              <a:rPr lang="en-US" sz="3000" spc="-5" dirty="0">
                <a:solidFill>
                  <a:srgbClr val="336600"/>
                </a:solidFill>
                <a:latin typeface="Arial"/>
                <a:cs typeface="Arial"/>
              </a:rPr>
              <a:t> </a:t>
            </a:r>
            <a:r>
              <a:rPr sz="3000" spc="-5" dirty="0">
                <a:solidFill>
                  <a:srgbClr val="336600"/>
                </a:solidFill>
                <a:latin typeface="Arial"/>
                <a:cs typeface="Arial"/>
              </a:rPr>
              <a:t>are  unable to resist adversarial examples </a:t>
            </a:r>
            <a:r>
              <a:rPr sz="3000" spc="-10" dirty="0">
                <a:solidFill>
                  <a:srgbClr val="336600"/>
                </a:solidFill>
                <a:latin typeface="Arial"/>
                <a:cs typeface="Arial"/>
              </a:rPr>
              <a:t>because they  </a:t>
            </a:r>
            <a:r>
              <a:rPr sz="3000" spc="-5" dirty="0">
                <a:solidFill>
                  <a:srgbClr val="336600"/>
                </a:solidFill>
                <a:latin typeface="Arial"/>
                <a:cs typeface="Arial"/>
              </a:rPr>
              <a:t>are forced to be</a:t>
            </a:r>
            <a:r>
              <a:rPr sz="3000" spc="-35" dirty="0">
                <a:solidFill>
                  <a:srgbClr val="336600"/>
                </a:solidFill>
                <a:latin typeface="Arial"/>
                <a:cs typeface="Arial"/>
              </a:rPr>
              <a:t> </a:t>
            </a:r>
            <a:r>
              <a:rPr sz="3000" spc="-5" dirty="0">
                <a:solidFill>
                  <a:srgbClr val="336600"/>
                </a:solidFill>
                <a:latin typeface="Arial"/>
                <a:cs typeface="Arial"/>
              </a:rPr>
              <a:t>linear</a:t>
            </a:r>
            <a:endParaRPr sz="3000" dirty="0">
              <a:latin typeface="Arial"/>
              <a:cs typeface="Arial"/>
            </a:endParaRPr>
          </a:p>
          <a:p>
            <a:pPr marL="377825" marR="80645" indent="-365760">
              <a:lnSpc>
                <a:spcPct val="100299"/>
              </a:lnSpc>
              <a:spcBef>
                <a:spcPts val="880"/>
              </a:spcBef>
              <a:buChar char="•"/>
              <a:tabLst>
                <a:tab pos="377825" algn="l"/>
                <a:tab pos="378460" algn="l"/>
              </a:tabLst>
            </a:pPr>
            <a:r>
              <a:rPr sz="3400" dirty="0">
                <a:solidFill>
                  <a:srgbClr val="3333CC"/>
                </a:solidFill>
                <a:latin typeface="Arial"/>
                <a:cs typeface="Arial"/>
              </a:rPr>
              <a:t>Neural networks are able to represent functions  that can range from nearly linear to nearly  locally</a:t>
            </a:r>
            <a:r>
              <a:rPr sz="3400" spc="5" dirty="0">
                <a:solidFill>
                  <a:srgbClr val="3333CC"/>
                </a:solidFill>
                <a:latin typeface="Arial"/>
                <a:cs typeface="Arial"/>
              </a:rPr>
              <a:t> </a:t>
            </a:r>
            <a:r>
              <a:rPr sz="3400" dirty="0">
                <a:solidFill>
                  <a:srgbClr val="3333CC"/>
                </a:solidFill>
                <a:latin typeface="Arial"/>
                <a:cs typeface="Arial"/>
              </a:rPr>
              <a:t>constant</a:t>
            </a:r>
            <a:endParaRPr sz="3400" dirty="0">
              <a:latin typeface="Arial"/>
              <a:cs typeface="Arial"/>
            </a:endParaRPr>
          </a:p>
          <a:p>
            <a:pPr marL="805180" marR="370840" lvl="1" indent="-304800">
              <a:lnSpc>
                <a:spcPct val="100000"/>
              </a:lnSpc>
              <a:spcBef>
                <a:spcPts val="740"/>
              </a:spcBef>
              <a:buChar char="–"/>
              <a:tabLst>
                <a:tab pos="805180" algn="l"/>
              </a:tabLst>
            </a:pPr>
            <a:r>
              <a:rPr sz="3000" spc="-5" dirty="0">
                <a:solidFill>
                  <a:srgbClr val="336600"/>
                </a:solidFill>
                <a:latin typeface="Arial"/>
                <a:cs typeface="Arial"/>
              </a:rPr>
              <a:t>Thus can capture linear trends as well as learning  to resist local</a:t>
            </a:r>
            <a:r>
              <a:rPr sz="3000" spc="-35" dirty="0">
                <a:solidFill>
                  <a:srgbClr val="336600"/>
                </a:solidFill>
                <a:latin typeface="Arial"/>
                <a:cs typeface="Arial"/>
              </a:rPr>
              <a:t> </a:t>
            </a:r>
            <a:r>
              <a:rPr sz="3000" spc="-5" dirty="0">
                <a:solidFill>
                  <a:srgbClr val="336600"/>
                </a:solidFill>
                <a:latin typeface="Arial"/>
                <a:cs typeface="Arial"/>
              </a:rPr>
              <a:t>perturbation</a:t>
            </a:r>
            <a:endParaRPr sz="3000" dirty="0">
              <a:latin typeface="Arial"/>
              <a:cs typeface="Arial"/>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78493" y="504190"/>
            <a:ext cx="9066530" cy="680720"/>
          </a:xfrm>
          <a:prstGeom prst="rect">
            <a:avLst/>
          </a:prstGeom>
        </p:spPr>
        <p:txBody>
          <a:bodyPr vert="horz" wrap="square" lIns="0" tIns="12700" rIns="0" bIns="0" rtlCol="0">
            <a:spAutoFit/>
          </a:bodyPr>
          <a:lstStyle/>
          <a:p>
            <a:pPr marL="12700">
              <a:lnSpc>
                <a:spcPct val="100000"/>
              </a:lnSpc>
              <a:spcBef>
                <a:spcPts val="100"/>
              </a:spcBef>
            </a:pPr>
            <a:r>
              <a:rPr sz="4300" spc="-15" dirty="0"/>
              <a:t>Relation </a:t>
            </a:r>
            <a:r>
              <a:rPr sz="4300" spc="-5" dirty="0"/>
              <a:t>to </a:t>
            </a:r>
            <a:r>
              <a:rPr sz="4300" spc="-20" dirty="0"/>
              <a:t>Semi-supervised</a:t>
            </a:r>
            <a:r>
              <a:rPr sz="4300" spc="-100" dirty="0"/>
              <a:t> </a:t>
            </a:r>
            <a:r>
              <a:rPr sz="4300" spc="-20" dirty="0"/>
              <a:t>Learning</a:t>
            </a:r>
            <a:endParaRPr sz="4300"/>
          </a:p>
        </p:txBody>
      </p:sp>
      <p:sp>
        <p:nvSpPr>
          <p:cNvPr id="4" name="object 4"/>
          <p:cNvSpPr txBox="1"/>
          <p:nvPr/>
        </p:nvSpPr>
        <p:spPr>
          <a:xfrm>
            <a:off x="224663" y="1386585"/>
            <a:ext cx="9577705" cy="5509260"/>
          </a:xfrm>
          <a:prstGeom prst="rect">
            <a:avLst/>
          </a:prstGeom>
        </p:spPr>
        <p:txBody>
          <a:bodyPr vert="horz" wrap="square" lIns="0" tIns="9525" rIns="0" bIns="0" rtlCol="0">
            <a:spAutoFit/>
          </a:bodyPr>
          <a:lstStyle/>
          <a:p>
            <a:pPr marL="390525" marR="1242060" indent="-365760">
              <a:lnSpc>
                <a:spcPct val="100600"/>
              </a:lnSpc>
              <a:spcBef>
                <a:spcPts val="75"/>
              </a:spcBef>
              <a:buChar char="•"/>
              <a:tabLst>
                <a:tab pos="390525" algn="l"/>
                <a:tab pos="391160" algn="l"/>
              </a:tabLst>
            </a:pPr>
            <a:r>
              <a:rPr sz="3400" dirty="0">
                <a:solidFill>
                  <a:srgbClr val="3333CC"/>
                </a:solidFill>
                <a:latin typeface="Arial"/>
                <a:cs typeface="Arial"/>
              </a:rPr>
              <a:t>Adversarial examples provide a means of  accomplishing semi-supervised</a:t>
            </a:r>
            <a:r>
              <a:rPr sz="3400" spc="-20" dirty="0">
                <a:solidFill>
                  <a:srgbClr val="3333CC"/>
                </a:solidFill>
                <a:latin typeface="Arial"/>
                <a:cs typeface="Arial"/>
              </a:rPr>
              <a:t> </a:t>
            </a:r>
            <a:r>
              <a:rPr sz="3400" dirty="0">
                <a:solidFill>
                  <a:srgbClr val="3333CC"/>
                </a:solidFill>
                <a:latin typeface="Arial"/>
                <a:cs typeface="Arial"/>
              </a:rPr>
              <a:t>learning</a:t>
            </a:r>
            <a:endParaRPr sz="3400">
              <a:latin typeface="Arial"/>
              <a:cs typeface="Arial"/>
            </a:endParaRPr>
          </a:p>
          <a:p>
            <a:pPr marL="390525" marR="80010" indent="-365760">
              <a:lnSpc>
                <a:spcPct val="102899"/>
              </a:lnSpc>
              <a:spcBef>
                <a:spcPts val="695"/>
              </a:spcBef>
              <a:buChar char="•"/>
              <a:tabLst>
                <a:tab pos="390525" algn="l"/>
                <a:tab pos="391160" algn="l"/>
              </a:tabLst>
            </a:pPr>
            <a:r>
              <a:rPr sz="3400" spc="5" dirty="0">
                <a:solidFill>
                  <a:srgbClr val="3333CC"/>
                </a:solidFill>
                <a:latin typeface="Arial"/>
                <a:cs typeface="Arial"/>
              </a:rPr>
              <a:t>At </a:t>
            </a:r>
            <a:r>
              <a:rPr sz="3400" dirty="0">
                <a:solidFill>
                  <a:srgbClr val="3333CC"/>
                </a:solidFill>
                <a:latin typeface="Arial"/>
                <a:cs typeface="Arial"/>
              </a:rPr>
              <a:t>a point </a:t>
            </a:r>
            <a:r>
              <a:rPr sz="3400" b="1" i="1" dirty="0">
                <a:latin typeface="Times New Roman"/>
                <a:cs typeface="Times New Roman"/>
              </a:rPr>
              <a:t>x </a:t>
            </a:r>
            <a:r>
              <a:rPr sz="3400" dirty="0">
                <a:solidFill>
                  <a:srgbClr val="3333CC"/>
                </a:solidFill>
                <a:latin typeface="Arial"/>
                <a:cs typeface="Arial"/>
              </a:rPr>
              <a:t>that is not associated with a label in  a </a:t>
            </a:r>
            <a:r>
              <a:rPr sz="3400" spc="-5" dirty="0">
                <a:solidFill>
                  <a:srgbClr val="3333CC"/>
                </a:solidFill>
                <a:latin typeface="Arial"/>
                <a:cs typeface="Arial"/>
              </a:rPr>
              <a:t>dataset, </a:t>
            </a:r>
            <a:r>
              <a:rPr sz="3400" dirty="0">
                <a:solidFill>
                  <a:srgbClr val="3333CC"/>
                </a:solidFill>
                <a:latin typeface="Arial"/>
                <a:cs typeface="Arial"/>
              </a:rPr>
              <a:t>the model itself assigns some label</a:t>
            </a:r>
            <a:r>
              <a:rPr sz="3400" spc="-80" dirty="0">
                <a:solidFill>
                  <a:srgbClr val="3333CC"/>
                </a:solidFill>
                <a:latin typeface="Arial"/>
                <a:cs typeface="Arial"/>
              </a:rPr>
              <a:t> </a:t>
            </a:r>
            <a:r>
              <a:rPr sz="5025" i="1" spc="-630" baseline="5804" dirty="0">
                <a:latin typeface="Cambria"/>
                <a:cs typeface="Cambria"/>
              </a:rPr>
              <a:t>y</a:t>
            </a:r>
            <a:r>
              <a:rPr sz="5025" spc="-630" baseline="6633" dirty="0">
                <a:latin typeface="Calibri"/>
                <a:cs typeface="Calibri"/>
              </a:rPr>
              <a:t>ˆ</a:t>
            </a:r>
            <a:endParaRPr sz="5025" baseline="6633">
              <a:latin typeface="Calibri"/>
              <a:cs typeface="Calibri"/>
            </a:endParaRPr>
          </a:p>
          <a:p>
            <a:pPr marL="390525" marR="17780" indent="-365760">
              <a:lnSpc>
                <a:spcPct val="100299"/>
              </a:lnSpc>
              <a:spcBef>
                <a:spcPts val="830"/>
              </a:spcBef>
              <a:buChar char="•"/>
              <a:tabLst>
                <a:tab pos="390525" algn="l"/>
                <a:tab pos="391160" algn="l"/>
              </a:tabLst>
            </a:pPr>
            <a:r>
              <a:rPr sz="3400" dirty="0">
                <a:solidFill>
                  <a:srgbClr val="3333CC"/>
                </a:solidFill>
                <a:latin typeface="Arial"/>
                <a:cs typeface="Arial"/>
              </a:rPr>
              <a:t>It may not be the true label, but if model is of  high quality then </a:t>
            </a:r>
            <a:r>
              <a:rPr sz="5025" i="1" spc="-104" baseline="6633" dirty="0">
                <a:latin typeface="Cambria"/>
                <a:cs typeface="Cambria"/>
              </a:rPr>
              <a:t>y</a:t>
            </a:r>
            <a:r>
              <a:rPr sz="5025" spc="-104" baseline="7462" dirty="0">
                <a:latin typeface="Calibri"/>
                <a:cs typeface="Calibri"/>
              </a:rPr>
              <a:t>ˆ</a:t>
            </a:r>
            <a:r>
              <a:rPr sz="3400" spc="-70" dirty="0">
                <a:solidFill>
                  <a:srgbClr val="3333CC"/>
                </a:solidFill>
                <a:latin typeface="Arial"/>
                <a:cs typeface="Arial"/>
              </a:rPr>
              <a:t>has </a:t>
            </a:r>
            <a:r>
              <a:rPr sz="3400" dirty="0">
                <a:solidFill>
                  <a:srgbClr val="3333CC"/>
                </a:solidFill>
                <a:latin typeface="Arial"/>
                <a:cs typeface="Arial"/>
              </a:rPr>
              <a:t>a probability of being the  true label</a:t>
            </a:r>
            <a:endParaRPr sz="3400">
              <a:latin typeface="Arial"/>
              <a:cs typeface="Arial"/>
            </a:endParaRPr>
          </a:p>
          <a:p>
            <a:pPr marL="390525" marR="638810" indent="-365760" algn="just">
              <a:lnSpc>
                <a:spcPct val="96800"/>
              </a:lnSpc>
              <a:spcBef>
                <a:spcPts val="944"/>
              </a:spcBef>
              <a:buChar char="•"/>
              <a:tabLst>
                <a:tab pos="391160" algn="l"/>
              </a:tabLst>
            </a:pPr>
            <a:r>
              <a:rPr sz="3400" spc="5" dirty="0">
                <a:solidFill>
                  <a:srgbClr val="3333CC"/>
                </a:solidFill>
                <a:latin typeface="Arial"/>
                <a:cs typeface="Arial"/>
              </a:rPr>
              <a:t>We </a:t>
            </a:r>
            <a:r>
              <a:rPr sz="3400" dirty="0">
                <a:solidFill>
                  <a:srgbClr val="3333CC"/>
                </a:solidFill>
                <a:latin typeface="Arial"/>
                <a:cs typeface="Arial"/>
              </a:rPr>
              <a:t>can seek an adversarial example </a:t>
            </a:r>
            <a:r>
              <a:rPr sz="3400" b="1" i="1" dirty="0">
                <a:latin typeface="Times New Roman"/>
                <a:cs typeface="Times New Roman"/>
              </a:rPr>
              <a:t>x’ </a:t>
            </a:r>
            <a:r>
              <a:rPr sz="3400" dirty="0">
                <a:solidFill>
                  <a:srgbClr val="3333CC"/>
                </a:solidFill>
                <a:latin typeface="Arial"/>
                <a:cs typeface="Arial"/>
              </a:rPr>
              <a:t>that  causes the classifier to output a label </a:t>
            </a:r>
            <a:r>
              <a:rPr sz="3400" i="1" spc="5" dirty="0">
                <a:latin typeface="Times New Roman"/>
                <a:cs typeface="Times New Roman"/>
              </a:rPr>
              <a:t>y’ </a:t>
            </a:r>
            <a:r>
              <a:rPr sz="3400" dirty="0">
                <a:solidFill>
                  <a:srgbClr val="3333CC"/>
                </a:solidFill>
                <a:latin typeface="Arial"/>
                <a:cs typeface="Arial"/>
              </a:rPr>
              <a:t>with </a:t>
            </a:r>
            <a:r>
              <a:rPr sz="5100" baseline="-6535" dirty="0">
                <a:solidFill>
                  <a:srgbClr val="3333CC"/>
                </a:solidFill>
                <a:latin typeface="Arial"/>
                <a:cs typeface="Arial"/>
              </a:rPr>
              <a:t> with </a:t>
            </a:r>
            <a:r>
              <a:rPr sz="3350" i="1" spc="85" dirty="0">
                <a:latin typeface="Cambria"/>
                <a:cs typeface="Cambria"/>
              </a:rPr>
              <a:t>y </a:t>
            </a:r>
            <a:r>
              <a:rPr sz="3350" spc="-135" dirty="0">
                <a:latin typeface="Calibri"/>
                <a:cs typeface="Calibri"/>
              </a:rPr>
              <a:t>' </a:t>
            </a:r>
            <a:r>
              <a:rPr sz="3350" spc="5" dirty="0">
                <a:latin typeface="Symbol"/>
                <a:cs typeface="Symbol"/>
              </a:rPr>
              <a:t></a:t>
            </a:r>
            <a:r>
              <a:rPr sz="3350" spc="-335" dirty="0">
                <a:latin typeface="Times New Roman"/>
                <a:cs typeface="Times New Roman"/>
              </a:rPr>
              <a:t> </a:t>
            </a:r>
            <a:r>
              <a:rPr sz="3350" i="1" spc="-420" dirty="0">
                <a:latin typeface="Cambria"/>
                <a:cs typeface="Cambria"/>
              </a:rPr>
              <a:t>y</a:t>
            </a:r>
            <a:r>
              <a:rPr sz="3350" spc="-420" dirty="0">
                <a:latin typeface="Calibri"/>
                <a:cs typeface="Calibri"/>
              </a:rPr>
              <a:t>ˆ</a:t>
            </a:r>
            <a:endParaRPr sz="3350">
              <a:latin typeface="Calibri"/>
              <a:cs typeface="Calibri"/>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05780" y="453390"/>
            <a:ext cx="7647940" cy="741680"/>
          </a:xfrm>
          <a:prstGeom prst="rect">
            <a:avLst/>
          </a:prstGeom>
        </p:spPr>
        <p:txBody>
          <a:bodyPr vert="horz" wrap="square" lIns="0" tIns="12700" rIns="0" bIns="0" rtlCol="0">
            <a:spAutoFit/>
          </a:bodyPr>
          <a:lstStyle/>
          <a:p>
            <a:pPr marL="12700">
              <a:lnSpc>
                <a:spcPct val="100000"/>
              </a:lnSpc>
              <a:spcBef>
                <a:spcPts val="100"/>
              </a:spcBef>
            </a:pPr>
            <a:r>
              <a:rPr sz="4700" spc="-5" dirty="0"/>
              <a:t>Virtual </a:t>
            </a:r>
            <a:r>
              <a:rPr sz="4700" spc="-10" dirty="0"/>
              <a:t>Adversarial</a:t>
            </a:r>
            <a:r>
              <a:rPr sz="4700" spc="-5" dirty="0"/>
              <a:t> </a:t>
            </a:r>
            <a:r>
              <a:rPr sz="4700" spc="-10" dirty="0"/>
              <a:t>Examples</a:t>
            </a:r>
            <a:endParaRPr sz="4700"/>
          </a:p>
        </p:txBody>
      </p:sp>
      <p:sp>
        <p:nvSpPr>
          <p:cNvPr id="5" name="object 5"/>
          <p:cNvSpPr txBox="1"/>
          <p:nvPr/>
        </p:nvSpPr>
        <p:spPr>
          <a:xfrm>
            <a:off x="237363" y="1468881"/>
            <a:ext cx="9453245" cy="5284780"/>
          </a:xfrm>
          <a:prstGeom prst="rect">
            <a:avLst/>
          </a:prstGeom>
        </p:spPr>
        <p:txBody>
          <a:bodyPr vert="horz" wrap="square" lIns="0" tIns="9525" rIns="0" bIns="0" rtlCol="0">
            <a:spAutoFit/>
          </a:bodyPr>
          <a:lstStyle/>
          <a:p>
            <a:pPr marL="12700" marR="34925">
              <a:lnSpc>
                <a:spcPct val="100600"/>
              </a:lnSpc>
              <a:spcBef>
                <a:spcPts val="75"/>
              </a:spcBef>
              <a:buChar char="•"/>
              <a:tabLst>
                <a:tab pos="438784" algn="l"/>
                <a:tab pos="439420" algn="l"/>
              </a:tabLst>
            </a:pPr>
            <a:r>
              <a:rPr lang="en-US" sz="3400" dirty="0">
                <a:solidFill>
                  <a:srgbClr val="3333CC"/>
                </a:solidFill>
                <a:latin typeface="Arial"/>
                <a:cs typeface="Arial"/>
              </a:rPr>
              <a:t>   </a:t>
            </a:r>
            <a:r>
              <a:rPr sz="3400" dirty="0">
                <a:solidFill>
                  <a:srgbClr val="3333CC"/>
                </a:solidFill>
                <a:latin typeface="Arial"/>
                <a:cs typeface="Arial"/>
              </a:rPr>
              <a:t>Adversarial examples generated </a:t>
            </a:r>
            <a:r>
              <a:rPr lang="en-US" sz="3400" dirty="0">
                <a:solidFill>
                  <a:srgbClr val="3333CC"/>
                </a:solidFill>
                <a:latin typeface="Arial"/>
                <a:cs typeface="Arial"/>
              </a:rPr>
              <a:t>by</a:t>
            </a:r>
            <a:r>
              <a:rPr sz="3400" dirty="0">
                <a:solidFill>
                  <a:srgbClr val="3333CC"/>
                </a:solidFill>
                <a:latin typeface="Arial"/>
                <a:cs typeface="Arial"/>
              </a:rPr>
              <a:t> using the</a:t>
            </a:r>
            <a:r>
              <a:rPr lang="en-US" sz="3400" dirty="0">
                <a:solidFill>
                  <a:srgbClr val="3333CC"/>
                </a:solidFill>
                <a:latin typeface="Arial"/>
                <a:cs typeface="Arial"/>
              </a:rPr>
              <a:t> </a:t>
            </a:r>
            <a:r>
              <a:rPr lang="en-US" sz="3400" b="1" dirty="0">
                <a:solidFill>
                  <a:srgbClr val="3333CC"/>
                </a:solidFill>
                <a:latin typeface="Arial"/>
                <a:cs typeface="Arial"/>
              </a:rPr>
              <a:t>not</a:t>
            </a:r>
            <a:r>
              <a:rPr sz="3400" dirty="0">
                <a:solidFill>
                  <a:srgbClr val="3333CC"/>
                </a:solidFill>
                <a:latin typeface="Arial"/>
                <a:cs typeface="Arial"/>
              </a:rPr>
              <a:t> true label but a label provided by a trained  model are called </a:t>
            </a:r>
            <a:r>
              <a:rPr sz="3400" i="1" dirty="0">
                <a:solidFill>
                  <a:srgbClr val="3333CC"/>
                </a:solidFill>
                <a:latin typeface="Arial"/>
                <a:cs typeface="Arial"/>
              </a:rPr>
              <a:t>Virtual Adversarial</a:t>
            </a:r>
            <a:r>
              <a:rPr sz="3400" i="1" spc="-5" dirty="0">
                <a:solidFill>
                  <a:srgbClr val="3333CC"/>
                </a:solidFill>
                <a:latin typeface="Arial"/>
                <a:cs typeface="Arial"/>
              </a:rPr>
              <a:t> </a:t>
            </a:r>
            <a:r>
              <a:rPr sz="3400" i="1" dirty="0">
                <a:solidFill>
                  <a:srgbClr val="3333CC"/>
                </a:solidFill>
                <a:latin typeface="Arial"/>
                <a:cs typeface="Arial"/>
              </a:rPr>
              <a:t>Examples</a:t>
            </a:r>
            <a:endParaRPr sz="3400" dirty="0">
              <a:latin typeface="Arial"/>
              <a:cs typeface="Arial"/>
            </a:endParaRPr>
          </a:p>
          <a:p>
            <a:pPr marL="439420" marR="5080" indent="-426720">
              <a:lnSpc>
                <a:spcPts val="3410"/>
              </a:lnSpc>
              <a:spcBef>
                <a:spcPts val="1080"/>
              </a:spcBef>
              <a:buChar char="–"/>
              <a:tabLst>
                <a:tab pos="438784" algn="l"/>
                <a:tab pos="439420" algn="l"/>
                <a:tab pos="2117090" algn="l"/>
              </a:tabLst>
            </a:pPr>
            <a:r>
              <a:rPr sz="3000" spc="-5" dirty="0">
                <a:solidFill>
                  <a:srgbClr val="336600"/>
                </a:solidFill>
                <a:latin typeface="Arial"/>
                <a:cs typeface="Arial"/>
              </a:rPr>
              <a:t>The </a:t>
            </a:r>
            <a:r>
              <a:rPr sz="3000" spc="-10" dirty="0">
                <a:solidFill>
                  <a:srgbClr val="336600"/>
                </a:solidFill>
                <a:latin typeface="Arial"/>
                <a:cs typeface="Arial"/>
              </a:rPr>
              <a:t>classifier </a:t>
            </a:r>
            <a:r>
              <a:rPr sz="3000" spc="-5" dirty="0">
                <a:solidFill>
                  <a:srgbClr val="336600"/>
                </a:solidFill>
                <a:latin typeface="Arial"/>
                <a:cs typeface="Arial"/>
              </a:rPr>
              <a:t>may then be trained to </a:t>
            </a:r>
            <a:r>
              <a:rPr sz="3000" spc="-10" dirty="0">
                <a:solidFill>
                  <a:srgbClr val="336600"/>
                </a:solidFill>
                <a:latin typeface="Arial"/>
                <a:cs typeface="Arial"/>
              </a:rPr>
              <a:t>assign </a:t>
            </a:r>
            <a:r>
              <a:rPr sz="3000" spc="-5" dirty="0">
                <a:solidFill>
                  <a:srgbClr val="336600"/>
                </a:solidFill>
                <a:latin typeface="Arial"/>
                <a:cs typeface="Arial"/>
              </a:rPr>
              <a:t>the </a:t>
            </a:r>
            <a:r>
              <a:rPr sz="3000" spc="-10" dirty="0">
                <a:solidFill>
                  <a:srgbClr val="336600"/>
                </a:solidFill>
                <a:latin typeface="Arial"/>
                <a:cs typeface="Arial"/>
              </a:rPr>
              <a:t>same  </a:t>
            </a:r>
            <a:r>
              <a:rPr sz="3000" spc="-5" dirty="0">
                <a:solidFill>
                  <a:srgbClr val="336600"/>
                </a:solidFill>
                <a:latin typeface="Arial"/>
                <a:cs typeface="Arial"/>
              </a:rPr>
              <a:t>label</a:t>
            </a:r>
            <a:r>
              <a:rPr sz="3000" spc="-10" dirty="0">
                <a:solidFill>
                  <a:srgbClr val="336600"/>
                </a:solidFill>
                <a:latin typeface="Arial"/>
                <a:cs typeface="Arial"/>
              </a:rPr>
              <a:t> </a:t>
            </a:r>
            <a:r>
              <a:rPr sz="3000" spc="-5" dirty="0">
                <a:solidFill>
                  <a:srgbClr val="336600"/>
                </a:solidFill>
                <a:latin typeface="Arial"/>
                <a:cs typeface="Arial"/>
              </a:rPr>
              <a:t>to</a:t>
            </a:r>
            <a:r>
              <a:rPr sz="3000" dirty="0">
                <a:solidFill>
                  <a:srgbClr val="336600"/>
                </a:solidFill>
                <a:latin typeface="Arial"/>
                <a:cs typeface="Arial"/>
              </a:rPr>
              <a:t> </a:t>
            </a:r>
            <a:r>
              <a:rPr sz="3000" b="1" i="1" dirty="0">
                <a:latin typeface="Times New Roman"/>
                <a:cs typeface="Times New Roman"/>
              </a:rPr>
              <a:t>x	</a:t>
            </a:r>
            <a:r>
              <a:rPr sz="3000" spc="-5" dirty="0">
                <a:solidFill>
                  <a:srgbClr val="336600"/>
                </a:solidFill>
                <a:latin typeface="Arial"/>
                <a:cs typeface="Arial"/>
              </a:rPr>
              <a:t>and</a:t>
            </a:r>
            <a:r>
              <a:rPr sz="3000" spc="-15" dirty="0">
                <a:solidFill>
                  <a:srgbClr val="336600"/>
                </a:solidFill>
                <a:latin typeface="Arial"/>
                <a:cs typeface="Arial"/>
              </a:rPr>
              <a:t> </a:t>
            </a:r>
            <a:r>
              <a:rPr sz="3000" b="1" i="1" spc="-10" dirty="0">
                <a:latin typeface="Times New Roman"/>
                <a:cs typeface="Times New Roman"/>
              </a:rPr>
              <a:t>x’</a:t>
            </a:r>
            <a:endParaRPr sz="3000" dirty="0">
              <a:latin typeface="Times New Roman"/>
              <a:cs typeface="Times New Roman"/>
            </a:endParaRPr>
          </a:p>
          <a:p>
            <a:pPr marL="439420" marR="107950" indent="-426720">
              <a:lnSpc>
                <a:spcPct val="98700"/>
              </a:lnSpc>
              <a:spcBef>
                <a:spcPts val="850"/>
              </a:spcBef>
              <a:buChar char="–"/>
              <a:tabLst>
                <a:tab pos="438784" algn="l"/>
                <a:tab pos="439420" algn="l"/>
              </a:tabLst>
            </a:pPr>
            <a:r>
              <a:rPr sz="3000" spc="-5" dirty="0">
                <a:solidFill>
                  <a:srgbClr val="336600"/>
                </a:solidFill>
                <a:latin typeface="Arial"/>
                <a:cs typeface="Arial"/>
              </a:rPr>
              <a:t>This encourages the </a:t>
            </a:r>
            <a:r>
              <a:rPr sz="3000" spc="-10" dirty="0">
                <a:solidFill>
                  <a:srgbClr val="336600"/>
                </a:solidFill>
                <a:latin typeface="Arial"/>
                <a:cs typeface="Arial"/>
              </a:rPr>
              <a:t>classifier </a:t>
            </a:r>
            <a:r>
              <a:rPr sz="3000" spc="-5" dirty="0">
                <a:solidFill>
                  <a:srgbClr val="336600"/>
                </a:solidFill>
                <a:latin typeface="Arial"/>
                <a:cs typeface="Arial"/>
              </a:rPr>
              <a:t>to learn </a:t>
            </a:r>
            <a:r>
              <a:rPr sz="3000" dirty="0">
                <a:solidFill>
                  <a:srgbClr val="336600"/>
                </a:solidFill>
                <a:latin typeface="Arial"/>
                <a:cs typeface="Arial"/>
              </a:rPr>
              <a:t>a </a:t>
            </a:r>
            <a:r>
              <a:rPr sz="3000" spc="-10" dirty="0">
                <a:solidFill>
                  <a:srgbClr val="336600"/>
                </a:solidFill>
                <a:latin typeface="Arial"/>
                <a:cs typeface="Arial"/>
              </a:rPr>
              <a:t>function </a:t>
            </a:r>
            <a:r>
              <a:rPr sz="3000" spc="-5" dirty="0">
                <a:solidFill>
                  <a:srgbClr val="336600"/>
                </a:solidFill>
                <a:latin typeface="Arial"/>
                <a:cs typeface="Arial"/>
              </a:rPr>
              <a:t>that  </a:t>
            </a:r>
            <a:r>
              <a:rPr sz="3000" dirty="0">
                <a:solidFill>
                  <a:srgbClr val="336600"/>
                </a:solidFill>
                <a:latin typeface="Arial"/>
                <a:cs typeface="Arial"/>
              </a:rPr>
              <a:t>is </a:t>
            </a:r>
            <a:r>
              <a:rPr sz="3000" spc="-5" dirty="0">
                <a:solidFill>
                  <a:srgbClr val="336600"/>
                </a:solidFill>
                <a:latin typeface="Arial"/>
                <a:cs typeface="Arial"/>
              </a:rPr>
              <a:t>robust to </a:t>
            </a:r>
            <a:r>
              <a:rPr sz="3000" spc="-10" dirty="0">
                <a:solidFill>
                  <a:srgbClr val="336600"/>
                </a:solidFill>
                <a:latin typeface="Arial"/>
                <a:cs typeface="Arial"/>
              </a:rPr>
              <a:t>small </a:t>
            </a:r>
            <a:r>
              <a:rPr sz="3000" spc="-5" dirty="0">
                <a:solidFill>
                  <a:srgbClr val="336600"/>
                </a:solidFill>
                <a:latin typeface="Arial"/>
                <a:cs typeface="Arial"/>
              </a:rPr>
              <a:t>changes anywhere along the  manifold where the unlabeled data</a:t>
            </a:r>
            <a:r>
              <a:rPr sz="3000" spc="-45" dirty="0">
                <a:solidFill>
                  <a:srgbClr val="336600"/>
                </a:solidFill>
                <a:latin typeface="Arial"/>
                <a:cs typeface="Arial"/>
              </a:rPr>
              <a:t> </a:t>
            </a:r>
            <a:r>
              <a:rPr sz="3000" spc="-5" dirty="0">
                <a:solidFill>
                  <a:srgbClr val="336600"/>
                </a:solidFill>
                <a:latin typeface="Arial"/>
                <a:cs typeface="Arial"/>
              </a:rPr>
              <a:t>lie</a:t>
            </a:r>
            <a:endParaRPr sz="3000" dirty="0">
              <a:latin typeface="Arial"/>
              <a:cs typeface="Arial"/>
            </a:endParaRPr>
          </a:p>
          <a:p>
            <a:pPr marL="439420" indent="-426720">
              <a:lnSpc>
                <a:spcPct val="100000"/>
              </a:lnSpc>
              <a:spcBef>
                <a:spcPts val="894"/>
              </a:spcBef>
              <a:buChar char="•"/>
              <a:tabLst>
                <a:tab pos="438784" algn="l"/>
                <a:tab pos="439420" algn="l"/>
              </a:tabLst>
            </a:pPr>
            <a:r>
              <a:rPr sz="3400" dirty="0">
                <a:solidFill>
                  <a:srgbClr val="3333CC"/>
                </a:solidFill>
                <a:latin typeface="Arial"/>
                <a:cs typeface="Arial"/>
              </a:rPr>
              <a:t>Assumption motivating this</a:t>
            </a:r>
            <a:r>
              <a:rPr sz="3400" spc="-5" dirty="0">
                <a:solidFill>
                  <a:srgbClr val="3333CC"/>
                </a:solidFill>
                <a:latin typeface="Arial"/>
                <a:cs typeface="Arial"/>
              </a:rPr>
              <a:t> </a:t>
            </a:r>
            <a:r>
              <a:rPr sz="3400" dirty="0">
                <a:solidFill>
                  <a:srgbClr val="3333CC"/>
                </a:solidFill>
                <a:latin typeface="Arial"/>
                <a:cs typeface="Arial"/>
              </a:rPr>
              <a:t>approach</a:t>
            </a:r>
            <a:endParaRPr sz="3400" dirty="0">
              <a:latin typeface="Arial"/>
              <a:cs typeface="Arial"/>
            </a:endParaRPr>
          </a:p>
          <a:p>
            <a:pPr marL="866140" lvl="1" indent="-426720">
              <a:lnSpc>
                <a:spcPct val="100000"/>
              </a:lnSpc>
              <a:spcBef>
                <a:spcPts val="735"/>
              </a:spcBef>
              <a:buChar char="•"/>
              <a:tabLst>
                <a:tab pos="865505" algn="l"/>
                <a:tab pos="866140" algn="l"/>
              </a:tabLst>
            </a:pPr>
            <a:r>
              <a:rPr sz="3000" spc="-5" dirty="0">
                <a:solidFill>
                  <a:srgbClr val="336600"/>
                </a:solidFill>
                <a:latin typeface="Arial"/>
                <a:cs typeface="Arial"/>
              </a:rPr>
              <a:t>different </a:t>
            </a:r>
            <a:r>
              <a:rPr sz="3000" spc="-10" dirty="0">
                <a:solidFill>
                  <a:srgbClr val="336600"/>
                </a:solidFill>
                <a:latin typeface="Arial"/>
                <a:cs typeface="Arial"/>
              </a:rPr>
              <a:t>classes </a:t>
            </a:r>
            <a:r>
              <a:rPr sz="3000" dirty="0">
                <a:solidFill>
                  <a:srgbClr val="336600"/>
                </a:solidFill>
                <a:latin typeface="Arial"/>
                <a:cs typeface="Arial"/>
              </a:rPr>
              <a:t>lie </a:t>
            </a:r>
            <a:r>
              <a:rPr sz="3000" spc="-5" dirty="0">
                <a:solidFill>
                  <a:srgbClr val="336600"/>
                </a:solidFill>
                <a:latin typeface="Arial"/>
                <a:cs typeface="Arial"/>
              </a:rPr>
              <a:t>on </a:t>
            </a:r>
            <a:r>
              <a:rPr sz="3000" spc="-10" dirty="0">
                <a:solidFill>
                  <a:srgbClr val="336600"/>
                </a:solidFill>
                <a:latin typeface="Arial"/>
                <a:cs typeface="Arial"/>
              </a:rPr>
              <a:t>disconnected</a:t>
            </a:r>
            <a:r>
              <a:rPr sz="3000" spc="-45" dirty="0">
                <a:solidFill>
                  <a:srgbClr val="336600"/>
                </a:solidFill>
                <a:latin typeface="Arial"/>
                <a:cs typeface="Arial"/>
              </a:rPr>
              <a:t> </a:t>
            </a:r>
            <a:r>
              <a:rPr sz="3000" spc="-5" dirty="0">
                <a:solidFill>
                  <a:srgbClr val="336600"/>
                </a:solidFill>
                <a:latin typeface="Arial"/>
                <a:cs typeface="Arial"/>
              </a:rPr>
              <a:t>manifolds</a:t>
            </a:r>
            <a:endParaRPr sz="3000" dirty="0">
              <a:latin typeface="Arial"/>
              <a:cs typeface="Arial"/>
            </a:endParaRPr>
          </a:p>
        </p:txBody>
      </p:sp>
      <p:sp>
        <p:nvSpPr>
          <p:cNvPr id="6" name="object 6"/>
          <p:cNvSpPr txBox="1"/>
          <p:nvPr/>
        </p:nvSpPr>
        <p:spPr>
          <a:xfrm>
            <a:off x="1151763" y="6751573"/>
            <a:ext cx="7943215" cy="665480"/>
          </a:xfrm>
          <a:prstGeom prst="rect">
            <a:avLst/>
          </a:prstGeom>
        </p:spPr>
        <p:txBody>
          <a:bodyPr vert="horz" wrap="square" lIns="0" tIns="12700" rIns="0" bIns="0" rtlCol="0">
            <a:spAutoFit/>
          </a:bodyPr>
          <a:lstStyle/>
          <a:p>
            <a:pPr marL="438784" marR="5080" indent="-426720">
              <a:lnSpc>
                <a:spcPct val="100000"/>
              </a:lnSpc>
              <a:spcBef>
                <a:spcPts val="100"/>
              </a:spcBef>
              <a:tabLst>
                <a:tab pos="438784" algn="l"/>
              </a:tabLst>
            </a:pPr>
            <a:r>
              <a:rPr sz="2100" dirty="0">
                <a:solidFill>
                  <a:srgbClr val="660066"/>
                </a:solidFill>
                <a:latin typeface="Arial"/>
                <a:cs typeface="Arial"/>
              </a:rPr>
              <a:t>–	A </a:t>
            </a:r>
            <a:r>
              <a:rPr sz="2100" spc="10" dirty="0">
                <a:solidFill>
                  <a:srgbClr val="660066"/>
                </a:solidFill>
                <a:latin typeface="Arial"/>
                <a:cs typeface="Arial"/>
              </a:rPr>
              <a:t>small </a:t>
            </a:r>
            <a:r>
              <a:rPr sz="2100" spc="5" dirty="0">
                <a:solidFill>
                  <a:srgbClr val="660066"/>
                </a:solidFill>
                <a:latin typeface="Arial"/>
                <a:cs typeface="Arial"/>
              </a:rPr>
              <a:t>perturbation </a:t>
            </a:r>
            <a:r>
              <a:rPr sz="2100" spc="10" dirty="0">
                <a:solidFill>
                  <a:srgbClr val="660066"/>
                </a:solidFill>
                <a:latin typeface="Arial"/>
                <a:cs typeface="Arial"/>
              </a:rPr>
              <a:t>should not </a:t>
            </a:r>
            <a:r>
              <a:rPr sz="2100" spc="5" dirty="0">
                <a:solidFill>
                  <a:srgbClr val="660066"/>
                </a:solidFill>
                <a:latin typeface="Arial"/>
                <a:cs typeface="Arial"/>
              </a:rPr>
              <a:t>be </a:t>
            </a:r>
            <a:r>
              <a:rPr sz="2100" spc="10" dirty="0">
                <a:solidFill>
                  <a:srgbClr val="660066"/>
                </a:solidFill>
                <a:latin typeface="Arial"/>
                <a:cs typeface="Arial"/>
              </a:rPr>
              <a:t>able </a:t>
            </a:r>
            <a:r>
              <a:rPr sz="2100" dirty="0">
                <a:solidFill>
                  <a:srgbClr val="660066"/>
                </a:solidFill>
                <a:latin typeface="Arial"/>
                <a:cs typeface="Arial"/>
              </a:rPr>
              <a:t>to </a:t>
            </a:r>
            <a:r>
              <a:rPr sz="2100" spc="10" dirty="0">
                <a:solidFill>
                  <a:srgbClr val="660066"/>
                </a:solidFill>
                <a:latin typeface="Arial"/>
                <a:cs typeface="Arial"/>
              </a:rPr>
              <a:t>jump </a:t>
            </a:r>
            <a:r>
              <a:rPr sz="2100" spc="5" dirty="0">
                <a:solidFill>
                  <a:srgbClr val="660066"/>
                </a:solidFill>
                <a:latin typeface="Arial"/>
                <a:cs typeface="Arial"/>
              </a:rPr>
              <a:t>from </a:t>
            </a:r>
            <a:r>
              <a:rPr sz="2100" spc="10" dirty="0">
                <a:solidFill>
                  <a:srgbClr val="660066"/>
                </a:solidFill>
                <a:latin typeface="Arial"/>
                <a:cs typeface="Arial"/>
              </a:rPr>
              <a:t>one class  manifold </a:t>
            </a:r>
            <a:r>
              <a:rPr sz="2100" dirty="0">
                <a:solidFill>
                  <a:srgbClr val="660066"/>
                </a:solidFill>
                <a:latin typeface="Arial"/>
                <a:cs typeface="Arial"/>
              </a:rPr>
              <a:t>to </a:t>
            </a:r>
            <a:r>
              <a:rPr sz="2100" spc="10" dirty="0">
                <a:solidFill>
                  <a:srgbClr val="660066"/>
                </a:solidFill>
                <a:latin typeface="Arial"/>
                <a:cs typeface="Arial"/>
              </a:rPr>
              <a:t>another class</a:t>
            </a:r>
            <a:r>
              <a:rPr sz="2100" spc="35" dirty="0">
                <a:solidFill>
                  <a:srgbClr val="660066"/>
                </a:solidFill>
                <a:latin typeface="Arial"/>
                <a:cs typeface="Arial"/>
              </a:rPr>
              <a:t> </a:t>
            </a:r>
            <a:r>
              <a:rPr sz="2100" spc="10" dirty="0">
                <a:solidFill>
                  <a:srgbClr val="660066"/>
                </a:solidFill>
                <a:latin typeface="Arial"/>
                <a:cs typeface="Arial"/>
              </a:rPr>
              <a:t>manifold</a:t>
            </a:r>
            <a:endParaRPr sz="2100">
              <a:latin typeface="Arial"/>
              <a:cs typeface="Arial"/>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69900" y="205628"/>
            <a:ext cx="9578467" cy="1120820"/>
          </a:xfrm>
          <a:prstGeom prst="rect">
            <a:avLst/>
          </a:prstGeom>
        </p:spPr>
        <p:txBody>
          <a:bodyPr vert="horz" wrap="square" lIns="0" tIns="12700" rIns="0" bIns="0" rtlCol="0">
            <a:spAutoFit/>
          </a:bodyPr>
          <a:lstStyle/>
          <a:p>
            <a:pPr marL="12700">
              <a:lnSpc>
                <a:spcPct val="100000"/>
              </a:lnSpc>
              <a:spcBef>
                <a:spcPts val="100"/>
              </a:spcBef>
            </a:pPr>
            <a:r>
              <a:rPr sz="3600" spc="15" dirty="0"/>
              <a:t>Adversarial </a:t>
            </a:r>
            <a:r>
              <a:rPr sz="3600" spc="10" dirty="0"/>
              <a:t>Training </a:t>
            </a:r>
            <a:r>
              <a:rPr sz="3600" dirty="0"/>
              <a:t>is </a:t>
            </a:r>
            <a:r>
              <a:rPr lang="en-US" sz="3600" spc="10" dirty="0"/>
              <a:t>D</a:t>
            </a:r>
            <a:r>
              <a:rPr sz="3600" spc="10" dirty="0"/>
              <a:t>ifferent from</a:t>
            </a:r>
            <a:r>
              <a:rPr sz="3600" spc="50" dirty="0"/>
              <a:t> </a:t>
            </a:r>
            <a:r>
              <a:rPr sz="3600" spc="15" dirty="0"/>
              <a:t>GAN</a:t>
            </a:r>
            <a:r>
              <a:rPr lang="en-US" sz="3600" spc="15" dirty="0"/>
              <a:t>:</a:t>
            </a:r>
            <a:br>
              <a:rPr lang="en-US" sz="3600" spc="15" dirty="0"/>
            </a:br>
            <a:r>
              <a:rPr lang="en-US" sz="3600" spc="15" dirty="0"/>
              <a:t>Generative Adversarial Networks</a:t>
            </a:r>
            <a:endParaRPr sz="3600" dirty="0"/>
          </a:p>
        </p:txBody>
      </p:sp>
      <p:sp>
        <p:nvSpPr>
          <p:cNvPr id="4" name="object 4"/>
          <p:cNvSpPr txBox="1"/>
          <p:nvPr/>
        </p:nvSpPr>
        <p:spPr>
          <a:xfrm>
            <a:off x="237363" y="1307337"/>
            <a:ext cx="9159240" cy="2246630"/>
          </a:xfrm>
          <a:prstGeom prst="rect">
            <a:avLst/>
          </a:prstGeom>
        </p:spPr>
        <p:txBody>
          <a:bodyPr vert="horz" wrap="square" lIns="0" tIns="9525" rIns="0" bIns="0" rtlCol="0">
            <a:spAutoFit/>
          </a:bodyPr>
          <a:lstStyle/>
          <a:p>
            <a:pPr marL="377825" marR="142240" indent="-365760">
              <a:lnSpc>
                <a:spcPct val="100600"/>
              </a:lnSpc>
              <a:spcBef>
                <a:spcPts val="75"/>
              </a:spcBef>
              <a:buChar char="•"/>
              <a:tabLst>
                <a:tab pos="377825" algn="l"/>
                <a:tab pos="378460" algn="l"/>
              </a:tabLst>
            </a:pPr>
            <a:r>
              <a:rPr sz="3400" dirty="0">
                <a:solidFill>
                  <a:srgbClr val="3333CC"/>
                </a:solidFill>
                <a:latin typeface="Arial"/>
                <a:cs typeface="Arial"/>
              </a:rPr>
              <a:t>Goal of adversarial training: to develop better  discriminative</a:t>
            </a:r>
            <a:r>
              <a:rPr sz="3400" spc="-5" dirty="0">
                <a:solidFill>
                  <a:srgbClr val="3333CC"/>
                </a:solidFill>
                <a:latin typeface="Arial"/>
                <a:cs typeface="Arial"/>
              </a:rPr>
              <a:t> </a:t>
            </a:r>
            <a:r>
              <a:rPr sz="3400" dirty="0">
                <a:solidFill>
                  <a:srgbClr val="3333CC"/>
                </a:solidFill>
                <a:latin typeface="Arial"/>
                <a:cs typeface="Arial"/>
              </a:rPr>
              <a:t>models</a:t>
            </a:r>
            <a:endParaRPr sz="3400" dirty="0">
              <a:latin typeface="Arial"/>
              <a:cs typeface="Arial"/>
            </a:endParaRPr>
          </a:p>
          <a:p>
            <a:pPr marL="378460" indent="-365760">
              <a:lnSpc>
                <a:spcPct val="100000"/>
              </a:lnSpc>
              <a:spcBef>
                <a:spcPts val="910"/>
              </a:spcBef>
              <a:buChar char="•"/>
              <a:tabLst>
                <a:tab pos="377825" algn="l"/>
                <a:tab pos="378460" algn="l"/>
                <a:tab pos="4034790" algn="l"/>
              </a:tabLst>
            </a:pPr>
            <a:r>
              <a:rPr sz="3400" dirty="0">
                <a:solidFill>
                  <a:srgbClr val="3333CC"/>
                </a:solidFill>
                <a:latin typeface="Arial"/>
                <a:cs typeface="Arial"/>
              </a:rPr>
              <a:t>Goal of a</a:t>
            </a:r>
            <a:r>
              <a:rPr sz="3400" spc="10" dirty="0">
                <a:solidFill>
                  <a:srgbClr val="3333CC"/>
                </a:solidFill>
                <a:latin typeface="Arial"/>
                <a:cs typeface="Arial"/>
              </a:rPr>
              <a:t> </a:t>
            </a:r>
            <a:r>
              <a:rPr sz="3400" spc="5" dirty="0">
                <a:solidFill>
                  <a:srgbClr val="3333CC"/>
                </a:solidFill>
                <a:latin typeface="Arial"/>
                <a:cs typeface="Arial"/>
              </a:rPr>
              <a:t>GAN:</a:t>
            </a:r>
            <a:r>
              <a:rPr sz="3400" dirty="0">
                <a:solidFill>
                  <a:srgbClr val="3333CC"/>
                </a:solidFill>
                <a:latin typeface="Arial"/>
                <a:cs typeface="Arial"/>
              </a:rPr>
              <a:t> to</a:t>
            </a:r>
            <a:r>
              <a:rPr lang="en-US" sz="3400" dirty="0">
                <a:solidFill>
                  <a:srgbClr val="3333CC"/>
                </a:solidFill>
                <a:latin typeface="Arial"/>
                <a:cs typeface="Arial"/>
              </a:rPr>
              <a:t> </a:t>
            </a:r>
            <a:r>
              <a:rPr sz="3400" dirty="0">
                <a:solidFill>
                  <a:srgbClr val="3333CC"/>
                </a:solidFill>
                <a:latin typeface="Arial"/>
                <a:cs typeface="Arial"/>
              </a:rPr>
              <a:t>obtain a generative</a:t>
            </a:r>
            <a:r>
              <a:rPr sz="3400" spc="-65" dirty="0">
                <a:solidFill>
                  <a:srgbClr val="3333CC"/>
                </a:solidFill>
                <a:latin typeface="Arial"/>
                <a:cs typeface="Arial"/>
              </a:rPr>
              <a:t> </a:t>
            </a:r>
            <a:r>
              <a:rPr sz="3400" dirty="0">
                <a:solidFill>
                  <a:srgbClr val="3333CC"/>
                </a:solidFill>
                <a:latin typeface="Arial"/>
                <a:cs typeface="Arial"/>
              </a:rPr>
              <a:t>model</a:t>
            </a:r>
            <a:endParaRPr sz="3400" dirty="0">
              <a:latin typeface="Arial"/>
              <a:cs typeface="Arial"/>
            </a:endParaRPr>
          </a:p>
          <a:p>
            <a:pPr marL="500380">
              <a:lnSpc>
                <a:spcPct val="100000"/>
              </a:lnSpc>
              <a:spcBef>
                <a:spcPts val="715"/>
              </a:spcBef>
              <a:tabLst>
                <a:tab pos="909955" algn="l"/>
              </a:tabLst>
            </a:pPr>
            <a:r>
              <a:rPr sz="3000" dirty="0">
                <a:solidFill>
                  <a:srgbClr val="336600"/>
                </a:solidFill>
                <a:latin typeface="Arial"/>
                <a:cs typeface="Arial"/>
              </a:rPr>
              <a:t>–	</a:t>
            </a:r>
            <a:r>
              <a:rPr sz="3000" spc="-10" dirty="0">
                <a:solidFill>
                  <a:srgbClr val="336600"/>
                </a:solidFill>
                <a:latin typeface="Arial"/>
                <a:cs typeface="Arial"/>
              </a:rPr>
              <a:t>By </a:t>
            </a:r>
            <a:r>
              <a:rPr sz="3000" spc="-5" dirty="0">
                <a:solidFill>
                  <a:srgbClr val="336600"/>
                </a:solidFill>
                <a:latin typeface="Arial"/>
                <a:cs typeface="Arial"/>
              </a:rPr>
              <a:t>having </a:t>
            </a:r>
            <a:r>
              <a:rPr sz="3000" spc="-10" dirty="0">
                <a:solidFill>
                  <a:srgbClr val="336600"/>
                </a:solidFill>
                <a:latin typeface="Arial"/>
                <a:cs typeface="Arial"/>
              </a:rPr>
              <a:t>two networks compete with </a:t>
            </a:r>
            <a:r>
              <a:rPr sz="3000" spc="-5" dirty="0">
                <a:solidFill>
                  <a:srgbClr val="336600"/>
                </a:solidFill>
                <a:latin typeface="Arial"/>
                <a:cs typeface="Arial"/>
              </a:rPr>
              <a:t>each</a:t>
            </a:r>
            <a:r>
              <a:rPr sz="3000" spc="-30" dirty="0">
                <a:solidFill>
                  <a:srgbClr val="336600"/>
                </a:solidFill>
                <a:latin typeface="Arial"/>
                <a:cs typeface="Arial"/>
              </a:rPr>
              <a:t> </a:t>
            </a:r>
            <a:r>
              <a:rPr sz="3000" spc="-5" dirty="0">
                <a:solidFill>
                  <a:srgbClr val="336600"/>
                </a:solidFill>
                <a:latin typeface="Arial"/>
                <a:cs typeface="Arial"/>
              </a:rPr>
              <a:t>other</a:t>
            </a:r>
            <a:endParaRPr sz="3000" dirty="0">
              <a:latin typeface="Arial"/>
              <a:cs typeface="Arial"/>
            </a:endParaRPr>
          </a:p>
        </p:txBody>
      </p:sp>
      <p:sp>
        <p:nvSpPr>
          <p:cNvPr id="5" name="object 5"/>
          <p:cNvSpPr/>
          <p:nvPr/>
        </p:nvSpPr>
        <p:spPr>
          <a:xfrm>
            <a:off x="2590926" y="3961638"/>
            <a:ext cx="2194560" cy="3319271"/>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584577" y="3911063"/>
            <a:ext cx="2207260" cy="3376295"/>
          </a:xfrm>
          <a:custGeom>
            <a:avLst/>
            <a:gdLst/>
            <a:ahLst/>
            <a:cxnLst/>
            <a:rect l="l" t="t" r="r" b="b"/>
            <a:pathLst>
              <a:path w="2207260" h="3376295">
                <a:moveTo>
                  <a:pt x="0" y="0"/>
                </a:moveTo>
                <a:lnTo>
                  <a:pt x="2207259" y="0"/>
                </a:lnTo>
                <a:lnTo>
                  <a:pt x="2207259" y="3375857"/>
                </a:lnTo>
                <a:lnTo>
                  <a:pt x="0" y="3375857"/>
                </a:lnTo>
                <a:lnTo>
                  <a:pt x="0" y="0"/>
                </a:lnTo>
                <a:close/>
              </a:path>
            </a:pathLst>
          </a:custGeom>
          <a:ln w="12699">
            <a:solidFill>
              <a:srgbClr val="000000"/>
            </a:solidFill>
          </a:ln>
        </p:spPr>
        <p:txBody>
          <a:bodyPr wrap="square" lIns="0" tIns="0" rIns="0" bIns="0" rtlCol="0"/>
          <a:lstStyle/>
          <a:p>
            <a:endParaRPr/>
          </a:p>
        </p:txBody>
      </p:sp>
      <p:sp>
        <p:nvSpPr>
          <p:cNvPr id="7" name="object 7"/>
          <p:cNvSpPr txBox="1"/>
          <p:nvPr/>
        </p:nvSpPr>
        <p:spPr>
          <a:xfrm>
            <a:off x="5439283" y="3920997"/>
            <a:ext cx="3912235" cy="900430"/>
          </a:xfrm>
          <a:prstGeom prst="rect">
            <a:avLst/>
          </a:prstGeom>
        </p:spPr>
        <p:txBody>
          <a:bodyPr vert="horz" wrap="square" lIns="0" tIns="9525" rIns="0" bIns="0" rtlCol="0">
            <a:spAutoFit/>
          </a:bodyPr>
          <a:lstStyle/>
          <a:p>
            <a:pPr marL="12700" marR="5080">
              <a:lnSpc>
                <a:spcPct val="101099"/>
              </a:lnSpc>
              <a:spcBef>
                <a:spcPts val="75"/>
              </a:spcBef>
            </a:pPr>
            <a:r>
              <a:rPr sz="1900" spc="5" dirty="0">
                <a:solidFill>
                  <a:srgbClr val="660066"/>
                </a:solidFill>
                <a:latin typeface="Arial"/>
                <a:cs typeface="Arial"/>
              </a:rPr>
              <a:t>The discriminator </a:t>
            </a:r>
            <a:r>
              <a:rPr sz="1900" dirty="0">
                <a:solidFill>
                  <a:srgbClr val="660066"/>
                </a:solidFill>
                <a:latin typeface="Arial"/>
                <a:cs typeface="Arial"/>
              </a:rPr>
              <a:t>tries to </a:t>
            </a:r>
            <a:r>
              <a:rPr sz="1900" spc="5" dirty="0">
                <a:solidFill>
                  <a:srgbClr val="660066"/>
                </a:solidFill>
                <a:latin typeface="Arial"/>
                <a:cs typeface="Arial"/>
              </a:rPr>
              <a:t>distinguish  genuine data </a:t>
            </a:r>
            <a:r>
              <a:rPr sz="1900" dirty="0">
                <a:solidFill>
                  <a:srgbClr val="660066"/>
                </a:solidFill>
                <a:latin typeface="Arial"/>
                <a:cs typeface="Arial"/>
              </a:rPr>
              <a:t>from</a:t>
            </a:r>
            <a:r>
              <a:rPr sz="1900" spc="20" dirty="0">
                <a:solidFill>
                  <a:srgbClr val="660066"/>
                </a:solidFill>
                <a:latin typeface="Arial"/>
                <a:cs typeface="Arial"/>
              </a:rPr>
              <a:t> </a:t>
            </a:r>
            <a:r>
              <a:rPr sz="1900" spc="5" dirty="0">
                <a:solidFill>
                  <a:srgbClr val="660066"/>
                </a:solidFill>
                <a:latin typeface="Arial"/>
                <a:cs typeface="Arial"/>
              </a:rPr>
              <a:t>forgeries</a:t>
            </a:r>
            <a:endParaRPr sz="1900">
              <a:latin typeface="Arial"/>
              <a:cs typeface="Arial"/>
            </a:endParaRPr>
          </a:p>
          <a:p>
            <a:pPr marL="12700">
              <a:lnSpc>
                <a:spcPct val="100000"/>
              </a:lnSpc>
              <a:spcBef>
                <a:spcPts val="20"/>
              </a:spcBef>
            </a:pPr>
            <a:r>
              <a:rPr sz="1900" dirty="0">
                <a:solidFill>
                  <a:srgbClr val="660066"/>
                </a:solidFill>
                <a:latin typeface="Arial"/>
                <a:cs typeface="Arial"/>
              </a:rPr>
              <a:t>created by the</a:t>
            </a:r>
            <a:r>
              <a:rPr sz="1900" spc="30" dirty="0">
                <a:solidFill>
                  <a:srgbClr val="660066"/>
                </a:solidFill>
                <a:latin typeface="Arial"/>
                <a:cs typeface="Arial"/>
              </a:rPr>
              <a:t> </a:t>
            </a:r>
            <a:r>
              <a:rPr sz="1900" spc="5" dirty="0">
                <a:solidFill>
                  <a:srgbClr val="660066"/>
                </a:solidFill>
                <a:latin typeface="Arial"/>
                <a:cs typeface="Arial"/>
              </a:rPr>
              <a:t>generator</a:t>
            </a:r>
            <a:endParaRPr sz="1900">
              <a:latin typeface="Arial"/>
              <a:cs typeface="Arial"/>
            </a:endParaRPr>
          </a:p>
        </p:txBody>
      </p:sp>
      <p:sp>
        <p:nvSpPr>
          <p:cNvPr id="8" name="object 8"/>
          <p:cNvSpPr txBox="1"/>
          <p:nvPr/>
        </p:nvSpPr>
        <p:spPr>
          <a:xfrm>
            <a:off x="5439283" y="5838190"/>
            <a:ext cx="4020820" cy="897255"/>
          </a:xfrm>
          <a:prstGeom prst="rect">
            <a:avLst/>
          </a:prstGeom>
        </p:spPr>
        <p:txBody>
          <a:bodyPr vert="horz" wrap="square" lIns="0" tIns="9525" rIns="0" bIns="0" rtlCol="0">
            <a:spAutoFit/>
          </a:bodyPr>
          <a:lstStyle/>
          <a:p>
            <a:pPr marL="12700" marR="316865">
              <a:lnSpc>
                <a:spcPct val="101099"/>
              </a:lnSpc>
              <a:spcBef>
                <a:spcPts val="75"/>
              </a:spcBef>
            </a:pPr>
            <a:r>
              <a:rPr sz="1900" spc="5" dirty="0">
                <a:solidFill>
                  <a:srgbClr val="660066"/>
                </a:solidFill>
                <a:latin typeface="Arial"/>
                <a:cs typeface="Arial"/>
              </a:rPr>
              <a:t>The generator turns random noise  </a:t>
            </a:r>
            <a:r>
              <a:rPr sz="1900" dirty="0">
                <a:solidFill>
                  <a:srgbClr val="660066"/>
                </a:solidFill>
                <a:latin typeface="Arial"/>
                <a:cs typeface="Arial"/>
              </a:rPr>
              <a:t>into </a:t>
            </a:r>
            <a:r>
              <a:rPr sz="1900" spc="5" dirty="0">
                <a:solidFill>
                  <a:srgbClr val="660066"/>
                </a:solidFill>
                <a:latin typeface="Arial"/>
                <a:cs typeface="Arial"/>
              </a:rPr>
              <a:t>imitations of </a:t>
            </a:r>
            <a:r>
              <a:rPr sz="1900" dirty="0">
                <a:solidFill>
                  <a:srgbClr val="660066"/>
                </a:solidFill>
                <a:latin typeface="Arial"/>
                <a:cs typeface="Arial"/>
              </a:rPr>
              <a:t>the</a:t>
            </a:r>
            <a:r>
              <a:rPr sz="1900" spc="20" dirty="0">
                <a:solidFill>
                  <a:srgbClr val="660066"/>
                </a:solidFill>
                <a:latin typeface="Arial"/>
                <a:cs typeface="Arial"/>
              </a:rPr>
              <a:t> </a:t>
            </a:r>
            <a:r>
              <a:rPr sz="1900" spc="5" dirty="0">
                <a:solidFill>
                  <a:srgbClr val="660066"/>
                </a:solidFill>
                <a:latin typeface="Arial"/>
                <a:cs typeface="Arial"/>
              </a:rPr>
              <a:t>data,</a:t>
            </a:r>
            <a:endParaRPr sz="1900">
              <a:latin typeface="Arial"/>
              <a:cs typeface="Arial"/>
            </a:endParaRPr>
          </a:p>
          <a:p>
            <a:pPr marL="12700">
              <a:lnSpc>
                <a:spcPct val="100000"/>
              </a:lnSpc>
            </a:pPr>
            <a:r>
              <a:rPr sz="1900" dirty="0">
                <a:solidFill>
                  <a:srgbClr val="660066"/>
                </a:solidFill>
                <a:latin typeface="Arial"/>
                <a:cs typeface="Arial"/>
              </a:rPr>
              <a:t>in an </a:t>
            </a:r>
            <a:r>
              <a:rPr sz="1900" spc="5" dirty="0">
                <a:solidFill>
                  <a:srgbClr val="660066"/>
                </a:solidFill>
                <a:latin typeface="Arial"/>
                <a:cs typeface="Arial"/>
              </a:rPr>
              <a:t>attempt </a:t>
            </a:r>
            <a:r>
              <a:rPr sz="1900" dirty="0">
                <a:solidFill>
                  <a:srgbClr val="660066"/>
                </a:solidFill>
                <a:latin typeface="Arial"/>
                <a:cs typeface="Arial"/>
              </a:rPr>
              <a:t>to </a:t>
            </a:r>
            <a:r>
              <a:rPr sz="1900" spc="5" dirty="0">
                <a:solidFill>
                  <a:srgbClr val="660066"/>
                </a:solidFill>
                <a:latin typeface="Arial"/>
                <a:cs typeface="Arial"/>
              </a:rPr>
              <a:t>fool </a:t>
            </a:r>
            <a:r>
              <a:rPr sz="1900" dirty="0">
                <a:solidFill>
                  <a:srgbClr val="660066"/>
                </a:solidFill>
                <a:latin typeface="Arial"/>
                <a:cs typeface="Arial"/>
              </a:rPr>
              <a:t>the</a:t>
            </a:r>
            <a:r>
              <a:rPr sz="1900" spc="-10" dirty="0">
                <a:solidFill>
                  <a:srgbClr val="660066"/>
                </a:solidFill>
                <a:latin typeface="Arial"/>
                <a:cs typeface="Arial"/>
              </a:rPr>
              <a:t> </a:t>
            </a:r>
            <a:r>
              <a:rPr sz="1900" spc="5" dirty="0">
                <a:solidFill>
                  <a:srgbClr val="660066"/>
                </a:solidFill>
                <a:latin typeface="Arial"/>
                <a:cs typeface="Arial"/>
              </a:rPr>
              <a:t>discriminator</a:t>
            </a:r>
            <a:endParaRPr sz="1900">
              <a:latin typeface="Arial"/>
              <a:cs typeface="Arial"/>
            </a:endParaRPr>
          </a:p>
        </p:txBody>
      </p:sp>
      <p:sp>
        <p:nvSpPr>
          <p:cNvPr id="9" name="object 9"/>
          <p:cNvSpPr txBox="1"/>
          <p:nvPr/>
        </p:nvSpPr>
        <p:spPr>
          <a:xfrm>
            <a:off x="262078" y="4779517"/>
            <a:ext cx="1968500" cy="492759"/>
          </a:xfrm>
          <a:prstGeom prst="rect">
            <a:avLst/>
          </a:prstGeom>
          <a:ln w="12699">
            <a:solidFill>
              <a:srgbClr val="000000"/>
            </a:solidFill>
          </a:ln>
        </p:spPr>
        <p:txBody>
          <a:bodyPr vert="horz" wrap="square" lIns="0" tIns="34290" rIns="0" bIns="0" rtlCol="0">
            <a:spAutoFit/>
          </a:bodyPr>
          <a:lstStyle/>
          <a:p>
            <a:pPr marL="97155">
              <a:lnSpc>
                <a:spcPct val="100000"/>
              </a:lnSpc>
              <a:spcBef>
                <a:spcPts val="270"/>
              </a:spcBef>
            </a:pPr>
            <a:r>
              <a:rPr sz="2600" spc="-25" dirty="0">
                <a:solidFill>
                  <a:srgbClr val="005150"/>
                </a:solidFill>
                <a:latin typeface="Arial"/>
                <a:cs typeface="Arial"/>
              </a:rPr>
              <a:t>GAN</a:t>
            </a:r>
            <a:r>
              <a:rPr sz="2600" spc="-70" dirty="0">
                <a:solidFill>
                  <a:srgbClr val="005150"/>
                </a:solidFill>
                <a:latin typeface="Arial"/>
                <a:cs typeface="Arial"/>
              </a:rPr>
              <a:t> </a:t>
            </a:r>
            <a:r>
              <a:rPr sz="2600" spc="-20" dirty="0">
                <a:solidFill>
                  <a:srgbClr val="005150"/>
                </a:solidFill>
                <a:latin typeface="Arial"/>
                <a:cs typeface="Arial"/>
              </a:rPr>
              <a:t>design</a:t>
            </a:r>
            <a:endParaRPr sz="2600">
              <a:latin typeface="Arial"/>
              <a:cs typeface="Arial"/>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214383" y="847293"/>
            <a:ext cx="6269355" cy="695960"/>
          </a:xfrm>
          <a:prstGeom prst="rect">
            <a:avLst/>
          </a:prstGeom>
        </p:spPr>
        <p:txBody>
          <a:bodyPr vert="horz" wrap="square" lIns="0" tIns="12700" rIns="0" bIns="0" rtlCol="0">
            <a:spAutoFit/>
          </a:bodyPr>
          <a:lstStyle/>
          <a:p>
            <a:pPr marL="12700">
              <a:lnSpc>
                <a:spcPct val="100000"/>
              </a:lnSpc>
              <a:spcBef>
                <a:spcPts val="100"/>
              </a:spcBef>
              <a:tabLst>
                <a:tab pos="3740150" algn="l"/>
              </a:tabLst>
            </a:pPr>
            <a:r>
              <a:rPr spc="-5" dirty="0"/>
              <a:t>Regularization	Strategies</a:t>
            </a:r>
          </a:p>
        </p:txBody>
      </p:sp>
      <p:sp>
        <p:nvSpPr>
          <p:cNvPr id="5" name="object 5"/>
          <p:cNvSpPr txBox="1"/>
          <p:nvPr/>
        </p:nvSpPr>
        <p:spPr>
          <a:xfrm>
            <a:off x="929178" y="1690762"/>
            <a:ext cx="4131310" cy="3816985"/>
          </a:xfrm>
          <a:prstGeom prst="rect">
            <a:avLst/>
          </a:prstGeom>
        </p:spPr>
        <p:txBody>
          <a:bodyPr vert="horz" wrap="square" lIns="0" tIns="75565" rIns="0" bIns="0" rtlCol="0">
            <a:spAutoFit/>
          </a:bodyPr>
          <a:lstStyle/>
          <a:p>
            <a:pPr marL="527050" indent="-514350">
              <a:lnSpc>
                <a:spcPct val="100000"/>
              </a:lnSpc>
              <a:spcBef>
                <a:spcPts val="595"/>
              </a:spcBef>
              <a:buAutoNum type="arabicPeriod"/>
              <a:tabLst>
                <a:tab pos="526415" algn="l"/>
                <a:tab pos="527050" algn="l"/>
              </a:tabLst>
            </a:pPr>
            <a:r>
              <a:rPr sz="2400" spc="-5" dirty="0">
                <a:solidFill>
                  <a:srgbClr val="808080"/>
                </a:solidFill>
                <a:latin typeface="Arial"/>
                <a:cs typeface="Arial"/>
              </a:rPr>
              <a:t>Parameter </a:t>
            </a:r>
            <a:r>
              <a:rPr sz="2400" dirty="0">
                <a:solidFill>
                  <a:srgbClr val="808080"/>
                </a:solidFill>
                <a:latin typeface="Arial"/>
                <a:cs typeface="Arial"/>
              </a:rPr>
              <a:t>Norm</a:t>
            </a:r>
            <a:r>
              <a:rPr sz="2400" spc="-25" dirty="0">
                <a:solidFill>
                  <a:srgbClr val="808080"/>
                </a:solidFill>
                <a:latin typeface="Arial"/>
                <a:cs typeface="Arial"/>
              </a:rPr>
              <a:t> </a:t>
            </a:r>
            <a:r>
              <a:rPr sz="2400" spc="-5" dirty="0">
                <a:solidFill>
                  <a:srgbClr val="808080"/>
                </a:solidFill>
                <a:latin typeface="Arial"/>
                <a:cs typeface="Arial"/>
              </a:rPr>
              <a:t>Penalties</a:t>
            </a:r>
            <a:endParaRPr sz="2400" dirty="0">
              <a:latin typeface="Arial"/>
              <a:cs typeface="Arial"/>
            </a:endParaRPr>
          </a:p>
          <a:p>
            <a:pPr marL="520065" marR="180340" indent="-508000">
              <a:lnSpc>
                <a:spcPct val="101499"/>
              </a:lnSpc>
              <a:spcBef>
                <a:spcPts val="450"/>
              </a:spcBef>
              <a:buAutoNum type="arabicPeriod"/>
              <a:tabLst>
                <a:tab pos="526415" algn="l"/>
                <a:tab pos="527050" algn="l"/>
              </a:tabLst>
            </a:pPr>
            <a:r>
              <a:rPr sz="2400" dirty="0">
                <a:solidFill>
                  <a:srgbClr val="808080"/>
                </a:solidFill>
                <a:latin typeface="Arial"/>
                <a:cs typeface="Arial"/>
              </a:rPr>
              <a:t>Norm </a:t>
            </a:r>
            <a:r>
              <a:rPr sz="2400" spc="-5" dirty="0">
                <a:solidFill>
                  <a:srgbClr val="808080"/>
                </a:solidFill>
                <a:latin typeface="Arial"/>
                <a:cs typeface="Arial"/>
              </a:rPr>
              <a:t>Penalties </a:t>
            </a:r>
            <a:r>
              <a:rPr sz="2400" dirty="0">
                <a:solidFill>
                  <a:srgbClr val="808080"/>
                </a:solidFill>
                <a:latin typeface="Arial"/>
                <a:cs typeface="Arial"/>
              </a:rPr>
              <a:t>as  </a:t>
            </a:r>
            <a:r>
              <a:rPr sz="2400" spc="-5" dirty="0">
                <a:solidFill>
                  <a:srgbClr val="808080"/>
                </a:solidFill>
                <a:latin typeface="Arial"/>
                <a:cs typeface="Arial"/>
              </a:rPr>
              <a:t>Constrained Optimization</a:t>
            </a:r>
            <a:endParaRPr sz="2400" dirty="0">
              <a:latin typeface="Arial"/>
              <a:cs typeface="Arial"/>
            </a:endParaRPr>
          </a:p>
          <a:p>
            <a:pPr marL="520065" marR="38100" indent="-508000">
              <a:lnSpc>
                <a:spcPts val="2820"/>
              </a:lnSpc>
              <a:spcBef>
                <a:spcPts val="740"/>
              </a:spcBef>
              <a:buAutoNum type="arabicPeriod"/>
              <a:tabLst>
                <a:tab pos="526415" algn="l"/>
                <a:tab pos="527050" algn="l"/>
              </a:tabLst>
            </a:pPr>
            <a:r>
              <a:rPr sz="2400" spc="-5" dirty="0">
                <a:solidFill>
                  <a:srgbClr val="808080"/>
                </a:solidFill>
                <a:latin typeface="Arial"/>
                <a:cs typeface="Arial"/>
              </a:rPr>
              <a:t>Regularization </a:t>
            </a:r>
            <a:r>
              <a:rPr sz="2400" dirty="0">
                <a:solidFill>
                  <a:srgbClr val="808080"/>
                </a:solidFill>
                <a:latin typeface="Arial"/>
                <a:cs typeface="Arial"/>
              </a:rPr>
              <a:t>and</a:t>
            </a:r>
            <a:r>
              <a:rPr sz="2400" spc="-30" dirty="0">
                <a:solidFill>
                  <a:srgbClr val="808080"/>
                </a:solidFill>
                <a:latin typeface="Arial"/>
                <a:cs typeface="Arial"/>
              </a:rPr>
              <a:t> </a:t>
            </a:r>
            <a:r>
              <a:rPr sz="2400" dirty="0">
                <a:solidFill>
                  <a:srgbClr val="808080"/>
                </a:solidFill>
                <a:latin typeface="Arial"/>
                <a:cs typeface="Arial"/>
              </a:rPr>
              <a:t>Under-  </a:t>
            </a:r>
            <a:r>
              <a:rPr sz="2400" spc="-5" dirty="0">
                <a:solidFill>
                  <a:srgbClr val="808080"/>
                </a:solidFill>
                <a:latin typeface="Arial"/>
                <a:cs typeface="Arial"/>
              </a:rPr>
              <a:t>constrained</a:t>
            </a:r>
            <a:r>
              <a:rPr sz="2400" spc="-10" dirty="0">
                <a:solidFill>
                  <a:srgbClr val="808080"/>
                </a:solidFill>
                <a:latin typeface="Arial"/>
                <a:cs typeface="Arial"/>
              </a:rPr>
              <a:t> </a:t>
            </a:r>
            <a:r>
              <a:rPr sz="2400" dirty="0">
                <a:solidFill>
                  <a:srgbClr val="808080"/>
                </a:solidFill>
                <a:latin typeface="Arial"/>
                <a:cs typeface="Arial"/>
              </a:rPr>
              <a:t>Problems</a:t>
            </a:r>
            <a:endParaRPr sz="2400" dirty="0">
              <a:latin typeface="Arial"/>
              <a:cs typeface="Arial"/>
            </a:endParaRPr>
          </a:p>
          <a:p>
            <a:pPr marL="527050" indent="-514350">
              <a:lnSpc>
                <a:spcPct val="100000"/>
              </a:lnSpc>
              <a:spcBef>
                <a:spcPts val="520"/>
              </a:spcBef>
              <a:buAutoNum type="arabicPeriod"/>
              <a:tabLst>
                <a:tab pos="526415" algn="l"/>
                <a:tab pos="527050" algn="l"/>
              </a:tabLst>
            </a:pPr>
            <a:r>
              <a:rPr sz="2400" spc="-5" dirty="0">
                <a:solidFill>
                  <a:srgbClr val="808080"/>
                </a:solidFill>
                <a:latin typeface="Arial"/>
                <a:cs typeface="Arial"/>
              </a:rPr>
              <a:t>Data </a:t>
            </a:r>
            <a:r>
              <a:rPr sz="2400" dirty="0">
                <a:solidFill>
                  <a:srgbClr val="808080"/>
                </a:solidFill>
                <a:latin typeface="Arial"/>
                <a:cs typeface="Arial"/>
              </a:rPr>
              <a:t>Set</a:t>
            </a:r>
            <a:r>
              <a:rPr sz="2400" spc="-10" dirty="0">
                <a:solidFill>
                  <a:srgbClr val="808080"/>
                </a:solidFill>
                <a:latin typeface="Arial"/>
                <a:cs typeface="Arial"/>
              </a:rPr>
              <a:t> </a:t>
            </a:r>
            <a:r>
              <a:rPr sz="2400" spc="-5" dirty="0">
                <a:solidFill>
                  <a:srgbClr val="808080"/>
                </a:solidFill>
                <a:latin typeface="Arial"/>
                <a:cs typeface="Arial"/>
              </a:rPr>
              <a:t>Augmentation</a:t>
            </a:r>
            <a:endParaRPr sz="2400" dirty="0">
              <a:latin typeface="Arial"/>
              <a:cs typeface="Arial"/>
            </a:endParaRPr>
          </a:p>
          <a:p>
            <a:pPr marL="527050" indent="-514350">
              <a:lnSpc>
                <a:spcPct val="100000"/>
              </a:lnSpc>
              <a:spcBef>
                <a:spcPts val="620"/>
              </a:spcBef>
              <a:buAutoNum type="arabicPeriod"/>
              <a:tabLst>
                <a:tab pos="526415" algn="l"/>
                <a:tab pos="527050" algn="l"/>
              </a:tabLst>
            </a:pPr>
            <a:r>
              <a:rPr sz="2400" dirty="0">
                <a:solidFill>
                  <a:srgbClr val="808080"/>
                </a:solidFill>
                <a:latin typeface="Arial"/>
                <a:cs typeface="Arial"/>
              </a:rPr>
              <a:t>Noise</a:t>
            </a:r>
            <a:r>
              <a:rPr sz="2400" spc="-5" dirty="0">
                <a:solidFill>
                  <a:srgbClr val="808080"/>
                </a:solidFill>
                <a:latin typeface="Arial"/>
                <a:cs typeface="Arial"/>
              </a:rPr>
              <a:t> Robustness</a:t>
            </a:r>
            <a:endParaRPr sz="2400" dirty="0">
              <a:latin typeface="Arial"/>
              <a:cs typeface="Arial"/>
            </a:endParaRPr>
          </a:p>
          <a:p>
            <a:pPr marL="527050" indent="-514350">
              <a:lnSpc>
                <a:spcPct val="100000"/>
              </a:lnSpc>
              <a:spcBef>
                <a:spcPts val="520"/>
              </a:spcBef>
              <a:buAutoNum type="arabicPeriod"/>
              <a:tabLst>
                <a:tab pos="526415" algn="l"/>
                <a:tab pos="527050" algn="l"/>
              </a:tabLst>
            </a:pPr>
            <a:r>
              <a:rPr sz="2400" dirty="0">
                <a:solidFill>
                  <a:schemeClr val="bg1">
                    <a:lumMod val="50000"/>
                  </a:schemeClr>
                </a:solidFill>
                <a:latin typeface="Arial"/>
                <a:cs typeface="Arial"/>
              </a:rPr>
              <a:t>Semi-supervised</a:t>
            </a:r>
            <a:r>
              <a:rPr sz="2400" spc="-35" dirty="0">
                <a:solidFill>
                  <a:schemeClr val="bg1">
                    <a:lumMod val="50000"/>
                  </a:schemeClr>
                </a:solidFill>
                <a:latin typeface="Arial"/>
                <a:cs typeface="Arial"/>
              </a:rPr>
              <a:t> </a:t>
            </a:r>
            <a:r>
              <a:rPr sz="2400" dirty="0">
                <a:solidFill>
                  <a:schemeClr val="bg1">
                    <a:lumMod val="50000"/>
                  </a:schemeClr>
                </a:solidFill>
                <a:latin typeface="Arial"/>
                <a:cs typeface="Arial"/>
              </a:rPr>
              <a:t>learning</a:t>
            </a:r>
          </a:p>
          <a:p>
            <a:pPr marL="527050" indent="-514350">
              <a:lnSpc>
                <a:spcPct val="100000"/>
              </a:lnSpc>
              <a:spcBef>
                <a:spcPts val="620"/>
              </a:spcBef>
              <a:buAutoNum type="arabicPeriod"/>
              <a:tabLst>
                <a:tab pos="526415" algn="l"/>
                <a:tab pos="527050" algn="l"/>
              </a:tabLst>
            </a:pPr>
            <a:r>
              <a:rPr sz="2400" spc="-5" dirty="0">
                <a:solidFill>
                  <a:srgbClr val="808080"/>
                </a:solidFill>
                <a:latin typeface="Arial"/>
                <a:cs typeface="Arial"/>
              </a:rPr>
              <a:t>Multi-task</a:t>
            </a:r>
            <a:r>
              <a:rPr sz="2400" spc="-10" dirty="0">
                <a:solidFill>
                  <a:srgbClr val="808080"/>
                </a:solidFill>
                <a:latin typeface="Arial"/>
                <a:cs typeface="Arial"/>
              </a:rPr>
              <a:t> </a:t>
            </a:r>
            <a:r>
              <a:rPr sz="2400" dirty="0">
                <a:solidFill>
                  <a:srgbClr val="808080"/>
                </a:solidFill>
                <a:latin typeface="Arial"/>
                <a:cs typeface="Arial"/>
              </a:rPr>
              <a:t>learning</a:t>
            </a:r>
            <a:endParaRPr sz="2400" dirty="0">
              <a:latin typeface="Arial"/>
              <a:cs typeface="Arial"/>
            </a:endParaRPr>
          </a:p>
        </p:txBody>
      </p:sp>
      <p:sp>
        <p:nvSpPr>
          <p:cNvPr id="6" name="object 6"/>
          <p:cNvSpPr txBox="1"/>
          <p:nvPr/>
        </p:nvSpPr>
        <p:spPr>
          <a:xfrm>
            <a:off x="5805977" y="1690762"/>
            <a:ext cx="3691890" cy="3816985"/>
          </a:xfrm>
          <a:prstGeom prst="rect">
            <a:avLst/>
          </a:prstGeom>
        </p:spPr>
        <p:txBody>
          <a:bodyPr vert="horz" wrap="square" lIns="0" tIns="75565" rIns="0" bIns="0" rtlCol="0">
            <a:spAutoFit/>
          </a:bodyPr>
          <a:lstStyle/>
          <a:p>
            <a:pPr marL="469900" indent="-457200">
              <a:lnSpc>
                <a:spcPct val="100000"/>
              </a:lnSpc>
              <a:spcBef>
                <a:spcPts val="595"/>
              </a:spcBef>
              <a:buAutoNum type="arabicPeriod" startAt="8"/>
              <a:tabLst>
                <a:tab pos="469265" algn="l"/>
                <a:tab pos="469900" algn="l"/>
              </a:tabLst>
            </a:pPr>
            <a:r>
              <a:rPr sz="2400" dirty="0">
                <a:solidFill>
                  <a:srgbClr val="808080"/>
                </a:solidFill>
                <a:latin typeface="Arial"/>
                <a:cs typeface="Arial"/>
              </a:rPr>
              <a:t>Early</a:t>
            </a:r>
            <a:r>
              <a:rPr sz="2400" spc="-10" dirty="0">
                <a:solidFill>
                  <a:srgbClr val="808080"/>
                </a:solidFill>
                <a:latin typeface="Arial"/>
                <a:cs typeface="Arial"/>
              </a:rPr>
              <a:t> </a:t>
            </a:r>
            <a:r>
              <a:rPr sz="2400" spc="-5" dirty="0">
                <a:solidFill>
                  <a:srgbClr val="808080"/>
                </a:solidFill>
                <a:latin typeface="Arial"/>
                <a:cs typeface="Arial"/>
              </a:rPr>
              <a:t>Stopping</a:t>
            </a:r>
            <a:endParaRPr sz="2400" dirty="0">
              <a:latin typeface="Arial"/>
              <a:cs typeface="Arial"/>
            </a:endParaRPr>
          </a:p>
          <a:p>
            <a:pPr marL="520700" marR="411480" indent="-508000">
              <a:lnSpc>
                <a:spcPct val="101499"/>
              </a:lnSpc>
              <a:spcBef>
                <a:spcPts val="450"/>
              </a:spcBef>
              <a:buAutoNum type="arabicPeriod" startAt="8"/>
              <a:tabLst>
                <a:tab pos="526415" algn="l"/>
                <a:tab pos="527050" algn="l"/>
              </a:tabLst>
            </a:pPr>
            <a:r>
              <a:rPr sz="2400" spc="-5" dirty="0">
                <a:solidFill>
                  <a:srgbClr val="808080"/>
                </a:solidFill>
                <a:latin typeface="Arial"/>
                <a:cs typeface="Arial"/>
              </a:rPr>
              <a:t>Parameter tying</a:t>
            </a:r>
            <a:r>
              <a:rPr sz="2400" spc="-40" dirty="0">
                <a:solidFill>
                  <a:srgbClr val="808080"/>
                </a:solidFill>
                <a:latin typeface="Arial"/>
                <a:cs typeface="Arial"/>
              </a:rPr>
              <a:t> </a:t>
            </a:r>
            <a:r>
              <a:rPr sz="2400" dirty="0">
                <a:solidFill>
                  <a:srgbClr val="808080"/>
                </a:solidFill>
                <a:latin typeface="Arial"/>
                <a:cs typeface="Arial"/>
              </a:rPr>
              <a:t>and  </a:t>
            </a:r>
            <a:r>
              <a:rPr sz="2400" spc="-5" dirty="0">
                <a:solidFill>
                  <a:srgbClr val="808080"/>
                </a:solidFill>
                <a:latin typeface="Arial"/>
                <a:cs typeface="Arial"/>
              </a:rPr>
              <a:t>parameter</a:t>
            </a:r>
            <a:r>
              <a:rPr sz="2400" spc="-20" dirty="0">
                <a:solidFill>
                  <a:srgbClr val="808080"/>
                </a:solidFill>
                <a:latin typeface="Arial"/>
                <a:cs typeface="Arial"/>
              </a:rPr>
              <a:t> </a:t>
            </a:r>
            <a:r>
              <a:rPr sz="2400" dirty="0">
                <a:solidFill>
                  <a:srgbClr val="808080"/>
                </a:solidFill>
                <a:latin typeface="Arial"/>
                <a:cs typeface="Arial"/>
              </a:rPr>
              <a:t>sharing</a:t>
            </a:r>
            <a:endParaRPr sz="2400" dirty="0">
              <a:latin typeface="Arial"/>
              <a:cs typeface="Arial"/>
            </a:endParaRPr>
          </a:p>
          <a:p>
            <a:pPr marL="12700" marR="5080">
              <a:lnSpc>
                <a:spcPct val="118100"/>
              </a:lnSpc>
              <a:spcBef>
                <a:spcPts val="75"/>
              </a:spcBef>
              <a:buAutoNum type="arabicPeriod" startAt="8"/>
              <a:tabLst>
                <a:tab pos="527050" algn="l"/>
              </a:tabLst>
            </a:pPr>
            <a:r>
              <a:rPr sz="2400" dirty="0">
                <a:solidFill>
                  <a:srgbClr val="808080"/>
                </a:solidFill>
                <a:latin typeface="Arial"/>
                <a:cs typeface="Arial"/>
              </a:rPr>
              <a:t>Sparse</a:t>
            </a:r>
            <a:r>
              <a:rPr sz="2400" spc="-35" dirty="0">
                <a:solidFill>
                  <a:srgbClr val="808080"/>
                </a:solidFill>
                <a:latin typeface="Arial"/>
                <a:cs typeface="Arial"/>
              </a:rPr>
              <a:t> </a:t>
            </a:r>
            <a:r>
              <a:rPr sz="2400" spc="-5" dirty="0">
                <a:solidFill>
                  <a:srgbClr val="808080"/>
                </a:solidFill>
                <a:latin typeface="Arial"/>
                <a:cs typeface="Arial"/>
              </a:rPr>
              <a:t>representations  </a:t>
            </a:r>
            <a:r>
              <a:rPr sz="2400" spc="-65" dirty="0">
                <a:solidFill>
                  <a:srgbClr val="808080"/>
                </a:solidFill>
                <a:latin typeface="Arial"/>
                <a:cs typeface="Arial"/>
              </a:rPr>
              <a:t>11. </a:t>
            </a:r>
            <a:r>
              <a:rPr sz="2400" dirty="0">
                <a:solidFill>
                  <a:srgbClr val="808080"/>
                </a:solidFill>
                <a:latin typeface="Arial"/>
                <a:cs typeface="Arial"/>
              </a:rPr>
              <a:t>Bagging and</a:t>
            </a:r>
            <a:r>
              <a:rPr sz="2400" spc="-335" dirty="0">
                <a:solidFill>
                  <a:srgbClr val="808080"/>
                </a:solidFill>
                <a:latin typeface="Arial"/>
                <a:cs typeface="Arial"/>
              </a:rPr>
              <a:t> </a:t>
            </a:r>
            <a:r>
              <a:rPr sz="2400" spc="-5" dirty="0">
                <a:solidFill>
                  <a:srgbClr val="808080"/>
                </a:solidFill>
                <a:latin typeface="Arial"/>
                <a:cs typeface="Arial"/>
              </a:rPr>
              <a:t>other</a:t>
            </a:r>
            <a:endParaRPr sz="2400" dirty="0">
              <a:latin typeface="Arial"/>
              <a:cs typeface="Arial"/>
            </a:endParaRPr>
          </a:p>
          <a:p>
            <a:pPr marL="520700">
              <a:lnSpc>
                <a:spcPct val="100000"/>
              </a:lnSpc>
              <a:spcBef>
                <a:spcPts val="45"/>
              </a:spcBef>
            </a:pPr>
            <a:r>
              <a:rPr sz="2400" dirty="0">
                <a:solidFill>
                  <a:srgbClr val="808080"/>
                </a:solidFill>
                <a:latin typeface="Arial"/>
                <a:cs typeface="Arial"/>
              </a:rPr>
              <a:t>ensemble</a:t>
            </a:r>
            <a:r>
              <a:rPr sz="2400" spc="-10" dirty="0">
                <a:solidFill>
                  <a:srgbClr val="808080"/>
                </a:solidFill>
                <a:latin typeface="Arial"/>
                <a:cs typeface="Arial"/>
              </a:rPr>
              <a:t> </a:t>
            </a:r>
            <a:r>
              <a:rPr sz="2400" spc="-5" dirty="0">
                <a:solidFill>
                  <a:srgbClr val="808080"/>
                </a:solidFill>
                <a:latin typeface="Arial"/>
                <a:cs typeface="Arial"/>
              </a:rPr>
              <a:t>methods</a:t>
            </a:r>
            <a:endParaRPr sz="2400" dirty="0">
              <a:latin typeface="Arial"/>
              <a:cs typeface="Arial"/>
            </a:endParaRPr>
          </a:p>
          <a:p>
            <a:pPr marL="527050" indent="-514350">
              <a:lnSpc>
                <a:spcPct val="100000"/>
              </a:lnSpc>
              <a:spcBef>
                <a:spcPts val="595"/>
              </a:spcBef>
              <a:buAutoNum type="arabicPeriod" startAt="12"/>
              <a:tabLst>
                <a:tab pos="527050" algn="l"/>
              </a:tabLst>
            </a:pPr>
            <a:r>
              <a:rPr sz="2400" dirty="0">
                <a:solidFill>
                  <a:srgbClr val="808080"/>
                </a:solidFill>
                <a:latin typeface="Arial"/>
                <a:cs typeface="Arial"/>
              </a:rPr>
              <a:t>Dropout</a:t>
            </a:r>
            <a:endParaRPr sz="2400" dirty="0">
              <a:latin typeface="Arial"/>
              <a:cs typeface="Arial"/>
            </a:endParaRPr>
          </a:p>
          <a:p>
            <a:pPr marL="527050" indent="-514350">
              <a:lnSpc>
                <a:spcPct val="100000"/>
              </a:lnSpc>
              <a:spcBef>
                <a:spcPts val="520"/>
              </a:spcBef>
              <a:buAutoNum type="arabicPeriod" startAt="12"/>
              <a:tabLst>
                <a:tab pos="527050" algn="l"/>
              </a:tabLst>
            </a:pPr>
            <a:r>
              <a:rPr sz="2400" dirty="0">
                <a:solidFill>
                  <a:srgbClr val="808080"/>
                </a:solidFill>
                <a:latin typeface="Arial"/>
                <a:cs typeface="Arial"/>
              </a:rPr>
              <a:t>Adversarial</a:t>
            </a:r>
            <a:r>
              <a:rPr sz="2400" spc="-10" dirty="0">
                <a:solidFill>
                  <a:srgbClr val="808080"/>
                </a:solidFill>
                <a:latin typeface="Arial"/>
                <a:cs typeface="Arial"/>
              </a:rPr>
              <a:t> </a:t>
            </a:r>
            <a:r>
              <a:rPr sz="2400" spc="-5" dirty="0">
                <a:solidFill>
                  <a:srgbClr val="808080"/>
                </a:solidFill>
                <a:latin typeface="Arial"/>
                <a:cs typeface="Arial"/>
              </a:rPr>
              <a:t>training</a:t>
            </a:r>
            <a:endParaRPr sz="2400" dirty="0">
              <a:latin typeface="Arial"/>
              <a:cs typeface="Arial"/>
            </a:endParaRPr>
          </a:p>
          <a:p>
            <a:pPr marL="527050" indent="-514350">
              <a:lnSpc>
                <a:spcPct val="100000"/>
              </a:lnSpc>
              <a:spcBef>
                <a:spcPts val="620"/>
              </a:spcBef>
              <a:buAutoNum type="arabicPeriod" startAt="12"/>
              <a:tabLst>
                <a:tab pos="527050" algn="l"/>
              </a:tabLst>
            </a:pPr>
            <a:r>
              <a:rPr sz="2400" spc="-40" dirty="0">
                <a:solidFill>
                  <a:srgbClr val="3333CC"/>
                </a:solidFill>
                <a:latin typeface="Arial"/>
                <a:cs typeface="Arial"/>
              </a:rPr>
              <a:t>Tangent</a:t>
            </a:r>
            <a:r>
              <a:rPr sz="2400" spc="-15" dirty="0">
                <a:solidFill>
                  <a:srgbClr val="3333CC"/>
                </a:solidFill>
                <a:latin typeface="Arial"/>
                <a:cs typeface="Arial"/>
              </a:rPr>
              <a:t> </a:t>
            </a:r>
            <a:r>
              <a:rPr sz="2400" spc="-5" dirty="0">
                <a:solidFill>
                  <a:srgbClr val="3333CC"/>
                </a:solidFill>
                <a:latin typeface="Arial"/>
                <a:cs typeface="Arial"/>
              </a:rPr>
              <a:t>methods</a:t>
            </a:r>
            <a:endParaRPr sz="2400" dirty="0">
              <a:solidFill>
                <a:srgbClr val="3333CC"/>
              </a:solidFill>
              <a:latin typeface="Arial"/>
              <a:cs typeface="Arial"/>
            </a:endParaRPr>
          </a:p>
        </p:txBody>
      </p:sp>
    </p:spTree>
    <p:extLst>
      <p:ext uri="{BB962C8B-B14F-4D97-AF65-F5344CB8AC3E}">
        <p14:creationId xmlns:p14="http://schemas.microsoft.com/office/powerpoint/2010/main" val="400984926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4138634" y="745997"/>
            <a:ext cx="1781810" cy="741680"/>
          </a:xfrm>
          <a:prstGeom prst="rect">
            <a:avLst/>
          </a:prstGeom>
        </p:spPr>
        <p:txBody>
          <a:bodyPr vert="horz" wrap="square" lIns="0" tIns="12700" rIns="0" bIns="0" rtlCol="0">
            <a:spAutoFit/>
          </a:bodyPr>
          <a:lstStyle/>
          <a:p>
            <a:pPr marL="12700">
              <a:lnSpc>
                <a:spcPct val="100000"/>
              </a:lnSpc>
              <a:spcBef>
                <a:spcPts val="100"/>
              </a:spcBef>
            </a:pPr>
            <a:r>
              <a:rPr sz="4700" spc="-5" dirty="0"/>
              <a:t>Topic</a:t>
            </a:r>
            <a:r>
              <a:rPr sz="4700" dirty="0"/>
              <a:t>s</a:t>
            </a:r>
            <a:endParaRPr sz="4700"/>
          </a:p>
        </p:txBody>
      </p:sp>
      <p:sp>
        <p:nvSpPr>
          <p:cNvPr id="5" name="object 5"/>
          <p:cNvSpPr txBox="1"/>
          <p:nvPr/>
        </p:nvSpPr>
        <p:spPr>
          <a:xfrm>
            <a:off x="725043" y="1840737"/>
            <a:ext cx="4940935" cy="1918335"/>
          </a:xfrm>
          <a:prstGeom prst="rect">
            <a:avLst/>
          </a:prstGeom>
        </p:spPr>
        <p:txBody>
          <a:bodyPr vert="horz" wrap="square" lIns="0" tIns="128270" rIns="0" bIns="0" rtlCol="0">
            <a:spAutoFit/>
          </a:bodyPr>
          <a:lstStyle/>
          <a:p>
            <a:pPr marL="378460" indent="-365760">
              <a:lnSpc>
                <a:spcPct val="100000"/>
              </a:lnSpc>
              <a:spcBef>
                <a:spcPts val="1010"/>
              </a:spcBef>
              <a:buChar char="•"/>
              <a:tabLst>
                <a:tab pos="377825" algn="l"/>
                <a:tab pos="378460" algn="l"/>
              </a:tabLst>
            </a:pPr>
            <a:r>
              <a:rPr sz="3400" dirty="0">
                <a:solidFill>
                  <a:srgbClr val="3333CC"/>
                </a:solidFill>
                <a:latin typeface="Arial"/>
                <a:cs typeface="Arial"/>
              </a:rPr>
              <a:t>Manifolds in data</a:t>
            </a:r>
            <a:r>
              <a:rPr sz="3400" spc="-65" dirty="0">
                <a:solidFill>
                  <a:srgbClr val="3333CC"/>
                </a:solidFill>
                <a:latin typeface="Arial"/>
                <a:cs typeface="Arial"/>
              </a:rPr>
              <a:t> </a:t>
            </a:r>
            <a:r>
              <a:rPr sz="3400" dirty="0">
                <a:solidFill>
                  <a:srgbClr val="3333CC"/>
                </a:solidFill>
                <a:latin typeface="Arial"/>
                <a:cs typeface="Arial"/>
              </a:rPr>
              <a:t>space</a:t>
            </a:r>
            <a:endParaRPr sz="3400">
              <a:latin typeface="Arial"/>
              <a:cs typeface="Arial"/>
            </a:endParaRPr>
          </a:p>
          <a:p>
            <a:pPr marL="378460" indent="-365760">
              <a:lnSpc>
                <a:spcPct val="100000"/>
              </a:lnSpc>
              <a:spcBef>
                <a:spcPts val="915"/>
              </a:spcBef>
              <a:buChar char="•"/>
              <a:tabLst>
                <a:tab pos="377825" algn="l"/>
                <a:tab pos="378460" algn="l"/>
              </a:tabLst>
            </a:pPr>
            <a:r>
              <a:rPr sz="3400" dirty="0">
                <a:solidFill>
                  <a:srgbClr val="3333CC"/>
                </a:solidFill>
                <a:latin typeface="Arial"/>
                <a:cs typeface="Arial"/>
              </a:rPr>
              <a:t>Tangent</a:t>
            </a:r>
            <a:r>
              <a:rPr sz="3400" spc="-15" dirty="0">
                <a:solidFill>
                  <a:srgbClr val="3333CC"/>
                </a:solidFill>
                <a:latin typeface="Arial"/>
                <a:cs typeface="Arial"/>
              </a:rPr>
              <a:t> </a:t>
            </a:r>
            <a:r>
              <a:rPr sz="3400" dirty="0">
                <a:solidFill>
                  <a:srgbClr val="3333CC"/>
                </a:solidFill>
                <a:latin typeface="Arial"/>
                <a:cs typeface="Arial"/>
              </a:rPr>
              <a:t>distance</a:t>
            </a:r>
            <a:endParaRPr sz="3400">
              <a:latin typeface="Arial"/>
              <a:cs typeface="Arial"/>
            </a:endParaRPr>
          </a:p>
          <a:p>
            <a:pPr marL="378460" indent="-365760">
              <a:lnSpc>
                <a:spcPct val="100000"/>
              </a:lnSpc>
              <a:spcBef>
                <a:spcPts val="840"/>
              </a:spcBef>
              <a:buChar char="•"/>
              <a:tabLst>
                <a:tab pos="377825" algn="l"/>
                <a:tab pos="378460" algn="l"/>
              </a:tabLst>
            </a:pPr>
            <a:r>
              <a:rPr sz="3400" dirty="0">
                <a:solidFill>
                  <a:srgbClr val="3333CC"/>
                </a:solidFill>
                <a:latin typeface="Arial"/>
                <a:cs typeface="Arial"/>
              </a:rPr>
              <a:t>Tangent</a:t>
            </a:r>
            <a:r>
              <a:rPr sz="3400" spc="-25" dirty="0">
                <a:solidFill>
                  <a:srgbClr val="3333CC"/>
                </a:solidFill>
                <a:latin typeface="Arial"/>
                <a:cs typeface="Arial"/>
              </a:rPr>
              <a:t> </a:t>
            </a:r>
            <a:r>
              <a:rPr sz="3400" dirty="0">
                <a:solidFill>
                  <a:srgbClr val="3333CC"/>
                </a:solidFill>
                <a:latin typeface="Arial"/>
                <a:cs typeface="Arial"/>
              </a:rPr>
              <a:t>propagation</a:t>
            </a:r>
            <a:endParaRPr sz="3400">
              <a:latin typeface="Arial"/>
              <a:cs typeface="Arial"/>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114929" y="847293"/>
            <a:ext cx="4468495" cy="695960"/>
          </a:xfrm>
          <a:prstGeom prst="rect">
            <a:avLst/>
          </a:prstGeom>
        </p:spPr>
        <p:txBody>
          <a:bodyPr vert="horz" wrap="square" lIns="0" tIns="12700" rIns="0" bIns="0" rtlCol="0">
            <a:spAutoFit/>
          </a:bodyPr>
          <a:lstStyle/>
          <a:p>
            <a:pPr marL="12700">
              <a:lnSpc>
                <a:spcPct val="100000"/>
              </a:lnSpc>
              <a:spcBef>
                <a:spcPts val="100"/>
              </a:spcBef>
              <a:tabLst>
                <a:tab pos="2279650" algn="l"/>
              </a:tabLst>
            </a:pPr>
            <a:r>
              <a:rPr dirty="0"/>
              <a:t>Mani</a:t>
            </a:r>
            <a:r>
              <a:rPr spc="-5" dirty="0"/>
              <a:t>f</a:t>
            </a:r>
            <a:r>
              <a:rPr dirty="0"/>
              <a:t>old	Learning</a:t>
            </a:r>
          </a:p>
        </p:txBody>
      </p:sp>
      <p:sp>
        <p:nvSpPr>
          <p:cNvPr id="4" name="object 4"/>
          <p:cNvSpPr txBox="1"/>
          <p:nvPr/>
        </p:nvSpPr>
        <p:spPr>
          <a:xfrm>
            <a:off x="852978" y="1982354"/>
            <a:ext cx="8809990" cy="3832860"/>
          </a:xfrm>
          <a:prstGeom prst="rect">
            <a:avLst/>
          </a:prstGeom>
        </p:spPr>
        <p:txBody>
          <a:bodyPr vert="horz" wrap="square" lIns="0" tIns="33020" rIns="0" bIns="0" rtlCol="0">
            <a:spAutoFit/>
          </a:bodyPr>
          <a:lstStyle/>
          <a:p>
            <a:pPr marL="355600" marR="651510" indent="-342900">
              <a:lnSpc>
                <a:spcPts val="3800"/>
              </a:lnSpc>
              <a:spcBef>
                <a:spcPts val="260"/>
              </a:spcBef>
              <a:buChar char="•"/>
              <a:tabLst>
                <a:tab pos="354965" algn="l"/>
                <a:tab pos="355600" algn="l"/>
              </a:tabLst>
            </a:pPr>
            <a:r>
              <a:rPr sz="3200" dirty="0">
                <a:solidFill>
                  <a:srgbClr val="3333CC"/>
                </a:solidFill>
                <a:latin typeface="Arial"/>
                <a:cs typeface="Arial"/>
              </a:rPr>
              <a:t>An </a:t>
            </a:r>
            <a:r>
              <a:rPr sz="3200" spc="-5" dirty="0">
                <a:solidFill>
                  <a:srgbClr val="3333CC"/>
                </a:solidFill>
                <a:latin typeface="Arial"/>
                <a:cs typeface="Arial"/>
              </a:rPr>
              <a:t>important </a:t>
            </a:r>
            <a:r>
              <a:rPr sz="3200" dirty="0">
                <a:solidFill>
                  <a:srgbClr val="3333CC"/>
                </a:solidFill>
                <a:latin typeface="Arial"/>
                <a:cs typeface="Arial"/>
              </a:rPr>
              <a:t>idea underlying many ideas</a:t>
            </a:r>
            <a:r>
              <a:rPr sz="3200" spc="-70" dirty="0">
                <a:solidFill>
                  <a:srgbClr val="3333CC"/>
                </a:solidFill>
                <a:latin typeface="Arial"/>
                <a:cs typeface="Arial"/>
              </a:rPr>
              <a:t> </a:t>
            </a:r>
            <a:r>
              <a:rPr sz="3200" dirty="0">
                <a:solidFill>
                  <a:srgbClr val="3333CC"/>
                </a:solidFill>
                <a:latin typeface="Arial"/>
                <a:cs typeface="Arial"/>
              </a:rPr>
              <a:t>in  machine</a:t>
            </a:r>
            <a:r>
              <a:rPr sz="3200" spc="-5" dirty="0">
                <a:solidFill>
                  <a:srgbClr val="3333CC"/>
                </a:solidFill>
                <a:latin typeface="Arial"/>
                <a:cs typeface="Arial"/>
              </a:rPr>
              <a:t> </a:t>
            </a:r>
            <a:r>
              <a:rPr sz="3200" dirty="0">
                <a:solidFill>
                  <a:srgbClr val="3333CC"/>
                </a:solidFill>
                <a:latin typeface="Arial"/>
                <a:cs typeface="Arial"/>
              </a:rPr>
              <a:t>learning</a:t>
            </a:r>
            <a:endParaRPr sz="3200">
              <a:latin typeface="Arial"/>
              <a:cs typeface="Arial"/>
            </a:endParaRPr>
          </a:p>
          <a:p>
            <a:pPr marL="355600" indent="-342900">
              <a:lnSpc>
                <a:spcPct val="100000"/>
              </a:lnSpc>
              <a:spcBef>
                <a:spcPts val="605"/>
              </a:spcBef>
              <a:buChar char="•"/>
              <a:tabLst>
                <a:tab pos="354965" algn="l"/>
                <a:tab pos="355600" algn="l"/>
              </a:tabLst>
            </a:pPr>
            <a:r>
              <a:rPr sz="3200" dirty="0">
                <a:solidFill>
                  <a:srgbClr val="3333CC"/>
                </a:solidFill>
                <a:latin typeface="Arial"/>
                <a:cs typeface="Arial"/>
              </a:rPr>
              <a:t>A </a:t>
            </a:r>
            <a:r>
              <a:rPr sz="3200" spc="-5" dirty="0">
                <a:solidFill>
                  <a:srgbClr val="3333CC"/>
                </a:solidFill>
                <a:latin typeface="Arial"/>
                <a:cs typeface="Arial"/>
              </a:rPr>
              <a:t>manifold </a:t>
            </a:r>
            <a:r>
              <a:rPr sz="3200" dirty="0">
                <a:solidFill>
                  <a:srgbClr val="3333CC"/>
                </a:solidFill>
                <a:latin typeface="Arial"/>
                <a:cs typeface="Arial"/>
              </a:rPr>
              <a:t>is a </a:t>
            </a:r>
            <a:r>
              <a:rPr sz="3200" spc="-5" dirty="0">
                <a:solidFill>
                  <a:srgbClr val="3333CC"/>
                </a:solidFill>
                <a:latin typeface="Arial"/>
                <a:cs typeface="Arial"/>
              </a:rPr>
              <a:t>connected </a:t>
            </a:r>
            <a:r>
              <a:rPr sz="3200" dirty="0">
                <a:solidFill>
                  <a:srgbClr val="3333CC"/>
                </a:solidFill>
                <a:latin typeface="Arial"/>
                <a:cs typeface="Arial"/>
              </a:rPr>
              <a:t>region</a:t>
            </a:r>
            <a:endParaRPr sz="3200">
              <a:latin typeface="Arial"/>
              <a:cs typeface="Arial"/>
            </a:endParaRPr>
          </a:p>
          <a:p>
            <a:pPr marL="748665" marR="2057400" lvl="1" indent="-279400">
              <a:lnSpc>
                <a:spcPct val="102000"/>
              </a:lnSpc>
              <a:spcBef>
                <a:spcPts val="600"/>
              </a:spcBef>
              <a:buChar char="–"/>
              <a:tabLst>
                <a:tab pos="755650" algn="l"/>
              </a:tabLst>
            </a:pPr>
            <a:r>
              <a:rPr sz="2800" spc="-5" dirty="0">
                <a:solidFill>
                  <a:srgbClr val="336600"/>
                </a:solidFill>
                <a:latin typeface="Arial"/>
                <a:cs typeface="Arial"/>
              </a:rPr>
              <a:t>Mathematically </a:t>
            </a:r>
            <a:r>
              <a:rPr sz="2800" dirty="0">
                <a:solidFill>
                  <a:srgbClr val="336600"/>
                </a:solidFill>
                <a:latin typeface="Arial"/>
                <a:cs typeface="Arial"/>
              </a:rPr>
              <a:t>it is a set of </a:t>
            </a:r>
            <a:r>
              <a:rPr sz="2800" spc="-5" dirty="0">
                <a:solidFill>
                  <a:srgbClr val="336600"/>
                </a:solidFill>
                <a:latin typeface="Arial"/>
                <a:cs typeface="Arial"/>
              </a:rPr>
              <a:t>points </a:t>
            </a:r>
            <a:r>
              <a:rPr sz="2800" dirty="0">
                <a:solidFill>
                  <a:srgbClr val="336600"/>
                </a:solidFill>
                <a:latin typeface="Arial"/>
                <a:cs typeface="Arial"/>
              </a:rPr>
              <a:t>in a  neighborhood</a:t>
            </a:r>
            <a:endParaRPr sz="2800">
              <a:latin typeface="Arial"/>
              <a:cs typeface="Arial"/>
            </a:endParaRPr>
          </a:p>
          <a:p>
            <a:pPr marL="755650" lvl="1" indent="-286385">
              <a:lnSpc>
                <a:spcPct val="100000"/>
              </a:lnSpc>
              <a:spcBef>
                <a:spcPts val="610"/>
              </a:spcBef>
              <a:buChar char="–"/>
              <a:tabLst>
                <a:tab pos="755650" algn="l"/>
              </a:tabLst>
            </a:pPr>
            <a:r>
              <a:rPr sz="2800" spc="-5" dirty="0">
                <a:solidFill>
                  <a:srgbClr val="336600"/>
                </a:solidFill>
                <a:latin typeface="Arial"/>
                <a:cs typeface="Arial"/>
              </a:rPr>
              <a:t>It </a:t>
            </a:r>
            <a:r>
              <a:rPr sz="2800" dirty="0">
                <a:solidFill>
                  <a:srgbClr val="336600"/>
                </a:solidFill>
                <a:latin typeface="Arial"/>
                <a:cs typeface="Arial"/>
              </a:rPr>
              <a:t>appears </a:t>
            </a:r>
            <a:r>
              <a:rPr sz="2800" spc="-5" dirty="0">
                <a:solidFill>
                  <a:srgbClr val="336600"/>
                </a:solidFill>
                <a:latin typeface="Arial"/>
                <a:cs typeface="Arial"/>
              </a:rPr>
              <a:t>to </a:t>
            </a:r>
            <a:r>
              <a:rPr sz="2800" dirty="0">
                <a:solidFill>
                  <a:srgbClr val="336600"/>
                </a:solidFill>
                <a:latin typeface="Arial"/>
                <a:cs typeface="Arial"/>
              </a:rPr>
              <a:t>be in a Euclidean</a:t>
            </a:r>
            <a:r>
              <a:rPr sz="2800" spc="-25" dirty="0">
                <a:solidFill>
                  <a:srgbClr val="336600"/>
                </a:solidFill>
                <a:latin typeface="Arial"/>
                <a:cs typeface="Arial"/>
              </a:rPr>
              <a:t> </a:t>
            </a:r>
            <a:r>
              <a:rPr sz="2800" dirty="0">
                <a:solidFill>
                  <a:srgbClr val="336600"/>
                </a:solidFill>
                <a:latin typeface="Arial"/>
                <a:cs typeface="Arial"/>
              </a:rPr>
              <a:t>space</a:t>
            </a:r>
            <a:endParaRPr sz="2800">
              <a:latin typeface="Arial"/>
              <a:cs typeface="Arial"/>
            </a:endParaRPr>
          </a:p>
          <a:p>
            <a:pPr marL="1155065" marR="5080" lvl="2" indent="-228600">
              <a:lnSpc>
                <a:spcPts val="2820"/>
              </a:lnSpc>
              <a:spcBef>
                <a:spcPts val="790"/>
              </a:spcBef>
              <a:buChar char="•"/>
              <a:tabLst>
                <a:tab pos="1155700" algn="l"/>
              </a:tabLst>
            </a:pPr>
            <a:r>
              <a:rPr sz="2400" spc="-5" dirty="0">
                <a:solidFill>
                  <a:srgbClr val="660066"/>
                </a:solidFill>
                <a:latin typeface="Arial"/>
                <a:cs typeface="Arial"/>
              </a:rPr>
              <a:t>E.g., </a:t>
            </a:r>
            <a:r>
              <a:rPr sz="2400" dirty="0">
                <a:solidFill>
                  <a:srgbClr val="660066"/>
                </a:solidFill>
                <a:latin typeface="Arial"/>
                <a:cs typeface="Arial"/>
              </a:rPr>
              <a:t>we experience </a:t>
            </a:r>
            <a:r>
              <a:rPr sz="2400" spc="-5" dirty="0">
                <a:solidFill>
                  <a:srgbClr val="660066"/>
                </a:solidFill>
                <a:latin typeface="Arial"/>
                <a:cs typeface="Arial"/>
              </a:rPr>
              <a:t>the </a:t>
            </a:r>
            <a:r>
              <a:rPr sz="2400" dirty="0">
                <a:solidFill>
                  <a:srgbClr val="660066"/>
                </a:solidFill>
                <a:latin typeface="Arial"/>
                <a:cs typeface="Arial"/>
              </a:rPr>
              <a:t>world as a 2-D plane while it is</a:t>
            </a:r>
            <a:r>
              <a:rPr sz="2400" spc="-85" dirty="0">
                <a:solidFill>
                  <a:srgbClr val="660066"/>
                </a:solidFill>
                <a:latin typeface="Arial"/>
                <a:cs typeface="Arial"/>
              </a:rPr>
              <a:t> </a:t>
            </a:r>
            <a:r>
              <a:rPr sz="2400" dirty="0">
                <a:solidFill>
                  <a:srgbClr val="660066"/>
                </a:solidFill>
                <a:latin typeface="Arial"/>
                <a:cs typeface="Arial"/>
              </a:rPr>
              <a:t>a  spherical </a:t>
            </a:r>
            <a:r>
              <a:rPr sz="2400" spc="-5" dirty="0">
                <a:solidFill>
                  <a:srgbClr val="660066"/>
                </a:solidFill>
                <a:latin typeface="Arial"/>
                <a:cs typeface="Arial"/>
              </a:rPr>
              <a:t>manifold </a:t>
            </a:r>
            <a:r>
              <a:rPr sz="2400" dirty="0">
                <a:solidFill>
                  <a:srgbClr val="660066"/>
                </a:solidFill>
                <a:latin typeface="Arial"/>
                <a:cs typeface="Arial"/>
              </a:rPr>
              <a:t>in 3-D</a:t>
            </a:r>
            <a:r>
              <a:rPr sz="2400" spc="-5" dirty="0">
                <a:solidFill>
                  <a:srgbClr val="660066"/>
                </a:solidFill>
                <a:latin typeface="Arial"/>
                <a:cs typeface="Arial"/>
              </a:rPr>
              <a:t> </a:t>
            </a:r>
            <a:r>
              <a:rPr sz="2400" dirty="0">
                <a:solidFill>
                  <a:srgbClr val="660066"/>
                </a:solidFill>
                <a:latin typeface="Arial"/>
                <a:cs typeface="Arial"/>
              </a:rPr>
              <a:t>space</a:t>
            </a:r>
            <a:endParaRPr sz="2400">
              <a:latin typeface="Arial"/>
              <a:cs typeface="Arial"/>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45976" y="778509"/>
            <a:ext cx="10347424" cy="674544"/>
          </a:xfrm>
          <a:prstGeom prst="rect">
            <a:avLst/>
          </a:prstGeom>
        </p:spPr>
        <p:txBody>
          <a:bodyPr vert="horz" wrap="square" lIns="0" tIns="12700" rIns="0" bIns="0" rtlCol="0">
            <a:spAutoFit/>
          </a:bodyPr>
          <a:lstStyle/>
          <a:p>
            <a:pPr marL="12700">
              <a:lnSpc>
                <a:spcPct val="100000"/>
              </a:lnSpc>
              <a:spcBef>
                <a:spcPts val="100"/>
              </a:spcBef>
            </a:pPr>
            <a:r>
              <a:rPr sz="4300" spc="-15" dirty="0"/>
              <a:t>Data </a:t>
            </a:r>
            <a:r>
              <a:rPr sz="4300" spc="-10" dirty="0"/>
              <a:t>lies on </a:t>
            </a:r>
            <a:r>
              <a:rPr lang="en-US" sz="4300" spc="-10" dirty="0"/>
              <a:t>L</a:t>
            </a:r>
            <a:r>
              <a:rPr sz="4300" spc="-10" dirty="0"/>
              <a:t>ow </a:t>
            </a:r>
            <a:r>
              <a:rPr lang="en-US" sz="4300" spc="-20" dirty="0"/>
              <a:t>D</a:t>
            </a:r>
            <a:r>
              <a:rPr sz="4300" spc="-20" dirty="0"/>
              <a:t>imensional</a:t>
            </a:r>
            <a:r>
              <a:rPr sz="4300" spc="-145" dirty="0"/>
              <a:t> </a:t>
            </a:r>
            <a:r>
              <a:rPr lang="en-US" sz="4300" spc="-15" dirty="0"/>
              <a:t>M</a:t>
            </a:r>
            <a:r>
              <a:rPr sz="4300" spc="-15" dirty="0"/>
              <a:t>anifolds</a:t>
            </a:r>
            <a:endParaRPr sz="4300" dirty="0"/>
          </a:p>
        </p:txBody>
      </p:sp>
      <p:sp>
        <p:nvSpPr>
          <p:cNvPr id="5" name="object 5"/>
          <p:cNvSpPr txBox="1"/>
          <p:nvPr/>
        </p:nvSpPr>
        <p:spPr>
          <a:xfrm>
            <a:off x="237363" y="1956561"/>
            <a:ext cx="9457055" cy="1064895"/>
          </a:xfrm>
          <a:prstGeom prst="rect">
            <a:avLst/>
          </a:prstGeom>
        </p:spPr>
        <p:txBody>
          <a:bodyPr vert="horz" wrap="square" lIns="0" tIns="9525" rIns="0" bIns="0" rtlCol="0">
            <a:spAutoFit/>
          </a:bodyPr>
          <a:lstStyle/>
          <a:p>
            <a:pPr marL="377825" marR="5080" indent="-365760">
              <a:lnSpc>
                <a:spcPct val="100600"/>
              </a:lnSpc>
              <a:spcBef>
                <a:spcPts val="75"/>
              </a:spcBef>
              <a:buChar char="•"/>
              <a:tabLst>
                <a:tab pos="377825" algn="l"/>
                <a:tab pos="378460" algn="l"/>
              </a:tabLst>
            </a:pPr>
            <a:r>
              <a:rPr sz="3400" dirty="0">
                <a:solidFill>
                  <a:srgbClr val="3333CC"/>
                </a:solidFill>
                <a:latin typeface="Arial"/>
                <a:cs typeface="Arial"/>
              </a:rPr>
              <a:t>Curse of dimensionality is overcome by the fact  that data lies on low-dimensional</a:t>
            </a:r>
            <a:r>
              <a:rPr sz="3400" spc="-5" dirty="0">
                <a:solidFill>
                  <a:srgbClr val="3333CC"/>
                </a:solidFill>
                <a:latin typeface="Arial"/>
                <a:cs typeface="Arial"/>
              </a:rPr>
              <a:t> </a:t>
            </a:r>
            <a:r>
              <a:rPr sz="3400" dirty="0">
                <a:solidFill>
                  <a:srgbClr val="3333CC"/>
                </a:solidFill>
                <a:latin typeface="Arial"/>
                <a:cs typeface="Arial"/>
              </a:rPr>
              <a:t>manifolds</a:t>
            </a:r>
            <a:endParaRPr sz="3400">
              <a:latin typeface="Arial"/>
              <a:cs typeface="Arial"/>
            </a:endParaRPr>
          </a:p>
        </p:txBody>
      </p:sp>
      <p:sp>
        <p:nvSpPr>
          <p:cNvPr id="6" name="object 6"/>
          <p:cNvSpPr/>
          <p:nvPr/>
        </p:nvSpPr>
        <p:spPr>
          <a:xfrm>
            <a:off x="670687" y="3797046"/>
            <a:ext cx="3544824" cy="3179064"/>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633857" y="3716528"/>
            <a:ext cx="3589020" cy="3263900"/>
          </a:xfrm>
          <a:custGeom>
            <a:avLst/>
            <a:gdLst/>
            <a:ahLst/>
            <a:cxnLst/>
            <a:rect l="l" t="t" r="r" b="b"/>
            <a:pathLst>
              <a:path w="3589020" h="3263900">
                <a:moveTo>
                  <a:pt x="0" y="0"/>
                </a:moveTo>
                <a:lnTo>
                  <a:pt x="3589019" y="0"/>
                </a:lnTo>
                <a:lnTo>
                  <a:pt x="3589019" y="3263899"/>
                </a:lnTo>
                <a:lnTo>
                  <a:pt x="0" y="3263899"/>
                </a:lnTo>
                <a:lnTo>
                  <a:pt x="0" y="0"/>
                </a:lnTo>
                <a:close/>
              </a:path>
            </a:pathLst>
          </a:custGeom>
          <a:ln w="12699">
            <a:solidFill>
              <a:srgbClr val="000000"/>
            </a:solidFill>
          </a:ln>
        </p:spPr>
        <p:txBody>
          <a:bodyPr wrap="square" lIns="0" tIns="0" rIns="0" bIns="0" rtlCol="0"/>
          <a:lstStyle/>
          <a:p>
            <a:endParaRPr/>
          </a:p>
        </p:txBody>
      </p:sp>
      <p:sp>
        <p:nvSpPr>
          <p:cNvPr id="8" name="object 8"/>
          <p:cNvSpPr txBox="1"/>
          <p:nvPr/>
        </p:nvSpPr>
        <p:spPr>
          <a:xfrm>
            <a:off x="586390" y="3363214"/>
            <a:ext cx="4088129" cy="314960"/>
          </a:xfrm>
          <a:prstGeom prst="rect">
            <a:avLst/>
          </a:prstGeom>
        </p:spPr>
        <p:txBody>
          <a:bodyPr vert="horz" wrap="square" lIns="0" tIns="12700" rIns="0" bIns="0" rtlCol="0">
            <a:spAutoFit/>
          </a:bodyPr>
          <a:lstStyle/>
          <a:p>
            <a:pPr marL="12700">
              <a:lnSpc>
                <a:spcPct val="100000"/>
              </a:lnSpc>
              <a:spcBef>
                <a:spcPts val="100"/>
              </a:spcBef>
              <a:tabLst>
                <a:tab pos="1461770" algn="l"/>
              </a:tabLst>
            </a:pPr>
            <a:r>
              <a:rPr sz="1900" dirty="0">
                <a:solidFill>
                  <a:srgbClr val="007009"/>
                </a:solidFill>
                <a:latin typeface="Arial"/>
                <a:cs typeface="Arial"/>
              </a:rPr>
              <a:t>Manifolds</a:t>
            </a:r>
            <a:r>
              <a:rPr sz="1900" spc="25" dirty="0">
                <a:solidFill>
                  <a:srgbClr val="007009"/>
                </a:solidFill>
                <a:latin typeface="Arial"/>
                <a:cs typeface="Arial"/>
              </a:rPr>
              <a:t> </a:t>
            </a:r>
            <a:r>
              <a:rPr sz="1900" dirty="0">
                <a:solidFill>
                  <a:srgbClr val="007009"/>
                </a:solidFill>
                <a:latin typeface="Arial"/>
                <a:cs typeface="Arial"/>
              </a:rPr>
              <a:t>of	</a:t>
            </a:r>
            <a:r>
              <a:rPr sz="1900" spc="5" dirty="0">
                <a:solidFill>
                  <a:srgbClr val="007009"/>
                </a:solidFill>
                <a:latin typeface="Arial"/>
                <a:cs typeface="Arial"/>
              </a:rPr>
              <a:t>handwritten </a:t>
            </a:r>
            <a:r>
              <a:rPr sz="1900" dirty="0">
                <a:solidFill>
                  <a:srgbClr val="007009"/>
                </a:solidFill>
                <a:latin typeface="Arial"/>
                <a:cs typeface="Arial"/>
              </a:rPr>
              <a:t>digits in</a:t>
            </a:r>
            <a:r>
              <a:rPr sz="1900" spc="-35" dirty="0">
                <a:solidFill>
                  <a:srgbClr val="007009"/>
                </a:solidFill>
                <a:latin typeface="Arial"/>
                <a:cs typeface="Arial"/>
              </a:rPr>
              <a:t> </a:t>
            </a:r>
            <a:r>
              <a:rPr sz="1900" spc="5" dirty="0">
                <a:solidFill>
                  <a:srgbClr val="007009"/>
                </a:solidFill>
                <a:latin typeface="Arial"/>
                <a:cs typeface="Arial"/>
              </a:rPr>
              <a:t>2-D</a:t>
            </a:r>
            <a:endParaRPr sz="1900">
              <a:latin typeface="Arial"/>
              <a:cs typeface="Arial"/>
            </a:endParaRPr>
          </a:p>
        </p:txBody>
      </p:sp>
      <p:sp>
        <p:nvSpPr>
          <p:cNvPr id="9" name="object 9"/>
          <p:cNvSpPr/>
          <p:nvPr/>
        </p:nvSpPr>
        <p:spPr>
          <a:xfrm>
            <a:off x="5282310" y="3967734"/>
            <a:ext cx="4023359" cy="305104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021693" y="3767235"/>
            <a:ext cx="4341495" cy="3331845"/>
          </a:xfrm>
          <a:custGeom>
            <a:avLst/>
            <a:gdLst/>
            <a:ahLst/>
            <a:cxnLst/>
            <a:rect l="l" t="t" r="r" b="b"/>
            <a:pathLst>
              <a:path w="4341495" h="3331845">
                <a:moveTo>
                  <a:pt x="0" y="0"/>
                </a:moveTo>
                <a:lnTo>
                  <a:pt x="4340940" y="0"/>
                </a:lnTo>
                <a:lnTo>
                  <a:pt x="4340940" y="3331404"/>
                </a:lnTo>
                <a:lnTo>
                  <a:pt x="0" y="3331404"/>
                </a:lnTo>
                <a:lnTo>
                  <a:pt x="0" y="0"/>
                </a:lnTo>
                <a:close/>
              </a:path>
            </a:pathLst>
          </a:custGeom>
          <a:ln w="12699">
            <a:solidFill>
              <a:srgbClr val="000000"/>
            </a:solidFill>
          </a:ln>
        </p:spPr>
        <p:txBody>
          <a:bodyPr wrap="square" lIns="0" tIns="0" rIns="0" bIns="0" rtlCol="0"/>
          <a:lstStyle/>
          <a:p>
            <a:endParaRPr/>
          </a:p>
        </p:txBody>
      </p:sp>
      <p:sp>
        <p:nvSpPr>
          <p:cNvPr id="11" name="object 11"/>
          <p:cNvSpPr txBox="1"/>
          <p:nvPr/>
        </p:nvSpPr>
        <p:spPr>
          <a:xfrm>
            <a:off x="5259827" y="3331717"/>
            <a:ext cx="3892550" cy="345440"/>
          </a:xfrm>
          <a:prstGeom prst="rect">
            <a:avLst/>
          </a:prstGeom>
        </p:spPr>
        <p:txBody>
          <a:bodyPr vert="horz" wrap="square" lIns="0" tIns="12700" rIns="0" bIns="0" rtlCol="0">
            <a:spAutoFit/>
          </a:bodyPr>
          <a:lstStyle/>
          <a:p>
            <a:pPr marL="12700">
              <a:lnSpc>
                <a:spcPct val="100000"/>
              </a:lnSpc>
              <a:spcBef>
                <a:spcPts val="100"/>
              </a:spcBef>
            </a:pPr>
            <a:r>
              <a:rPr sz="2100" spc="15" dirty="0">
                <a:solidFill>
                  <a:srgbClr val="007009"/>
                </a:solidFill>
                <a:latin typeface="Arial"/>
                <a:cs typeface="Arial"/>
              </a:rPr>
              <a:t>Common </a:t>
            </a:r>
            <a:r>
              <a:rPr sz="2100" spc="10" dirty="0">
                <a:solidFill>
                  <a:srgbClr val="007009"/>
                </a:solidFill>
                <a:latin typeface="Arial"/>
                <a:cs typeface="Arial"/>
              </a:rPr>
              <a:t>examples </a:t>
            </a:r>
            <a:r>
              <a:rPr sz="2100" spc="5" dirty="0">
                <a:solidFill>
                  <a:srgbClr val="007009"/>
                </a:solidFill>
                <a:latin typeface="Arial"/>
                <a:cs typeface="Arial"/>
              </a:rPr>
              <a:t>of</a:t>
            </a:r>
            <a:r>
              <a:rPr sz="2100" spc="-35" dirty="0">
                <a:solidFill>
                  <a:srgbClr val="007009"/>
                </a:solidFill>
                <a:latin typeface="Arial"/>
                <a:cs typeface="Arial"/>
              </a:rPr>
              <a:t> </a:t>
            </a:r>
            <a:r>
              <a:rPr sz="2100" spc="10" dirty="0">
                <a:solidFill>
                  <a:srgbClr val="007009"/>
                </a:solidFill>
                <a:latin typeface="Arial"/>
                <a:cs typeface="Arial"/>
              </a:rPr>
              <a:t>manifolds</a:t>
            </a:r>
            <a:endParaRPr sz="2100">
              <a:latin typeface="Arial"/>
              <a:cs typeface="Arial"/>
            </a:endParaRPr>
          </a:p>
        </p:txBody>
      </p:sp>
      <p:sp>
        <p:nvSpPr>
          <p:cNvPr id="12" name="object 12"/>
          <p:cNvSpPr txBox="1"/>
          <p:nvPr/>
        </p:nvSpPr>
        <p:spPr>
          <a:xfrm>
            <a:off x="703245" y="7150351"/>
            <a:ext cx="8318500" cy="295275"/>
          </a:xfrm>
          <a:prstGeom prst="rect">
            <a:avLst/>
          </a:prstGeom>
        </p:spPr>
        <p:txBody>
          <a:bodyPr vert="horz" wrap="square" lIns="0" tIns="0" rIns="0" bIns="0" rtlCol="0">
            <a:spAutoFit/>
          </a:bodyPr>
          <a:lstStyle/>
          <a:p>
            <a:pPr marL="12700">
              <a:lnSpc>
                <a:spcPts val="2200"/>
              </a:lnSpc>
            </a:pPr>
            <a:r>
              <a:rPr sz="1900" spc="5" dirty="0">
                <a:solidFill>
                  <a:srgbClr val="7030A0"/>
                </a:solidFill>
                <a:latin typeface="Arial"/>
                <a:cs typeface="Arial"/>
              </a:rPr>
              <a:t>Note that the manifold </a:t>
            </a:r>
            <a:r>
              <a:rPr sz="1900" dirty="0">
                <a:solidFill>
                  <a:srgbClr val="7030A0"/>
                </a:solidFill>
                <a:latin typeface="Arial"/>
                <a:cs typeface="Arial"/>
              </a:rPr>
              <a:t>is </a:t>
            </a:r>
            <a:r>
              <a:rPr sz="1900" spc="5" dirty="0">
                <a:solidFill>
                  <a:srgbClr val="7030A0"/>
                </a:solidFill>
                <a:latin typeface="Arial"/>
                <a:cs typeface="Arial"/>
              </a:rPr>
              <a:t>only the surface of these objects and not the</a:t>
            </a:r>
            <a:r>
              <a:rPr sz="1900" spc="100" dirty="0">
                <a:solidFill>
                  <a:srgbClr val="7030A0"/>
                </a:solidFill>
                <a:latin typeface="Arial"/>
                <a:cs typeface="Arial"/>
              </a:rPr>
              <a:t> </a:t>
            </a:r>
            <a:r>
              <a:rPr sz="1900" spc="5" dirty="0">
                <a:solidFill>
                  <a:srgbClr val="7030A0"/>
                </a:solidFill>
                <a:latin typeface="Arial"/>
                <a:cs typeface="Arial"/>
              </a:rPr>
              <a:t>interior</a:t>
            </a:r>
            <a:endParaRPr sz="1900">
              <a:latin typeface="Arial"/>
              <a:cs typeface="Arial"/>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453007" y="745997"/>
            <a:ext cx="7779893" cy="736099"/>
          </a:xfrm>
          <a:prstGeom prst="rect">
            <a:avLst/>
          </a:prstGeom>
        </p:spPr>
        <p:txBody>
          <a:bodyPr vert="horz" wrap="square" lIns="0" tIns="12700" rIns="0" bIns="0" rtlCol="0">
            <a:spAutoFit/>
          </a:bodyPr>
          <a:lstStyle/>
          <a:p>
            <a:pPr marL="12700">
              <a:lnSpc>
                <a:spcPct val="100000"/>
              </a:lnSpc>
              <a:spcBef>
                <a:spcPts val="100"/>
              </a:spcBef>
            </a:pPr>
            <a:r>
              <a:rPr sz="4700" spc="-5" dirty="0"/>
              <a:t>Data </a:t>
            </a:r>
            <a:r>
              <a:rPr lang="en-US" sz="4700" spc="-5" dirty="0"/>
              <a:t>M</a:t>
            </a:r>
            <a:r>
              <a:rPr sz="4700" spc="-5" dirty="0"/>
              <a:t>anifolds are</a:t>
            </a:r>
            <a:r>
              <a:rPr sz="4700" spc="-70" dirty="0"/>
              <a:t> </a:t>
            </a:r>
            <a:r>
              <a:rPr lang="en-US" sz="4700" spc="-10" dirty="0"/>
              <a:t>S</a:t>
            </a:r>
            <a:r>
              <a:rPr sz="4700" spc="-10" dirty="0"/>
              <a:t>mooth</a:t>
            </a:r>
            <a:endParaRPr sz="4700" dirty="0"/>
          </a:p>
        </p:txBody>
      </p:sp>
      <p:sp>
        <p:nvSpPr>
          <p:cNvPr id="4" name="object 4"/>
          <p:cNvSpPr txBox="1"/>
          <p:nvPr/>
        </p:nvSpPr>
        <p:spPr>
          <a:xfrm>
            <a:off x="237363" y="1854081"/>
            <a:ext cx="9275445" cy="3319498"/>
          </a:xfrm>
          <a:prstGeom prst="rect">
            <a:avLst/>
          </a:prstGeom>
        </p:spPr>
        <p:txBody>
          <a:bodyPr vert="horz" wrap="square" lIns="0" tIns="114935" rIns="0" bIns="0" rtlCol="0">
            <a:spAutoFit/>
          </a:bodyPr>
          <a:lstStyle/>
          <a:p>
            <a:pPr marL="378460" indent="-365760">
              <a:lnSpc>
                <a:spcPct val="100000"/>
              </a:lnSpc>
              <a:spcBef>
                <a:spcPts val="905"/>
              </a:spcBef>
              <a:buChar char="•"/>
              <a:tabLst>
                <a:tab pos="377825" algn="l"/>
                <a:tab pos="378460" algn="l"/>
              </a:tabLst>
            </a:pPr>
            <a:r>
              <a:rPr sz="3400" dirty="0">
                <a:solidFill>
                  <a:srgbClr val="3333CC"/>
                </a:solidFill>
                <a:latin typeface="Arial"/>
                <a:cs typeface="Arial"/>
              </a:rPr>
              <a:t>Common theme of these</a:t>
            </a:r>
            <a:r>
              <a:rPr sz="3400" spc="-15" dirty="0">
                <a:solidFill>
                  <a:srgbClr val="3333CC"/>
                </a:solidFill>
                <a:latin typeface="Arial"/>
                <a:cs typeface="Arial"/>
              </a:rPr>
              <a:t> </a:t>
            </a:r>
            <a:r>
              <a:rPr sz="3400" dirty="0">
                <a:solidFill>
                  <a:srgbClr val="3333CC"/>
                </a:solidFill>
                <a:latin typeface="Arial"/>
                <a:cs typeface="Arial"/>
              </a:rPr>
              <a:t>examples:</a:t>
            </a:r>
            <a:endParaRPr sz="3400" dirty="0">
              <a:latin typeface="Arial"/>
              <a:cs typeface="Arial"/>
            </a:endParaRPr>
          </a:p>
          <a:p>
            <a:pPr marL="805180" lvl="1" indent="-304800">
              <a:lnSpc>
                <a:spcPct val="100000"/>
              </a:lnSpc>
              <a:spcBef>
                <a:spcPts val="710"/>
              </a:spcBef>
              <a:buChar char="–"/>
              <a:tabLst>
                <a:tab pos="805180" algn="l"/>
              </a:tabLst>
            </a:pPr>
            <a:r>
              <a:rPr sz="3000" spc="-5" dirty="0">
                <a:solidFill>
                  <a:srgbClr val="336600"/>
                </a:solidFill>
                <a:latin typeface="Arial"/>
                <a:cs typeface="Arial"/>
              </a:rPr>
              <a:t>They are </a:t>
            </a:r>
            <a:r>
              <a:rPr sz="3000" spc="-10" dirty="0">
                <a:solidFill>
                  <a:srgbClr val="336600"/>
                </a:solidFill>
                <a:latin typeface="Arial"/>
                <a:cs typeface="Arial"/>
              </a:rPr>
              <a:t>somewhat</a:t>
            </a:r>
            <a:r>
              <a:rPr sz="3000" spc="-35" dirty="0">
                <a:solidFill>
                  <a:srgbClr val="336600"/>
                </a:solidFill>
                <a:latin typeface="Arial"/>
                <a:cs typeface="Arial"/>
              </a:rPr>
              <a:t> </a:t>
            </a:r>
            <a:r>
              <a:rPr sz="3000" spc="-10" dirty="0">
                <a:solidFill>
                  <a:srgbClr val="336600"/>
                </a:solidFill>
                <a:latin typeface="Arial"/>
                <a:cs typeface="Arial"/>
              </a:rPr>
              <a:t>smooth</a:t>
            </a:r>
            <a:endParaRPr sz="3000" dirty="0">
              <a:latin typeface="Arial"/>
              <a:cs typeface="Arial"/>
            </a:endParaRPr>
          </a:p>
          <a:p>
            <a:pPr marL="1231900" lvl="2" indent="-243840">
              <a:lnSpc>
                <a:spcPct val="100000"/>
              </a:lnSpc>
              <a:spcBef>
                <a:spcPts val="620"/>
              </a:spcBef>
              <a:buChar char="•"/>
              <a:tabLst>
                <a:tab pos="1231900" algn="l"/>
              </a:tabLst>
            </a:pPr>
            <a:r>
              <a:rPr sz="2600" spc="-20" dirty="0">
                <a:solidFill>
                  <a:srgbClr val="660066"/>
                </a:solidFill>
                <a:latin typeface="Arial"/>
                <a:cs typeface="Arial"/>
              </a:rPr>
              <a:t>Meaning </a:t>
            </a:r>
            <a:r>
              <a:rPr sz="2600" spc="-15" dirty="0">
                <a:solidFill>
                  <a:srgbClr val="660066"/>
                </a:solidFill>
                <a:latin typeface="Arial"/>
                <a:cs typeface="Arial"/>
              </a:rPr>
              <a:t>that there are </a:t>
            </a:r>
            <a:r>
              <a:rPr sz="2600" spc="-10" dirty="0">
                <a:solidFill>
                  <a:srgbClr val="660066"/>
                </a:solidFill>
                <a:latin typeface="Arial"/>
                <a:cs typeface="Arial"/>
              </a:rPr>
              <a:t>no </a:t>
            </a:r>
            <a:r>
              <a:rPr sz="2600" spc="-15" dirty="0">
                <a:solidFill>
                  <a:srgbClr val="660066"/>
                </a:solidFill>
                <a:latin typeface="Arial"/>
                <a:cs typeface="Arial"/>
              </a:rPr>
              <a:t>sharp spikes </a:t>
            </a:r>
            <a:r>
              <a:rPr sz="2600" spc="-10" dirty="0">
                <a:solidFill>
                  <a:srgbClr val="660066"/>
                </a:solidFill>
                <a:latin typeface="Arial"/>
                <a:cs typeface="Arial"/>
              </a:rPr>
              <a:t>or</a:t>
            </a:r>
            <a:r>
              <a:rPr sz="2600" spc="-225" dirty="0">
                <a:solidFill>
                  <a:srgbClr val="660066"/>
                </a:solidFill>
                <a:latin typeface="Arial"/>
                <a:cs typeface="Arial"/>
              </a:rPr>
              <a:t> </a:t>
            </a:r>
            <a:r>
              <a:rPr sz="2600" spc="-20" dirty="0">
                <a:solidFill>
                  <a:srgbClr val="660066"/>
                </a:solidFill>
                <a:latin typeface="Arial"/>
                <a:cs typeface="Arial"/>
              </a:rPr>
              <a:t>edges</a:t>
            </a:r>
            <a:endParaRPr sz="2600" dirty="0">
              <a:latin typeface="Arial"/>
              <a:cs typeface="Arial"/>
            </a:endParaRPr>
          </a:p>
          <a:p>
            <a:pPr marL="378460" indent="-365760">
              <a:lnSpc>
                <a:spcPct val="100000"/>
              </a:lnSpc>
              <a:spcBef>
                <a:spcPts val="880"/>
              </a:spcBef>
              <a:buChar char="•"/>
              <a:tabLst>
                <a:tab pos="377825" algn="l"/>
                <a:tab pos="378460" algn="l"/>
              </a:tabLst>
            </a:pPr>
            <a:r>
              <a:rPr sz="3400" dirty="0">
                <a:solidFill>
                  <a:srgbClr val="3333CC"/>
                </a:solidFill>
                <a:latin typeface="Arial"/>
                <a:cs typeface="Arial"/>
              </a:rPr>
              <a:t>Overall shape of manifold can be</a:t>
            </a:r>
            <a:r>
              <a:rPr sz="3400" spc="-50" dirty="0">
                <a:solidFill>
                  <a:srgbClr val="3333CC"/>
                </a:solidFill>
                <a:latin typeface="Arial"/>
                <a:cs typeface="Arial"/>
              </a:rPr>
              <a:t> </a:t>
            </a:r>
            <a:r>
              <a:rPr sz="3400" dirty="0">
                <a:solidFill>
                  <a:srgbClr val="3333CC"/>
                </a:solidFill>
                <a:latin typeface="Arial"/>
                <a:cs typeface="Arial"/>
              </a:rPr>
              <a:t>amorphous</a:t>
            </a:r>
            <a:endParaRPr sz="3400" dirty="0">
              <a:latin typeface="Arial"/>
              <a:cs typeface="Arial"/>
            </a:endParaRPr>
          </a:p>
          <a:p>
            <a:pPr marL="805180" lvl="1" indent="-304800">
              <a:lnSpc>
                <a:spcPct val="100000"/>
              </a:lnSpc>
              <a:spcBef>
                <a:spcPts val="710"/>
              </a:spcBef>
              <a:buChar char="–"/>
              <a:tabLst>
                <a:tab pos="805180" algn="l"/>
              </a:tabLst>
            </a:pPr>
            <a:r>
              <a:rPr lang="en-US" sz="3000" spc="-5" dirty="0">
                <a:solidFill>
                  <a:srgbClr val="336600"/>
                </a:solidFill>
                <a:latin typeface="Arial"/>
                <a:cs typeface="Arial"/>
              </a:rPr>
              <a:t>Easily d</a:t>
            </a:r>
            <a:r>
              <a:rPr sz="3000" spc="-5" dirty="0">
                <a:solidFill>
                  <a:srgbClr val="336600"/>
                </a:solidFill>
                <a:latin typeface="Arial"/>
                <a:cs typeface="Arial"/>
              </a:rPr>
              <a:t>escribe </a:t>
            </a:r>
            <a:r>
              <a:rPr sz="3000" spc="-10" dirty="0">
                <a:solidFill>
                  <a:srgbClr val="336600"/>
                </a:solidFill>
                <a:latin typeface="Arial"/>
                <a:cs typeface="Arial"/>
              </a:rPr>
              <a:t>datasets </a:t>
            </a:r>
            <a:r>
              <a:rPr sz="3000" spc="-5" dirty="0">
                <a:solidFill>
                  <a:srgbClr val="336600"/>
                </a:solidFill>
                <a:latin typeface="Arial"/>
                <a:cs typeface="Arial"/>
              </a:rPr>
              <a:t>that don’t have </a:t>
            </a:r>
            <a:r>
              <a:rPr sz="3000" dirty="0">
                <a:solidFill>
                  <a:srgbClr val="336600"/>
                </a:solidFill>
                <a:latin typeface="Arial"/>
                <a:cs typeface="Arial"/>
              </a:rPr>
              <a:t>rigid</a:t>
            </a:r>
            <a:r>
              <a:rPr sz="3000" spc="-105" dirty="0">
                <a:solidFill>
                  <a:srgbClr val="336600"/>
                </a:solidFill>
                <a:latin typeface="Arial"/>
                <a:cs typeface="Arial"/>
              </a:rPr>
              <a:t> </a:t>
            </a:r>
            <a:r>
              <a:rPr sz="3000" spc="-5" dirty="0">
                <a:solidFill>
                  <a:srgbClr val="336600"/>
                </a:solidFill>
                <a:latin typeface="Arial"/>
                <a:cs typeface="Arial"/>
              </a:rPr>
              <a:t>boundaries</a:t>
            </a:r>
            <a:endParaRPr sz="3000" dirty="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019634" y="963168"/>
            <a:ext cx="6024245" cy="695960"/>
          </a:xfrm>
          <a:prstGeom prst="rect">
            <a:avLst/>
          </a:prstGeom>
        </p:spPr>
        <p:txBody>
          <a:bodyPr vert="horz" wrap="square" lIns="0" tIns="12700" rIns="0" bIns="0" rtlCol="0">
            <a:spAutoFit/>
          </a:bodyPr>
          <a:lstStyle/>
          <a:p>
            <a:pPr marL="12700">
              <a:lnSpc>
                <a:spcPct val="100000"/>
              </a:lnSpc>
              <a:spcBef>
                <a:spcPts val="100"/>
              </a:spcBef>
            </a:pPr>
            <a:r>
              <a:rPr spc="-25" dirty="0"/>
              <a:t>What </a:t>
            </a:r>
            <a:r>
              <a:rPr spc="-10" dirty="0"/>
              <a:t>is </a:t>
            </a:r>
            <a:r>
              <a:rPr spc="-15" dirty="0"/>
              <a:t>the </a:t>
            </a:r>
            <a:r>
              <a:rPr spc="-20" dirty="0"/>
              <a:t>Best</a:t>
            </a:r>
            <a:r>
              <a:rPr spc="-145" dirty="0"/>
              <a:t> </a:t>
            </a:r>
            <a:r>
              <a:rPr spc="-25" dirty="0"/>
              <a:t>Model?</a:t>
            </a:r>
          </a:p>
        </p:txBody>
      </p:sp>
      <p:sp>
        <p:nvSpPr>
          <p:cNvPr id="4" name="object 4"/>
          <p:cNvSpPr txBox="1"/>
          <p:nvPr/>
        </p:nvSpPr>
        <p:spPr>
          <a:xfrm>
            <a:off x="585723" y="2100072"/>
            <a:ext cx="8661400" cy="4240263"/>
          </a:xfrm>
          <a:prstGeom prst="rect">
            <a:avLst/>
          </a:prstGeom>
        </p:spPr>
        <p:txBody>
          <a:bodyPr vert="horz" wrap="square" lIns="0" tIns="33655" rIns="0" bIns="0" rtlCol="0">
            <a:spAutoFit/>
          </a:bodyPr>
          <a:lstStyle/>
          <a:p>
            <a:pPr marL="351155" marR="401320" indent="-339090">
              <a:lnSpc>
                <a:spcPts val="3790"/>
              </a:lnSpc>
              <a:spcBef>
                <a:spcPts val="265"/>
              </a:spcBef>
              <a:buChar char="•"/>
              <a:tabLst>
                <a:tab pos="351155" algn="l"/>
                <a:tab pos="351790" algn="l"/>
                <a:tab pos="3270885" algn="l"/>
              </a:tabLst>
            </a:pPr>
            <a:r>
              <a:rPr sz="3200" spc="-20" dirty="0">
                <a:solidFill>
                  <a:srgbClr val="3333CC"/>
                </a:solidFill>
                <a:latin typeface="Arial"/>
                <a:cs typeface="Arial"/>
              </a:rPr>
              <a:t>Best </a:t>
            </a:r>
            <a:r>
              <a:rPr sz="3200" spc="-15" dirty="0">
                <a:solidFill>
                  <a:srgbClr val="3333CC"/>
                </a:solidFill>
                <a:latin typeface="Arial"/>
                <a:cs typeface="Arial"/>
              </a:rPr>
              <a:t>fitting </a:t>
            </a:r>
            <a:r>
              <a:rPr sz="3200" spc="-25" dirty="0">
                <a:solidFill>
                  <a:srgbClr val="3333CC"/>
                </a:solidFill>
                <a:latin typeface="Arial"/>
                <a:cs typeface="Arial"/>
              </a:rPr>
              <a:t>model </a:t>
            </a:r>
            <a:r>
              <a:rPr sz="3200" spc="-20" dirty="0">
                <a:solidFill>
                  <a:srgbClr val="3333CC"/>
                </a:solidFill>
                <a:latin typeface="Arial"/>
                <a:cs typeface="Arial"/>
              </a:rPr>
              <a:t>obtained not </a:t>
            </a:r>
            <a:r>
              <a:rPr sz="3200" spc="-15" dirty="0">
                <a:solidFill>
                  <a:srgbClr val="3333CC"/>
                </a:solidFill>
                <a:latin typeface="Arial"/>
                <a:cs typeface="Arial"/>
              </a:rPr>
              <a:t>by </a:t>
            </a:r>
            <a:r>
              <a:rPr sz="3200" spc="-20" dirty="0">
                <a:solidFill>
                  <a:srgbClr val="3333CC"/>
                </a:solidFill>
                <a:latin typeface="Arial"/>
                <a:cs typeface="Arial"/>
              </a:rPr>
              <a:t>finding </a:t>
            </a:r>
            <a:r>
              <a:rPr sz="3200" spc="-15" dirty="0">
                <a:solidFill>
                  <a:srgbClr val="3333CC"/>
                </a:solidFill>
                <a:latin typeface="Arial"/>
                <a:cs typeface="Arial"/>
              </a:rPr>
              <a:t>the  </a:t>
            </a:r>
            <a:r>
              <a:rPr sz="3200" spc="-20" dirty="0">
                <a:solidFill>
                  <a:srgbClr val="3333CC"/>
                </a:solidFill>
                <a:latin typeface="Arial"/>
                <a:cs typeface="Arial"/>
              </a:rPr>
              <a:t>right </a:t>
            </a:r>
            <a:r>
              <a:rPr sz="3200" spc="-30" dirty="0">
                <a:solidFill>
                  <a:srgbClr val="3333CC"/>
                </a:solidFill>
                <a:latin typeface="Arial"/>
                <a:cs typeface="Arial"/>
              </a:rPr>
              <a:t>number</a:t>
            </a:r>
            <a:r>
              <a:rPr sz="3200" spc="-20" dirty="0">
                <a:solidFill>
                  <a:srgbClr val="3333CC"/>
                </a:solidFill>
                <a:latin typeface="Arial"/>
                <a:cs typeface="Arial"/>
              </a:rPr>
              <a:t> </a:t>
            </a:r>
            <a:r>
              <a:rPr sz="3200" spc="-15" dirty="0">
                <a:solidFill>
                  <a:srgbClr val="3333CC"/>
                </a:solidFill>
                <a:latin typeface="Arial"/>
                <a:cs typeface="Arial"/>
              </a:rPr>
              <a:t>of	</a:t>
            </a:r>
            <a:r>
              <a:rPr sz="3200" spc="-30" dirty="0">
                <a:solidFill>
                  <a:srgbClr val="3333CC"/>
                </a:solidFill>
                <a:latin typeface="Arial"/>
                <a:cs typeface="Arial"/>
              </a:rPr>
              <a:t>parameters</a:t>
            </a:r>
            <a:endParaRPr lang="en-US" sz="3200" spc="-30" dirty="0">
              <a:solidFill>
                <a:srgbClr val="3333CC"/>
              </a:solidFill>
              <a:latin typeface="Arial"/>
              <a:cs typeface="Arial"/>
            </a:endParaRPr>
          </a:p>
          <a:p>
            <a:pPr marL="351155" marR="401320" indent="-339090">
              <a:lnSpc>
                <a:spcPts val="3790"/>
              </a:lnSpc>
              <a:spcBef>
                <a:spcPts val="265"/>
              </a:spcBef>
              <a:buChar char="•"/>
              <a:tabLst>
                <a:tab pos="351155" algn="l"/>
                <a:tab pos="351790" algn="l"/>
                <a:tab pos="3270885" algn="l"/>
              </a:tabLst>
            </a:pPr>
            <a:endParaRPr sz="3200" dirty="0">
              <a:latin typeface="Arial"/>
              <a:cs typeface="Arial"/>
            </a:endParaRPr>
          </a:p>
          <a:p>
            <a:pPr marL="351155" marR="5080" indent="-339090">
              <a:lnSpc>
                <a:spcPts val="3820"/>
              </a:lnSpc>
              <a:spcBef>
                <a:spcPts val="680"/>
              </a:spcBef>
              <a:buChar char="•"/>
              <a:tabLst>
                <a:tab pos="351155" algn="l"/>
                <a:tab pos="351790" algn="l"/>
              </a:tabLst>
            </a:pPr>
            <a:r>
              <a:rPr sz="3200" spc="-20" dirty="0">
                <a:solidFill>
                  <a:srgbClr val="3333CC"/>
                </a:solidFill>
                <a:latin typeface="Arial"/>
                <a:cs typeface="Arial"/>
              </a:rPr>
              <a:t>Instead, best </a:t>
            </a:r>
            <a:r>
              <a:rPr sz="3200" spc="-15" dirty="0">
                <a:solidFill>
                  <a:srgbClr val="3333CC"/>
                </a:solidFill>
                <a:latin typeface="Arial"/>
                <a:cs typeface="Arial"/>
              </a:rPr>
              <a:t>fitting </a:t>
            </a:r>
            <a:r>
              <a:rPr sz="3200" spc="-25" dirty="0">
                <a:solidFill>
                  <a:srgbClr val="3333CC"/>
                </a:solidFill>
                <a:latin typeface="Arial"/>
                <a:cs typeface="Arial"/>
              </a:rPr>
              <a:t>model </a:t>
            </a:r>
            <a:r>
              <a:rPr sz="3200" spc="-5" dirty="0">
                <a:solidFill>
                  <a:srgbClr val="3333CC"/>
                </a:solidFill>
                <a:latin typeface="Arial"/>
                <a:cs typeface="Arial"/>
              </a:rPr>
              <a:t>is </a:t>
            </a:r>
            <a:r>
              <a:rPr sz="3200" dirty="0">
                <a:solidFill>
                  <a:srgbClr val="3333CC"/>
                </a:solidFill>
                <a:latin typeface="Arial"/>
                <a:cs typeface="Arial"/>
              </a:rPr>
              <a:t>a </a:t>
            </a:r>
            <a:r>
              <a:rPr sz="3200" spc="-20" dirty="0">
                <a:solidFill>
                  <a:srgbClr val="3333CC"/>
                </a:solidFill>
                <a:latin typeface="Arial"/>
                <a:cs typeface="Arial"/>
              </a:rPr>
              <a:t>large </a:t>
            </a:r>
            <a:r>
              <a:rPr sz="3200" spc="-25" dirty="0">
                <a:solidFill>
                  <a:srgbClr val="3333CC"/>
                </a:solidFill>
                <a:latin typeface="Arial"/>
                <a:cs typeface="Arial"/>
              </a:rPr>
              <a:t>model</a:t>
            </a:r>
            <a:r>
              <a:rPr sz="3200" spc="-195" dirty="0">
                <a:solidFill>
                  <a:srgbClr val="3333CC"/>
                </a:solidFill>
                <a:latin typeface="Arial"/>
                <a:cs typeface="Arial"/>
              </a:rPr>
              <a:t> </a:t>
            </a:r>
            <a:r>
              <a:rPr sz="3200" spc="-20" dirty="0">
                <a:solidFill>
                  <a:srgbClr val="3333CC"/>
                </a:solidFill>
                <a:latin typeface="Arial"/>
                <a:cs typeface="Arial"/>
              </a:rPr>
              <a:t>that  has been regularized</a:t>
            </a:r>
            <a:r>
              <a:rPr sz="3200" spc="-80" dirty="0">
                <a:solidFill>
                  <a:srgbClr val="3333CC"/>
                </a:solidFill>
                <a:latin typeface="Arial"/>
                <a:cs typeface="Arial"/>
              </a:rPr>
              <a:t> </a:t>
            </a:r>
            <a:r>
              <a:rPr sz="3200" spc="-20" dirty="0">
                <a:solidFill>
                  <a:srgbClr val="3333CC"/>
                </a:solidFill>
                <a:latin typeface="Arial"/>
                <a:cs typeface="Arial"/>
              </a:rPr>
              <a:t>appropriately</a:t>
            </a:r>
            <a:endParaRPr lang="en-US" sz="3200" spc="-20" dirty="0">
              <a:solidFill>
                <a:srgbClr val="3333CC"/>
              </a:solidFill>
              <a:latin typeface="Arial"/>
              <a:cs typeface="Arial"/>
            </a:endParaRPr>
          </a:p>
          <a:p>
            <a:pPr marL="351155" marR="5080" indent="-339090">
              <a:lnSpc>
                <a:spcPts val="3820"/>
              </a:lnSpc>
              <a:spcBef>
                <a:spcPts val="680"/>
              </a:spcBef>
              <a:buChar char="•"/>
              <a:tabLst>
                <a:tab pos="351155" algn="l"/>
                <a:tab pos="351790" algn="l"/>
              </a:tabLst>
            </a:pPr>
            <a:endParaRPr sz="3200" dirty="0">
              <a:latin typeface="Arial"/>
              <a:cs typeface="Arial"/>
            </a:endParaRPr>
          </a:p>
          <a:p>
            <a:pPr marL="351155" marR="69850" indent="-339090">
              <a:lnSpc>
                <a:spcPts val="3820"/>
              </a:lnSpc>
              <a:spcBef>
                <a:spcPts val="660"/>
              </a:spcBef>
              <a:buChar char="•"/>
              <a:tabLst>
                <a:tab pos="351155" algn="l"/>
                <a:tab pos="351790" algn="l"/>
              </a:tabLst>
            </a:pPr>
            <a:r>
              <a:rPr lang="en-US" sz="3200" spc="-15" dirty="0">
                <a:solidFill>
                  <a:srgbClr val="3333CC"/>
                </a:solidFill>
                <a:latin typeface="Arial"/>
                <a:cs typeface="Arial"/>
              </a:rPr>
              <a:t>Now r</a:t>
            </a:r>
            <a:r>
              <a:rPr sz="3200" spc="-20" dirty="0">
                <a:solidFill>
                  <a:srgbClr val="3333CC"/>
                </a:solidFill>
                <a:latin typeface="Arial"/>
                <a:cs typeface="Arial"/>
              </a:rPr>
              <a:t>eview several strategies </a:t>
            </a:r>
            <a:r>
              <a:rPr sz="3200" spc="-15" dirty="0">
                <a:solidFill>
                  <a:srgbClr val="3333CC"/>
                </a:solidFill>
                <a:latin typeface="Arial"/>
                <a:cs typeface="Arial"/>
              </a:rPr>
              <a:t>for </a:t>
            </a:r>
            <a:r>
              <a:rPr sz="3200" spc="-20" dirty="0">
                <a:solidFill>
                  <a:srgbClr val="3333CC"/>
                </a:solidFill>
                <a:latin typeface="Arial"/>
                <a:cs typeface="Arial"/>
              </a:rPr>
              <a:t>how </a:t>
            </a:r>
            <a:r>
              <a:rPr sz="3200" spc="-10" dirty="0">
                <a:solidFill>
                  <a:srgbClr val="3333CC"/>
                </a:solidFill>
                <a:latin typeface="Arial"/>
                <a:cs typeface="Arial"/>
              </a:rPr>
              <a:t>to</a:t>
            </a:r>
            <a:r>
              <a:rPr sz="3200" spc="-155" dirty="0">
                <a:solidFill>
                  <a:srgbClr val="3333CC"/>
                </a:solidFill>
                <a:latin typeface="Arial"/>
                <a:cs typeface="Arial"/>
              </a:rPr>
              <a:t> </a:t>
            </a:r>
            <a:r>
              <a:rPr sz="3200" spc="-20" dirty="0">
                <a:solidFill>
                  <a:srgbClr val="3333CC"/>
                </a:solidFill>
                <a:latin typeface="Arial"/>
                <a:cs typeface="Arial"/>
              </a:rPr>
              <a:t>create  such </a:t>
            </a:r>
            <a:r>
              <a:rPr sz="3200" dirty="0">
                <a:solidFill>
                  <a:srgbClr val="3333CC"/>
                </a:solidFill>
                <a:latin typeface="Arial"/>
                <a:cs typeface="Arial"/>
              </a:rPr>
              <a:t>a </a:t>
            </a:r>
            <a:r>
              <a:rPr sz="3200" spc="-20" dirty="0">
                <a:solidFill>
                  <a:srgbClr val="3333CC"/>
                </a:solidFill>
                <a:latin typeface="Arial"/>
                <a:cs typeface="Arial"/>
              </a:rPr>
              <a:t>large deep regularized</a:t>
            </a:r>
            <a:r>
              <a:rPr sz="3200" spc="-130" dirty="0">
                <a:solidFill>
                  <a:srgbClr val="3333CC"/>
                </a:solidFill>
                <a:latin typeface="Arial"/>
                <a:cs typeface="Arial"/>
              </a:rPr>
              <a:t> </a:t>
            </a:r>
            <a:r>
              <a:rPr sz="3200" spc="-25" dirty="0">
                <a:solidFill>
                  <a:srgbClr val="3333CC"/>
                </a:solidFill>
                <a:latin typeface="Arial"/>
                <a:cs typeface="Arial"/>
              </a:rPr>
              <a:t>model</a:t>
            </a:r>
            <a:endParaRPr sz="3200" dirty="0">
              <a:latin typeface="Arial"/>
              <a:cs typeface="Arial"/>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21113" y="480821"/>
            <a:ext cx="7816215" cy="741680"/>
          </a:xfrm>
          <a:prstGeom prst="rect">
            <a:avLst/>
          </a:prstGeom>
        </p:spPr>
        <p:txBody>
          <a:bodyPr vert="horz" wrap="square" lIns="0" tIns="12700" rIns="0" bIns="0" rtlCol="0">
            <a:spAutoFit/>
          </a:bodyPr>
          <a:lstStyle/>
          <a:p>
            <a:pPr marL="12700">
              <a:lnSpc>
                <a:spcPct val="100000"/>
              </a:lnSpc>
              <a:spcBef>
                <a:spcPts val="100"/>
              </a:spcBef>
            </a:pPr>
            <a:r>
              <a:rPr sz="4700" spc="-5" dirty="0"/>
              <a:t>Manifold in Machine</a:t>
            </a:r>
            <a:r>
              <a:rPr sz="4700" spc="-55" dirty="0"/>
              <a:t> </a:t>
            </a:r>
            <a:r>
              <a:rPr sz="4700" spc="-10" dirty="0"/>
              <a:t>Learning</a:t>
            </a:r>
            <a:endParaRPr sz="4700"/>
          </a:p>
        </p:txBody>
      </p:sp>
      <p:sp>
        <p:nvSpPr>
          <p:cNvPr id="5" name="object 5"/>
          <p:cNvSpPr txBox="1"/>
          <p:nvPr/>
        </p:nvSpPr>
        <p:spPr>
          <a:xfrm>
            <a:off x="237363" y="1267713"/>
            <a:ext cx="9472295" cy="2761615"/>
          </a:xfrm>
          <a:prstGeom prst="rect">
            <a:avLst/>
          </a:prstGeom>
        </p:spPr>
        <p:txBody>
          <a:bodyPr vert="horz" wrap="square" lIns="0" tIns="12700" rIns="0" bIns="0" rtlCol="0">
            <a:spAutoFit/>
          </a:bodyPr>
          <a:lstStyle/>
          <a:p>
            <a:pPr marL="373380" marR="521970" indent="-360680">
              <a:lnSpc>
                <a:spcPct val="122900"/>
              </a:lnSpc>
              <a:spcBef>
                <a:spcPts val="100"/>
              </a:spcBef>
              <a:buChar char="•"/>
              <a:tabLst>
                <a:tab pos="377825" algn="l"/>
                <a:tab pos="378460" algn="l"/>
              </a:tabLst>
            </a:pPr>
            <a:r>
              <a:rPr sz="3400" dirty="0">
                <a:solidFill>
                  <a:srgbClr val="3333CC"/>
                </a:solidFill>
                <a:latin typeface="Arial"/>
                <a:cs typeface="Arial"/>
              </a:rPr>
              <a:t>Although manifold is mathematically defined,  in machine learning it is loosely</a:t>
            </a:r>
            <a:r>
              <a:rPr sz="3400" spc="-20" dirty="0">
                <a:solidFill>
                  <a:srgbClr val="3333CC"/>
                </a:solidFill>
                <a:latin typeface="Arial"/>
                <a:cs typeface="Arial"/>
              </a:rPr>
              <a:t> </a:t>
            </a:r>
            <a:r>
              <a:rPr sz="3400" dirty="0">
                <a:solidFill>
                  <a:srgbClr val="3333CC"/>
                </a:solidFill>
                <a:latin typeface="Arial"/>
                <a:cs typeface="Arial"/>
              </a:rPr>
              <a:t>defined:</a:t>
            </a:r>
            <a:endParaRPr sz="3400">
              <a:latin typeface="Arial"/>
              <a:cs typeface="Arial"/>
            </a:endParaRPr>
          </a:p>
          <a:p>
            <a:pPr marL="805180" marR="5080" indent="-304800">
              <a:lnSpc>
                <a:spcPct val="100000"/>
              </a:lnSpc>
              <a:spcBef>
                <a:spcPts val="710"/>
              </a:spcBef>
            </a:pPr>
            <a:r>
              <a:rPr sz="3000" dirty="0">
                <a:solidFill>
                  <a:srgbClr val="336600"/>
                </a:solidFill>
                <a:latin typeface="Arial"/>
                <a:cs typeface="Arial"/>
              </a:rPr>
              <a:t>– A </a:t>
            </a:r>
            <a:r>
              <a:rPr sz="3000" spc="-10" dirty="0">
                <a:solidFill>
                  <a:srgbClr val="336600"/>
                </a:solidFill>
                <a:latin typeface="Arial"/>
                <a:cs typeface="Arial"/>
              </a:rPr>
              <a:t>connected </a:t>
            </a:r>
            <a:r>
              <a:rPr sz="3000" spc="-5" dirty="0">
                <a:solidFill>
                  <a:srgbClr val="336600"/>
                </a:solidFill>
                <a:latin typeface="Arial"/>
                <a:cs typeface="Arial"/>
              </a:rPr>
              <a:t>set of points that can be</a:t>
            </a:r>
            <a:r>
              <a:rPr sz="3000" spc="-265" dirty="0">
                <a:solidFill>
                  <a:srgbClr val="336600"/>
                </a:solidFill>
                <a:latin typeface="Arial"/>
                <a:cs typeface="Arial"/>
              </a:rPr>
              <a:t> </a:t>
            </a:r>
            <a:r>
              <a:rPr sz="3000" spc="-5" dirty="0">
                <a:solidFill>
                  <a:srgbClr val="336600"/>
                </a:solidFill>
                <a:latin typeface="Arial"/>
                <a:cs typeface="Arial"/>
              </a:rPr>
              <a:t>approximated  well by </a:t>
            </a:r>
            <a:r>
              <a:rPr sz="3000" spc="-10" dirty="0">
                <a:solidFill>
                  <a:srgbClr val="336600"/>
                </a:solidFill>
                <a:latin typeface="Arial"/>
                <a:cs typeface="Arial"/>
              </a:rPr>
              <a:t>considering </a:t>
            </a:r>
            <a:r>
              <a:rPr sz="3000" spc="-5" dirty="0">
                <a:solidFill>
                  <a:srgbClr val="336600"/>
                </a:solidFill>
                <a:latin typeface="Arial"/>
                <a:cs typeface="Arial"/>
              </a:rPr>
              <a:t>only </a:t>
            </a:r>
            <a:r>
              <a:rPr sz="3000" dirty="0">
                <a:solidFill>
                  <a:srgbClr val="336600"/>
                </a:solidFill>
                <a:latin typeface="Arial"/>
                <a:cs typeface="Arial"/>
              </a:rPr>
              <a:t>a </a:t>
            </a:r>
            <a:r>
              <a:rPr sz="3000" spc="-10" dirty="0">
                <a:solidFill>
                  <a:srgbClr val="336600"/>
                </a:solidFill>
                <a:latin typeface="Arial"/>
                <a:cs typeface="Arial"/>
              </a:rPr>
              <a:t>small </a:t>
            </a:r>
            <a:r>
              <a:rPr sz="3000" spc="-5" dirty="0">
                <a:solidFill>
                  <a:srgbClr val="336600"/>
                </a:solidFill>
                <a:latin typeface="Arial"/>
                <a:cs typeface="Arial"/>
              </a:rPr>
              <a:t>no of degrees of  freedom embedded </a:t>
            </a:r>
            <a:r>
              <a:rPr sz="3000" dirty="0">
                <a:solidFill>
                  <a:srgbClr val="336600"/>
                </a:solidFill>
                <a:latin typeface="Arial"/>
                <a:cs typeface="Arial"/>
              </a:rPr>
              <a:t>in a </a:t>
            </a:r>
            <a:r>
              <a:rPr sz="3000" spc="-5" dirty="0">
                <a:solidFill>
                  <a:srgbClr val="336600"/>
                </a:solidFill>
                <a:latin typeface="Arial"/>
                <a:cs typeface="Arial"/>
              </a:rPr>
              <a:t>higher-dimensional</a:t>
            </a:r>
            <a:r>
              <a:rPr sz="3000" spc="-90" dirty="0">
                <a:solidFill>
                  <a:srgbClr val="336600"/>
                </a:solidFill>
                <a:latin typeface="Arial"/>
                <a:cs typeface="Arial"/>
              </a:rPr>
              <a:t> </a:t>
            </a:r>
            <a:r>
              <a:rPr sz="3000" spc="-10" dirty="0">
                <a:solidFill>
                  <a:srgbClr val="336600"/>
                </a:solidFill>
                <a:latin typeface="Arial"/>
                <a:cs typeface="Arial"/>
              </a:rPr>
              <a:t>space</a:t>
            </a:r>
            <a:endParaRPr sz="3000">
              <a:latin typeface="Arial"/>
              <a:cs typeface="Arial"/>
            </a:endParaRPr>
          </a:p>
        </p:txBody>
      </p:sp>
      <p:sp>
        <p:nvSpPr>
          <p:cNvPr id="7" name="object 7"/>
          <p:cNvSpPr/>
          <p:nvPr/>
        </p:nvSpPr>
        <p:spPr>
          <a:xfrm>
            <a:off x="152527" y="5211317"/>
            <a:ext cx="4413504" cy="2273808"/>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806323" y="4408678"/>
            <a:ext cx="3225165" cy="607695"/>
          </a:xfrm>
          <a:prstGeom prst="rect">
            <a:avLst/>
          </a:prstGeom>
        </p:spPr>
        <p:txBody>
          <a:bodyPr vert="horz" wrap="square" lIns="0" tIns="9525" rIns="0" bIns="0" rtlCol="0">
            <a:spAutoFit/>
          </a:bodyPr>
          <a:lstStyle/>
          <a:p>
            <a:pPr marL="12700" marR="5080">
              <a:lnSpc>
                <a:spcPct val="101099"/>
              </a:lnSpc>
              <a:spcBef>
                <a:spcPts val="75"/>
              </a:spcBef>
            </a:pPr>
            <a:r>
              <a:rPr sz="1900" spc="-5" dirty="0">
                <a:solidFill>
                  <a:srgbClr val="660066"/>
                </a:solidFill>
                <a:latin typeface="Arial"/>
                <a:cs typeface="Arial"/>
              </a:rPr>
              <a:t>Training </a:t>
            </a:r>
            <a:r>
              <a:rPr sz="1900" spc="5" dirty="0">
                <a:solidFill>
                  <a:srgbClr val="660066"/>
                </a:solidFill>
                <a:latin typeface="Arial"/>
                <a:cs typeface="Arial"/>
              </a:rPr>
              <a:t>data lying near </a:t>
            </a:r>
            <a:r>
              <a:rPr sz="1900" dirty="0">
                <a:solidFill>
                  <a:srgbClr val="660066"/>
                </a:solidFill>
                <a:latin typeface="Arial"/>
                <a:cs typeface="Arial"/>
              </a:rPr>
              <a:t>a </a:t>
            </a:r>
            <a:r>
              <a:rPr sz="1900" spc="-5" dirty="0">
                <a:solidFill>
                  <a:srgbClr val="660066"/>
                </a:solidFill>
                <a:latin typeface="Arial"/>
                <a:cs typeface="Arial"/>
              </a:rPr>
              <a:t>1-D  </a:t>
            </a:r>
            <a:r>
              <a:rPr sz="1900" dirty="0">
                <a:solidFill>
                  <a:srgbClr val="660066"/>
                </a:solidFill>
                <a:latin typeface="Arial"/>
                <a:cs typeface="Arial"/>
              </a:rPr>
              <a:t>Manifold in a </a:t>
            </a:r>
            <a:r>
              <a:rPr sz="1900" spc="5" dirty="0">
                <a:solidFill>
                  <a:srgbClr val="660066"/>
                </a:solidFill>
                <a:latin typeface="Arial"/>
                <a:cs typeface="Arial"/>
              </a:rPr>
              <a:t>2-D</a:t>
            </a:r>
            <a:r>
              <a:rPr sz="1900" spc="40" dirty="0">
                <a:solidFill>
                  <a:srgbClr val="660066"/>
                </a:solidFill>
                <a:latin typeface="Arial"/>
                <a:cs typeface="Arial"/>
              </a:rPr>
              <a:t> </a:t>
            </a:r>
            <a:r>
              <a:rPr sz="1900" spc="5" dirty="0">
                <a:solidFill>
                  <a:srgbClr val="660066"/>
                </a:solidFill>
                <a:latin typeface="Arial"/>
                <a:cs typeface="Arial"/>
              </a:rPr>
              <a:t>space</a:t>
            </a:r>
            <a:endParaRPr sz="1900">
              <a:latin typeface="Arial"/>
              <a:cs typeface="Arial"/>
            </a:endParaRPr>
          </a:p>
        </p:txBody>
      </p:sp>
      <p:sp>
        <p:nvSpPr>
          <p:cNvPr id="9" name="object 9"/>
          <p:cNvSpPr txBox="1"/>
          <p:nvPr/>
        </p:nvSpPr>
        <p:spPr>
          <a:xfrm>
            <a:off x="4789042" y="4408678"/>
            <a:ext cx="4088765" cy="607695"/>
          </a:xfrm>
          <a:prstGeom prst="rect">
            <a:avLst/>
          </a:prstGeom>
        </p:spPr>
        <p:txBody>
          <a:bodyPr vert="horz" wrap="square" lIns="0" tIns="9525" rIns="0" bIns="0" rtlCol="0">
            <a:spAutoFit/>
          </a:bodyPr>
          <a:lstStyle/>
          <a:p>
            <a:pPr marL="12700" marR="5080">
              <a:lnSpc>
                <a:spcPct val="101099"/>
              </a:lnSpc>
              <a:spcBef>
                <a:spcPts val="75"/>
              </a:spcBef>
            </a:pPr>
            <a:r>
              <a:rPr sz="1900" spc="5" dirty="0">
                <a:solidFill>
                  <a:srgbClr val="660066"/>
                </a:solidFill>
                <a:latin typeface="Arial"/>
                <a:cs typeface="Arial"/>
              </a:rPr>
              <a:t>The </a:t>
            </a:r>
            <a:r>
              <a:rPr sz="1900" dirty="0">
                <a:solidFill>
                  <a:srgbClr val="660066"/>
                </a:solidFill>
                <a:latin typeface="Arial"/>
                <a:cs typeface="Arial"/>
              </a:rPr>
              <a:t>solid line </a:t>
            </a:r>
            <a:r>
              <a:rPr sz="1900" spc="5" dirty="0">
                <a:solidFill>
                  <a:srgbClr val="660066"/>
                </a:solidFill>
                <a:latin typeface="Arial"/>
                <a:cs typeface="Arial"/>
              </a:rPr>
              <a:t>indicates the underlying  </a:t>
            </a:r>
            <a:r>
              <a:rPr sz="1900" dirty="0">
                <a:solidFill>
                  <a:srgbClr val="660066"/>
                </a:solidFill>
                <a:latin typeface="Arial"/>
                <a:cs typeface="Arial"/>
              </a:rPr>
              <a:t>manifold that the learner should</a:t>
            </a:r>
            <a:r>
              <a:rPr sz="1900" spc="75" dirty="0">
                <a:solidFill>
                  <a:srgbClr val="660066"/>
                </a:solidFill>
                <a:latin typeface="Arial"/>
                <a:cs typeface="Arial"/>
              </a:rPr>
              <a:t> </a:t>
            </a:r>
            <a:r>
              <a:rPr sz="1900" dirty="0">
                <a:solidFill>
                  <a:srgbClr val="660066"/>
                </a:solidFill>
                <a:latin typeface="Arial"/>
                <a:cs typeface="Arial"/>
              </a:rPr>
              <a:t>infer</a:t>
            </a:r>
            <a:endParaRPr sz="1900">
              <a:latin typeface="Arial"/>
              <a:cs typeface="Arial"/>
            </a:endParaRPr>
          </a:p>
        </p:txBody>
      </p:sp>
      <p:sp>
        <p:nvSpPr>
          <p:cNvPr id="10" name="object 10"/>
          <p:cNvSpPr txBox="1"/>
          <p:nvPr/>
        </p:nvSpPr>
        <p:spPr>
          <a:xfrm>
            <a:off x="4506257" y="5289042"/>
            <a:ext cx="5257800" cy="1592580"/>
          </a:xfrm>
          <a:prstGeom prst="rect">
            <a:avLst/>
          </a:prstGeom>
        </p:spPr>
        <p:txBody>
          <a:bodyPr vert="horz" wrap="square" lIns="0" tIns="13970" rIns="0" bIns="0" rtlCol="0">
            <a:spAutoFit/>
          </a:bodyPr>
          <a:lstStyle/>
          <a:p>
            <a:pPr marL="12700" marR="511175" algn="just">
              <a:lnSpc>
                <a:spcPct val="99600"/>
              </a:lnSpc>
              <a:spcBef>
                <a:spcPts val="110"/>
              </a:spcBef>
            </a:pPr>
            <a:r>
              <a:rPr sz="2600" spc="-10" dirty="0">
                <a:solidFill>
                  <a:srgbClr val="336600"/>
                </a:solidFill>
                <a:latin typeface="Arial"/>
                <a:cs typeface="Arial"/>
              </a:rPr>
              <a:t>In </a:t>
            </a:r>
            <a:r>
              <a:rPr sz="2600" spc="-20" dirty="0">
                <a:solidFill>
                  <a:srgbClr val="336600"/>
                </a:solidFill>
                <a:latin typeface="Arial"/>
                <a:cs typeface="Arial"/>
              </a:rPr>
              <a:t>machine </a:t>
            </a:r>
            <a:r>
              <a:rPr sz="2600" spc="-15" dirty="0">
                <a:solidFill>
                  <a:srgbClr val="336600"/>
                </a:solidFill>
                <a:latin typeface="Arial"/>
                <a:cs typeface="Arial"/>
              </a:rPr>
              <a:t>learning we </a:t>
            </a:r>
            <a:r>
              <a:rPr sz="2600" spc="-10" dirty="0">
                <a:solidFill>
                  <a:srgbClr val="336600"/>
                </a:solidFill>
                <a:latin typeface="Arial"/>
                <a:cs typeface="Arial"/>
              </a:rPr>
              <a:t>allow</a:t>
            </a:r>
            <a:r>
              <a:rPr sz="2600" spc="-180" dirty="0">
                <a:solidFill>
                  <a:srgbClr val="336600"/>
                </a:solidFill>
                <a:latin typeface="Arial"/>
                <a:cs typeface="Arial"/>
              </a:rPr>
              <a:t> </a:t>
            </a:r>
            <a:r>
              <a:rPr sz="2600" spc="-15" dirty="0">
                <a:solidFill>
                  <a:srgbClr val="336600"/>
                </a:solidFill>
                <a:latin typeface="Arial"/>
                <a:cs typeface="Arial"/>
              </a:rPr>
              <a:t>the  </a:t>
            </a:r>
            <a:r>
              <a:rPr sz="2600" spc="-20" dirty="0">
                <a:solidFill>
                  <a:srgbClr val="336600"/>
                </a:solidFill>
                <a:latin typeface="Arial"/>
                <a:cs typeface="Arial"/>
              </a:rPr>
              <a:t>dimensionality </a:t>
            </a:r>
            <a:r>
              <a:rPr sz="2600" spc="-10" dirty="0">
                <a:solidFill>
                  <a:srgbClr val="336600"/>
                </a:solidFill>
                <a:latin typeface="Arial"/>
                <a:cs typeface="Arial"/>
              </a:rPr>
              <a:t>of </a:t>
            </a:r>
            <a:r>
              <a:rPr sz="2600" spc="-15" dirty="0">
                <a:solidFill>
                  <a:srgbClr val="336600"/>
                </a:solidFill>
                <a:latin typeface="Arial"/>
                <a:cs typeface="Arial"/>
              </a:rPr>
              <a:t>the </a:t>
            </a:r>
            <a:r>
              <a:rPr sz="2600" spc="-20" dirty="0">
                <a:solidFill>
                  <a:srgbClr val="336600"/>
                </a:solidFill>
                <a:latin typeface="Arial"/>
                <a:cs typeface="Arial"/>
              </a:rPr>
              <a:t>manifold </a:t>
            </a:r>
            <a:r>
              <a:rPr sz="2600" spc="-10" dirty="0">
                <a:solidFill>
                  <a:srgbClr val="336600"/>
                </a:solidFill>
                <a:latin typeface="Arial"/>
                <a:cs typeface="Arial"/>
              </a:rPr>
              <a:t>to  </a:t>
            </a:r>
            <a:r>
              <a:rPr sz="2600" spc="-15" dirty="0">
                <a:solidFill>
                  <a:srgbClr val="336600"/>
                </a:solidFill>
                <a:latin typeface="Arial"/>
                <a:cs typeface="Arial"/>
              </a:rPr>
              <a:t>vary from </a:t>
            </a:r>
            <a:r>
              <a:rPr sz="2600" spc="-20" dirty="0">
                <a:solidFill>
                  <a:srgbClr val="336600"/>
                </a:solidFill>
                <a:latin typeface="Arial"/>
                <a:cs typeface="Arial"/>
              </a:rPr>
              <a:t>one point </a:t>
            </a:r>
            <a:r>
              <a:rPr sz="2600" spc="-10" dirty="0">
                <a:solidFill>
                  <a:srgbClr val="336600"/>
                </a:solidFill>
                <a:latin typeface="Arial"/>
                <a:cs typeface="Arial"/>
              </a:rPr>
              <a:t>to</a:t>
            </a:r>
            <a:r>
              <a:rPr sz="2600" spc="-150" dirty="0">
                <a:solidFill>
                  <a:srgbClr val="336600"/>
                </a:solidFill>
                <a:latin typeface="Arial"/>
                <a:cs typeface="Arial"/>
              </a:rPr>
              <a:t> </a:t>
            </a:r>
            <a:r>
              <a:rPr sz="2600" spc="-40" dirty="0">
                <a:solidFill>
                  <a:srgbClr val="336600"/>
                </a:solidFill>
                <a:latin typeface="Arial"/>
                <a:cs typeface="Arial"/>
              </a:rPr>
              <a:t>another.</a:t>
            </a:r>
            <a:endParaRPr sz="2600">
              <a:latin typeface="Arial"/>
              <a:cs typeface="Arial"/>
            </a:endParaRPr>
          </a:p>
          <a:p>
            <a:pPr marL="12700" algn="just">
              <a:lnSpc>
                <a:spcPts val="3000"/>
              </a:lnSpc>
            </a:pPr>
            <a:r>
              <a:rPr sz="2600" spc="-15" dirty="0">
                <a:solidFill>
                  <a:srgbClr val="336600"/>
                </a:solidFill>
                <a:latin typeface="Arial"/>
                <a:cs typeface="Arial"/>
              </a:rPr>
              <a:t>This </a:t>
            </a:r>
            <a:r>
              <a:rPr sz="2600" spc="-20" dirty="0">
                <a:solidFill>
                  <a:srgbClr val="336600"/>
                </a:solidFill>
                <a:latin typeface="Arial"/>
                <a:cs typeface="Arial"/>
              </a:rPr>
              <a:t>often happens when </a:t>
            </a:r>
            <a:r>
              <a:rPr sz="2600" dirty="0">
                <a:solidFill>
                  <a:srgbClr val="336600"/>
                </a:solidFill>
                <a:latin typeface="Arial"/>
                <a:cs typeface="Arial"/>
              </a:rPr>
              <a:t>a</a:t>
            </a:r>
            <a:r>
              <a:rPr sz="2600" spc="-114" dirty="0">
                <a:solidFill>
                  <a:srgbClr val="336600"/>
                </a:solidFill>
                <a:latin typeface="Arial"/>
                <a:cs typeface="Arial"/>
              </a:rPr>
              <a:t> </a:t>
            </a:r>
            <a:r>
              <a:rPr sz="2600" spc="-20" dirty="0">
                <a:solidFill>
                  <a:srgbClr val="336600"/>
                </a:solidFill>
                <a:latin typeface="Arial"/>
                <a:cs typeface="Arial"/>
              </a:rPr>
              <a:t>manifold</a:t>
            </a:r>
            <a:endParaRPr sz="2600">
              <a:latin typeface="Arial"/>
              <a:cs typeface="Arial"/>
            </a:endParaRPr>
          </a:p>
        </p:txBody>
      </p:sp>
      <p:sp>
        <p:nvSpPr>
          <p:cNvPr id="11" name="object 11"/>
          <p:cNvSpPr txBox="1"/>
          <p:nvPr/>
        </p:nvSpPr>
        <p:spPr>
          <a:xfrm>
            <a:off x="4506257" y="6852666"/>
            <a:ext cx="5049520" cy="421640"/>
          </a:xfrm>
          <a:prstGeom prst="rect">
            <a:avLst/>
          </a:prstGeom>
        </p:spPr>
        <p:txBody>
          <a:bodyPr vert="horz" wrap="square" lIns="0" tIns="12700" rIns="0" bIns="0" rtlCol="0">
            <a:spAutoFit/>
          </a:bodyPr>
          <a:lstStyle/>
          <a:p>
            <a:pPr marL="12700">
              <a:lnSpc>
                <a:spcPct val="100000"/>
              </a:lnSpc>
              <a:spcBef>
                <a:spcPts val="100"/>
              </a:spcBef>
            </a:pPr>
            <a:r>
              <a:rPr sz="2600" spc="-20" dirty="0">
                <a:solidFill>
                  <a:srgbClr val="336600"/>
                </a:solidFill>
                <a:latin typeface="Arial"/>
                <a:cs typeface="Arial"/>
              </a:rPr>
              <a:t>Intersects </a:t>
            </a:r>
            <a:r>
              <a:rPr sz="2600" spc="-15" dirty="0">
                <a:solidFill>
                  <a:srgbClr val="336600"/>
                </a:solidFill>
                <a:latin typeface="Arial"/>
                <a:cs typeface="Arial"/>
              </a:rPr>
              <a:t>itself, </a:t>
            </a:r>
            <a:r>
              <a:rPr sz="2600" spc="-10" dirty="0">
                <a:solidFill>
                  <a:srgbClr val="336600"/>
                </a:solidFill>
                <a:latin typeface="Arial"/>
                <a:cs typeface="Arial"/>
              </a:rPr>
              <a:t>as </a:t>
            </a:r>
            <a:r>
              <a:rPr sz="2600" spc="-5" dirty="0">
                <a:solidFill>
                  <a:srgbClr val="336600"/>
                </a:solidFill>
                <a:latin typeface="Arial"/>
                <a:cs typeface="Arial"/>
              </a:rPr>
              <a:t>in </a:t>
            </a:r>
            <a:r>
              <a:rPr sz="2600" dirty="0">
                <a:solidFill>
                  <a:srgbClr val="336600"/>
                </a:solidFill>
                <a:latin typeface="Arial"/>
                <a:cs typeface="Arial"/>
              </a:rPr>
              <a:t>a</a:t>
            </a:r>
            <a:r>
              <a:rPr sz="2600" spc="-165" dirty="0">
                <a:solidFill>
                  <a:srgbClr val="336600"/>
                </a:solidFill>
                <a:latin typeface="Arial"/>
                <a:cs typeface="Arial"/>
              </a:rPr>
              <a:t> </a:t>
            </a:r>
            <a:r>
              <a:rPr sz="2600" spc="-20" dirty="0">
                <a:solidFill>
                  <a:srgbClr val="336600"/>
                </a:solidFill>
                <a:latin typeface="Arial"/>
                <a:cs typeface="Arial"/>
              </a:rPr>
              <a:t>figure</a:t>
            </a:r>
            <a:r>
              <a:rPr lang="en-US" sz="2600" spc="-20" dirty="0">
                <a:solidFill>
                  <a:srgbClr val="336600"/>
                </a:solidFill>
                <a:latin typeface="Arial"/>
                <a:cs typeface="Arial"/>
              </a:rPr>
              <a:t> </a:t>
            </a:r>
            <a:r>
              <a:rPr sz="2600" spc="-20" dirty="0">
                <a:solidFill>
                  <a:srgbClr val="336600"/>
                </a:solidFill>
                <a:latin typeface="Arial"/>
                <a:cs typeface="Arial"/>
              </a:rPr>
              <a:t>eight</a:t>
            </a:r>
            <a:endParaRPr sz="2600" dirty="0">
              <a:latin typeface="Arial"/>
              <a:cs typeface="Arial"/>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844253" y="453390"/>
            <a:ext cx="8368030" cy="741680"/>
          </a:xfrm>
          <a:prstGeom prst="rect">
            <a:avLst/>
          </a:prstGeom>
        </p:spPr>
        <p:txBody>
          <a:bodyPr vert="horz" wrap="square" lIns="0" tIns="12700" rIns="0" bIns="0" rtlCol="0">
            <a:spAutoFit/>
          </a:bodyPr>
          <a:lstStyle/>
          <a:p>
            <a:pPr marL="25400">
              <a:lnSpc>
                <a:spcPct val="100000"/>
              </a:lnSpc>
              <a:spcBef>
                <a:spcPts val="100"/>
              </a:spcBef>
            </a:pPr>
            <a:r>
              <a:rPr sz="4700" spc="-5" dirty="0"/>
              <a:t>Manifold learning </a:t>
            </a:r>
            <a:r>
              <a:rPr lang="en-US" sz="4700" spc="-10" dirty="0"/>
              <a:t>and</a:t>
            </a:r>
            <a:r>
              <a:rPr sz="4700" spc="-45" dirty="0"/>
              <a:t> </a:t>
            </a:r>
            <a:r>
              <a:rPr sz="4700" spc="520" dirty="0">
                <a:solidFill>
                  <a:srgbClr val="000000"/>
                </a:solidFill>
                <a:latin typeface="Calibri"/>
                <a:cs typeface="Calibri"/>
              </a:rPr>
              <a:t>R</a:t>
            </a:r>
            <a:r>
              <a:rPr sz="4650" i="1" spc="780" baseline="25089" dirty="0">
                <a:solidFill>
                  <a:srgbClr val="000000"/>
                </a:solidFill>
                <a:latin typeface="Calibri"/>
                <a:cs typeface="Calibri"/>
              </a:rPr>
              <a:t>n</a:t>
            </a:r>
            <a:endParaRPr sz="4650" baseline="25089" dirty="0">
              <a:latin typeface="Calibri"/>
              <a:cs typeface="Calibri"/>
            </a:endParaRPr>
          </a:p>
        </p:txBody>
      </p:sp>
      <p:sp>
        <p:nvSpPr>
          <p:cNvPr id="5" name="object 5"/>
          <p:cNvSpPr txBox="1"/>
          <p:nvPr/>
        </p:nvSpPr>
        <p:spPr>
          <a:xfrm>
            <a:off x="211963" y="1468881"/>
            <a:ext cx="9493250" cy="5929630"/>
          </a:xfrm>
          <a:prstGeom prst="rect">
            <a:avLst/>
          </a:prstGeom>
        </p:spPr>
        <p:txBody>
          <a:bodyPr vert="horz" wrap="square" lIns="0" tIns="9525" rIns="0" bIns="0" rtlCol="0">
            <a:spAutoFit/>
          </a:bodyPr>
          <a:lstStyle/>
          <a:p>
            <a:pPr marL="403225" marR="30480" indent="-365760">
              <a:lnSpc>
                <a:spcPct val="100600"/>
              </a:lnSpc>
              <a:spcBef>
                <a:spcPts val="75"/>
              </a:spcBef>
              <a:buChar char="•"/>
              <a:tabLst>
                <a:tab pos="403225" algn="l"/>
                <a:tab pos="403860" algn="l"/>
              </a:tabLst>
            </a:pPr>
            <a:r>
              <a:rPr sz="3400" dirty="0">
                <a:solidFill>
                  <a:srgbClr val="3333CC"/>
                </a:solidFill>
                <a:latin typeface="Arial"/>
                <a:cs typeface="Arial"/>
              </a:rPr>
              <a:t>It is sometimes hopeless to learn functions with  variations across all of</a:t>
            </a:r>
            <a:r>
              <a:rPr sz="3400" spc="10" dirty="0">
                <a:solidFill>
                  <a:srgbClr val="3333CC"/>
                </a:solidFill>
                <a:latin typeface="Arial"/>
                <a:cs typeface="Arial"/>
              </a:rPr>
              <a:t> </a:t>
            </a:r>
            <a:r>
              <a:rPr sz="3400" spc="380" dirty="0">
                <a:latin typeface="Calibri"/>
                <a:cs typeface="Calibri"/>
              </a:rPr>
              <a:t>R</a:t>
            </a:r>
            <a:r>
              <a:rPr sz="3450" i="1" spc="569" baseline="24154" dirty="0">
                <a:latin typeface="Calibri"/>
                <a:cs typeface="Calibri"/>
              </a:rPr>
              <a:t>n</a:t>
            </a:r>
            <a:endParaRPr sz="3450" baseline="24154" dirty="0">
              <a:latin typeface="Calibri"/>
              <a:cs typeface="Calibri"/>
            </a:endParaRPr>
          </a:p>
          <a:p>
            <a:pPr marL="403225" marR="589915" indent="-365760">
              <a:lnSpc>
                <a:spcPct val="100600"/>
              </a:lnSpc>
              <a:spcBef>
                <a:spcPts val="885"/>
              </a:spcBef>
              <a:buChar char="•"/>
              <a:tabLst>
                <a:tab pos="403225" algn="l"/>
                <a:tab pos="403860" algn="l"/>
                <a:tab pos="6849745" algn="l"/>
              </a:tabLst>
            </a:pPr>
            <a:r>
              <a:rPr sz="3400" dirty="0">
                <a:solidFill>
                  <a:srgbClr val="3333CC"/>
                </a:solidFill>
                <a:latin typeface="Arial"/>
                <a:cs typeface="Arial"/>
              </a:rPr>
              <a:t>Manifold learning algorithms </a:t>
            </a:r>
            <a:r>
              <a:rPr lang="en-US" sz="3400" dirty="0">
                <a:solidFill>
                  <a:srgbClr val="3333CC"/>
                </a:solidFill>
                <a:latin typeface="Arial"/>
                <a:cs typeface="Arial"/>
              </a:rPr>
              <a:t>attacks</a:t>
            </a:r>
            <a:r>
              <a:rPr sz="3400" dirty="0">
                <a:solidFill>
                  <a:srgbClr val="3333CC"/>
                </a:solidFill>
                <a:latin typeface="Arial"/>
                <a:cs typeface="Arial"/>
              </a:rPr>
              <a:t> this  obstacle by assuming most</a:t>
            </a:r>
            <a:r>
              <a:rPr sz="3400" spc="35" dirty="0">
                <a:solidFill>
                  <a:srgbClr val="3333CC"/>
                </a:solidFill>
                <a:latin typeface="Arial"/>
                <a:cs typeface="Arial"/>
              </a:rPr>
              <a:t> </a:t>
            </a:r>
            <a:r>
              <a:rPr sz="3400" dirty="0">
                <a:solidFill>
                  <a:srgbClr val="3333CC"/>
                </a:solidFill>
                <a:latin typeface="Arial"/>
                <a:cs typeface="Arial"/>
              </a:rPr>
              <a:t>of</a:t>
            </a:r>
            <a:r>
              <a:rPr sz="3400" spc="25" dirty="0">
                <a:solidFill>
                  <a:srgbClr val="3333CC"/>
                </a:solidFill>
                <a:latin typeface="Arial"/>
                <a:cs typeface="Arial"/>
              </a:rPr>
              <a:t> </a:t>
            </a:r>
            <a:r>
              <a:rPr sz="3400" spc="380" dirty="0">
                <a:latin typeface="Calibri"/>
                <a:cs typeface="Calibri"/>
              </a:rPr>
              <a:t>R</a:t>
            </a:r>
            <a:r>
              <a:rPr sz="3450" i="1" spc="569" baseline="24154" dirty="0">
                <a:latin typeface="Calibri"/>
                <a:cs typeface="Calibri"/>
              </a:rPr>
              <a:t>n	</a:t>
            </a:r>
            <a:r>
              <a:rPr sz="3400" dirty="0">
                <a:solidFill>
                  <a:srgbClr val="3333CC"/>
                </a:solidFill>
                <a:latin typeface="Arial"/>
                <a:cs typeface="Arial"/>
              </a:rPr>
              <a:t>consists</a:t>
            </a:r>
            <a:r>
              <a:rPr sz="3400" spc="-80" dirty="0">
                <a:solidFill>
                  <a:srgbClr val="3333CC"/>
                </a:solidFill>
                <a:latin typeface="Arial"/>
                <a:cs typeface="Arial"/>
              </a:rPr>
              <a:t> </a:t>
            </a:r>
            <a:r>
              <a:rPr sz="3400" dirty="0">
                <a:solidFill>
                  <a:srgbClr val="3333CC"/>
                </a:solidFill>
                <a:latin typeface="Arial"/>
                <a:cs typeface="Arial"/>
              </a:rPr>
              <a:t>of  invalid</a:t>
            </a:r>
            <a:r>
              <a:rPr sz="3400" spc="-5" dirty="0">
                <a:solidFill>
                  <a:srgbClr val="3333CC"/>
                </a:solidFill>
                <a:latin typeface="Arial"/>
                <a:cs typeface="Arial"/>
              </a:rPr>
              <a:t> </a:t>
            </a:r>
            <a:r>
              <a:rPr sz="3400" dirty="0">
                <a:solidFill>
                  <a:srgbClr val="3333CC"/>
                </a:solidFill>
                <a:latin typeface="Arial"/>
                <a:cs typeface="Arial"/>
              </a:rPr>
              <a:t>inputs</a:t>
            </a:r>
            <a:endParaRPr sz="3400" dirty="0">
              <a:latin typeface="Arial"/>
              <a:cs typeface="Arial"/>
            </a:endParaRPr>
          </a:p>
          <a:p>
            <a:pPr marL="830580" marR="568960" indent="-304800">
              <a:lnSpc>
                <a:spcPct val="100000"/>
              </a:lnSpc>
              <a:spcBef>
                <a:spcPts val="715"/>
              </a:spcBef>
            </a:pPr>
            <a:r>
              <a:rPr sz="3000" dirty="0">
                <a:solidFill>
                  <a:srgbClr val="336600"/>
                </a:solidFill>
                <a:latin typeface="Arial"/>
                <a:cs typeface="Arial"/>
              </a:rPr>
              <a:t>– </a:t>
            </a:r>
            <a:r>
              <a:rPr sz="3000" spc="-10" dirty="0">
                <a:solidFill>
                  <a:srgbClr val="336600"/>
                </a:solidFill>
                <a:latin typeface="Arial"/>
                <a:cs typeface="Arial"/>
              </a:rPr>
              <a:t>And </a:t>
            </a:r>
            <a:r>
              <a:rPr sz="3000" spc="-5" dirty="0">
                <a:solidFill>
                  <a:srgbClr val="336600"/>
                </a:solidFill>
                <a:latin typeface="Arial"/>
                <a:cs typeface="Arial"/>
              </a:rPr>
              <a:t>that intersecting inputs </a:t>
            </a:r>
            <a:r>
              <a:rPr sz="3000" spc="-10" dirty="0">
                <a:solidFill>
                  <a:srgbClr val="336600"/>
                </a:solidFill>
                <a:latin typeface="Arial"/>
                <a:cs typeface="Arial"/>
              </a:rPr>
              <a:t>occur </a:t>
            </a:r>
            <a:r>
              <a:rPr sz="3000" spc="-5" dirty="0">
                <a:solidFill>
                  <a:srgbClr val="336600"/>
                </a:solidFill>
                <a:latin typeface="Arial"/>
                <a:cs typeface="Arial"/>
              </a:rPr>
              <a:t>only along</a:t>
            </a:r>
            <a:r>
              <a:rPr sz="3000" spc="-215" dirty="0">
                <a:solidFill>
                  <a:srgbClr val="336600"/>
                </a:solidFill>
                <a:latin typeface="Arial"/>
                <a:cs typeface="Arial"/>
              </a:rPr>
              <a:t> </a:t>
            </a:r>
            <a:r>
              <a:rPr sz="3000" spc="-5" dirty="0">
                <a:solidFill>
                  <a:srgbClr val="336600"/>
                </a:solidFill>
                <a:latin typeface="Arial"/>
                <a:cs typeface="Arial"/>
              </a:rPr>
              <a:t>the  manifolds</a:t>
            </a:r>
            <a:endParaRPr sz="3000" dirty="0">
              <a:latin typeface="Arial"/>
              <a:cs typeface="Arial"/>
            </a:endParaRPr>
          </a:p>
          <a:p>
            <a:pPr marL="403225" marR="1289685" indent="-365760">
              <a:lnSpc>
                <a:spcPct val="100600"/>
              </a:lnSpc>
              <a:spcBef>
                <a:spcPts val="775"/>
              </a:spcBef>
              <a:buChar char="•"/>
              <a:tabLst>
                <a:tab pos="403225" algn="l"/>
                <a:tab pos="403860" algn="l"/>
              </a:tabLst>
            </a:pPr>
            <a:r>
              <a:rPr sz="3400" dirty="0">
                <a:solidFill>
                  <a:srgbClr val="3333CC"/>
                </a:solidFill>
                <a:latin typeface="Arial"/>
                <a:cs typeface="Arial"/>
              </a:rPr>
              <a:t>Introduced for continuous data and in  unsupervised learning, the probability  concentration idea can be generalized to  discrete and unsupervised</a:t>
            </a:r>
            <a:r>
              <a:rPr sz="3400" spc="-20" dirty="0">
                <a:solidFill>
                  <a:srgbClr val="3333CC"/>
                </a:solidFill>
                <a:latin typeface="Arial"/>
                <a:cs typeface="Arial"/>
              </a:rPr>
              <a:t> </a:t>
            </a:r>
            <a:r>
              <a:rPr sz="3400" dirty="0">
                <a:solidFill>
                  <a:srgbClr val="3333CC"/>
                </a:solidFill>
                <a:latin typeface="Arial"/>
                <a:cs typeface="Arial"/>
              </a:rPr>
              <a:t>settings</a:t>
            </a:r>
            <a:endParaRPr sz="3400" dirty="0">
              <a:latin typeface="Arial"/>
              <a:cs typeface="Arial"/>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889126" y="453390"/>
            <a:ext cx="8281034" cy="741680"/>
          </a:xfrm>
          <a:prstGeom prst="rect">
            <a:avLst/>
          </a:prstGeom>
        </p:spPr>
        <p:txBody>
          <a:bodyPr vert="horz" wrap="square" lIns="0" tIns="12700" rIns="0" bIns="0" rtlCol="0">
            <a:spAutoFit/>
          </a:bodyPr>
          <a:lstStyle/>
          <a:p>
            <a:pPr marL="12700">
              <a:lnSpc>
                <a:spcPct val="100000"/>
              </a:lnSpc>
              <a:spcBef>
                <a:spcPts val="100"/>
              </a:spcBef>
            </a:pPr>
            <a:r>
              <a:rPr sz="4700" spc="-5" dirty="0"/>
              <a:t>Manifold hypothesis </a:t>
            </a:r>
            <a:r>
              <a:rPr sz="4700" dirty="0"/>
              <a:t>for</a:t>
            </a:r>
            <a:r>
              <a:rPr sz="4700" spc="-90" dirty="0"/>
              <a:t> </a:t>
            </a:r>
            <a:r>
              <a:rPr sz="4700" spc="-5" dirty="0"/>
              <a:t>Images</a:t>
            </a:r>
            <a:endParaRPr sz="4700"/>
          </a:p>
        </p:txBody>
      </p:sp>
      <p:sp>
        <p:nvSpPr>
          <p:cNvPr id="5" name="object 5"/>
          <p:cNvSpPr txBox="1"/>
          <p:nvPr/>
        </p:nvSpPr>
        <p:spPr>
          <a:xfrm>
            <a:off x="228895" y="1225041"/>
            <a:ext cx="5335270" cy="5123180"/>
          </a:xfrm>
          <a:prstGeom prst="rect">
            <a:avLst/>
          </a:prstGeom>
        </p:spPr>
        <p:txBody>
          <a:bodyPr vert="horz" wrap="square" lIns="0" tIns="9525" rIns="0" bIns="0" rtlCol="0">
            <a:spAutoFit/>
          </a:bodyPr>
          <a:lstStyle/>
          <a:p>
            <a:pPr marL="378460" marR="546100" indent="-365760">
              <a:lnSpc>
                <a:spcPct val="100600"/>
              </a:lnSpc>
              <a:spcBef>
                <a:spcPts val="75"/>
              </a:spcBef>
              <a:buChar char="•"/>
              <a:tabLst>
                <a:tab pos="377825" algn="l"/>
                <a:tab pos="378460" algn="l"/>
              </a:tabLst>
            </a:pPr>
            <a:r>
              <a:rPr sz="3400" dirty="0">
                <a:solidFill>
                  <a:srgbClr val="3333CC"/>
                </a:solidFill>
                <a:latin typeface="Arial"/>
                <a:cs typeface="Arial"/>
              </a:rPr>
              <a:t>Manifold assumption</a:t>
            </a:r>
            <a:r>
              <a:rPr sz="3400" spc="-85" dirty="0">
                <a:solidFill>
                  <a:srgbClr val="3333CC"/>
                </a:solidFill>
                <a:latin typeface="Arial"/>
                <a:cs typeface="Arial"/>
              </a:rPr>
              <a:t> </a:t>
            </a:r>
            <a:r>
              <a:rPr sz="3400" dirty="0">
                <a:solidFill>
                  <a:srgbClr val="3333CC"/>
                </a:solidFill>
                <a:latin typeface="Arial"/>
                <a:cs typeface="Arial"/>
              </a:rPr>
              <a:t>is  justified</a:t>
            </a:r>
            <a:r>
              <a:rPr sz="3400" spc="-10" dirty="0">
                <a:solidFill>
                  <a:srgbClr val="3333CC"/>
                </a:solidFill>
                <a:latin typeface="Arial"/>
                <a:cs typeface="Arial"/>
              </a:rPr>
              <a:t> </a:t>
            </a:r>
            <a:r>
              <a:rPr sz="3400" dirty="0">
                <a:solidFill>
                  <a:srgbClr val="3333CC"/>
                </a:solidFill>
                <a:latin typeface="Arial"/>
                <a:cs typeface="Arial"/>
              </a:rPr>
              <a:t>since:</a:t>
            </a:r>
            <a:endParaRPr sz="3400">
              <a:latin typeface="Arial"/>
              <a:cs typeface="Arial"/>
            </a:endParaRPr>
          </a:p>
          <a:p>
            <a:pPr marL="378460" marR="570230" indent="-365760">
              <a:lnSpc>
                <a:spcPct val="100600"/>
              </a:lnSpc>
              <a:spcBef>
                <a:spcPts val="885"/>
              </a:spcBef>
              <a:buChar char="•"/>
              <a:tabLst>
                <a:tab pos="377825" algn="l"/>
                <a:tab pos="378460" algn="l"/>
              </a:tabLst>
            </a:pPr>
            <a:r>
              <a:rPr sz="3400" dirty="0">
                <a:solidFill>
                  <a:srgbClr val="3333CC"/>
                </a:solidFill>
                <a:latin typeface="Arial"/>
                <a:cs typeface="Arial"/>
              </a:rPr>
              <a:t>Distributions </a:t>
            </a:r>
            <a:r>
              <a:rPr sz="3400" spc="-5" dirty="0">
                <a:solidFill>
                  <a:srgbClr val="3333CC"/>
                </a:solidFill>
                <a:latin typeface="Arial"/>
                <a:cs typeface="Arial"/>
              </a:rPr>
              <a:t>are </a:t>
            </a:r>
            <a:r>
              <a:rPr sz="3400" dirty="0">
                <a:solidFill>
                  <a:srgbClr val="3333CC"/>
                </a:solidFill>
                <a:latin typeface="Arial"/>
                <a:cs typeface="Arial"/>
              </a:rPr>
              <a:t>highly  concentrated</a:t>
            </a:r>
            <a:endParaRPr sz="3400">
              <a:latin typeface="Arial"/>
              <a:cs typeface="Arial"/>
            </a:endParaRPr>
          </a:p>
          <a:p>
            <a:pPr marL="814705" marR="253365" lvl="1" indent="-314960">
              <a:lnSpc>
                <a:spcPct val="119700"/>
              </a:lnSpc>
              <a:spcBef>
                <a:spcPts val="5"/>
              </a:spcBef>
              <a:buChar char="–"/>
              <a:tabLst>
                <a:tab pos="805180" algn="l"/>
              </a:tabLst>
            </a:pPr>
            <a:r>
              <a:rPr sz="3000" spc="-10" dirty="0">
                <a:solidFill>
                  <a:srgbClr val="336600"/>
                </a:solidFill>
                <a:latin typeface="Arial"/>
                <a:cs typeface="Arial"/>
              </a:rPr>
              <a:t>Uniformly sampled </a:t>
            </a:r>
            <a:r>
              <a:rPr sz="3000" spc="-5" dirty="0">
                <a:solidFill>
                  <a:srgbClr val="336600"/>
                </a:solidFill>
                <a:latin typeface="Arial"/>
                <a:cs typeface="Arial"/>
              </a:rPr>
              <a:t>points  look like </a:t>
            </a:r>
            <a:r>
              <a:rPr sz="3000" spc="-10" dirty="0">
                <a:solidFill>
                  <a:srgbClr val="336600"/>
                </a:solidFill>
                <a:latin typeface="Arial"/>
                <a:cs typeface="Arial"/>
              </a:rPr>
              <a:t>static </a:t>
            </a:r>
            <a:r>
              <a:rPr sz="3000" spc="-5" dirty="0">
                <a:solidFill>
                  <a:srgbClr val="336600"/>
                </a:solidFill>
                <a:latin typeface="Arial"/>
                <a:cs typeface="Arial"/>
              </a:rPr>
              <a:t>noise,  never</a:t>
            </a:r>
            <a:r>
              <a:rPr sz="3000" spc="-15" dirty="0">
                <a:solidFill>
                  <a:srgbClr val="336600"/>
                </a:solidFill>
                <a:latin typeface="Arial"/>
                <a:cs typeface="Arial"/>
              </a:rPr>
              <a:t> </a:t>
            </a:r>
            <a:r>
              <a:rPr sz="3000" spc="-10" dirty="0">
                <a:solidFill>
                  <a:srgbClr val="336600"/>
                </a:solidFill>
                <a:latin typeface="Arial"/>
                <a:cs typeface="Arial"/>
              </a:rPr>
              <a:t>structured</a:t>
            </a:r>
            <a:endParaRPr sz="3000">
              <a:latin typeface="Arial"/>
              <a:cs typeface="Arial"/>
            </a:endParaRPr>
          </a:p>
          <a:p>
            <a:pPr marL="1231900" marR="5080" lvl="2" indent="-243840">
              <a:lnSpc>
                <a:spcPct val="99600"/>
              </a:lnSpc>
              <a:spcBef>
                <a:spcPts val="605"/>
              </a:spcBef>
              <a:buChar char="•"/>
              <a:tabLst>
                <a:tab pos="1231900" algn="l"/>
              </a:tabLst>
            </a:pPr>
            <a:r>
              <a:rPr sz="2600" spc="-20" dirty="0">
                <a:solidFill>
                  <a:srgbClr val="660066"/>
                </a:solidFill>
                <a:latin typeface="Arial"/>
                <a:cs typeface="Arial"/>
              </a:rPr>
              <a:t>Although there </a:t>
            </a:r>
            <a:r>
              <a:rPr sz="2600" spc="-5" dirty="0">
                <a:solidFill>
                  <a:srgbClr val="660066"/>
                </a:solidFill>
                <a:latin typeface="Arial"/>
                <a:cs typeface="Arial"/>
              </a:rPr>
              <a:t>is </a:t>
            </a:r>
            <a:r>
              <a:rPr sz="2600" dirty="0">
                <a:solidFill>
                  <a:srgbClr val="660066"/>
                </a:solidFill>
                <a:latin typeface="Arial"/>
                <a:cs typeface="Arial"/>
              </a:rPr>
              <a:t>a</a:t>
            </a:r>
            <a:r>
              <a:rPr sz="2600" spc="-155" dirty="0">
                <a:solidFill>
                  <a:srgbClr val="660066"/>
                </a:solidFill>
                <a:latin typeface="Arial"/>
                <a:cs typeface="Arial"/>
              </a:rPr>
              <a:t> </a:t>
            </a:r>
            <a:r>
              <a:rPr sz="2600" spc="-20" dirty="0">
                <a:solidFill>
                  <a:srgbClr val="660066"/>
                </a:solidFill>
                <a:latin typeface="Arial"/>
                <a:cs typeface="Arial"/>
              </a:rPr>
              <a:t>non-zero  </a:t>
            </a:r>
            <a:r>
              <a:rPr sz="2600" spc="-15" dirty="0">
                <a:solidFill>
                  <a:srgbClr val="660066"/>
                </a:solidFill>
                <a:latin typeface="Arial"/>
                <a:cs typeface="Arial"/>
              </a:rPr>
              <a:t>probability </a:t>
            </a:r>
            <a:r>
              <a:rPr sz="2600" spc="-10" dirty="0">
                <a:solidFill>
                  <a:srgbClr val="660066"/>
                </a:solidFill>
                <a:latin typeface="Arial"/>
                <a:cs typeface="Arial"/>
              </a:rPr>
              <a:t>of </a:t>
            </a:r>
            <a:r>
              <a:rPr sz="2600" spc="-20" dirty="0">
                <a:solidFill>
                  <a:srgbClr val="660066"/>
                </a:solidFill>
                <a:latin typeface="Arial"/>
                <a:cs typeface="Arial"/>
              </a:rPr>
              <a:t>generating </a:t>
            </a:r>
            <a:r>
              <a:rPr sz="2600" dirty="0">
                <a:solidFill>
                  <a:srgbClr val="660066"/>
                </a:solidFill>
                <a:latin typeface="Arial"/>
                <a:cs typeface="Arial"/>
              </a:rPr>
              <a:t>a  </a:t>
            </a:r>
            <a:r>
              <a:rPr sz="2600" spc="-20" dirty="0">
                <a:solidFill>
                  <a:srgbClr val="660066"/>
                </a:solidFill>
                <a:latin typeface="Arial"/>
                <a:cs typeface="Arial"/>
              </a:rPr>
              <a:t>face, </a:t>
            </a:r>
            <a:r>
              <a:rPr sz="2600" spc="-5" dirty="0">
                <a:solidFill>
                  <a:srgbClr val="660066"/>
                </a:solidFill>
                <a:latin typeface="Arial"/>
                <a:cs typeface="Arial"/>
              </a:rPr>
              <a:t>it is </a:t>
            </a:r>
            <a:r>
              <a:rPr sz="2600" spc="-20" dirty="0">
                <a:solidFill>
                  <a:srgbClr val="660066"/>
                </a:solidFill>
                <a:latin typeface="Arial"/>
                <a:cs typeface="Arial"/>
              </a:rPr>
              <a:t>never</a:t>
            </a:r>
            <a:r>
              <a:rPr sz="2600" spc="-130" dirty="0">
                <a:solidFill>
                  <a:srgbClr val="660066"/>
                </a:solidFill>
                <a:latin typeface="Arial"/>
                <a:cs typeface="Arial"/>
              </a:rPr>
              <a:t> </a:t>
            </a:r>
            <a:r>
              <a:rPr sz="2600" spc="-20" dirty="0">
                <a:solidFill>
                  <a:srgbClr val="660066"/>
                </a:solidFill>
                <a:latin typeface="Arial"/>
                <a:cs typeface="Arial"/>
              </a:rPr>
              <a:t>observed</a:t>
            </a:r>
            <a:endParaRPr sz="2600">
              <a:latin typeface="Arial"/>
              <a:cs typeface="Arial"/>
            </a:endParaRPr>
          </a:p>
        </p:txBody>
      </p:sp>
      <p:sp>
        <p:nvSpPr>
          <p:cNvPr id="6" name="object 6"/>
          <p:cNvSpPr/>
          <p:nvPr/>
        </p:nvSpPr>
        <p:spPr>
          <a:xfrm>
            <a:off x="5757798" y="1608582"/>
            <a:ext cx="4066031" cy="504139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45666" y="778509"/>
            <a:ext cx="8239633" cy="674544"/>
          </a:xfrm>
          <a:prstGeom prst="rect">
            <a:avLst/>
          </a:prstGeom>
        </p:spPr>
        <p:txBody>
          <a:bodyPr vert="horz" wrap="square" lIns="0" tIns="12700" rIns="0" bIns="0" rtlCol="0">
            <a:spAutoFit/>
          </a:bodyPr>
          <a:lstStyle/>
          <a:p>
            <a:pPr marL="12700">
              <a:lnSpc>
                <a:spcPct val="100000"/>
              </a:lnSpc>
              <a:spcBef>
                <a:spcPts val="100"/>
              </a:spcBef>
            </a:pPr>
            <a:r>
              <a:rPr sz="4300" spc="-15" dirty="0"/>
              <a:t>Manifold </a:t>
            </a:r>
            <a:r>
              <a:rPr lang="en-US" sz="4300" spc="-15" dirty="0"/>
              <a:t>J</a:t>
            </a:r>
            <a:r>
              <a:rPr sz="4300" spc="-15" dirty="0"/>
              <a:t>ustified </a:t>
            </a:r>
            <a:r>
              <a:rPr sz="4300" spc="-5" dirty="0"/>
              <a:t>in </a:t>
            </a:r>
            <a:r>
              <a:rPr sz="4300" spc="-20" dirty="0"/>
              <a:t>Text</a:t>
            </a:r>
            <a:r>
              <a:rPr sz="4300" spc="-110" dirty="0"/>
              <a:t> </a:t>
            </a:r>
            <a:r>
              <a:rPr sz="4300" spc="-20" dirty="0"/>
              <a:t>domain</a:t>
            </a:r>
            <a:endParaRPr sz="4300" dirty="0"/>
          </a:p>
        </p:txBody>
      </p:sp>
      <p:sp>
        <p:nvSpPr>
          <p:cNvPr id="5" name="object 5"/>
          <p:cNvSpPr txBox="1"/>
          <p:nvPr/>
        </p:nvSpPr>
        <p:spPr>
          <a:xfrm>
            <a:off x="237363" y="1956561"/>
            <a:ext cx="9022080" cy="3906967"/>
          </a:xfrm>
          <a:prstGeom prst="rect">
            <a:avLst/>
          </a:prstGeom>
        </p:spPr>
        <p:txBody>
          <a:bodyPr vert="horz" wrap="square" lIns="0" tIns="9525" rIns="0" bIns="0" rtlCol="0">
            <a:spAutoFit/>
          </a:bodyPr>
          <a:lstStyle/>
          <a:p>
            <a:pPr marL="377825" marR="5080" indent="-365760">
              <a:lnSpc>
                <a:spcPct val="100600"/>
              </a:lnSpc>
              <a:spcBef>
                <a:spcPts val="75"/>
              </a:spcBef>
              <a:buChar char="•"/>
              <a:tabLst>
                <a:tab pos="377825" algn="l"/>
                <a:tab pos="378460" algn="l"/>
              </a:tabLst>
            </a:pPr>
            <a:r>
              <a:rPr sz="3400" dirty="0">
                <a:solidFill>
                  <a:srgbClr val="3333CC"/>
                </a:solidFill>
                <a:latin typeface="Arial"/>
                <a:cs typeface="Arial"/>
              </a:rPr>
              <a:t>If you generate a document by randomly  </a:t>
            </a:r>
            <a:r>
              <a:rPr sz="3400" spc="-5" dirty="0">
                <a:solidFill>
                  <a:srgbClr val="3333CC"/>
                </a:solidFill>
                <a:latin typeface="Arial"/>
                <a:cs typeface="Arial"/>
              </a:rPr>
              <a:t>generating </a:t>
            </a:r>
            <a:r>
              <a:rPr sz="3400" dirty="0">
                <a:solidFill>
                  <a:srgbClr val="3333CC"/>
                </a:solidFill>
                <a:latin typeface="Arial"/>
                <a:cs typeface="Arial"/>
              </a:rPr>
              <a:t>text, it is a near zero probability of  </a:t>
            </a:r>
            <a:r>
              <a:rPr sz="3400" spc="-5" dirty="0">
                <a:solidFill>
                  <a:srgbClr val="3333CC"/>
                </a:solidFill>
                <a:latin typeface="Arial"/>
                <a:cs typeface="Arial"/>
              </a:rPr>
              <a:t>generating </a:t>
            </a:r>
            <a:r>
              <a:rPr sz="3400" dirty="0">
                <a:solidFill>
                  <a:srgbClr val="3333CC"/>
                </a:solidFill>
                <a:latin typeface="Arial"/>
                <a:cs typeface="Arial"/>
              </a:rPr>
              <a:t>meaningful</a:t>
            </a:r>
            <a:r>
              <a:rPr sz="3400" spc="5" dirty="0">
                <a:solidFill>
                  <a:srgbClr val="3333CC"/>
                </a:solidFill>
                <a:latin typeface="Arial"/>
                <a:cs typeface="Arial"/>
              </a:rPr>
              <a:t> </a:t>
            </a:r>
            <a:r>
              <a:rPr sz="3400" dirty="0">
                <a:solidFill>
                  <a:srgbClr val="3333CC"/>
                </a:solidFill>
                <a:latin typeface="Arial"/>
                <a:cs typeface="Arial"/>
              </a:rPr>
              <a:t>text</a:t>
            </a:r>
            <a:endParaRPr sz="3400" dirty="0">
              <a:latin typeface="Arial"/>
              <a:cs typeface="Arial"/>
            </a:endParaRPr>
          </a:p>
          <a:p>
            <a:pPr marL="377825" marR="74930" indent="-365760">
              <a:lnSpc>
                <a:spcPct val="100600"/>
              </a:lnSpc>
              <a:spcBef>
                <a:spcPts val="885"/>
              </a:spcBef>
              <a:buChar char="•"/>
              <a:tabLst>
                <a:tab pos="377825" algn="l"/>
                <a:tab pos="378460" algn="l"/>
              </a:tabLst>
            </a:pPr>
            <a:r>
              <a:rPr sz="3400" dirty="0">
                <a:solidFill>
                  <a:srgbClr val="3333CC"/>
                </a:solidFill>
                <a:latin typeface="Arial"/>
                <a:cs typeface="Arial"/>
              </a:rPr>
              <a:t>Natural language sequences occupy a small  volume of total space of sequences of</a:t>
            </a:r>
            <a:r>
              <a:rPr sz="3400" spc="-65" dirty="0">
                <a:solidFill>
                  <a:srgbClr val="3333CC"/>
                </a:solidFill>
                <a:latin typeface="Arial"/>
                <a:cs typeface="Arial"/>
              </a:rPr>
              <a:t> </a:t>
            </a:r>
            <a:r>
              <a:rPr sz="3400" dirty="0">
                <a:solidFill>
                  <a:srgbClr val="3333CC"/>
                </a:solidFill>
                <a:latin typeface="Arial"/>
                <a:cs typeface="Arial"/>
              </a:rPr>
              <a:t>letters</a:t>
            </a:r>
            <a:endParaRPr lang="en-US" sz="3400" dirty="0">
              <a:solidFill>
                <a:srgbClr val="3333CC"/>
              </a:solidFill>
              <a:latin typeface="Arial"/>
              <a:cs typeface="Arial"/>
            </a:endParaRPr>
          </a:p>
          <a:p>
            <a:pPr marL="377825" marR="74930" indent="-365760">
              <a:lnSpc>
                <a:spcPct val="100600"/>
              </a:lnSpc>
              <a:spcBef>
                <a:spcPts val="885"/>
              </a:spcBef>
              <a:buChar char="•"/>
              <a:tabLst>
                <a:tab pos="377825" algn="l"/>
                <a:tab pos="378460" algn="l"/>
              </a:tabLst>
            </a:pPr>
            <a:r>
              <a:rPr lang="en-US" sz="3400" dirty="0">
                <a:solidFill>
                  <a:srgbClr val="3333CC"/>
                </a:solidFill>
                <a:latin typeface="Arial"/>
                <a:cs typeface="Arial"/>
              </a:rPr>
              <a:t>Transformers (such as GPT) do NOT use randomly generated text</a:t>
            </a:r>
            <a:endParaRPr sz="3400" dirty="0">
              <a:latin typeface="Arial"/>
              <a:cs typeface="Arial"/>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93073" y="453390"/>
            <a:ext cx="9472930" cy="741680"/>
          </a:xfrm>
          <a:prstGeom prst="rect">
            <a:avLst/>
          </a:prstGeom>
        </p:spPr>
        <p:txBody>
          <a:bodyPr vert="horz" wrap="square" lIns="0" tIns="12700" rIns="0" bIns="0" rtlCol="0">
            <a:spAutoFit/>
          </a:bodyPr>
          <a:lstStyle/>
          <a:p>
            <a:pPr marL="12700">
              <a:lnSpc>
                <a:spcPct val="100000"/>
              </a:lnSpc>
              <a:spcBef>
                <a:spcPts val="100"/>
              </a:spcBef>
            </a:pPr>
            <a:r>
              <a:rPr sz="4700" spc="-5" dirty="0"/>
              <a:t>Manifolds traced by</a:t>
            </a:r>
            <a:r>
              <a:rPr sz="4700" spc="-70" dirty="0"/>
              <a:t> </a:t>
            </a:r>
            <a:r>
              <a:rPr sz="4700" spc="-5" dirty="0"/>
              <a:t>transformations</a:t>
            </a:r>
            <a:endParaRPr sz="4700"/>
          </a:p>
        </p:txBody>
      </p:sp>
      <p:sp>
        <p:nvSpPr>
          <p:cNvPr id="4" name="object 4"/>
          <p:cNvSpPr txBox="1"/>
          <p:nvPr/>
        </p:nvSpPr>
        <p:spPr>
          <a:xfrm>
            <a:off x="237363" y="1307337"/>
            <a:ext cx="9292590" cy="1699260"/>
          </a:xfrm>
          <a:prstGeom prst="rect">
            <a:avLst/>
          </a:prstGeom>
        </p:spPr>
        <p:txBody>
          <a:bodyPr vert="horz" wrap="square" lIns="0" tIns="9525" rIns="0" bIns="0" rtlCol="0">
            <a:spAutoFit/>
          </a:bodyPr>
          <a:lstStyle/>
          <a:p>
            <a:pPr marL="377825" marR="1084580" indent="-365760">
              <a:lnSpc>
                <a:spcPct val="100600"/>
              </a:lnSpc>
              <a:spcBef>
                <a:spcPts val="75"/>
              </a:spcBef>
              <a:buChar char="•"/>
              <a:tabLst>
                <a:tab pos="377825" algn="l"/>
                <a:tab pos="378460" algn="l"/>
              </a:tabLst>
            </a:pPr>
            <a:r>
              <a:rPr sz="3400" dirty="0">
                <a:solidFill>
                  <a:srgbClr val="3333CC"/>
                </a:solidFill>
                <a:latin typeface="Arial"/>
                <a:cs typeface="Arial"/>
              </a:rPr>
              <a:t>Manifolds can be traced by making small  transformations</a:t>
            </a:r>
            <a:endParaRPr sz="3400">
              <a:latin typeface="Arial"/>
              <a:cs typeface="Arial"/>
            </a:endParaRPr>
          </a:p>
          <a:p>
            <a:pPr marL="378460" indent="-365760">
              <a:lnSpc>
                <a:spcPct val="100000"/>
              </a:lnSpc>
              <a:spcBef>
                <a:spcPts val="910"/>
              </a:spcBef>
              <a:buChar char="•"/>
              <a:tabLst>
                <a:tab pos="377825" algn="l"/>
                <a:tab pos="378460" algn="l"/>
              </a:tabLst>
            </a:pPr>
            <a:r>
              <a:rPr sz="3400" dirty="0">
                <a:solidFill>
                  <a:srgbClr val="3333CC"/>
                </a:solidFill>
                <a:latin typeface="Arial"/>
                <a:cs typeface="Arial"/>
              </a:rPr>
              <a:t>Manifold structure of a dataset of human</a:t>
            </a:r>
            <a:r>
              <a:rPr sz="3400" spc="-50" dirty="0">
                <a:solidFill>
                  <a:srgbClr val="3333CC"/>
                </a:solidFill>
                <a:latin typeface="Arial"/>
                <a:cs typeface="Arial"/>
              </a:rPr>
              <a:t> </a:t>
            </a:r>
            <a:r>
              <a:rPr sz="3400" dirty="0">
                <a:solidFill>
                  <a:srgbClr val="3333CC"/>
                </a:solidFill>
                <a:latin typeface="Arial"/>
                <a:cs typeface="Arial"/>
              </a:rPr>
              <a:t>faces</a:t>
            </a:r>
            <a:endParaRPr sz="3400">
              <a:latin typeface="Arial"/>
              <a:cs typeface="Arial"/>
            </a:endParaRPr>
          </a:p>
        </p:txBody>
      </p:sp>
      <p:sp>
        <p:nvSpPr>
          <p:cNvPr id="5" name="object 5"/>
          <p:cNvSpPr/>
          <p:nvPr/>
        </p:nvSpPr>
        <p:spPr>
          <a:xfrm>
            <a:off x="1316863" y="3284982"/>
            <a:ext cx="7415784" cy="272491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16780" y="778509"/>
            <a:ext cx="9425940" cy="680720"/>
          </a:xfrm>
          <a:prstGeom prst="rect">
            <a:avLst/>
          </a:prstGeom>
        </p:spPr>
        <p:txBody>
          <a:bodyPr vert="horz" wrap="square" lIns="0" tIns="12700" rIns="0" bIns="0" rtlCol="0">
            <a:spAutoFit/>
          </a:bodyPr>
          <a:lstStyle/>
          <a:p>
            <a:pPr marL="12700">
              <a:lnSpc>
                <a:spcPct val="100000"/>
              </a:lnSpc>
              <a:spcBef>
                <a:spcPts val="100"/>
              </a:spcBef>
            </a:pPr>
            <a:r>
              <a:rPr sz="4300" spc="-15" dirty="0"/>
              <a:t>Manifolds </a:t>
            </a:r>
            <a:r>
              <a:rPr sz="4300" spc="-20" dirty="0"/>
              <a:t>discovered </a:t>
            </a:r>
            <a:r>
              <a:rPr sz="4300" spc="-10" dirty="0"/>
              <a:t>for </a:t>
            </a:r>
            <a:r>
              <a:rPr sz="4300" spc="-20" dirty="0"/>
              <a:t>Human</a:t>
            </a:r>
            <a:r>
              <a:rPr sz="4300" spc="-100" dirty="0"/>
              <a:t> </a:t>
            </a:r>
            <a:r>
              <a:rPr sz="4300" spc="-20" dirty="0"/>
              <a:t>Faces</a:t>
            </a:r>
            <a:endParaRPr sz="4300"/>
          </a:p>
        </p:txBody>
      </p:sp>
      <p:sp>
        <p:nvSpPr>
          <p:cNvPr id="5" name="object 5"/>
          <p:cNvSpPr txBox="1"/>
          <p:nvPr/>
        </p:nvSpPr>
        <p:spPr>
          <a:xfrm>
            <a:off x="399923" y="1956561"/>
            <a:ext cx="4336415" cy="3733800"/>
          </a:xfrm>
          <a:prstGeom prst="rect">
            <a:avLst/>
          </a:prstGeom>
        </p:spPr>
        <p:txBody>
          <a:bodyPr vert="horz" wrap="square" lIns="0" tIns="6350" rIns="0" bIns="0" rtlCol="0">
            <a:spAutoFit/>
          </a:bodyPr>
          <a:lstStyle/>
          <a:p>
            <a:pPr marL="378460" marR="5080" indent="-365760">
              <a:lnSpc>
                <a:spcPct val="101200"/>
              </a:lnSpc>
              <a:spcBef>
                <a:spcPts val="50"/>
              </a:spcBef>
              <a:buChar char="•"/>
              <a:tabLst>
                <a:tab pos="377825" algn="l"/>
                <a:tab pos="378460" algn="l"/>
              </a:tabLst>
            </a:pPr>
            <a:r>
              <a:rPr sz="3400" dirty="0">
                <a:solidFill>
                  <a:srgbClr val="3333CC"/>
                </a:solidFill>
                <a:latin typeface="Arial"/>
                <a:cs typeface="Arial"/>
              </a:rPr>
              <a:t>Variational  autoencoder  discovers</a:t>
            </a:r>
            <a:r>
              <a:rPr sz="3400" spc="-70" dirty="0">
                <a:solidFill>
                  <a:srgbClr val="3333CC"/>
                </a:solidFill>
                <a:latin typeface="Arial"/>
                <a:cs typeface="Arial"/>
              </a:rPr>
              <a:t> </a:t>
            </a:r>
            <a:r>
              <a:rPr sz="3400" dirty="0">
                <a:solidFill>
                  <a:srgbClr val="3333CC"/>
                </a:solidFill>
                <a:latin typeface="Arial"/>
                <a:cs typeface="Arial"/>
              </a:rPr>
              <a:t>underlying  two-dimensional  coordinate</a:t>
            </a:r>
            <a:r>
              <a:rPr sz="3400" spc="-25" dirty="0">
                <a:solidFill>
                  <a:srgbClr val="3333CC"/>
                </a:solidFill>
                <a:latin typeface="Arial"/>
                <a:cs typeface="Arial"/>
              </a:rPr>
              <a:t> </a:t>
            </a:r>
            <a:r>
              <a:rPr sz="3400" dirty="0">
                <a:solidFill>
                  <a:srgbClr val="3333CC"/>
                </a:solidFill>
                <a:latin typeface="Arial"/>
                <a:cs typeface="Arial"/>
              </a:rPr>
              <a:t>system:</a:t>
            </a:r>
            <a:endParaRPr sz="3400">
              <a:latin typeface="Arial"/>
              <a:cs typeface="Arial"/>
            </a:endParaRPr>
          </a:p>
          <a:p>
            <a:pPr marL="1049020" lvl="1" indent="-548640">
              <a:lnSpc>
                <a:spcPct val="100000"/>
              </a:lnSpc>
              <a:spcBef>
                <a:spcPts val="710"/>
              </a:spcBef>
              <a:buAutoNum type="arabicPeriod"/>
              <a:tabLst>
                <a:tab pos="1048385" algn="l"/>
                <a:tab pos="1049020" algn="l"/>
              </a:tabLst>
            </a:pPr>
            <a:r>
              <a:rPr sz="3000" spc="-10" dirty="0">
                <a:solidFill>
                  <a:srgbClr val="336600"/>
                </a:solidFill>
                <a:latin typeface="Arial"/>
                <a:cs typeface="Arial"/>
              </a:rPr>
              <a:t>Rotation</a:t>
            </a:r>
            <a:endParaRPr sz="3000">
              <a:latin typeface="Arial"/>
              <a:cs typeface="Arial"/>
            </a:endParaRPr>
          </a:p>
          <a:p>
            <a:pPr marL="1049020" lvl="1" indent="-548640">
              <a:lnSpc>
                <a:spcPct val="100000"/>
              </a:lnSpc>
              <a:spcBef>
                <a:spcPts val="700"/>
              </a:spcBef>
              <a:buAutoNum type="arabicPeriod"/>
              <a:tabLst>
                <a:tab pos="1048385" algn="l"/>
                <a:tab pos="1049020" algn="l"/>
              </a:tabLst>
            </a:pPr>
            <a:r>
              <a:rPr sz="3000" spc="-10" dirty="0">
                <a:solidFill>
                  <a:srgbClr val="336600"/>
                </a:solidFill>
                <a:latin typeface="Arial"/>
                <a:cs typeface="Arial"/>
              </a:rPr>
              <a:t>Emotion</a:t>
            </a:r>
            <a:endParaRPr sz="3000">
              <a:latin typeface="Arial"/>
              <a:cs typeface="Arial"/>
            </a:endParaRPr>
          </a:p>
        </p:txBody>
      </p:sp>
      <p:sp>
        <p:nvSpPr>
          <p:cNvPr id="6" name="object 6"/>
          <p:cNvSpPr/>
          <p:nvPr/>
        </p:nvSpPr>
        <p:spPr>
          <a:xfrm>
            <a:off x="5434710" y="1687829"/>
            <a:ext cx="4011167" cy="559917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06060" y="453390"/>
            <a:ext cx="8247380" cy="741680"/>
          </a:xfrm>
          <a:prstGeom prst="rect">
            <a:avLst/>
          </a:prstGeom>
        </p:spPr>
        <p:txBody>
          <a:bodyPr vert="horz" wrap="square" lIns="0" tIns="12700" rIns="0" bIns="0" rtlCol="0">
            <a:spAutoFit/>
          </a:bodyPr>
          <a:lstStyle/>
          <a:p>
            <a:pPr marL="12700">
              <a:lnSpc>
                <a:spcPct val="100000"/>
              </a:lnSpc>
              <a:spcBef>
                <a:spcPts val="100"/>
              </a:spcBef>
            </a:pPr>
            <a:r>
              <a:rPr sz="4700" spc="-5" dirty="0"/>
              <a:t>Distance from point </a:t>
            </a:r>
            <a:r>
              <a:rPr sz="4700" dirty="0"/>
              <a:t>to</a:t>
            </a:r>
            <a:r>
              <a:rPr sz="4700" spc="-65" dirty="0"/>
              <a:t> </a:t>
            </a:r>
            <a:r>
              <a:rPr sz="4700" spc="-5" dirty="0"/>
              <a:t>manifold</a:t>
            </a:r>
            <a:endParaRPr sz="4700"/>
          </a:p>
        </p:txBody>
      </p:sp>
      <p:sp>
        <p:nvSpPr>
          <p:cNvPr id="5" name="object 5"/>
          <p:cNvSpPr/>
          <p:nvPr/>
        </p:nvSpPr>
        <p:spPr>
          <a:xfrm>
            <a:off x="5349366" y="4680965"/>
            <a:ext cx="4020311" cy="2639567"/>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42087" y="4738878"/>
            <a:ext cx="3529584" cy="280416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72110" y="4614388"/>
            <a:ext cx="3707129" cy="2929255"/>
          </a:xfrm>
          <a:custGeom>
            <a:avLst/>
            <a:gdLst/>
            <a:ahLst/>
            <a:cxnLst/>
            <a:rect l="l" t="t" r="r" b="b"/>
            <a:pathLst>
              <a:path w="3707129" h="2929254">
                <a:moveTo>
                  <a:pt x="0" y="0"/>
                </a:moveTo>
                <a:lnTo>
                  <a:pt x="3706926" y="0"/>
                </a:lnTo>
                <a:lnTo>
                  <a:pt x="3706926" y="2928648"/>
                </a:lnTo>
              </a:path>
            </a:pathLst>
          </a:custGeom>
          <a:ln w="12699">
            <a:solidFill>
              <a:srgbClr val="000000"/>
            </a:solidFill>
          </a:ln>
        </p:spPr>
        <p:txBody>
          <a:bodyPr wrap="square" lIns="0" tIns="0" rIns="0" bIns="0" rtlCol="0"/>
          <a:lstStyle/>
          <a:p>
            <a:endParaRPr/>
          </a:p>
        </p:txBody>
      </p:sp>
      <p:sp>
        <p:nvSpPr>
          <p:cNvPr id="8" name="object 8"/>
          <p:cNvSpPr/>
          <p:nvPr/>
        </p:nvSpPr>
        <p:spPr>
          <a:xfrm>
            <a:off x="272110" y="4614388"/>
            <a:ext cx="0" cy="2929255"/>
          </a:xfrm>
          <a:custGeom>
            <a:avLst/>
            <a:gdLst/>
            <a:ahLst/>
            <a:cxnLst/>
            <a:rect l="l" t="t" r="r" b="b"/>
            <a:pathLst>
              <a:path h="2929254">
                <a:moveTo>
                  <a:pt x="0" y="2928648"/>
                </a:moveTo>
                <a:lnTo>
                  <a:pt x="0" y="0"/>
                </a:lnTo>
              </a:path>
            </a:pathLst>
          </a:custGeom>
          <a:ln w="12699">
            <a:solidFill>
              <a:srgbClr val="000000"/>
            </a:solidFill>
          </a:ln>
        </p:spPr>
        <p:txBody>
          <a:bodyPr wrap="square" lIns="0" tIns="0" rIns="0" bIns="0" rtlCol="0"/>
          <a:lstStyle/>
          <a:p>
            <a:endParaRPr/>
          </a:p>
        </p:txBody>
      </p:sp>
      <p:sp>
        <p:nvSpPr>
          <p:cNvPr id="9" name="object 9"/>
          <p:cNvSpPr/>
          <p:nvPr/>
        </p:nvSpPr>
        <p:spPr>
          <a:xfrm>
            <a:off x="4791583" y="1178813"/>
            <a:ext cx="4556760" cy="2788919"/>
          </a:xfrm>
          <a:prstGeom prst="rect">
            <a:avLst/>
          </a:prstGeom>
          <a:blipFill>
            <a:blip r:embed="rId4" cstate="print"/>
            <a:stretch>
              <a:fillRect/>
            </a:stretch>
          </a:blipFill>
        </p:spPr>
        <p:txBody>
          <a:bodyPr wrap="square" lIns="0" tIns="0" rIns="0" bIns="0" rtlCol="0"/>
          <a:lstStyle/>
          <a:p>
            <a:endParaRPr/>
          </a:p>
        </p:txBody>
      </p:sp>
      <p:sp>
        <p:nvSpPr>
          <p:cNvPr id="10" name="object 10"/>
          <p:cNvSpPr txBox="1"/>
          <p:nvPr/>
        </p:nvSpPr>
        <p:spPr>
          <a:xfrm>
            <a:off x="4788058" y="1174756"/>
            <a:ext cx="4565650" cy="2798445"/>
          </a:xfrm>
          <a:prstGeom prst="rect">
            <a:avLst/>
          </a:prstGeom>
          <a:ln w="12699">
            <a:solidFill>
              <a:srgbClr val="000000"/>
            </a:solidFill>
          </a:ln>
        </p:spPr>
        <p:txBody>
          <a:bodyPr vert="horz" wrap="square" lIns="0" tIns="2540" rIns="0" bIns="0" rtlCol="0">
            <a:spAutoFit/>
          </a:bodyPr>
          <a:lstStyle/>
          <a:p>
            <a:pPr>
              <a:lnSpc>
                <a:spcPct val="100000"/>
              </a:lnSpc>
              <a:spcBef>
                <a:spcPts val="20"/>
              </a:spcBef>
            </a:pPr>
            <a:endParaRPr sz="2400">
              <a:latin typeface="Times New Roman"/>
              <a:cs typeface="Times New Roman"/>
            </a:endParaRPr>
          </a:p>
          <a:p>
            <a:pPr marL="3945890">
              <a:lnSpc>
                <a:spcPct val="100000"/>
              </a:lnSpc>
            </a:pPr>
            <a:r>
              <a:rPr sz="1500" spc="-10" dirty="0">
                <a:solidFill>
                  <a:srgbClr val="7030A0"/>
                </a:solidFill>
                <a:latin typeface="Arial"/>
                <a:cs typeface="Arial"/>
              </a:rPr>
              <a:t>(MD)</a:t>
            </a:r>
            <a:endParaRPr sz="1500">
              <a:latin typeface="Arial"/>
              <a:cs typeface="Arial"/>
            </a:endParaRPr>
          </a:p>
          <a:p>
            <a:pPr>
              <a:lnSpc>
                <a:spcPct val="100000"/>
              </a:lnSpc>
              <a:spcBef>
                <a:spcPts val="55"/>
              </a:spcBef>
            </a:pPr>
            <a:endParaRPr sz="1850">
              <a:latin typeface="Arial"/>
              <a:cs typeface="Arial"/>
            </a:endParaRPr>
          </a:p>
          <a:p>
            <a:pPr marR="716280" algn="ctr">
              <a:lnSpc>
                <a:spcPct val="100000"/>
              </a:lnSpc>
            </a:pPr>
            <a:r>
              <a:rPr sz="1500" spc="-5" dirty="0">
                <a:solidFill>
                  <a:srgbClr val="7030A0"/>
                </a:solidFill>
                <a:latin typeface="Arial"/>
                <a:cs typeface="Arial"/>
              </a:rPr>
              <a:t>(ED)</a:t>
            </a:r>
            <a:endParaRPr sz="1500">
              <a:latin typeface="Arial"/>
              <a:cs typeface="Arial"/>
            </a:endParaRPr>
          </a:p>
          <a:p>
            <a:pPr>
              <a:lnSpc>
                <a:spcPct val="100000"/>
              </a:lnSpc>
            </a:pPr>
            <a:endParaRPr sz="1700">
              <a:latin typeface="Arial"/>
              <a:cs typeface="Arial"/>
            </a:endParaRPr>
          </a:p>
          <a:p>
            <a:pPr>
              <a:lnSpc>
                <a:spcPct val="100000"/>
              </a:lnSpc>
            </a:pPr>
            <a:endParaRPr sz="1700">
              <a:latin typeface="Arial"/>
              <a:cs typeface="Arial"/>
            </a:endParaRPr>
          </a:p>
          <a:p>
            <a:pPr>
              <a:lnSpc>
                <a:spcPct val="100000"/>
              </a:lnSpc>
              <a:spcBef>
                <a:spcPts val="30"/>
              </a:spcBef>
            </a:pPr>
            <a:endParaRPr sz="1500">
              <a:latin typeface="Arial"/>
              <a:cs typeface="Arial"/>
            </a:endParaRPr>
          </a:p>
          <a:p>
            <a:pPr marL="3967479">
              <a:lnSpc>
                <a:spcPct val="100000"/>
              </a:lnSpc>
            </a:pPr>
            <a:r>
              <a:rPr sz="1500" spc="-10" dirty="0">
                <a:solidFill>
                  <a:srgbClr val="7030A0"/>
                </a:solidFill>
                <a:latin typeface="Arial"/>
                <a:cs typeface="Arial"/>
              </a:rPr>
              <a:t>(TD)</a:t>
            </a:r>
            <a:endParaRPr sz="1500">
              <a:latin typeface="Arial"/>
              <a:cs typeface="Arial"/>
            </a:endParaRPr>
          </a:p>
        </p:txBody>
      </p:sp>
      <p:sp>
        <p:nvSpPr>
          <p:cNvPr id="11" name="object 11"/>
          <p:cNvSpPr txBox="1"/>
          <p:nvPr/>
        </p:nvSpPr>
        <p:spPr>
          <a:xfrm>
            <a:off x="363295" y="4210050"/>
            <a:ext cx="3703320" cy="421640"/>
          </a:xfrm>
          <a:prstGeom prst="rect">
            <a:avLst/>
          </a:prstGeom>
        </p:spPr>
        <p:txBody>
          <a:bodyPr vert="horz" wrap="square" lIns="0" tIns="12700" rIns="0" bIns="0" rtlCol="0">
            <a:spAutoFit/>
          </a:bodyPr>
          <a:lstStyle/>
          <a:p>
            <a:pPr marL="12700">
              <a:lnSpc>
                <a:spcPct val="100000"/>
              </a:lnSpc>
              <a:spcBef>
                <a:spcPts val="100"/>
              </a:spcBef>
            </a:pPr>
            <a:r>
              <a:rPr sz="2600" spc="-30" dirty="0">
                <a:solidFill>
                  <a:srgbClr val="0070C0"/>
                </a:solidFill>
                <a:latin typeface="Arial"/>
                <a:cs typeface="Arial"/>
              </a:rPr>
              <a:t>Transformed </a:t>
            </a:r>
            <a:r>
              <a:rPr sz="2600" spc="-15" dirty="0">
                <a:solidFill>
                  <a:srgbClr val="0070C0"/>
                </a:solidFill>
                <a:latin typeface="Arial"/>
                <a:cs typeface="Arial"/>
              </a:rPr>
              <a:t>face</a:t>
            </a:r>
            <a:r>
              <a:rPr sz="2600" spc="-105" dirty="0">
                <a:solidFill>
                  <a:srgbClr val="0070C0"/>
                </a:solidFill>
                <a:latin typeface="Arial"/>
                <a:cs typeface="Arial"/>
              </a:rPr>
              <a:t> </a:t>
            </a:r>
            <a:r>
              <a:rPr sz="2600" spc="-20" dirty="0">
                <a:solidFill>
                  <a:srgbClr val="0070C0"/>
                </a:solidFill>
                <a:latin typeface="Arial"/>
                <a:cs typeface="Arial"/>
              </a:rPr>
              <a:t>images</a:t>
            </a:r>
            <a:endParaRPr sz="2600">
              <a:latin typeface="Arial"/>
              <a:cs typeface="Arial"/>
            </a:endParaRPr>
          </a:p>
        </p:txBody>
      </p:sp>
      <p:sp>
        <p:nvSpPr>
          <p:cNvPr id="12" name="object 12"/>
          <p:cNvSpPr txBox="1"/>
          <p:nvPr/>
        </p:nvSpPr>
        <p:spPr>
          <a:xfrm>
            <a:off x="5526695" y="4200905"/>
            <a:ext cx="3700779" cy="421640"/>
          </a:xfrm>
          <a:prstGeom prst="rect">
            <a:avLst/>
          </a:prstGeom>
        </p:spPr>
        <p:txBody>
          <a:bodyPr vert="horz" wrap="square" lIns="0" tIns="12700" rIns="0" bIns="0" rtlCol="0">
            <a:spAutoFit/>
          </a:bodyPr>
          <a:lstStyle/>
          <a:p>
            <a:pPr marL="12700">
              <a:lnSpc>
                <a:spcPct val="100000"/>
              </a:lnSpc>
              <a:spcBef>
                <a:spcPts val="100"/>
              </a:spcBef>
            </a:pPr>
            <a:r>
              <a:rPr sz="2600" spc="-20" dirty="0">
                <a:solidFill>
                  <a:srgbClr val="0070C0"/>
                </a:solidFill>
                <a:latin typeface="Arial"/>
                <a:cs typeface="Arial"/>
              </a:rPr>
              <a:t>Distance between </a:t>
            </a:r>
            <a:r>
              <a:rPr sz="2600" dirty="0">
                <a:solidFill>
                  <a:srgbClr val="002060"/>
                </a:solidFill>
                <a:latin typeface="Times New Roman"/>
                <a:cs typeface="Times New Roman"/>
              </a:rPr>
              <a:t>s </a:t>
            </a:r>
            <a:r>
              <a:rPr sz="2600" spc="-15" dirty="0">
                <a:solidFill>
                  <a:srgbClr val="0070C0"/>
                </a:solidFill>
                <a:latin typeface="Arial"/>
                <a:cs typeface="Arial"/>
              </a:rPr>
              <a:t>and</a:t>
            </a:r>
            <a:r>
              <a:rPr sz="2600" spc="-220" dirty="0">
                <a:solidFill>
                  <a:srgbClr val="0070C0"/>
                </a:solidFill>
                <a:latin typeface="Arial"/>
                <a:cs typeface="Arial"/>
              </a:rPr>
              <a:t> </a:t>
            </a:r>
            <a:r>
              <a:rPr sz="2600" dirty="0">
                <a:solidFill>
                  <a:srgbClr val="002060"/>
                </a:solidFill>
                <a:latin typeface="Times New Roman"/>
                <a:cs typeface="Times New Roman"/>
              </a:rPr>
              <a:t>p</a:t>
            </a:r>
            <a:endParaRPr sz="2600">
              <a:latin typeface="Times New Roman"/>
              <a:cs typeface="Times New Roman"/>
            </a:endParaRPr>
          </a:p>
        </p:txBody>
      </p:sp>
      <p:sp>
        <p:nvSpPr>
          <p:cNvPr id="13" name="object 13"/>
          <p:cNvSpPr txBox="1"/>
          <p:nvPr/>
        </p:nvSpPr>
        <p:spPr>
          <a:xfrm>
            <a:off x="5260044" y="4673083"/>
            <a:ext cx="4164965" cy="2656205"/>
          </a:xfrm>
          <a:prstGeom prst="rect">
            <a:avLst/>
          </a:prstGeom>
          <a:ln w="12699">
            <a:solidFill>
              <a:srgbClr val="000000"/>
            </a:solidFill>
          </a:ln>
        </p:spPr>
        <p:txBody>
          <a:bodyPr vert="horz" wrap="square" lIns="0" tIns="5080" rIns="0" bIns="0" rtlCol="0">
            <a:spAutoFit/>
          </a:bodyPr>
          <a:lstStyle/>
          <a:p>
            <a:pPr>
              <a:lnSpc>
                <a:spcPct val="100000"/>
              </a:lnSpc>
              <a:spcBef>
                <a:spcPts val="40"/>
              </a:spcBef>
            </a:pPr>
            <a:endParaRPr sz="1300">
              <a:latin typeface="Times New Roman"/>
              <a:cs typeface="Times New Roman"/>
            </a:endParaRPr>
          </a:p>
          <a:p>
            <a:pPr marL="512445">
              <a:lnSpc>
                <a:spcPct val="100000"/>
              </a:lnSpc>
            </a:pPr>
            <a:r>
              <a:rPr sz="1500" spc="-10" dirty="0">
                <a:solidFill>
                  <a:srgbClr val="7030A0"/>
                </a:solidFill>
                <a:latin typeface="Arial"/>
                <a:cs typeface="Arial"/>
              </a:rPr>
              <a:t>TD</a:t>
            </a:r>
            <a:endParaRPr sz="1500">
              <a:latin typeface="Arial"/>
              <a:cs typeface="Arial"/>
            </a:endParaRPr>
          </a:p>
          <a:p>
            <a:pPr>
              <a:lnSpc>
                <a:spcPct val="100000"/>
              </a:lnSpc>
              <a:spcBef>
                <a:spcPts val="55"/>
              </a:spcBef>
            </a:pPr>
            <a:endParaRPr sz="2000">
              <a:latin typeface="Arial"/>
              <a:cs typeface="Arial"/>
            </a:endParaRPr>
          </a:p>
          <a:p>
            <a:pPr marL="516890">
              <a:lnSpc>
                <a:spcPct val="100000"/>
              </a:lnSpc>
            </a:pPr>
            <a:r>
              <a:rPr sz="1500" spc="-10" dirty="0">
                <a:solidFill>
                  <a:srgbClr val="7030A0"/>
                </a:solidFill>
                <a:latin typeface="Arial"/>
                <a:cs typeface="Arial"/>
              </a:rPr>
              <a:t>MD</a:t>
            </a:r>
            <a:endParaRPr sz="1500">
              <a:latin typeface="Arial"/>
              <a:cs typeface="Arial"/>
            </a:endParaRPr>
          </a:p>
          <a:p>
            <a:pPr>
              <a:lnSpc>
                <a:spcPct val="100000"/>
              </a:lnSpc>
              <a:spcBef>
                <a:spcPts val="15"/>
              </a:spcBef>
            </a:pPr>
            <a:endParaRPr sz="2050">
              <a:latin typeface="Arial"/>
              <a:cs typeface="Arial"/>
            </a:endParaRPr>
          </a:p>
          <a:p>
            <a:pPr marL="694690">
              <a:lnSpc>
                <a:spcPct val="100000"/>
              </a:lnSpc>
              <a:spcBef>
                <a:spcPts val="5"/>
              </a:spcBef>
            </a:pPr>
            <a:r>
              <a:rPr sz="1500" spc="-5" dirty="0">
                <a:solidFill>
                  <a:srgbClr val="7030A0"/>
                </a:solidFill>
                <a:latin typeface="Arial"/>
                <a:cs typeface="Arial"/>
              </a:rPr>
              <a:t>ED</a:t>
            </a:r>
            <a:endParaRPr sz="1500">
              <a:latin typeface="Arial"/>
              <a:cs typeface="Arial"/>
            </a:endParaRPr>
          </a:p>
        </p:txBody>
      </p:sp>
      <p:sp>
        <p:nvSpPr>
          <p:cNvPr id="14" name="object 14"/>
          <p:cNvSpPr txBox="1"/>
          <p:nvPr/>
        </p:nvSpPr>
        <p:spPr>
          <a:xfrm>
            <a:off x="440991" y="1283461"/>
            <a:ext cx="4011929" cy="1230630"/>
          </a:xfrm>
          <a:prstGeom prst="rect">
            <a:avLst/>
          </a:prstGeom>
        </p:spPr>
        <p:txBody>
          <a:bodyPr vert="horz" wrap="square" lIns="0" tIns="12700" rIns="0" bIns="0" rtlCol="0">
            <a:spAutoFit/>
          </a:bodyPr>
          <a:lstStyle/>
          <a:p>
            <a:pPr marL="12700">
              <a:lnSpc>
                <a:spcPts val="2510"/>
              </a:lnSpc>
              <a:spcBef>
                <a:spcPts val="100"/>
              </a:spcBef>
            </a:pPr>
            <a:r>
              <a:rPr sz="2100" spc="10" dirty="0">
                <a:solidFill>
                  <a:srgbClr val="002060"/>
                </a:solidFill>
                <a:latin typeface="Arial"/>
                <a:cs typeface="Arial"/>
              </a:rPr>
              <a:t>Three ways </a:t>
            </a:r>
            <a:r>
              <a:rPr sz="2100" dirty="0">
                <a:solidFill>
                  <a:srgbClr val="002060"/>
                </a:solidFill>
                <a:latin typeface="Arial"/>
                <a:cs typeface="Arial"/>
              </a:rPr>
              <a:t>to </a:t>
            </a:r>
            <a:r>
              <a:rPr sz="2100" spc="10" dirty="0">
                <a:solidFill>
                  <a:srgbClr val="002060"/>
                </a:solidFill>
                <a:latin typeface="Arial"/>
                <a:cs typeface="Arial"/>
              </a:rPr>
              <a:t>measure</a:t>
            </a:r>
            <a:r>
              <a:rPr sz="2100" spc="5" dirty="0">
                <a:solidFill>
                  <a:srgbClr val="002060"/>
                </a:solidFill>
                <a:latin typeface="Arial"/>
                <a:cs typeface="Arial"/>
              </a:rPr>
              <a:t> </a:t>
            </a:r>
            <a:r>
              <a:rPr sz="2100" spc="10" dirty="0">
                <a:solidFill>
                  <a:srgbClr val="002060"/>
                </a:solidFill>
                <a:latin typeface="Arial"/>
                <a:cs typeface="Arial"/>
              </a:rPr>
              <a:t>distance:</a:t>
            </a:r>
            <a:endParaRPr sz="2100">
              <a:latin typeface="Arial"/>
              <a:cs typeface="Arial"/>
            </a:endParaRPr>
          </a:p>
          <a:p>
            <a:pPr marL="12700" marR="1376045">
              <a:lnSpc>
                <a:spcPts val="2300"/>
              </a:lnSpc>
              <a:spcBef>
                <a:spcPts val="50"/>
              </a:spcBef>
            </a:pPr>
            <a:r>
              <a:rPr sz="1900" dirty="0">
                <a:solidFill>
                  <a:srgbClr val="007009"/>
                </a:solidFill>
                <a:latin typeface="Arial"/>
                <a:cs typeface="Arial"/>
              </a:rPr>
              <a:t>Manifold </a:t>
            </a:r>
            <a:r>
              <a:rPr sz="1900" spc="5" dirty="0">
                <a:solidFill>
                  <a:srgbClr val="007009"/>
                </a:solidFill>
                <a:latin typeface="Arial"/>
                <a:cs typeface="Arial"/>
              </a:rPr>
              <a:t>distance (MD)  Euclidean distance</a:t>
            </a:r>
            <a:r>
              <a:rPr sz="1900" spc="-40" dirty="0">
                <a:solidFill>
                  <a:srgbClr val="007009"/>
                </a:solidFill>
                <a:latin typeface="Arial"/>
                <a:cs typeface="Arial"/>
              </a:rPr>
              <a:t> </a:t>
            </a:r>
            <a:r>
              <a:rPr sz="1900" spc="5" dirty="0">
                <a:solidFill>
                  <a:srgbClr val="007009"/>
                </a:solidFill>
                <a:latin typeface="Arial"/>
                <a:cs typeface="Arial"/>
              </a:rPr>
              <a:t>(ED)</a:t>
            </a:r>
            <a:endParaRPr sz="1900">
              <a:latin typeface="Arial"/>
              <a:cs typeface="Arial"/>
            </a:endParaRPr>
          </a:p>
          <a:p>
            <a:pPr marL="12700">
              <a:lnSpc>
                <a:spcPct val="100000"/>
              </a:lnSpc>
              <a:spcBef>
                <a:spcPts val="45"/>
              </a:spcBef>
            </a:pPr>
            <a:r>
              <a:rPr sz="1900" spc="-25" dirty="0">
                <a:solidFill>
                  <a:srgbClr val="007009"/>
                </a:solidFill>
                <a:latin typeface="Arial"/>
                <a:cs typeface="Arial"/>
              </a:rPr>
              <a:t>Tangent </a:t>
            </a:r>
            <a:r>
              <a:rPr sz="1900" spc="5" dirty="0">
                <a:solidFill>
                  <a:srgbClr val="007009"/>
                </a:solidFill>
                <a:latin typeface="Arial"/>
                <a:cs typeface="Arial"/>
              </a:rPr>
              <a:t>distance</a:t>
            </a:r>
            <a:r>
              <a:rPr sz="1900" spc="35" dirty="0">
                <a:solidFill>
                  <a:srgbClr val="007009"/>
                </a:solidFill>
                <a:latin typeface="Arial"/>
                <a:cs typeface="Arial"/>
              </a:rPr>
              <a:t> </a:t>
            </a:r>
            <a:r>
              <a:rPr sz="1900" spc="5" dirty="0">
                <a:solidFill>
                  <a:srgbClr val="007009"/>
                </a:solidFill>
                <a:latin typeface="Arial"/>
                <a:cs typeface="Arial"/>
              </a:rPr>
              <a:t>(TD)</a:t>
            </a:r>
            <a:endParaRPr sz="1900">
              <a:latin typeface="Arial"/>
              <a:cs typeface="Arial"/>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982174" y="745997"/>
            <a:ext cx="6096635" cy="741680"/>
          </a:xfrm>
          <a:prstGeom prst="rect">
            <a:avLst/>
          </a:prstGeom>
        </p:spPr>
        <p:txBody>
          <a:bodyPr vert="horz" wrap="square" lIns="0" tIns="12700" rIns="0" bIns="0" rtlCol="0">
            <a:spAutoFit/>
          </a:bodyPr>
          <a:lstStyle/>
          <a:p>
            <a:pPr marL="12700">
              <a:lnSpc>
                <a:spcPct val="100000"/>
              </a:lnSpc>
              <a:spcBef>
                <a:spcPts val="100"/>
              </a:spcBef>
            </a:pPr>
            <a:r>
              <a:rPr sz="4700" spc="-5" dirty="0"/>
              <a:t>Why </a:t>
            </a:r>
            <a:r>
              <a:rPr sz="4700" dirty="0"/>
              <a:t>tangent</a:t>
            </a:r>
            <a:r>
              <a:rPr sz="4700" spc="-85" dirty="0"/>
              <a:t> </a:t>
            </a:r>
            <a:r>
              <a:rPr sz="4700" spc="-5" dirty="0"/>
              <a:t>distance?</a:t>
            </a:r>
            <a:endParaRPr sz="4700"/>
          </a:p>
        </p:txBody>
      </p:sp>
      <p:sp>
        <p:nvSpPr>
          <p:cNvPr id="4" name="object 4"/>
          <p:cNvSpPr txBox="1"/>
          <p:nvPr/>
        </p:nvSpPr>
        <p:spPr>
          <a:xfrm>
            <a:off x="237363" y="1655555"/>
            <a:ext cx="9340215" cy="5518785"/>
          </a:xfrm>
          <a:prstGeom prst="rect">
            <a:avLst/>
          </a:prstGeom>
        </p:spPr>
        <p:txBody>
          <a:bodyPr vert="horz" wrap="square" lIns="0" tIns="118745" rIns="0" bIns="0" rtlCol="0">
            <a:spAutoFit/>
          </a:bodyPr>
          <a:lstStyle/>
          <a:p>
            <a:pPr marL="378460" indent="-365760">
              <a:lnSpc>
                <a:spcPct val="100000"/>
              </a:lnSpc>
              <a:spcBef>
                <a:spcPts val="935"/>
              </a:spcBef>
              <a:buChar char="•"/>
              <a:tabLst>
                <a:tab pos="377825" algn="l"/>
                <a:tab pos="378460" algn="l"/>
              </a:tabLst>
            </a:pPr>
            <a:r>
              <a:rPr sz="3400" dirty="0">
                <a:solidFill>
                  <a:srgbClr val="3333CC"/>
                </a:solidFill>
                <a:latin typeface="Arial"/>
                <a:cs typeface="Arial"/>
              </a:rPr>
              <a:t>Assume </a:t>
            </a:r>
            <a:r>
              <a:rPr sz="3400" spc="5" dirty="0">
                <a:solidFill>
                  <a:srgbClr val="3333CC"/>
                </a:solidFill>
                <a:latin typeface="Arial"/>
                <a:cs typeface="Arial"/>
              </a:rPr>
              <a:t>we </a:t>
            </a:r>
            <a:r>
              <a:rPr sz="3400" dirty="0">
                <a:solidFill>
                  <a:srgbClr val="3333CC"/>
                </a:solidFill>
                <a:latin typeface="Arial"/>
                <a:cs typeface="Arial"/>
              </a:rPr>
              <a:t>are trying to classify</a:t>
            </a:r>
            <a:r>
              <a:rPr sz="3400" spc="-25" dirty="0">
                <a:solidFill>
                  <a:srgbClr val="3333CC"/>
                </a:solidFill>
                <a:latin typeface="Arial"/>
                <a:cs typeface="Arial"/>
              </a:rPr>
              <a:t> </a:t>
            </a:r>
            <a:r>
              <a:rPr sz="3400" dirty="0">
                <a:solidFill>
                  <a:srgbClr val="3333CC"/>
                </a:solidFill>
                <a:latin typeface="Arial"/>
                <a:cs typeface="Arial"/>
              </a:rPr>
              <a:t>examples</a:t>
            </a:r>
            <a:endParaRPr sz="3400">
              <a:latin typeface="Arial"/>
              <a:cs typeface="Arial"/>
            </a:endParaRPr>
          </a:p>
          <a:p>
            <a:pPr marL="805180" lvl="1" indent="-304800">
              <a:lnSpc>
                <a:spcPct val="100000"/>
              </a:lnSpc>
              <a:spcBef>
                <a:spcPts val="735"/>
              </a:spcBef>
              <a:buChar char="–"/>
              <a:tabLst>
                <a:tab pos="805180" algn="l"/>
              </a:tabLst>
            </a:pPr>
            <a:r>
              <a:rPr sz="3000" spc="-10" dirty="0">
                <a:solidFill>
                  <a:srgbClr val="336600"/>
                </a:solidFill>
                <a:latin typeface="Arial"/>
                <a:cs typeface="Arial"/>
              </a:rPr>
              <a:t>Also </a:t>
            </a:r>
            <a:r>
              <a:rPr sz="3000" spc="-5" dirty="0">
                <a:solidFill>
                  <a:srgbClr val="336600"/>
                </a:solidFill>
                <a:latin typeface="Arial"/>
                <a:cs typeface="Arial"/>
              </a:rPr>
              <a:t>that points on </a:t>
            </a:r>
            <a:r>
              <a:rPr sz="3000" dirty="0">
                <a:solidFill>
                  <a:srgbClr val="336600"/>
                </a:solidFill>
                <a:latin typeface="Arial"/>
                <a:cs typeface="Arial"/>
              </a:rPr>
              <a:t>a </a:t>
            </a:r>
            <a:r>
              <a:rPr sz="3000" spc="-5" dirty="0">
                <a:solidFill>
                  <a:srgbClr val="336600"/>
                </a:solidFill>
                <a:latin typeface="Arial"/>
                <a:cs typeface="Arial"/>
              </a:rPr>
              <a:t>manifold have </a:t>
            </a:r>
            <a:r>
              <a:rPr sz="3000" spc="-10" dirty="0">
                <a:solidFill>
                  <a:srgbClr val="336600"/>
                </a:solidFill>
                <a:latin typeface="Arial"/>
                <a:cs typeface="Arial"/>
              </a:rPr>
              <a:t>same</a:t>
            </a:r>
            <a:r>
              <a:rPr sz="3000" spc="-145" dirty="0">
                <a:solidFill>
                  <a:srgbClr val="336600"/>
                </a:solidFill>
                <a:latin typeface="Arial"/>
                <a:cs typeface="Arial"/>
              </a:rPr>
              <a:t> </a:t>
            </a:r>
            <a:r>
              <a:rPr sz="3000" spc="-5" dirty="0">
                <a:solidFill>
                  <a:srgbClr val="336600"/>
                </a:solidFill>
                <a:latin typeface="Arial"/>
                <a:cs typeface="Arial"/>
              </a:rPr>
              <a:t>category</a:t>
            </a:r>
            <a:endParaRPr sz="3000">
              <a:latin typeface="Arial"/>
              <a:cs typeface="Arial"/>
            </a:endParaRPr>
          </a:p>
          <a:p>
            <a:pPr marL="377825" marR="5080" indent="-365760">
              <a:lnSpc>
                <a:spcPct val="102899"/>
              </a:lnSpc>
              <a:spcBef>
                <a:spcPts val="680"/>
              </a:spcBef>
              <a:buChar char="•"/>
              <a:tabLst>
                <a:tab pos="377825" algn="l"/>
                <a:tab pos="378460" algn="l"/>
              </a:tabLst>
            </a:pPr>
            <a:r>
              <a:rPr sz="3400" dirty="0">
                <a:solidFill>
                  <a:srgbClr val="3333CC"/>
                </a:solidFill>
                <a:latin typeface="Arial"/>
                <a:cs typeface="Arial"/>
              </a:rPr>
              <a:t>Distance between a point </a:t>
            </a:r>
            <a:r>
              <a:rPr sz="3400" b="1" i="1" dirty="0">
                <a:latin typeface="Times New Roman"/>
                <a:cs typeface="Times New Roman"/>
              </a:rPr>
              <a:t>x </a:t>
            </a:r>
            <a:r>
              <a:rPr sz="3400" dirty="0">
                <a:solidFill>
                  <a:srgbClr val="3333CC"/>
                </a:solidFill>
                <a:latin typeface="Arial"/>
                <a:cs typeface="Arial"/>
              </a:rPr>
              <a:t>and a manifold is a  computationally difficult</a:t>
            </a:r>
            <a:r>
              <a:rPr sz="3400" spc="5" dirty="0">
                <a:solidFill>
                  <a:srgbClr val="3333CC"/>
                </a:solidFill>
                <a:latin typeface="Arial"/>
                <a:cs typeface="Arial"/>
              </a:rPr>
              <a:t> </a:t>
            </a:r>
            <a:r>
              <a:rPr sz="3400" dirty="0">
                <a:solidFill>
                  <a:srgbClr val="3333CC"/>
                </a:solidFill>
                <a:latin typeface="Arial"/>
                <a:cs typeface="Arial"/>
              </a:rPr>
              <a:t>task</a:t>
            </a:r>
            <a:endParaRPr sz="3400">
              <a:latin typeface="Arial"/>
              <a:cs typeface="Arial"/>
            </a:endParaRPr>
          </a:p>
          <a:p>
            <a:pPr marL="805180" lvl="1" indent="-304800">
              <a:lnSpc>
                <a:spcPct val="100000"/>
              </a:lnSpc>
              <a:spcBef>
                <a:spcPts val="710"/>
              </a:spcBef>
              <a:buChar char="–"/>
              <a:tabLst>
                <a:tab pos="805180" algn="l"/>
              </a:tabLst>
            </a:pPr>
            <a:r>
              <a:rPr sz="3000" spc="-10" dirty="0">
                <a:solidFill>
                  <a:srgbClr val="336600"/>
                </a:solidFill>
                <a:latin typeface="Arial"/>
                <a:cs typeface="Arial"/>
              </a:rPr>
              <a:t>Would </a:t>
            </a:r>
            <a:r>
              <a:rPr sz="3000" spc="-5" dirty="0">
                <a:solidFill>
                  <a:srgbClr val="336600"/>
                </a:solidFill>
                <a:latin typeface="Arial"/>
                <a:cs typeface="Arial"/>
              </a:rPr>
              <a:t>require </a:t>
            </a:r>
            <a:r>
              <a:rPr sz="3000" spc="-10" dirty="0">
                <a:solidFill>
                  <a:srgbClr val="336600"/>
                </a:solidFill>
                <a:latin typeface="Arial"/>
                <a:cs typeface="Arial"/>
              </a:rPr>
              <a:t>solving </a:t>
            </a:r>
            <a:r>
              <a:rPr sz="3000" spc="-5" dirty="0">
                <a:solidFill>
                  <a:srgbClr val="336600"/>
                </a:solidFill>
                <a:latin typeface="Arial"/>
                <a:cs typeface="Arial"/>
              </a:rPr>
              <a:t>an </a:t>
            </a:r>
            <a:r>
              <a:rPr sz="3000" spc="-10" dirty="0">
                <a:solidFill>
                  <a:srgbClr val="336600"/>
                </a:solidFill>
                <a:latin typeface="Arial"/>
                <a:cs typeface="Arial"/>
              </a:rPr>
              <a:t>optimization</a:t>
            </a:r>
            <a:r>
              <a:rPr sz="3000" spc="-15" dirty="0">
                <a:solidFill>
                  <a:srgbClr val="336600"/>
                </a:solidFill>
                <a:latin typeface="Arial"/>
                <a:cs typeface="Arial"/>
              </a:rPr>
              <a:t> </a:t>
            </a:r>
            <a:r>
              <a:rPr sz="3000" spc="-5" dirty="0">
                <a:solidFill>
                  <a:srgbClr val="336600"/>
                </a:solidFill>
                <a:latin typeface="Arial"/>
                <a:cs typeface="Arial"/>
              </a:rPr>
              <a:t>problem</a:t>
            </a:r>
            <a:endParaRPr sz="3000">
              <a:latin typeface="Arial"/>
              <a:cs typeface="Arial"/>
            </a:endParaRPr>
          </a:p>
          <a:p>
            <a:pPr marL="377825" marR="344170" indent="-365760">
              <a:lnSpc>
                <a:spcPct val="100600"/>
              </a:lnSpc>
              <a:spcBef>
                <a:spcPts val="780"/>
              </a:spcBef>
              <a:buChar char="•"/>
              <a:tabLst>
                <a:tab pos="377825" algn="l"/>
                <a:tab pos="378460" algn="l"/>
              </a:tabLst>
            </a:pPr>
            <a:r>
              <a:rPr sz="3400" dirty="0">
                <a:solidFill>
                  <a:srgbClr val="3333CC"/>
                </a:solidFill>
                <a:latin typeface="Arial"/>
                <a:cs typeface="Arial"/>
              </a:rPr>
              <a:t>Cheap alternative is to use distance between  point and tangent</a:t>
            </a:r>
            <a:r>
              <a:rPr sz="3400" spc="-20" dirty="0">
                <a:solidFill>
                  <a:srgbClr val="3333CC"/>
                </a:solidFill>
                <a:latin typeface="Arial"/>
                <a:cs typeface="Arial"/>
              </a:rPr>
              <a:t> </a:t>
            </a:r>
            <a:r>
              <a:rPr sz="3400" dirty="0">
                <a:solidFill>
                  <a:srgbClr val="3333CC"/>
                </a:solidFill>
                <a:latin typeface="Arial"/>
                <a:cs typeface="Arial"/>
              </a:rPr>
              <a:t>plane</a:t>
            </a:r>
            <a:endParaRPr sz="3400">
              <a:latin typeface="Arial"/>
              <a:cs typeface="Arial"/>
            </a:endParaRPr>
          </a:p>
          <a:p>
            <a:pPr marL="805180" marR="207010" lvl="1" indent="-304800">
              <a:lnSpc>
                <a:spcPct val="100000"/>
              </a:lnSpc>
              <a:spcBef>
                <a:spcPts val="710"/>
              </a:spcBef>
              <a:buChar char="–"/>
              <a:tabLst>
                <a:tab pos="805180" algn="l"/>
              </a:tabLst>
            </a:pPr>
            <a:r>
              <a:rPr sz="3000" spc="-10" dirty="0">
                <a:solidFill>
                  <a:srgbClr val="336600"/>
                </a:solidFill>
                <a:latin typeface="Arial"/>
                <a:cs typeface="Arial"/>
              </a:rPr>
              <a:t>By solving </a:t>
            </a:r>
            <a:r>
              <a:rPr sz="3000" dirty="0">
                <a:solidFill>
                  <a:srgbClr val="336600"/>
                </a:solidFill>
                <a:latin typeface="Arial"/>
                <a:cs typeface="Arial"/>
              </a:rPr>
              <a:t>a </a:t>
            </a:r>
            <a:r>
              <a:rPr sz="3000" spc="-5" dirty="0">
                <a:solidFill>
                  <a:srgbClr val="336600"/>
                </a:solidFill>
                <a:latin typeface="Arial"/>
                <a:cs typeface="Arial"/>
              </a:rPr>
              <a:t>linear </a:t>
            </a:r>
            <a:r>
              <a:rPr sz="3000" spc="-10" dirty="0">
                <a:solidFill>
                  <a:srgbClr val="336600"/>
                </a:solidFill>
                <a:latin typeface="Arial"/>
                <a:cs typeface="Arial"/>
              </a:rPr>
              <a:t>system </a:t>
            </a:r>
            <a:r>
              <a:rPr sz="3000" dirty="0">
                <a:solidFill>
                  <a:srgbClr val="336600"/>
                </a:solidFill>
                <a:latin typeface="Arial"/>
                <a:cs typeface="Arial"/>
              </a:rPr>
              <a:t>in </a:t>
            </a:r>
            <a:r>
              <a:rPr sz="3000" spc="-5" dirty="0">
                <a:solidFill>
                  <a:srgbClr val="336600"/>
                </a:solidFill>
                <a:latin typeface="Arial"/>
                <a:cs typeface="Arial"/>
              </a:rPr>
              <a:t>the dimension of the  manifold</a:t>
            </a:r>
            <a:endParaRPr sz="3000">
              <a:latin typeface="Arial"/>
              <a:cs typeface="Arial"/>
            </a:endParaRPr>
          </a:p>
          <a:p>
            <a:pPr marL="1231900" lvl="2" indent="-243840">
              <a:lnSpc>
                <a:spcPct val="100000"/>
              </a:lnSpc>
              <a:spcBef>
                <a:spcPts val="590"/>
              </a:spcBef>
              <a:buChar char="•"/>
              <a:tabLst>
                <a:tab pos="1231900" algn="l"/>
              </a:tabLst>
            </a:pPr>
            <a:r>
              <a:rPr sz="2600" spc="-20" dirty="0">
                <a:solidFill>
                  <a:srgbClr val="660066"/>
                </a:solidFill>
                <a:latin typeface="Arial"/>
                <a:cs typeface="Arial"/>
              </a:rPr>
              <a:t>Requires specifying </a:t>
            </a:r>
            <a:r>
              <a:rPr sz="2600" spc="-15" dirty="0">
                <a:solidFill>
                  <a:srgbClr val="660066"/>
                </a:solidFill>
                <a:latin typeface="Arial"/>
                <a:cs typeface="Arial"/>
              </a:rPr>
              <a:t>the </a:t>
            </a:r>
            <a:r>
              <a:rPr sz="2600" spc="-20" dirty="0">
                <a:solidFill>
                  <a:srgbClr val="660066"/>
                </a:solidFill>
                <a:latin typeface="Arial"/>
                <a:cs typeface="Arial"/>
              </a:rPr>
              <a:t>tangent</a:t>
            </a:r>
            <a:r>
              <a:rPr sz="2600" spc="-95" dirty="0">
                <a:solidFill>
                  <a:srgbClr val="660066"/>
                </a:solidFill>
                <a:latin typeface="Arial"/>
                <a:cs typeface="Arial"/>
              </a:rPr>
              <a:t> </a:t>
            </a:r>
            <a:r>
              <a:rPr sz="2600" spc="-20" dirty="0">
                <a:solidFill>
                  <a:srgbClr val="660066"/>
                </a:solidFill>
                <a:latin typeface="Arial"/>
                <a:cs typeface="Arial"/>
              </a:rPr>
              <a:t>vector</a:t>
            </a:r>
            <a:endParaRPr sz="2600">
              <a:latin typeface="Arial"/>
              <a:cs typeface="Arial"/>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35039" y="179069"/>
            <a:ext cx="6788784" cy="741680"/>
          </a:xfrm>
          <a:prstGeom prst="rect">
            <a:avLst/>
          </a:prstGeom>
        </p:spPr>
        <p:txBody>
          <a:bodyPr vert="horz" wrap="square" lIns="0" tIns="12700" rIns="0" bIns="0" rtlCol="0">
            <a:spAutoFit/>
          </a:bodyPr>
          <a:lstStyle/>
          <a:p>
            <a:pPr marL="12700">
              <a:lnSpc>
                <a:spcPct val="100000"/>
              </a:lnSpc>
              <a:spcBef>
                <a:spcPts val="100"/>
              </a:spcBef>
            </a:pPr>
            <a:r>
              <a:rPr sz="4700" spc="-5" dirty="0"/>
              <a:t>Tangent vector from</a:t>
            </a:r>
            <a:r>
              <a:rPr sz="4700" spc="-65" dirty="0"/>
              <a:t> </a:t>
            </a:r>
            <a:r>
              <a:rPr sz="4700" spc="-5" dirty="0"/>
              <a:t>finite</a:t>
            </a:r>
            <a:endParaRPr sz="4700"/>
          </a:p>
        </p:txBody>
      </p:sp>
      <p:sp>
        <p:nvSpPr>
          <p:cNvPr id="5" name="object 5"/>
          <p:cNvSpPr/>
          <p:nvPr/>
        </p:nvSpPr>
        <p:spPr>
          <a:xfrm>
            <a:off x="7252154" y="5200962"/>
            <a:ext cx="2059984" cy="1933875"/>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811496" y="2204560"/>
            <a:ext cx="1895449" cy="1898169"/>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7168616" y="2204560"/>
            <a:ext cx="1895449" cy="1898169"/>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4813663" y="5211920"/>
            <a:ext cx="2053403" cy="1898169"/>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7471282" y="4476750"/>
            <a:ext cx="1849755" cy="541020"/>
          </a:xfrm>
          <a:prstGeom prst="rect">
            <a:avLst/>
          </a:prstGeom>
        </p:spPr>
        <p:txBody>
          <a:bodyPr vert="horz" wrap="square" lIns="0" tIns="22860" rIns="0" bIns="0" rtlCol="0">
            <a:spAutoFit/>
          </a:bodyPr>
          <a:lstStyle/>
          <a:p>
            <a:pPr marL="12700" marR="5080">
              <a:lnSpc>
                <a:spcPts val="2020"/>
              </a:lnSpc>
              <a:spcBef>
                <a:spcPts val="180"/>
              </a:spcBef>
            </a:pPr>
            <a:r>
              <a:rPr sz="1700" spc="-15" dirty="0">
                <a:solidFill>
                  <a:srgbClr val="006600"/>
                </a:solidFill>
                <a:latin typeface="Arial"/>
                <a:cs typeface="Arial"/>
              </a:rPr>
              <a:t>True </a:t>
            </a:r>
            <a:r>
              <a:rPr sz="1700" dirty="0">
                <a:solidFill>
                  <a:srgbClr val="006600"/>
                </a:solidFill>
                <a:latin typeface="Arial"/>
                <a:cs typeface="Arial"/>
              </a:rPr>
              <a:t>image</a:t>
            </a:r>
            <a:r>
              <a:rPr sz="1700" spc="-55" dirty="0">
                <a:solidFill>
                  <a:srgbClr val="006600"/>
                </a:solidFill>
                <a:latin typeface="Arial"/>
                <a:cs typeface="Arial"/>
              </a:rPr>
              <a:t> </a:t>
            </a:r>
            <a:r>
              <a:rPr sz="1700" dirty="0">
                <a:solidFill>
                  <a:srgbClr val="006600"/>
                </a:solidFill>
                <a:latin typeface="Arial"/>
                <a:cs typeface="Arial"/>
              </a:rPr>
              <a:t>rotated  for comparison</a:t>
            </a:r>
            <a:endParaRPr sz="1700">
              <a:latin typeface="Arial"/>
              <a:cs typeface="Arial"/>
            </a:endParaRPr>
          </a:p>
        </p:txBody>
      </p:sp>
      <p:sp>
        <p:nvSpPr>
          <p:cNvPr id="14" name="object 14"/>
          <p:cNvSpPr txBox="1"/>
          <p:nvPr/>
        </p:nvSpPr>
        <p:spPr>
          <a:xfrm>
            <a:off x="699643" y="6933861"/>
            <a:ext cx="266065" cy="236854"/>
          </a:xfrm>
          <a:prstGeom prst="rect">
            <a:avLst/>
          </a:prstGeom>
        </p:spPr>
        <p:txBody>
          <a:bodyPr vert="horz" wrap="square" lIns="0" tIns="0" rIns="0" bIns="0" rtlCol="0">
            <a:spAutoFit/>
          </a:bodyPr>
          <a:lstStyle/>
          <a:p>
            <a:pPr marL="38100">
              <a:lnSpc>
                <a:spcPts val="1735"/>
              </a:lnSpc>
            </a:pPr>
            <a:r>
              <a:rPr sz="1500" dirty="0">
                <a:latin typeface="Times New Roman"/>
                <a:cs typeface="Times New Roman"/>
              </a:rPr>
              <a:t>14</a:t>
            </a:r>
            <a:endParaRPr sz="1500">
              <a:latin typeface="Times New Roman"/>
              <a:cs typeface="Times New Roman"/>
            </a:endParaRPr>
          </a:p>
        </p:txBody>
      </p:sp>
      <p:sp>
        <p:nvSpPr>
          <p:cNvPr id="10" name="object 10"/>
          <p:cNvSpPr txBox="1"/>
          <p:nvPr/>
        </p:nvSpPr>
        <p:spPr>
          <a:xfrm>
            <a:off x="7308722" y="1306829"/>
            <a:ext cx="2299970" cy="805815"/>
          </a:xfrm>
          <a:prstGeom prst="rect">
            <a:avLst/>
          </a:prstGeom>
        </p:spPr>
        <p:txBody>
          <a:bodyPr vert="horz" wrap="square" lIns="0" tIns="12700" rIns="0" bIns="0" rtlCol="0">
            <a:spAutoFit/>
          </a:bodyPr>
          <a:lstStyle/>
          <a:p>
            <a:pPr marL="12700">
              <a:lnSpc>
                <a:spcPts val="2030"/>
              </a:lnSpc>
              <a:spcBef>
                <a:spcPts val="100"/>
              </a:spcBef>
            </a:pPr>
            <a:r>
              <a:rPr sz="1700" spc="-30" dirty="0">
                <a:solidFill>
                  <a:srgbClr val="006600"/>
                </a:solidFill>
                <a:latin typeface="Arial"/>
                <a:cs typeface="Arial"/>
              </a:rPr>
              <a:t>Tangent </a:t>
            </a:r>
            <a:r>
              <a:rPr sz="1700" dirty="0">
                <a:solidFill>
                  <a:srgbClr val="006600"/>
                </a:solidFill>
                <a:latin typeface="Arial"/>
                <a:cs typeface="Arial"/>
              </a:rPr>
              <a:t>vector</a:t>
            </a:r>
            <a:r>
              <a:rPr sz="1700" spc="35" dirty="0">
                <a:solidFill>
                  <a:srgbClr val="006600"/>
                </a:solidFill>
                <a:latin typeface="Arial"/>
                <a:cs typeface="Arial"/>
              </a:rPr>
              <a:t> </a:t>
            </a:r>
            <a:r>
              <a:rPr sz="1700" i="1" dirty="0">
                <a:latin typeface="Cambria"/>
                <a:cs typeface="Cambria"/>
              </a:rPr>
              <a:t>τ</a:t>
            </a:r>
            <a:endParaRPr sz="1700">
              <a:latin typeface="Cambria"/>
              <a:cs typeface="Cambria"/>
            </a:endParaRPr>
          </a:p>
          <a:p>
            <a:pPr marL="12700">
              <a:lnSpc>
                <a:spcPts val="2030"/>
              </a:lnSpc>
            </a:pPr>
            <a:r>
              <a:rPr sz="1700" dirty="0">
                <a:solidFill>
                  <a:srgbClr val="006600"/>
                </a:solidFill>
                <a:latin typeface="Arial"/>
                <a:cs typeface="Arial"/>
              </a:rPr>
              <a:t>corresponding</a:t>
            </a:r>
            <a:r>
              <a:rPr sz="1700" spc="-5" dirty="0">
                <a:solidFill>
                  <a:srgbClr val="006600"/>
                </a:solidFill>
                <a:latin typeface="Arial"/>
                <a:cs typeface="Arial"/>
              </a:rPr>
              <a:t> </a:t>
            </a:r>
            <a:r>
              <a:rPr sz="1700" dirty="0">
                <a:solidFill>
                  <a:srgbClr val="006600"/>
                </a:solidFill>
                <a:latin typeface="Arial"/>
                <a:cs typeface="Arial"/>
              </a:rPr>
              <a:t>to</a:t>
            </a:r>
            <a:endParaRPr sz="1700">
              <a:latin typeface="Arial"/>
              <a:cs typeface="Arial"/>
            </a:endParaRPr>
          </a:p>
          <a:p>
            <a:pPr marL="12700">
              <a:lnSpc>
                <a:spcPct val="100000"/>
              </a:lnSpc>
              <a:spcBef>
                <a:spcPts val="45"/>
              </a:spcBef>
            </a:pPr>
            <a:r>
              <a:rPr sz="1700" dirty="0">
                <a:solidFill>
                  <a:srgbClr val="006600"/>
                </a:solidFill>
                <a:latin typeface="Arial"/>
                <a:cs typeface="Arial"/>
              </a:rPr>
              <a:t>small </a:t>
            </a:r>
            <a:r>
              <a:rPr sz="1700" spc="-5" dirty="0">
                <a:solidFill>
                  <a:srgbClr val="006600"/>
                </a:solidFill>
                <a:latin typeface="Arial"/>
                <a:cs typeface="Arial"/>
              </a:rPr>
              <a:t>clockwise</a:t>
            </a:r>
            <a:r>
              <a:rPr sz="1700" spc="-45" dirty="0">
                <a:solidFill>
                  <a:srgbClr val="006600"/>
                </a:solidFill>
                <a:latin typeface="Arial"/>
                <a:cs typeface="Arial"/>
              </a:rPr>
              <a:t> </a:t>
            </a:r>
            <a:r>
              <a:rPr sz="1700" dirty="0">
                <a:solidFill>
                  <a:srgbClr val="006600"/>
                </a:solidFill>
                <a:latin typeface="Arial"/>
                <a:cs typeface="Arial"/>
              </a:rPr>
              <a:t>rotation</a:t>
            </a:r>
            <a:endParaRPr sz="1700">
              <a:latin typeface="Arial"/>
              <a:cs typeface="Arial"/>
            </a:endParaRPr>
          </a:p>
        </p:txBody>
      </p:sp>
      <p:sp>
        <p:nvSpPr>
          <p:cNvPr id="11" name="object 11"/>
          <p:cNvSpPr txBox="1"/>
          <p:nvPr/>
        </p:nvSpPr>
        <p:spPr>
          <a:xfrm>
            <a:off x="4545203" y="4488942"/>
            <a:ext cx="1895475" cy="549910"/>
          </a:xfrm>
          <a:prstGeom prst="rect">
            <a:avLst/>
          </a:prstGeom>
        </p:spPr>
        <p:txBody>
          <a:bodyPr vert="horz" wrap="square" lIns="0" tIns="6350" rIns="0" bIns="0" rtlCol="0">
            <a:spAutoFit/>
          </a:bodyPr>
          <a:lstStyle/>
          <a:p>
            <a:pPr marL="12700" marR="5080">
              <a:lnSpc>
                <a:spcPct val="102400"/>
              </a:lnSpc>
              <a:spcBef>
                <a:spcPts val="50"/>
              </a:spcBef>
            </a:pPr>
            <a:r>
              <a:rPr sz="1700" dirty="0">
                <a:solidFill>
                  <a:srgbClr val="006600"/>
                </a:solidFill>
                <a:latin typeface="Arial"/>
                <a:cs typeface="Arial"/>
              </a:rPr>
              <a:t>from tangent</a:t>
            </a:r>
            <a:r>
              <a:rPr sz="1700" spc="-50" dirty="0">
                <a:solidFill>
                  <a:srgbClr val="006600"/>
                </a:solidFill>
                <a:latin typeface="Arial"/>
                <a:cs typeface="Arial"/>
              </a:rPr>
              <a:t> </a:t>
            </a:r>
            <a:r>
              <a:rPr sz="1700" dirty="0">
                <a:solidFill>
                  <a:srgbClr val="006600"/>
                </a:solidFill>
                <a:latin typeface="Arial"/>
                <a:cs typeface="Arial"/>
              </a:rPr>
              <a:t>vector  to image</a:t>
            </a:r>
            <a:r>
              <a:rPr sz="1700" spc="-5" dirty="0">
                <a:solidFill>
                  <a:srgbClr val="006600"/>
                </a:solidFill>
                <a:latin typeface="Arial"/>
                <a:cs typeface="Arial"/>
              </a:rPr>
              <a:t> </a:t>
            </a:r>
            <a:r>
              <a:rPr sz="1700" b="1" i="1" spc="45" dirty="0">
                <a:latin typeface="Calibri"/>
                <a:cs typeface="Calibri"/>
              </a:rPr>
              <a:t>x</a:t>
            </a:r>
            <a:r>
              <a:rPr sz="1700" spc="45" dirty="0">
                <a:latin typeface="Times New Roman"/>
                <a:cs typeface="Times New Roman"/>
              </a:rPr>
              <a:t>+</a:t>
            </a:r>
            <a:r>
              <a:rPr sz="1700" spc="45" dirty="0">
                <a:latin typeface="Cambria"/>
                <a:cs typeface="Cambria"/>
              </a:rPr>
              <a:t>ε</a:t>
            </a:r>
            <a:r>
              <a:rPr sz="1700" i="1" spc="45" dirty="0">
                <a:latin typeface="Cambria"/>
                <a:cs typeface="Cambria"/>
              </a:rPr>
              <a:t>τ</a:t>
            </a:r>
            <a:endParaRPr sz="1700">
              <a:latin typeface="Cambria"/>
              <a:cs typeface="Cambria"/>
            </a:endParaRPr>
          </a:p>
        </p:txBody>
      </p:sp>
      <p:sp>
        <p:nvSpPr>
          <p:cNvPr id="12" name="object 12"/>
          <p:cNvSpPr txBox="1"/>
          <p:nvPr/>
        </p:nvSpPr>
        <p:spPr>
          <a:xfrm>
            <a:off x="455803" y="904494"/>
            <a:ext cx="6558915" cy="3613150"/>
          </a:xfrm>
          <a:prstGeom prst="rect">
            <a:avLst/>
          </a:prstGeom>
        </p:spPr>
        <p:txBody>
          <a:bodyPr vert="horz" wrap="square" lIns="0" tIns="12700" rIns="0" bIns="0" rtlCol="0">
            <a:spAutoFit/>
          </a:bodyPr>
          <a:lstStyle/>
          <a:p>
            <a:pPr marL="3114675">
              <a:lnSpc>
                <a:spcPct val="100000"/>
              </a:lnSpc>
              <a:spcBef>
                <a:spcPts val="100"/>
              </a:spcBef>
            </a:pPr>
            <a:r>
              <a:rPr sz="4700" spc="-5" dirty="0">
                <a:solidFill>
                  <a:srgbClr val="FF0000"/>
                </a:solidFill>
                <a:latin typeface="Arial"/>
                <a:cs typeface="Arial"/>
              </a:rPr>
              <a:t>differences</a:t>
            </a:r>
            <a:endParaRPr sz="4700">
              <a:latin typeface="Arial"/>
              <a:cs typeface="Arial"/>
            </a:endParaRPr>
          </a:p>
          <a:p>
            <a:pPr marL="4589145">
              <a:lnSpc>
                <a:spcPts val="1985"/>
              </a:lnSpc>
              <a:spcBef>
                <a:spcPts val="1365"/>
              </a:spcBef>
            </a:pPr>
            <a:r>
              <a:rPr sz="1700" dirty="0">
                <a:solidFill>
                  <a:srgbClr val="006600"/>
                </a:solidFill>
                <a:latin typeface="Arial"/>
                <a:cs typeface="Arial"/>
              </a:rPr>
              <a:t>Original Image</a:t>
            </a:r>
            <a:r>
              <a:rPr sz="1700" spc="-15" dirty="0">
                <a:solidFill>
                  <a:srgbClr val="006600"/>
                </a:solidFill>
                <a:latin typeface="Arial"/>
                <a:cs typeface="Arial"/>
              </a:rPr>
              <a:t> </a:t>
            </a:r>
            <a:r>
              <a:rPr sz="1700" b="1" i="1" spc="170" dirty="0">
                <a:latin typeface="Calibri"/>
                <a:cs typeface="Calibri"/>
              </a:rPr>
              <a:t>x</a:t>
            </a:r>
            <a:endParaRPr sz="1700">
              <a:latin typeface="Calibri"/>
              <a:cs typeface="Calibri"/>
            </a:endParaRPr>
          </a:p>
          <a:p>
            <a:pPr marL="236220" indent="-198120">
              <a:lnSpc>
                <a:spcPts val="2465"/>
              </a:lnSpc>
              <a:buSzPct val="80952"/>
              <a:buChar char="•"/>
              <a:tabLst>
                <a:tab pos="236220" algn="l"/>
              </a:tabLst>
            </a:pPr>
            <a:r>
              <a:rPr sz="2100" dirty="0">
                <a:solidFill>
                  <a:srgbClr val="0000FF"/>
                </a:solidFill>
                <a:latin typeface="Arial"/>
                <a:cs typeface="Arial"/>
              </a:rPr>
              <a:t>In </a:t>
            </a:r>
            <a:r>
              <a:rPr sz="2100" spc="10" dirty="0">
                <a:solidFill>
                  <a:srgbClr val="0000FF"/>
                </a:solidFill>
                <a:latin typeface="Arial"/>
                <a:cs typeface="Arial"/>
              </a:rPr>
              <a:t>practical</a:t>
            </a:r>
            <a:r>
              <a:rPr sz="2100" spc="30" dirty="0">
                <a:solidFill>
                  <a:srgbClr val="0000FF"/>
                </a:solidFill>
                <a:latin typeface="Arial"/>
                <a:cs typeface="Arial"/>
              </a:rPr>
              <a:t> </a:t>
            </a:r>
            <a:r>
              <a:rPr sz="2100" spc="10" dirty="0">
                <a:solidFill>
                  <a:srgbClr val="0000FF"/>
                </a:solidFill>
                <a:latin typeface="Arial"/>
                <a:cs typeface="Arial"/>
              </a:rPr>
              <a:t>implementation</a:t>
            </a:r>
            <a:endParaRPr sz="2100">
              <a:latin typeface="Arial"/>
              <a:cs typeface="Arial"/>
            </a:endParaRPr>
          </a:p>
          <a:p>
            <a:pPr marL="261620">
              <a:lnSpc>
                <a:spcPts val="2515"/>
              </a:lnSpc>
              <a:spcBef>
                <a:spcPts val="75"/>
              </a:spcBef>
            </a:pPr>
            <a:r>
              <a:rPr sz="2100" spc="10" dirty="0">
                <a:solidFill>
                  <a:srgbClr val="0000FF"/>
                </a:solidFill>
                <a:latin typeface="Arial"/>
                <a:cs typeface="Arial"/>
              </a:rPr>
              <a:t>tangent vector </a:t>
            </a:r>
            <a:r>
              <a:rPr sz="2100" i="1" spc="10" dirty="0">
                <a:latin typeface="Cambria"/>
                <a:cs typeface="Cambria"/>
              </a:rPr>
              <a:t>τ</a:t>
            </a:r>
            <a:r>
              <a:rPr sz="2100" i="1" spc="15" baseline="-15873" dirty="0">
                <a:latin typeface="Times New Roman"/>
                <a:cs typeface="Times New Roman"/>
              </a:rPr>
              <a:t>n </a:t>
            </a:r>
            <a:r>
              <a:rPr sz="2100" spc="5" dirty="0">
                <a:solidFill>
                  <a:srgbClr val="0000FF"/>
                </a:solidFill>
                <a:latin typeface="Arial"/>
                <a:cs typeface="Arial"/>
              </a:rPr>
              <a:t>is</a:t>
            </a:r>
            <a:r>
              <a:rPr sz="2100" spc="-140" dirty="0">
                <a:solidFill>
                  <a:srgbClr val="0000FF"/>
                </a:solidFill>
                <a:latin typeface="Arial"/>
                <a:cs typeface="Arial"/>
              </a:rPr>
              <a:t> </a:t>
            </a:r>
            <a:r>
              <a:rPr sz="2100" spc="10" dirty="0">
                <a:solidFill>
                  <a:srgbClr val="0000FF"/>
                </a:solidFill>
                <a:latin typeface="Arial"/>
                <a:cs typeface="Arial"/>
              </a:rPr>
              <a:t>approximated</a:t>
            </a:r>
            <a:endParaRPr sz="2100">
              <a:latin typeface="Arial"/>
              <a:cs typeface="Arial"/>
            </a:endParaRPr>
          </a:p>
          <a:p>
            <a:pPr marL="525780">
              <a:lnSpc>
                <a:spcPts val="2010"/>
              </a:lnSpc>
            </a:pPr>
            <a:r>
              <a:rPr sz="1700" spc="-5" dirty="0">
                <a:solidFill>
                  <a:srgbClr val="006600"/>
                </a:solidFill>
                <a:latin typeface="Arial"/>
                <a:cs typeface="Arial"/>
              </a:rPr>
              <a:t>using </a:t>
            </a:r>
            <a:r>
              <a:rPr sz="1700" dirty="0">
                <a:solidFill>
                  <a:srgbClr val="006600"/>
                </a:solidFill>
                <a:latin typeface="Arial"/>
                <a:cs typeface="Arial"/>
              </a:rPr>
              <a:t>finite</a:t>
            </a:r>
            <a:r>
              <a:rPr sz="1700" spc="10" dirty="0">
                <a:solidFill>
                  <a:srgbClr val="006600"/>
                </a:solidFill>
                <a:latin typeface="Arial"/>
                <a:cs typeface="Arial"/>
              </a:rPr>
              <a:t> </a:t>
            </a:r>
            <a:r>
              <a:rPr sz="1700" spc="-5" dirty="0">
                <a:solidFill>
                  <a:srgbClr val="006600"/>
                </a:solidFill>
                <a:latin typeface="Arial"/>
                <a:cs typeface="Arial"/>
              </a:rPr>
              <a:t>differences</a:t>
            </a:r>
            <a:endParaRPr sz="1700">
              <a:latin typeface="Arial"/>
              <a:cs typeface="Arial"/>
            </a:endParaRPr>
          </a:p>
          <a:p>
            <a:pPr marL="525780">
              <a:lnSpc>
                <a:spcPts val="2014"/>
              </a:lnSpc>
            </a:pPr>
            <a:r>
              <a:rPr sz="1700" dirty="0">
                <a:solidFill>
                  <a:srgbClr val="006600"/>
                </a:solidFill>
                <a:latin typeface="Arial"/>
                <a:cs typeface="Arial"/>
              </a:rPr>
              <a:t>by subtracting </a:t>
            </a:r>
            <a:r>
              <a:rPr sz="1700" spc="-5" dirty="0">
                <a:solidFill>
                  <a:srgbClr val="006600"/>
                </a:solidFill>
                <a:latin typeface="Arial"/>
                <a:cs typeface="Arial"/>
              </a:rPr>
              <a:t>original </a:t>
            </a:r>
            <a:r>
              <a:rPr sz="1700" dirty="0">
                <a:solidFill>
                  <a:srgbClr val="006600"/>
                </a:solidFill>
                <a:latin typeface="Arial"/>
                <a:cs typeface="Arial"/>
              </a:rPr>
              <a:t>vector</a:t>
            </a:r>
            <a:r>
              <a:rPr sz="1700" spc="25" dirty="0">
                <a:solidFill>
                  <a:srgbClr val="006600"/>
                </a:solidFill>
                <a:latin typeface="Arial"/>
                <a:cs typeface="Arial"/>
              </a:rPr>
              <a:t> </a:t>
            </a:r>
            <a:r>
              <a:rPr sz="1700" b="1" i="1" spc="85" dirty="0">
                <a:latin typeface="Calibri"/>
                <a:cs typeface="Calibri"/>
              </a:rPr>
              <a:t>x</a:t>
            </a:r>
            <a:r>
              <a:rPr sz="1650" spc="127" baseline="-15151" dirty="0">
                <a:latin typeface="Cambria"/>
                <a:cs typeface="Cambria"/>
              </a:rPr>
              <a:t>n</a:t>
            </a:r>
            <a:endParaRPr sz="1650" baseline="-15151">
              <a:latin typeface="Cambria"/>
              <a:cs typeface="Cambria"/>
            </a:endParaRPr>
          </a:p>
          <a:p>
            <a:pPr marL="525780" marR="3143885">
              <a:lnSpc>
                <a:spcPts val="2110"/>
              </a:lnSpc>
              <a:spcBef>
                <a:spcPts val="60"/>
              </a:spcBef>
            </a:pPr>
            <a:r>
              <a:rPr sz="1700" dirty="0">
                <a:solidFill>
                  <a:srgbClr val="006600"/>
                </a:solidFill>
                <a:latin typeface="Arial"/>
                <a:cs typeface="Arial"/>
              </a:rPr>
              <a:t>from the corresponding vector  after transformations</a:t>
            </a:r>
            <a:r>
              <a:rPr sz="1700" spc="10" dirty="0">
                <a:solidFill>
                  <a:srgbClr val="006600"/>
                </a:solidFill>
                <a:latin typeface="Arial"/>
                <a:cs typeface="Arial"/>
              </a:rPr>
              <a:t> </a:t>
            </a:r>
            <a:r>
              <a:rPr sz="1700" spc="-5" dirty="0">
                <a:solidFill>
                  <a:srgbClr val="006600"/>
                </a:solidFill>
                <a:latin typeface="Arial"/>
                <a:cs typeface="Arial"/>
              </a:rPr>
              <a:t>using</a:t>
            </a:r>
            <a:endParaRPr sz="1700">
              <a:latin typeface="Arial"/>
              <a:cs typeface="Arial"/>
            </a:endParaRPr>
          </a:p>
          <a:p>
            <a:pPr marL="525780">
              <a:lnSpc>
                <a:spcPts val="1910"/>
              </a:lnSpc>
            </a:pPr>
            <a:r>
              <a:rPr sz="1700" dirty="0">
                <a:solidFill>
                  <a:srgbClr val="006600"/>
                </a:solidFill>
                <a:latin typeface="Arial"/>
                <a:cs typeface="Arial"/>
              </a:rPr>
              <a:t>a small </a:t>
            </a:r>
            <a:r>
              <a:rPr sz="1700" spc="-5" dirty="0">
                <a:solidFill>
                  <a:srgbClr val="006600"/>
                </a:solidFill>
                <a:latin typeface="Arial"/>
                <a:cs typeface="Arial"/>
              </a:rPr>
              <a:t>value </a:t>
            </a:r>
            <a:r>
              <a:rPr sz="1700" dirty="0">
                <a:solidFill>
                  <a:srgbClr val="006600"/>
                </a:solidFill>
                <a:latin typeface="Arial"/>
                <a:cs typeface="Arial"/>
              </a:rPr>
              <a:t>of </a:t>
            </a:r>
            <a:r>
              <a:rPr sz="1700" dirty="0">
                <a:latin typeface="Cambria"/>
                <a:cs typeface="Cambria"/>
              </a:rPr>
              <a:t>ξ </a:t>
            </a:r>
            <a:r>
              <a:rPr sz="1700" dirty="0">
                <a:solidFill>
                  <a:srgbClr val="006600"/>
                </a:solidFill>
                <a:latin typeface="Arial"/>
                <a:cs typeface="Arial"/>
              </a:rPr>
              <a:t>and</a:t>
            </a:r>
            <a:r>
              <a:rPr sz="1700" spc="70" dirty="0">
                <a:solidFill>
                  <a:srgbClr val="006600"/>
                </a:solidFill>
                <a:latin typeface="Arial"/>
                <a:cs typeface="Arial"/>
              </a:rPr>
              <a:t> </a:t>
            </a:r>
            <a:r>
              <a:rPr sz="1700" dirty="0">
                <a:solidFill>
                  <a:srgbClr val="006600"/>
                </a:solidFill>
                <a:latin typeface="Arial"/>
                <a:cs typeface="Arial"/>
              </a:rPr>
              <a:t>then</a:t>
            </a:r>
            <a:endParaRPr sz="1700">
              <a:latin typeface="Arial"/>
              <a:cs typeface="Arial"/>
            </a:endParaRPr>
          </a:p>
          <a:p>
            <a:pPr marL="525780">
              <a:lnSpc>
                <a:spcPts val="1955"/>
              </a:lnSpc>
              <a:spcBef>
                <a:spcPts val="70"/>
              </a:spcBef>
            </a:pPr>
            <a:r>
              <a:rPr sz="1700" spc="-5" dirty="0">
                <a:solidFill>
                  <a:srgbClr val="006600"/>
                </a:solidFill>
                <a:latin typeface="Arial"/>
                <a:cs typeface="Arial"/>
              </a:rPr>
              <a:t>dividing </a:t>
            </a:r>
            <a:r>
              <a:rPr sz="1700" dirty="0">
                <a:solidFill>
                  <a:srgbClr val="006600"/>
                </a:solidFill>
                <a:latin typeface="Arial"/>
                <a:cs typeface="Arial"/>
              </a:rPr>
              <a:t>by</a:t>
            </a:r>
            <a:r>
              <a:rPr sz="1700" spc="10" dirty="0">
                <a:solidFill>
                  <a:srgbClr val="006600"/>
                </a:solidFill>
                <a:latin typeface="Arial"/>
                <a:cs typeface="Arial"/>
              </a:rPr>
              <a:t> </a:t>
            </a:r>
            <a:r>
              <a:rPr sz="1700" dirty="0">
                <a:latin typeface="Cambria"/>
                <a:cs typeface="Cambria"/>
              </a:rPr>
              <a:t>ξ</a:t>
            </a:r>
            <a:endParaRPr sz="1700">
              <a:latin typeface="Cambria"/>
              <a:cs typeface="Cambria"/>
            </a:endParaRPr>
          </a:p>
          <a:p>
            <a:pPr marL="4101465">
              <a:lnSpc>
                <a:spcPts val="1955"/>
              </a:lnSpc>
            </a:pPr>
            <a:r>
              <a:rPr sz="1700" spc="-5" dirty="0">
                <a:solidFill>
                  <a:srgbClr val="006600"/>
                </a:solidFill>
                <a:latin typeface="Arial"/>
                <a:cs typeface="Arial"/>
              </a:rPr>
              <a:t>Adding </a:t>
            </a:r>
            <a:r>
              <a:rPr sz="1700" dirty="0">
                <a:solidFill>
                  <a:srgbClr val="006600"/>
                </a:solidFill>
                <a:latin typeface="Arial"/>
                <a:cs typeface="Arial"/>
              </a:rPr>
              <a:t>small</a:t>
            </a:r>
            <a:r>
              <a:rPr sz="1700" spc="-45" dirty="0">
                <a:solidFill>
                  <a:srgbClr val="006600"/>
                </a:solidFill>
                <a:latin typeface="Arial"/>
                <a:cs typeface="Arial"/>
              </a:rPr>
              <a:t> </a:t>
            </a:r>
            <a:r>
              <a:rPr sz="1700" dirty="0">
                <a:solidFill>
                  <a:srgbClr val="006600"/>
                </a:solidFill>
                <a:latin typeface="Arial"/>
                <a:cs typeface="Arial"/>
              </a:rPr>
              <a:t>contribution</a:t>
            </a:r>
            <a:endParaRPr sz="1700">
              <a:latin typeface="Arial"/>
              <a:cs typeface="Arial"/>
            </a:endParaRPr>
          </a:p>
        </p:txBody>
      </p:sp>
      <p:sp>
        <p:nvSpPr>
          <p:cNvPr id="13" name="object 13"/>
          <p:cNvSpPr txBox="1"/>
          <p:nvPr/>
        </p:nvSpPr>
        <p:spPr>
          <a:xfrm>
            <a:off x="481203" y="4514342"/>
            <a:ext cx="3711575" cy="1973580"/>
          </a:xfrm>
          <a:prstGeom prst="rect">
            <a:avLst/>
          </a:prstGeom>
        </p:spPr>
        <p:txBody>
          <a:bodyPr vert="horz" wrap="square" lIns="0" tIns="12700" rIns="0" bIns="0" rtlCol="0">
            <a:spAutoFit/>
          </a:bodyPr>
          <a:lstStyle/>
          <a:p>
            <a:pPr marL="167005" indent="-154940">
              <a:lnSpc>
                <a:spcPts val="2510"/>
              </a:lnSpc>
              <a:spcBef>
                <a:spcPts val="100"/>
              </a:spcBef>
              <a:buChar char="•"/>
              <a:tabLst>
                <a:tab pos="167640" algn="l"/>
              </a:tabLst>
            </a:pPr>
            <a:r>
              <a:rPr sz="2100" dirty="0">
                <a:solidFill>
                  <a:srgbClr val="0000FF"/>
                </a:solidFill>
                <a:latin typeface="Arial"/>
                <a:cs typeface="Arial"/>
              </a:rPr>
              <a:t>A </a:t>
            </a:r>
            <a:r>
              <a:rPr sz="2100" spc="5" dirty="0">
                <a:solidFill>
                  <a:srgbClr val="0000FF"/>
                </a:solidFill>
                <a:latin typeface="Arial"/>
                <a:cs typeface="Arial"/>
              </a:rPr>
              <a:t>related</a:t>
            </a:r>
            <a:r>
              <a:rPr sz="2100" spc="-80" dirty="0">
                <a:solidFill>
                  <a:srgbClr val="0000FF"/>
                </a:solidFill>
                <a:latin typeface="Arial"/>
                <a:cs typeface="Arial"/>
              </a:rPr>
              <a:t> </a:t>
            </a:r>
            <a:r>
              <a:rPr sz="2100" spc="10" dirty="0">
                <a:solidFill>
                  <a:srgbClr val="0000FF"/>
                </a:solidFill>
                <a:latin typeface="Arial"/>
                <a:cs typeface="Arial"/>
              </a:rPr>
              <a:t>technique</a:t>
            </a:r>
            <a:endParaRPr sz="2100">
              <a:latin typeface="Arial"/>
              <a:cs typeface="Arial"/>
            </a:endParaRPr>
          </a:p>
          <a:p>
            <a:pPr marL="156845">
              <a:lnSpc>
                <a:spcPts val="2510"/>
              </a:lnSpc>
            </a:pPr>
            <a:r>
              <a:rPr sz="2100" i="1" spc="-20" dirty="0">
                <a:solidFill>
                  <a:srgbClr val="0000FF"/>
                </a:solidFill>
                <a:latin typeface="Arial"/>
                <a:cs typeface="Arial"/>
              </a:rPr>
              <a:t>Tangent </a:t>
            </a:r>
            <a:r>
              <a:rPr sz="2100" i="1" spc="10" dirty="0">
                <a:solidFill>
                  <a:srgbClr val="0000FF"/>
                </a:solidFill>
                <a:latin typeface="Arial"/>
                <a:cs typeface="Arial"/>
              </a:rPr>
              <a:t>Distance </a:t>
            </a:r>
            <a:r>
              <a:rPr sz="2100" i="1" spc="5" dirty="0">
                <a:solidFill>
                  <a:srgbClr val="0000FF"/>
                </a:solidFill>
                <a:latin typeface="Arial"/>
                <a:cs typeface="Arial"/>
              </a:rPr>
              <a:t>is</a:t>
            </a:r>
            <a:r>
              <a:rPr sz="2100" i="1" spc="30" dirty="0">
                <a:solidFill>
                  <a:srgbClr val="0000FF"/>
                </a:solidFill>
                <a:latin typeface="Arial"/>
                <a:cs typeface="Arial"/>
              </a:rPr>
              <a:t> </a:t>
            </a:r>
            <a:r>
              <a:rPr sz="2100" spc="15" dirty="0">
                <a:solidFill>
                  <a:srgbClr val="0000FF"/>
                </a:solidFill>
                <a:latin typeface="Arial"/>
                <a:cs typeface="Arial"/>
              </a:rPr>
              <a:t>used</a:t>
            </a:r>
            <a:endParaRPr sz="2100">
              <a:latin typeface="Arial"/>
              <a:cs typeface="Arial"/>
            </a:endParaRPr>
          </a:p>
          <a:p>
            <a:pPr marL="236220" marR="5080">
              <a:lnSpc>
                <a:spcPct val="102899"/>
              </a:lnSpc>
              <a:spcBef>
                <a:spcPts val="20"/>
              </a:spcBef>
            </a:pPr>
            <a:r>
              <a:rPr sz="2100" dirty="0">
                <a:solidFill>
                  <a:srgbClr val="0000FF"/>
                </a:solidFill>
                <a:latin typeface="Arial"/>
                <a:cs typeface="Arial"/>
              </a:rPr>
              <a:t>to </a:t>
            </a:r>
            <a:r>
              <a:rPr sz="2100" spc="10" dirty="0">
                <a:solidFill>
                  <a:srgbClr val="0000FF"/>
                </a:solidFill>
                <a:latin typeface="Arial"/>
                <a:cs typeface="Arial"/>
              </a:rPr>
              <a:t>build invariance </a:t>
            </a:r>
            <a:r>
              <a:rPr sz="2100" spc="5" dirty="0">
                <a:solidFill>
                  <a:srgbClr val="0000FF"/>
                </a:solidFill>
                <a:latin typeface="Arial"/>
                <a:cs typeface="Arial"/>
              </a:rPr>
              <a:t>properties  into</a:t>
            </a:r>
            <a:r>
              <a:rPr sz="2100" spc="15" dirty="0">
                <a:solidFill>
                  <a:srgbClr val="0000FF"/>
                </a:solidFill>
                <a:latin typeface="Arial"/>
                <a:cs typeface="Arial"/>
              </a:rPr>
              <a:t> </a:t>
            </a:r>
            <a:r>
              <a:rPr sz="2100" spc="10" dirty="0">
                <a:solidFill>
                  <a:srgbClr val="0000FF"/>
                </a:solidFill>
                <a:latin typeface="Arial"/>
                <a:cs typeface="Arial"/>
              </a:rPr>
              <a:t>distance-based</a:t>
            </a:r>
            <a:endParaRPr sz="2100">
              <a:latin typeface="Arial"/>
              <a:cs typeface="Arial"/>
            </a:endParaRPr>
          </a:p>
          <a:p>
            <a:pPr marL="236220">
              <a:lnSpc>
                <a:spcPct val="100000"/>
              </a:lnSpc>
              <a:spcBef>
                <a:spcPts val="75"/>
              </a:spcBef>
            </a:pPr>
            <a:r>
              <a:rPr sz="2100" spc="10" dirty="0">
                <a:solidFill>
                  <a:srgbClr val="0000FF"/>
                </a:solidFill>
                <a:latin typeface="Arial"/>
                <a:cs typeface="Arial"/>
              </a:rPr>
              <a:t>methods such</a:t>
            </a:r>
            <a:r>
              <a:rPr sz="2100" spc="15" dirty="0">
                <a:solidFill>
                  <a:srgbClr val="0000FF"/>
                </a:solidFill>
                <a:latin typeface="Arial"/>
                <a:cs typeface="Arial"/>
              </a:rPr>
              <a:t> </a:t>
            </a:r>
            <a:r>
              <a:rPr sz="2100" spc="5" dirty="0">
                <a:solidFill>
                  <a:srgbClr val="0000FF"/>
                </a:solidFill>
                <a:latin typeface="Arial"/>
                <a:cs typeface="Arial"/>
              </a:rPr>
              <a:t>as</a:t>
            </a:r>
            <a:endParaRPr sz="2100">
              <a:latin typeface="Arial"/>
              <a:cs typeface="Arial"/>
            </a:endParaRPr>
          </a:p>
          <a:p>
            <a:pPr marL="236220">
              <a:lnSpc>
                <a:spcPct val="100000"/>
              </a:lnSpc>
            </a:pPr>
            <a:r>
              <a:rPr sz="2100" i="1" spc="10" dirty="0">
                <a:solidFill>
                  <a:srgbClr val="0000FF"/>
                </a:solidFill>
                <a:latin typeface="Arial"/>
                <a:cs typeface="Arial"/>
              </a:rPr>
              <a:t>nearest-neighbor</a:t>
            </a:r>
            <a:r>
              <a:rPr sz="2100" i="1" spc="-15" dirty="0">
                <a:solidFill>
                  <a:srgbClr val="0000FF"/>
                </a:solidFill>
                <a:latin typeface="Arial"/>
                <a:cs typeface="Arial"/>
              </a:rPr>
              <a:t> </a:t>
            </a:r>
            <a:r>
              <a:rPr sz="2100" spc="10" dirty="0">
                <a:solidFill>
                  <a:srgbClr val="0000FF"/>
                </a:solidFill>
                <a:latin typeface="Arial"/>
                <a:cs typeface="Arial"/>
              </a:rPr>
              <a:t>classifiers</a:t>
            </a:r>
            <a:endParaRPr sz="2100">
              <a:latin typeface="Arial"/>
              <a:cs typeface="Arial"/>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189607" y="157733"/>
            <a:ext cx="5598160" cy="741680"/>
          </a:xfrm>
          <a:prstGeom prst="rect">
            <a:avLst/>
          </a:prstGeom>
        </p:spPr>
        <p:txBody>
          <a:bodyPr vert="horz" wrap="square" lIns="0" tIns="12700" rIns="0" bIns="0" rtlCol="0">
            <a:spAutoFit/>
          </a:bodyPr>
          <a:lstStyle/>
          <a:p>
            <a:pPr marL="12700">
              <a:lnSpc>
                <a:spcPct val="100000"/>
              </a:lnSpc>
              <a:spcBef>
                <a:spcPts val="100"/>
              </a:spcBef>
            </a:pPr>
            <a:r>
              <a:rPr sz="4700" spc="-5" dirty="0"/>
              <a:t>Tangent</a:t>
            </a:r>
            <a:r>
              <a:rPr sz="4700" spc="-35" dirty="0"/>
              <a:t> </a:t>
            </a:r>
            <a:r>
              <a:rPr sz="4700" spc="-10" dirty="0"/>
              <a:t>Propagation</a:t>
            </a:r>
            <a:endParaRPr sz="4700"/>
          </a:p>
        </p:txBody>
      </p:sp>
      <p:sp>
        <p:nvSpPr>
          <p:cNvPr id="5" name="object 5"/>
          <p:cNvSpPr txBox="1"/>
          <p:nvPr/>
        </p:nvSpPr>
        <p:spPr>
          <a:xfrm>
            <a:off x="186563" y="888746"/>
            <a:ext cx="4803140" cy="4511040"/>
          </a:xfrm>
          <a:prstGeom prst="rect">
            <a:avLst/>
          </a:prstGeom>
        </p:spPr>
        <p:txBody>
          <a:bodyPr vert="horz" wrap="square" lIns="0" tIns="12700" rIns="0" bIns="0" rtlCol="0">
            <a:spAutoFit/>
          </a:bodyPr>
          <a:lstStyle/>
          <a:p>
            <a:pPr marL="429259" marR="306705" indent="-365760">
              <a:lnSpc>
                <a:spcPct val="100000"/>
              </a:lnSpc>
              <a:spcBef>
                <a:spcPts val="100"/>
              </a:spcBef>
              <a:buChar char="•"/>
              <a:tabLst>
                <a:tab pos="428625" algn="l"/>
                <a:tab pos="429259" algn="l"/>
              </a:tabLst>
            </a:pPr>
            <a:r>
              <a:rPr sz="3000" spc="-10" dirty="0">
                <a:solidFill>
                  <a:srgbClr val="3333CC"/>
                </a:solidFill>
                <a:latin typeface="Arial"/>
                <a:cs typeface="Arial"/>
              </a:rPr>
              <a:t>Regularization </a:t>
            </a:r>
            <a:r>
              <a:rPr sz="3000" spc="-5" dirty="0">
                <a:solidFill>
                  <a:srgbClr val="3333CC"/>
                </a:solidFill>
                <a:latin typeface="Arial"/>
                <a:cs typeface="Arial"/>
              </a:rPr>
              <a:t>to  encourage invariance</a:t>
            </a:r>
            <a:r>
              <a:rPr sz="3000" spc="-100" dirty="0">
                <a:solidFill>
                  <a:srgbClr val="3333CC"/>
                </a:solidFill>
                <a:latin typeface="Arial"/>
                <a:cs typeface="Arial"/>
              </a:rPr>
              <a:t> </a:t>
            </a:r>
            <a:r>
              <a:rPr sz="3000" spc="-5" dirty="0">
                <a:solidFill>
                  <a:srgbClr val="3333CC"/>
                </a:solidFill>
                <a:latin typeface="Arial"/>
                <a:cs typeface="Arial"/>
              </a:rPr>
              <a:t>to  transformations</a:t>
            </a:r>
            <a:endParaRPr sz="3000">
              <a:latin typeface="Arial"/>
              <a:cs typeface="Arial"/>
            </a:endParaRPr>
          </a:p>
          <a:p>
            <a:pPr marL="855980" marR="558165" lvl="1" indent="-304800">
              <a:lnSpc>
                <a:spcPts val="3000"/>
              </a:lnSpc>
              <a:spcBef>
                <a:spcPts val="790"/>
              </a:spcBef>
              <a:buChar char="–"/>
              <a:tabLst>
                <a:tab pos="855980" algn="l"/>
              </a:tabLst>
            </a:pPr>
            <a:r>
              <a:rPr sz="2600" spc="-10" dirty="0">
                <a:solidFill>
                  <a:srgbClr val="336600"/>
                </a:solidFill>
                <a:latin typeface="Arial"/>
                <a:cs typeface="Arial"/>
              </a:rPr>
              <a:t>by </a:t>
            </a:r>
            <a:r>
              <a:rPr sz="2600" spc="-20" dirty="0">
                <a:solidFill>
                  <a:srgbClr val="336600"/>
                </a:solidFill>
                <a:latin typeface="Arial"/>
                <a:cs typeface="Arial"/>
              </a:rPr>
              <a:t>technique </a:t>
            </a:r>
            <a:r>
              <a:rPr sz="2600" spc="-10" dirty="0">
                <a:solidFill>
                  <a:srgbClr val="336600"/>
                </a:solidFill>
                <a:latin typeface="Arial"/>
                <a:cs typeface="Arial"/>
              </a:rPr>
              <a:t>of</a:t>
            </a:r>
            <a:r>
              <a:rPr sz="2600" spc="-150" dirty="0">
                <a:solidFill>
                  <a:srgbClr val="336600"/>
                </a:solidFill>
                <a:latin typeface="Arial"/>
                <a:cs typeface="Arial"/>
              </a:rPr>
              <a:t> </a:t>
            </a:r>
            <a:r>
              <a:rPr sz="2600" spc="-20" dirty="0">
                <a:solidFill>
                  <a:srgbClr val="336600"/>
                </a:solidFill>
                <a:latin typeface="Arial"/>
                <a:cs typeface="Arial"/>
              </a:rPr>
              <a:t>tangent  propagation</a:t>
            </a:r>
            <a:endParaRPr sz="2600">
              <a:latin typeface="Arial"/>
              <a:cs typeface="Arial"/>
            </a:endParaRPr>
          </a:p>
          <a:p>
            <a:pPr marL="429259" marR="68580" indent="-365760">
              <a:lnSpc>
                <a:spcPct val="100000"/>
              </a:lnSpc>
              <a:spcBef>
                <a:spcPts val="600"/>
              </a:spcBef>
              <a:buChar char="•"/>
              <a:tabLst>
                <a:tab pos="428625" algn="l"/>
                <a:tab pos="429259" algn="l"/>
              </a:tabLst>
            </a:pPr>
            <a:r>
              <a:rPr sz="3000" spc="-10" dirty="0">
                <a:solidFill>
                  <a:srgbClr val="3333CC"/>
                </a:solidFill>
                <a:latin typeface="Arial"/>
                <a:cs typeface="Arial"/>
              </a:rPr>
              <a:t>Consider effect </a:t>
            </a:r>
            <a:r>
              <a:rPr sz="3000" spc="-5" dirty="0">
                <a:solidFill>
                  <a:srgbClr val="3333CC"/>
                </a:solidFill>
                <a:latin typeface="Arial"/>
                <a:cs typeface="Arial"/>
              </a:rPr>
              <a:t>of  </a:t>
            </a:r>
            <a:r>
              <a:rPr sz="3000" spc="-10" dirty="0">
                <a:solidFill>
                  <a:srgbClr val="3333CC"/>
                </a:solidFill>
                <a:latin typeface="Arial"/>
                <a:cs typeface="Arial"/>
              </a:rPr>
              <a:t>t</a:t>
            </a:r>
            <a:r>
              <a:rPr sz="3000" dirty="0">
                <a:solidFill>
                  <a:srgbClr val="3333CC"/>
                </a:solidFill>
                <a:latin typeface="Arial"/>
                <a:cs typeface="Arial"/>
              </a:rPr>
              <a:t>r</a:t>
            </a:r>
            <a:r>
              <a:rPr sz="3000" spc="-5" dirty="0">
                <a:solidFill>
                  <a:srgbClr val="3333CC"/>
                </a:solidFill>
                <a:latin typeface="Arial"/>
                <a:cs typeface="Arial"/>
              </a:rPr>
              <a:t>an</a:t>
            </a:r>
            <a:r>
              <a:rPr sz="3000" spc="-10" dirty="0">
                <a:solidFill>
                  <a:srgbClr val="3333CC"/>
                </a:solidFill>
                <a:latin typeface="Arial"/>
                <a:cs typeface="Arial"/>
              </a:rPr>
              <a:t>sf</a:t>
            </a:r>
            <a:r>
              <a:rPr sz="3000" spc="-5" dirty="0">
                <a:solidFill>
                  <a:srgbClr val="3333CC"/>
                </a:solidFill>
                <a:latin typeface="Arial"/>
                <a:cs typeface="Arial"/>
              </a:rPr>
              <a:t>o</a:t>
            </a:r>
            <a:r>
              <a:rPr sz="3000" dirty="0">
                <a:solidFill>
                  <a:srgbClr val="3333CC"/>
                </a:solidFill>
                <a:latin typeface="Arial"/>
                <a:cs typeface="Arial"/>
              </a:rPr>
              <a:t>r</a:t>
            </a:r>
            <a:r>
              <a:rPr sz="3000" spc="-5" dirty="0">
                <a:solidFill>
                  <a:srgbClr val="3333CC"/>
                </a:solidFill>
                <a:latin typeface="Arial"/>
                <a:cs typeface="Arial"/>
              </a:rPr>
              <a:t>ma</a:t>
            </a:r>
            <a:r>
              <a:rPr sz="3000" spc="-10" dirty="0">
                <a:solidFill>
                  <a:srgbClr val="3333CC"/>
                </a:solidFill>
                <a:latin typeface="Arial"/>
                <a:cs typeface="Arial"/>
              </a:rPr>
              <a:t>t</a:t>
            </a:r>
            <a:r>
              <a:rPr sz="3000" dirty="0">
                <a:solidFill>
                  <a:srgbClr val="3333CC"/>
                </a:solidFill>
                <a:latin typeface="Arial"/>
                <a:cs typeface="Arial"/>
              </a:rPr>
              <a:t>i</a:t>
            </a:r>
            <a:r>
              <a:rPr sz="3000" spc="-5" dirty="0">
                <a:solidFill>
                  <a:srgbClr val="3333CC"/>
                </a:solidFill>
                <a:latin typeface="Arial"/>
                <a:cs typeface="Arial"/>
              </a:rPr>
              <a:t>o</a:t>
            </a:r>
            <a:r>
              <a:rPr sz="3000" dirty="0">
                <a:solidFill>
                  <a:srgbClr val="3333CC"/>
                </a:solidFill>
                <a:latin typeface="Arial"/>
                <a:cs typeface="Arial"/>
              </a:rPr>
              <a:t>n</a:t>
            </a:r>
            <a:r>
              <a:rPr sz="3000" spc="-10" dirty="0">
                <a:solidFill>
                  <a:srgbClr val="3333CC"/>
                </a:solidFill>
                <a:latin typeface="Arial"/>
                <a:cs typeface="Arial"/>
              </a:rPr>
              <a:t> </a:t>
            </a:r>
            <a:r>
              <a:rPr sz="3000" spc="-5" dirty="0">
                <a:solidFill>
                  <a:srgbClr val="3333CC"/>
                </a:solidFill>
                <a:latin typeface="Arial"/>
                <a:cs typeface="Arial"/>
              </a:rPr>
              <a:t>o</a:t>
            </a:r>
            <a:r>
              <a:rPr sz="3000" dirty="0">
                <a:solidFill>
                  <a:srgbClr val="3333CC"/>
                </a:solidFill>
                <a:latin typeface="Arial"/>
                <a:cs typeface="Arial"/>
              </a:rPr>
              <a:t>n</a:t>
            </a:r>
            <a:r>
              <a:rPr sz="3000" spc="-10" dirty="0">
                <a:solidFill>
                  <a:srgbClr val="3333CC"/>
                </a:solidFill>
                <a:latin typeface="Arial"/>
                <a:cs typeface="Arial"/>
              </a:rPr>
              <a:t> </a:t>
            </a:r>
            <a:r>
              <a:rPr sz="3000" dirty="0">
                <a:solidFill>
                  <a:srgbClr val="3333CC"/>
                </a:solidFill>
                <a:latin typeface="Arial"/>
                <a:cs typeface="Arial"/>
              </a:rPr>
              <a:t>i</a:t>
            </a:r>
            <a:r>
              <a:rPr sz="3000" spc="-5" dirty="0">
                <a:solidFill>
                  <a:srgbClr val="3333CC"/>
                </a:solidFill>
                <a:latin typeface="Arial"/>
                <a:cs typeface="Arial"/>
              </a:rPr>
              <a:t>npu</a:t>
            </a:r>
            <a:r>
              <a:rPr sz="3000" dirty="0">
                <a:solidFill>
                  <a:srgbClr val="3333CC"/>
                </a:solidFill>
                <a:latin typeface="Arial"/>
                <a:cs typeface="Arial"/>
              </a:rPr>
              <a:t>t</a:t>
            </a:r>
            <a:r>
              <a:rPr sz="3000" spc="-25" dirty="0">
                <a:solidFill>
                  <a:srgbClr val="3333CC"/>
                </a:solidFill>
                <a:latin typeface="Arial"/>
                <a:cs typeface="Arial"/>
              </a:rPr>
              <a:t> </a:t>
            </a:r>
            <a:r>
              <a:rPr sz="3000" b="1" i="1" spc="285" dirty="0">
                <a:latin typeface="Calibri"/>
                <a:cs typeface="Calibri"/>
              </a:rPr>
              <a:t>x</a:t>
            </a:r>
            <a:r>
              <a:rPr sz="1950" i="1" spc="89" baseline="-17094" dirty="0">
                <a:latin typeface="Calibri"/>
                <a:cs typeface="Calibri"/>
              </a:rPr>
              <a:t>n</a:t>
            </a:r>
            <a:endParaRPr sz="1950" baseline="-17094">
              <a:latin typeface="Calibri"/>
              <a:cs typeface="Calibri"/>
            </a:endParaRPr>
          </a:p>
          <a:p>
            <a:pPr marL="855980" marR="1169670" lvl="1" indent="-304800">
              <a:lnSpc>
                <a:spcPct val="97700"/>
              </a:lnSpc>
              <a:spcBef>
                <a:spcPts val="785"/>
              </a:spcBef>
              <a:buChar char="–"/>
              <a:tabLst>
                <a:tab pos="855980" algn="l"/>
              </a:tabLst>
            </a:pPr>
            <a:r>
              <a:rPr sz="2600" dirty="0">
                <a:solidFill>
                  <a:srgbClr val="336600"/>
                </a:solidFill>
                <a:latin typeface="Arial"/>
                <a:cs typeface="Arial"/>
              </a:rPr>
              <a:t>A </a:t>
            </a:r>
            <a:r>
              <a:rPr sz="2600" spc="125" dirty="0">
                <a:latin typeface="Calibri"/>
                <a:cs typeface="Calibri"/>
              </a:rPr>
              <a:t>1-</a:t>
            </a:r>
            <a:r>
              <a:rPr sz="2600" i="1" spc="125" dirty="0">
                <a:latin typeface="Calibri"/>
                <a:cs typeface="Calibri"/>
              </a:rPr>
              <a:t>D </a:t>
            </a:r>
            <a:r>
              <a:rPr sz="2600" spc="-25" dirty="0">
                <a:solidFill>
                  <a:srgbClr val="336600"/>
                </a:solidFill>
                <a:latin typeface="Arial"/>
                <a:cs typeface="Arial"/>
              </a:rPr>
              <a:t>continuous  </a:t>
            </a:r>
            <a:r>
              <a:rPr sz="2600" spc="-20" dirty="0">
                <a:solidFill>
                  <a:srgbClr val="336600"/>
                </a:solidFill>
                <a:latin typeface="Arial"/>
                <a:cs typeface="Arial"/>
              </a:rPr>
              <a:t>transformation  parameterized </a:t>
            </a:r>
            <a:r>
              <a:rPr sz="2600" spc="-10" dirty="0">
                <a:solidFill>
                  <a:srgbClr val="336600"/>
                </a:solidFill>
                <a:latin typeface="Arial"/>
                <a:cs typeface="Arial"/>
              </a:rPr>
              <a:t>by</a:t>
            </a:r>
            <a:r>
              <a:rPr sz="2600" spc="-125" dirty="0">
                <a:solidFill>
                  <a:srgbClr val="336600"/>
                </a:solidFill>
                <a:latin typeface="Arial"/>
                <a:cs typeface="Arial"/>
              </a:rPr>
              <a:t> </a:t>
            </a:r>
            <a:r>
              <a:rPr sz="2600" spc="135" dirty="0">
                <a:solidFill>
                  <a:srgbClr val="2D2DB9"/>
                </a:solidFill>
                <a:latin typeface="Arial"/>
                <a:cs typeface="Arial"/>
              </a:rPr>
              <a:t>ξ</a:t>
            </a:r>
            <a:endParaRPr sz="2600">
              <a:latin typeface="Arial"/>
              <a:cs typeface="Arial"/>
            </a:endParaRPr>
          </a:p>
        </p:txBody>
      </p:sp>
      <p:sp>
        <p:nvSpPr>
          <p:cNvPr id="6" name="object 6"/>
          <p:cNvSpPr txBox="1"/>
          <p:nvPr/>
        </p:nvSpPr>
        <p:spPr>
          <a:xfrm>
            <a:off x="2714710" y="5549646"/>
            <a:ext cx="147320" cy="284480"/>
          </a:xfrm>
          <a:prstGeom prst="rect">
            <a:avLst/>
          </a:prstGeom>
        </p:spPr>
        <p:txBody>
          <a:bodyPr vert="horz" wrap="square" lIns="0" tIns="12700" rIns="0" bIns="0" rtlCol="0">
            <a:spAutoFit/>
          </a:bodyPr>
          <a:lstStyle/>
          <a:p>
            <a:pPr marL="12700">
              <a:lnSpc>
                <a:spcPct val="100000"/>
              </a:lnSpc>
              <a:spcBef>
                <a:spcPts val="100"/>
              </a:spcBef>
            </a:pPr>
            <a:r>
              <a:rPr sz="1700" i="1" spc="80" dirty="0">
                <a:latin typeface="Calibri"/>
                <a:cs typeface="Calibri"/>
              </a:rPr>
              <a:t>n</a:t>
            </a:r>
            <a:endParaRPr sz="1700">
              <a:latin typeface="Calibri"/>
              <a:cs typeface="Calibri"/>
            </a:endParaRPr>
          </a:p>
        </p:txBody>
      </p:sp>
      <p:sp>
        <p:nvSpPr>
          <p:cNvPr id="7" name="object 7"/>
          <p:cNvSpPr txBox="1"/>
          <p:nvPr/>
        </p:nvSpPr>
        <p:spPr>
          <a:xfrm>
            <a:off x="1029843" y="5371338"/>
            <a:ext cx="3299460" cy="421640"/>
          </a:xfrm>
          <a:prstGeom prst="rect">
            <a:avLst/>
          </a:prstGeom>
        </p:spPr>
        <p:txBody>
          <a:bodyPr vert="horz" wrap="square" lIns="0" tIns="12700" rIns="0" bIns="0" rtlCol="0">
            <a:spAutoFit/>
          </a:bodyPr>
          <a:lstStyle/>
          <a:p>
            <a:pPr marL="12700">
              <a:lnSpc>
                <a:spcPct val="100000"/>
              </a:lnSpc>
              <a:spcBef>
                <a:spcPts val="100"/>
              </a:spcBef>
              <a:tabLst>
                <a:tab pos="1908810" algn="l"/>
              </a:tabLst>
            </a:pPr>
            <a:r>
              <a:rPr sz="2600" spc="-15" dirty="0">
                <a:solidFill>
                  <a:srgbClr val="336600"/>
                </a:solidFill>
                <a:latin typeface="Arial"/>
                <a:cs typeface="Arial"/>
              </a:rPr>
              <a:t>applied</a:t>
            </a:r>
            <a:r>
              <a:rPr sz="2600" spc="-40" dirty="0">
                <a:solidFill>
                  <a:srgbClr val="336600"/>
                </a:solidFill>
                <a:latin typeface="Arial"/>
                <a:cs typeface="Arial"/>
              </a:rPr>
              <a:t> </a:t>
            </a:r>
            <a:r>
              <a:rPr sz="2600" spc="-10" dirty="0">
                <a:solidFill>
                  <a:srgbClr val="336600"/>
                </a:solidFill>
                <a:latin typeface="Arial"/>
                <a:cs typeface="Arial"/>
              </a:rPr>
              <a:t>to</a:t>
            </a:r>
            <a:r>
              <a:rPr sz="2600" spc="-30" dirty="0">
                <a:solidFill>
                  <a:srgbClr val="336600"/>
                </a:solidFill>
                <a:latin typeface="Arial"/>
                <a:cs typeface="Arial"/>
              </a:rPr>
              <a:t> </a:t>
            </a:r>
            <a:r>
              <a:rPr sz="2600" b="1" i="1" spc="260" dirty="0">
                <a:latin typeface="Calibri"/>
                <a:cs typeface="Calibri"/>
              </a:rPr>
              <a:t>x	</a:t>
            </a:r>
            <a:r>
              <a:rPr sz="2600" spc="-20" dirty="0">
                <a:solidFill>
                  <a:srgbClr val="336600"/>
                </a:solidFill>
                <a:latin typeface="Arial"/>
                <a:cs typeface="Arial"/>
              </a:rPr>
              <a:t>sweeps</a:t>
            </a:r>
            <a:r>
              <a:rPr sz="2600" spc="-125" dirty="0">
                <a:solidFill>
                  <a:srgbClr val="336600"/>
                </a:solidFill>
                <a:latin typeface="Arial"/>
                <a:cs typeface="Arial"/>
              </a:rPr>
              <a:t> </a:t>
            </a:r>
            <a:r>
              <a:rPr sz="2600" dirty="0">
                <a:solidFill>
                  <a:srgbClr val="336600"/>
                </a:solidFill>
                <a:latin typeface="Arial"/>
                <a:cs typeface="Arial"/>
              </a:rPr>
              <a:t>a</a:t>
            </a:r>
            <a:endParaRPr sz="2600">
              <a:latin typeface="Arial"/>
              <a:cs typeface="Arial"/>
            </a:endParaRPr>
          </a:p>
        </p:txBody>
      </p:sp>
      <p:sp>
        <p:nvSpPr>
          <p:cNvPr id="8" name="object 8"/>
          <p:cNvSpPr txBox="1"/>
          <p:nvPr/>
        </p:nvSpPr>
        <p:spPr>
          <a:xfrm>
            <a:off x="1029843" y="5752338"/>
            <a:ext cx="3519804" cy="815340"/>
          </a:xfrm>
          <a:prstGeom prst="rect">
            <a:avLst/>
          </a:prstGeom>
        </p:spPr>
        <p:txBody>
          <a:bodyPr vert="horz" wrap="square" lIns="0" tIns="12700" rIns="0" bIns="0" rtlCol="0">
            <a:spAutoFit/>
          </a:bodyPr>
          <a:lstStyle/>
          <a:p>
            <a:pPr marL="12700">
              <a:lnSpc>
                <a:spcPts val="3110"/>
              </a:lnSpc>
              <a:spcBef>
                <a:spcPts val="100"/>
              </a:spcBef>
            </a:pPr>
            <a:r>
              <a:rPr sz="2600" spc="-20" dirty="0">
                <a:solidFill>
                  <a:srgbClr val="336600"/>
                </a:solidFill>
                <a:latin typeface="Arial"/>
                <a:cs typeface="Arial"/>
              </a:rPr>
              <a:t>manifold </a:t>
            </a:r>
            <a:r>
              <a:rPr sz="2600" dirty="0">
                <a:latin typeface="Lucida Calligraphy Italic"/>
                <a:cs typeface="Lucida Calligraphy Italic"/>
              </a:rPr>
              <a:t>M</a:t>
            </a:r>
            <a:r>
              <a:rPr sz="2600" dirty="0">
                <a:latin typeface="Times New Roman"/>
                <a:cs typeface="Times New Roman"/>
              </a:rPr>
              <a:t> </a:t>
            </a:r>
            <a:r>
              <a:rPr sz="2600" spc="-5" dirty="0">
                <a:solidFill>
                  <a:srgbClr val="336600"/>
                </a:solidFill>
                <a:latin typeface="Arial"/>
                <a:cs typeface="Arial"/>
              </a:rPr>
              <a:t>in</a:t>
            </a:r>
            <a:r>
              <a:rPr sz="2600" spc="-65" dirty="0">
                <a:solidFill>
                  <a:srgbClr val="336600"/>
                </a:solidFill>
                <a:latin typeface="Arial"/>
                <a:cs typeface="Arial"/>
              </a:rPr>
              <a:t> </a:t>
            </a:r>
            <a:r>
              <a:rPr sz="2600" i="1" spc="165" dirty="0">
                <a:latin typeface="Calibri"/>
                <a:cs typeface="Calibri"/>
              </a:rPr>
              <a:t>D</a:t>
            </a:r>
            <a:r>
              <a:rPr sz="2600" i="1" spc="165" dirty="0">
                <a:latin typeface="Times New Roman"/>
                <a:cs typeface="Times New Roman"/>
              </a:rPr>
              <a:t>-</a:t>
            </a:r>
            <a:endParaRPr sz="2600">
              <a:latin typeface="Times New Roman"/>
              <a:cs typeface="Times New Roman"/>
            </a:endParaRPr>
          </a:p>
          <a:p>
            <a:pPr marL="12700">
              <a:lnSpc>
                <a:spcPts val="3110"/>
              </a:lnSpc>
            </a:pPr>
            <a:r>
              <a:rPr sz="2600" spc="-20" dirty="0">
                <a:solidFill>
                  <a:srgbClr val="336600"/>
                </a:solidFill>
                <a:latin typeface="Arial"/>
                <a:cs typeface="Arial"/>
              </a:rPr>
              <a:t>dimensional </a:t>
            </a:r>
            <a:r>
              <a:rPr sz="2600" spc="-15" dirty="0">
                <a:solidFill>
                  <a:srgbClr val="336600"/>
                </a:solidFill>
                <a:latin typeface="Arial"/>
                <a:cs typeface="Arial"/>
              </a:rPr>
              <a:t>input</a:t>
            </a:r>
            <a:r>
              <a:rPr sz="2600" spc="-90" dirty="0">
                <a:solidFill>
                  <a:srgbClr val="336600"/>
                </a:solidFill>
                <a:latin typeface="Arial"/>
                <a:cs typeface="Arial"/>
              </a:rPr>
              <a:t> </a:t>
            </a:r>
            <a:r>
              <a:rPr sz="2600" spc="-20" dirty="0">
                <a:solidFill>
                  <a:srgbClr val="336600"/>
                </a:solidFill>
                <a:latin typeface="Arial"/>
                <a:cs typeface="Arial"/>
              </a:rPr>
              <a:t>space</a:t>
            </a:r>
            <a:endParaRPr sz="2600">
              <a:latin typeface="Arial"/>
              <a:cs typeface="Arial"/>
            </a:endParaRPr>
          </a:p>
        </p:txBody>
      </p:sp>
      <p:sp>
        <p:nvSpPr>
          <p:cNvPr id="9" name="object 9"/>
          <p:cNvSpPr/>
          <p:nvPr/>
        </p:nvSpPr>
        <p:spPr>
          <a:xfrm>
            <a:off x="5476788" y="1528317"/>
            <a:ext cx="3408100" cy="2422999"/>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6167246" y="6730238"/>
            <a:ext cx="1706880" cy="758825"/>
          </a:xfrm>
          <a:custGeom>
            <a:avLst/>
            <a:gdLst/>
            <a:ahLst/>
            <a:cxnLst/>
            <a:rect l="l" t="t" r="r" b="b"/>
            <a:pathLst>
              <a:path w="1706879" h="758825">
                <a:moveTo>
                  <a:pt x="0" y="0"/>
                </a:moveTo>
                <a:lnTo>
                  <a:pt x="1706879" y="0"/>
                </a:lnTo>
                <a:lnTo>
                  <a:pt x="1706879" y="758613"/>
                </a:lnTo>
                <a:lnTo>
                  <a:pt x="0" y="758613"/>
                </a:lnTo>
                <a:lnTo>
                  <a:pt x="0" y="0"/>
                </a:lnTo>
                <a:close/>
              </a:path>
            </a:pathLst>
          </a:custGeom>
          <a:solidFill>
            <a:srgbClr val="FFFFFF"/>
          </a:solidFill>
        </p:spPr>
        <p:txBody>
          <a:bodyPr wrap="square" lIns="0" tIns="0" rIns="0" bIns="0" rtlCol="0"/>
          <a:lstStyle/>
          <a:p>
            <a:endParaRPr/>
          </a:p>
        </p:txBody>
      </p:sp>
      <p:sp>
        <p:nvSpPr>
          <p:cNvPr id="12" name="object 12"/>
          <p:cNvSpPr txBox="1"/>
          <p:nvPr/>
        </p:nvSpPr>
        <p:spPr>
          <a:xfrm>
            <a:off x="699643" y="6933861"/>
            <a:ext cx="266065" cy="236854"/>
          </a:xfrm>
          <a:prstGeom prst="rect">
            <a:avLst/>
          </a:prstGeom>
        </p:spPr>
        <p:txBody>
          <a:bodyPr vert="horz" wrap="square" lIns="0" tIns="0" rIns="0" bIns="0" rtlCol="0">
            <a:spAutoFit/>
          </a:bodyPr>
          <a:lstStyle/>
          <a:p>
            <a:pPr marL="38100">
              <a:lnSpc>
                <a:spcPts val="1735"/>
              </a:lnSpc>
            </a:pPr>
            <a:r>
              <a:rPr sz="1500" dirty="0">
                <a:latin typeface="Times New Roman"/>
                <a:cs typeface="Times New Roman"/>
              </a:rPr>
              <a:t>15</a:t>
            </a:r>
            <a:endParaRPr sz="1500">
              <a:latin typeface="Times New Roman"/>
              <a:cs typeface="Times New Roman"/>
            </a:endParaRPr>
          </a:p>
        </p:txBody>
      </p:sp>
      <p:pic>
        <p:nvPicPr>
          <p:cNvPr id="14" name="Picture 13">
            <a:extLst>
              <a:ext uri="{FF2B5EF4-FFF2-40B4-BE49-F238E27FC236}">
                <a16:creationId xmlns:a16="http://schemas.microsoft.com/office/drawing/2014/main" id="{3FE0F565-8D41-B34C-BB42-B36E17D48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2362" y="4191213"/>
            <a:ext cx="4636220" cy="320353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683260" y="259080"/>
            <a:ext cx="8808720" cy="627864"/>
          </a:xfrm>
        </p:spPr>
        <p:txBody>
          <a:bodyPr/>
          <a:lstStyle/>
          <a:p>
            <a:pPr eaLnBrk="1" hangingPunct="1"/>
            <a:r>
              <a:rPr lang="en-US" sz="4080" dirty="0">
                <a:solidFill>
                  <a:srgbClr val="3333FF"/>
                </a:solidFill>
              </a:rPr>
              <a:t>Algorithmic complexity – big O</a:t>
            </a:r>
          </a:p>
        </p:txBody>
      </p:sp>
      <p:sp>
        <p:nvSpPr>
          <p:cNvPr id="184323" name="Rectangle 3"/>
          <p:cNvSpPr>
            <a:spLocks noGrp="1" noChangeArrowheads="1"/>
          </p:cNvSpPr>
          <p:nvPr>
            <p:ph type="body" idx="1"/>
          </p:nvPr>
        </p:nvSpPr>
        <p:spPr>
          <a:xfrm>
            <a:off x="942340" y="1122680"/>
            <a:ext cx="8808720" cy="5510996"/>
          </a:xfrm>
        </p:spPr>
        <p:txBody>
          <a:bodyPr/>
          <a:lstStyle/>
          <a:p>
            <a:pPr marL="457200" indent="-457200" eaLnBrk="1" hangingPunct="1">
              <a:buFont typeface="Arial" panose="020B0604020202020204" pitchFamily="34" charset="0"/>
              <a:buChar char="•"/>
            </a:pPr>
            <a:r>
              <a:rPr lang="en-US" sz="3173" dirty="0">
                <a:solidFill>
                  <a:schemeClr val="tx2"/>
                </a:solidFill>
              </a:rPr>
              <a:t>Measures of hardness (complicated; many issues remain open)</a:t>
            </a:r>
          </a:p>
          <a:p>
            <a:pPr marL="457200" indent="-457200" eaLnBrk="1" hangingPunct="1">
              <a:buFont typeface="Arial" panose="020B0604020202020204" pitchFamily="34" charset="0"/>
              <a:buChar char="•"/>
            </a:pPr>
            <a:r>
              <a:rPr lang="en-US" sz="3173" dirty="0">
                <a:solidFill>
                  <a:schemeClr val="tx2"/>
                </a:solidFill>
              </a:rPr>
              <a:t>Decidable</a:t>
            </a:r>
          </a:p>
          <a:p>
            <a:pPr marL="914400" lvl="1" indent="-457200" eaLnBrk="1" hangingPunct="1">
              <a:buFont typeface="Arial" panose="020B0604020202020204" pitchFamily="34" charset="0"/>
              <a:buChar char="•"/>
            </a:pPr>
            <a:r>
              <a:rPr lang="en-US" sz="2720" dirty="0">
                <a:solidFill>
                  <a:schemeClr val="tx2"/>
                </a:solidFill>
              </a:rPr>
              <a:t>Tractable</a:t>
            </a:r>
          </a:p>
          <a:p>
            <a:pPr marL="1257300" lvl="2" indent="-342900" eaLnBrk="1" hangingPunct="1">
              <a:buFont typeface="Arial" panose="020B0604020202020204" pitchFamily="34" charset="0"/>
              <a:buChar char="•"/>
            </a:pPr>
            <a:r>
              <a:rPr lang="en-US" sz="2267" dirty="0">
                <a:solidFill>
                  <a:schemeClr val="tx2"/>
                </a:solidFill>
              </a:rPr>
              <a:t>Reasonable</a:t>
            </a:r>
          </a:p>
          <a:p>
            <a:pPr marL="1714500" lvl="3" indent="-342900" eaLnBrk="1" hangingPunct="1">
              <a:buFont typeface="Arial" panose="020B0604020202020204" pitchFamily="34" charset="0"/>
              <a:buChar char="•"/>
            </a:pPr>
            <a:r>
              <a:rPr lang="en-US" sz="2040" dirty="0">
                <a:solidFill>
                  <a:schemeClr val="accent1"/>
                </a:solidFill>
              </a:rPr>
              <a:t>Practical</a:t>
            </a:r>
          </a:p>
          <a:p>
            <a:pPr marL="1714500" lvl="3" indent="-342900" eaLnBrk="1" hangingPunct="1">
              <a:buFont typeface="Arial" panose="020B0604020202020204" pitchFamily="34" charset="0"/>
              <a:buChar char="•"/>
            </a:pPr>
            <a:r>
              <a:rPr lang="en-US" sz="2040" dirty="0">
                <a:solidFill>
                  <a:schemeClr val="tx2"/>
                </a:solidFill>
              </a:rPr>
              <a:t>Impractical</a:t>
            </a:r>
          </a:p>
          <a:p>
            <a:pPr marL="1257300" lvl="2" indent="-342900" eaLnBrk="1" hangingPunct="1">
              <a:buFont typeface="Arial" panose="020B0604020202020204" pitchFamily="34" charset="0"/>
              <a:buChar char="•"/>
            </a:pPr>
            <a:r>
              <a:rPr lang="en-US" sz="2267" dirty="0">
                <a:solidFill>
                  <a:schemeClr val="tx2"/>
                </a:solidFill>
              </a:rPr>
              <a:t>Unreasonable</a:t>
            </a:r>
          </a:p>
          <a:p>
            <a:pPr marL="914400" lvl="1" indent="-457200" eaLnBrk="1" hangingPunct="1">
              <a:buFont typeface="Arial" panose="020B0604020202020204" pitchFamily="34" charset="0"/>
              <a:buChar char="•"/>
            </a:pPr>
            <a:r>
              <a:rPr lang="en-US" sz="2720" dirty="0">
                <a:solidFill>
                  <a:schemeClr val="tx2"/>
                </a:solidFill>
              </a:rPr>
              <a:t>Intractable</a:t>
            </a:r>
          </a:p>
          <a:p>
            <a:pPr marL="914400" lvl="1" indent="-457200" eaLnBrk="1" hangingPunct="1">
              <a:buFont typeface="Arial" panose="020B0604020202020204" pitchFamily="34" charset="0"/>
              <a:buChar char="•"/>
            </a:pPr>
            <a:r>
              <a:rPr lang="en-US" sz="2720" dirty="0">
                <a:solidFill>
                  <a:schemeClr val="tx2"/>
                </a:solidFill>
              </a:rPr>
              <a:t>NP (contains Polynomial class)</a:t>
            </a:r>
          </a:p>
          <a:p>
            <a:pPr marL="457200" indent="-457200" eaLnBrk="1" hangingPunct="1">
              <a:buFont typeface="Arial" panose="020B0604020202020204" pitchFamily="34" charset="0"/>
              <a:buChar char="•"/>
            </a:pPr>
            <a:r>
              <a:rPr lang="en-US" sz="3173" dirty="0">
                <a:solidFill>
                  <a:schemeClr val="tx2"/>
                </a:solidFill>
              </a:rPr>
              <a:t>Undecidable</a:t>
            </a:r>
          </a:p>
          <a:p>
            <a:pPr marL="457200" indent="-457200" eaLnBrk="1" hangingPunct="1">
              <a:buFont typeface="Arial" panose="020B0604020202020204" pitchFamily="34" charset="0"/>
              <a:buChar char="•"/>
            </a:pPr>
            <a:r>
              <a:rPr lang="en-US" sz="3173" dirty="0">
                <a:solidFill>
                  <a:schemeClr val="tx2"/>
                </a:solidFill>
              </a:rPr>
              <a:t>Many AI/ML problems undecidable</a:t>
            </a:r>
          </a:p>
          <a:p>
            <a:pPr marL="457200" indent="-457200" eaLnBrk="1" hangingPunct="1">
              <a:buFont typeface="Arial" panose="020B0604020202020204" pitchFamily="34" charset="0"/>
              <a:buChar char="•"/>
            </a:pPr>
            <a:endParaRPr lang="en-US" sz="3173" dirty="0">
              <a:solidFill>
                <a:schemeClr val="tx2"/>
              </a:solidFill>
            </a:endParaRPr>
          </a:p>
        </p:txBody>
      </p:sp>
      <p:sp>
        <p:nvSpPr>
          <p:cNvPr id="184324" name="TextBox 3"/>
          <p:cNvSpPr txBox="1">
            <a:spLocks noChangeArrowheads="1"/>
          </p:cNvSpPr>
          <p:nvPr/>
        </p:nvSpPr>
        <p:spPr bwMode="auto">
          <a:xfrm>
            <a:off x="405586" y="6400800"/>
            <a:ext cx="9882228" cy="1200329"/>
          </a:xfrm>
          <a:prstGeom prst="rect">
            <a:avLst/>
          </a:prstGeom>
          <a:noFill/>
          <a:ln w="9525">
            <a:noFill/>
            <a:miter lim="800000"/>
            <a:headEnd/>
            <a:tailEnd/>
          </a:ln>
        </p:spPr>
        <p:txBody>
          <a:bodyPr wrap="square">
            <a:prstTxWarp prst="textNoShape">
              <a:avLst/>
            </a:prstTxWarp>
            <a:spAutoFit/>
          </a:bodyPr>
          <a:lstStyle/>
          <a:p>
            <a:r>
              <a:rPr lang="en-US" sz="3600" dirty="0">
                <a:solidFill>
                  <a:srgbClr val="FF0000"/>
                </a:solidFill>
              </a:rPr>
              <a:t>No matter what the class, approximations are often used</a:t>
            </a:r>
          </a:p>
        </p:txBody>
      </p:sp>
    </p:spTree>
    <p:extLst>
      <p:ext uri="{BB962C8B-B14F-4D97-AF65-F5344CB8AC3E}">
        <p14:creationId xmlns:p14="http://schemas.microsoft.com/office/powerpoint/2010/main" val="2725833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03300" y="37893"/>
            <a:ext cx="8915401" cy="689932"/>
          </a:xfrm>
          <a:prstGeom prst="rect">
            <a:avLst/>
          </a:prstGeom>
        </p:spPr>
        <p:txBody>
          <a:bodyPr vert="horz" wrap="square" lIns="0" tIns="12700" rIns="0" bIns="0" rtlCol="0">
            <a:spAutoFit/>
          </a:bodyPr>
          <a:lstStyle/>
          <a:p>
            <a:pPr marL="12700">
              <a:lnSpc>
                <a:spcPct val="100000"/>
              </a:lnSpc>
              <a:spcBef>
                <a:spcPts val="100"/>
              </a:spcBef>
            </a:pPr>
            <a:r>
              <a:rPr spc="-25" dirty="0"/>
              <a:t>Regularization</a:t>
            </a:r>
            <a:r>
              <a:rPr lang="en-US" spc="-25" dirty="0"/>
              <a:t> &amp; any modification</a:t>
            </a:r>
            <a:endParaRPr spc="-20" dirty="0"/>
          </a:p>
        </p:txBody>
      </p:sp>
      <p:sp>
        <p:nvSpPr>
          <p:cNvPr id="5" name="object 5"/>
          <p:cNvSpPr txBox="1"/>
          <p:nvPr/>
        </p:nvSpPr>
        <p:spPr>
          <a:xfrm>
            <a:off x="2242324" y="725966"/>
            <a:ext cx="8458200" cy="7544373"/>
          </a:xfrm>
          <a:prstGeom prst="rect">
            <a:avLst/>
          </a:prstGeom>
        </p:spPr>
        <p:txBody>
          <a:bodyPr vert="horz" wrap="square" lIns="0" tIns="95250" rIns="0" bIns="0" rtlCol="0">
            <a:spAutoFit/>
          </a:bodyPr>
          <a:lstStyle/>
          <a:p>
            <a:pPr marL="534035" indent="-508634">
              <a:lnSpc>
                <a:spcPct val="100000"/>
              </a:lnSpc>
              <a:spcBef>
                <a:spcPts val="750"/>
              </a:spcBef>
              <a:buAutoNum type="arabicPeriod"/>
              <a:tabLst>
                <a:tab pos="533400" algn="l"/>
                <a:tab pos="534035" algn="l"/>
              </a:tabLst>
            </a:pPr>
            <a:r>
              <a:rPr sz="2400" spc="-25" dirty="0">
                <a:solidFill>
                  <a:srgbClr val="3333CC"/>
                </a:solidFill>
                <a:latin typeface="Arial"/>
                <a:cs typeface="Arial"/>
              </a:rPr>
              <a:t>Parameter </a:t>
            </a:r>
            <a:r>
              <a:rPr sz="2400" spc="-20" dirty="0">
                <a:solidFill>
                  <a:srgbClr val="3333CC"/>
                </a:solidFill>
                <a:latin typeface="Arial"/>
                <a:cs typeface="Arial"/>
              </a:rPr>
              <a:t>Norm</a:t>
            </a:r>
            <a:r>
              <a:rPr sz="2400" spc="-55" dirty="0">
                <a:solidFill>
                  <a:srgbClr val="3333CC"/>
                </a:solidFill>
                <a:latin typeface="Arial"/>
                <a:cs typeface="Arial"/>
              </a:rPr>
              <a:t> </a:t>
            </a:r>
            <a:r>
              <a:rPr sz="2400" spc="-20" dirty="0">
                <a:solidFill>
                  <a:srgbClr val="3333CC"/>
                </a:solidFill>
                <a:latin typeface="Arial"/>
                <a:cs typeface="Arial"/>
              </a:rPr>
              <a:t>Penalties</a:t>
            </a:r>
            <a:endParaRPr sz="2400" dirty="0">
              <a:latin typeface="Arial"/>
              <a:cs typeface="Arial"/>
            </a:endParaRPr>
          </a:p>
          <a:p>
            <a:pPr marL="421005">
              <a:lnSpc>
                <a:spcPct val="100000"/>
              </a:lnSpc>
              <a:spcBef>
                <a:spcPts val="565"/>
              </a:spcBef>
              <a:tabLst>
                <a:tab pos="929005" algn="l"/>
              </a:tabLst>
            </a:pPr>
            <a:r>
              <a:rPr sz="2000" dirty="0">
                <a:solidFill>
                  <a:srgbClr val="336600"/>
                </a:solidFill>
                <a:latin typeface="Arial"/>
                <a:cs typeface="Arial"/>
              </a:rPr>
              <a:t>–	(</a:t>
            </a:r>
            <a:r>
              <a:rPr sz="2000" i="1" dirty="0">
                <a:latin typeface="Times New Roman"/>
                <a:cs typeface="Times New Roman"/>
              </a:rPr>
              <a:t>L</a:t>
            </a:r>
            <a:r>
              <a:rPr sz="2000" baseline="24691" dirty="0">
                <a:latin typeface="Times New Roman"/>
                <a:cs typeface="Times New Roman"/>
              </a:rPr>
              <a:t>2</a:t>
            </a:r>
            <a:r>
              <a:rPr sz="2000" dirty="0">
                <a:solidFill>
                  <a:srgbClr val="336600"/>
                </a:solidFill>
                <a:latin typeface="Arial"/>
                <a:cs typeface="Arial"/>
              </a:rPr>
              <a:t>- </a:t>
            </a:r>
            <a:r>
              <a:rPr sz="2000" spc="-10" dirty="0">
                <a:solidFill>
                  <a:srgbClr val="336600"/>
                </a:solidFill>
                <a:latin typeface="Arial"/>
                <a:cs typeface="Arial"/>
              </a:rPr>
              <a:t>and </a:t>
            </a:r>
            <a:r>
              <a:rPr sz="2000" i="1" dirty="0">
                <a:latin typeface="Times New Roman"/>
                <a:cs typeface="Times New Roman"/>
              </a:rPr>
              <a:t>L</a:t>
            </a:r>
            <a:r>
              <a:rPr sz="2000" baseline="24691" dirty="0">
                <a:latin typeface="Times New Roman"/>
                <a:cs typeface="Times New Roman"/>
              </a:rPr>
              <a:t>1</a:t>
            </a:r>
            <a:r>
              <a:rPr sz="2000" dirty="0">
                <a:solidFill>
                  <a:srgbClr val="336600"/>
                </a:solidFill>
                <a:latin typeface="Arial"/>
                <a:cs typeface="Arial"/>
              </a:rPr>
              <a:t>-</a:t>
            </a:r>
            <a:r>
              <a:rPr sz="2000" spc="-60" dirty="0">
                <a:solidFill>
                  <a:srgbClr val="336600"/>
                </a:solidFill>
                <a:latin typeface="Arial"/>
                <a:cs typeface="Arial"/>
              </a:rPr>
              <a:t> </a:t>
            </a:r>
            <a:r>
              <a:rPr sz="2000" spc="-15" dirty="0">
                <a:solidFill>
                  <a:srgbClr val="336600"/>
                </a:solidFill>
                <a:latin typeface="Arial"/>
                <a:cs typeface="Arial"/>
              </a:rPr>
              <a:t>regularization)</a:t>
            </a:r>
            <a:endParaRPr sz="2000" dirty="0">
              <a:latin typeface="Arial"/>
              <a:cs typeface="Arial"/>
            </a:endParaRPr>
          </a:p>
          <a:p>
            <a:pPr marL="534035" indent="-508634">
              <a:lnSpc>
                <a:spcPct val="100000"/>
              </a:lnSpc>
              <a:spcBef>
                <a:spcPts val="755"/>
              </a:spcBef>
              <a:buAutoNum type="arabicPeriod" startAt="2"/>
              <a:tabLst>
                <a:tab pos="533400" algn="l"/>
                <a:tab pos="534035" algn="l"/>
              </a:tabLst>
            </a:pPr>
            <a:r>
              <a:rPr sz="2400" spc="-20" dirty="0">
                <a:solidFill>
                  <a:srgbClr val="3333CC"/>
                </a:solidFill>
                <a:latin typeface="Arial"/>
                <a:cs typeface="Arial"/>
              </a:rPr>
              <a:t>Norm Penalties </a:t>
            </a:r>
            <a:r>
              <a:rPr sz="2400" spc="-15" dirty="0">
                <a:solidFill>
                  <a:srgbClr val="3333CC"/>
                </a:solidFill>
                <a:latin typeface="Arial"/>
                <a:cs typeface="Arial"/>
              </a:rPr>
              <a:t>as </a:t>
            </a:r>
            <a:r>
              <a:rPr sz="2400" spc="-20" dirty="0">
                <a:solidFill>
                  <a:srgbClr val="3333CC"/>
                </a:solidFill>
                <a:latin typeface="Arial"/>
                <a:cs typeface="Arial"/>
              </a:rPr>
              <a:t>Constrained</a:t>
            </a:r>
            <a:r>
              <a:rPr sz="2400" spc="-110" dirty="0">
                <a:solidFill>
                  <a:srgbClr val="3333CC"/>
                </a:solidFill>
                <a:latin typeface="Arial"/>
                <a:cs typeface="Arial"/>
              </a:rPr>
              <a:t> </a:t>
            </a:r>
            <a:r>
              <a:rPr sz="2400" spc="-20" dirty="0">
                <a:solidFill>
                  <a:srgbClr val="3333CC"/>
                </a:solidFill>
                <a:latin typeface="Arial"/>
                <a:cs typeface="Arial"/>
              </a:rPr>
              <a:t>Optimization</a:t>
            </a:r>
            <a:endParaRPr sz="2400" dirty="0">
              <a:latin typeface="Arial"/>
              <a:cs typeface="Arial"/>
            </a:endParaRPr>
          </a:p>
          <a:p>
            <a:pPr marL="534035" marR="1156335" indent="-508634">
              <a:lnSpc>
                <a:spcPts val="3790"/>
              </a:lnSpc>
              <a:spcBef>
                <a:spcPts val="815"/>
              </a:spcBef>
              <a:buAutoNum type="arabicPeriod" startAt="2"/>
              <a:tabLst>
                <a:tab pos="533400" algn="l"/>
                <a:tab pos="534035" algn="l"/>
              </a:tabLst>
            </a:pPr>
            <a:r>
              <a:rPr sz="2400" spc="-20" dirty="0">
                <a:solidFill>
                  <a:srgbClr val="3333CC"/>
                </a:solidFill>
                <a:latin typeface="Arial"/>
                <a:cs typeface="Arial"/>
              </a:rPr>
              <a:t>Regularization and </a:t>
            </a:r>
            <a:r>
              <a:rPr sz="2400" spc="-25" dirty="0">
                <a:solidFill>
                  <a:srgbClr val="3333CC"/>
                </a:solidFill>
                <a:latin typeface="Arial"/>
                <a:cs typeface="Arial"/>
              </a:rPr>
              <a:t>Under-constrained  </a:t>
            </a:r>
            <a:r>
              <a:rPr sz="2400" spc="-20" dirty="0">
                <a:solidFill>
                  <a:srgbClr val="3333CC"/>
                </a:solidFill>
                <a:latin typeface="Arial"/>
                <a:cs typeface="Arial"/>
              </a:rPr>
              <a:t>Problems</a:t>
            </a:r>
            <a:endParaRPr sz="2400" dirty="0">
              <a:latin typeface="Arial"/>
              <a:cs typeface="Arial"/>
            </a:endParaRPr>
          </a:p>
          <a:p>
            <a:pPr marL="534035" indent="-508634">
              <a:lnSpc>
                <a:spcPct val="100000"/>
              </a:lnSpc>
              <a:spcBef>
                <a:spcPts val="650"/>
              </a:spcBef>
              <a:buAutoNum type="arabicPeriod" startAt="2"/>
              <a:tabLst>
                <a:tab pos="533400" algn="l"/>
                <a:tab pos="534035" algn="l"/>
              </a:tabLst>
            </a:pPr>
            <a:r>
              <a:rPr sz="2400" spc="-20" dirty="0">
                <a:solidFill>
                  <a:srgbClr val="3333CC"/>
                </a:solidFill>
                <a:latin typeface="Arial"/>
                <a:cs typeface="Arial"/>
              </a:rPr>
              <a:t>Data Set</a:t>
            </a:r>
            <a:r>
              <a:rPr sz="2400" spc="-45" dirty="0">
                <a:solidFill>
                  <a:srgbClr val="3333CC"/>
                </a:solidFill>
                <a:latin typeface="Arial"/>
                <a:cs typeface="Arial"/>
              </a:rPr>
              <a:t> </a:t>
            </a:r>
            <a:r>
              <a:rPr sz="2400" spc="-25" dirty="0">
                <a:solidFill>
                  <a:srgbClr val="3333CC"/>
                </a:solidFill>
                <a:latin typeface="Arial"/>
                <a:cs typeface="Arial"/>
              </a:rPr>
              <a:t>Augmentation</a:t>
            </a:r>
            <a:endParaRPr sz="2400" dirty="0">
              <a:latin typeface="Arial"/>
              <a:cs typeface="Arial"/>
            </a:endParaRPr>
          </a:p>
          <a:p>
            <a:pPr marL="534035" indent="-508634">
              <a:lnSpc>
                <a:spcPct val="100000"/>
              </a:lnSpc>
              <a:spcBef>
                <a:spcPts val="675"/>
              </a:spcBef>
              <a:buAutoNum type="arabicPeriod" startAt="2"/>
              <a:tabLst>
                <a:tab pos="533400" algn="l"/>
                <a:tab pos="534035" algn="l"/>
              </a:tabLst>
            </a:pPr>
            <a:r>
              <a:rPr sz="2400" spc="-15" dirty="0">
                <a:solidFill>
                  <a:srgbClr val="3333CC"/>
                </a:solidFill>
                <a:latin typeface="Arial"/>
                <a:cs typeface="Arial"/>
              </a:rPr>
              <a:t>Noise</a:t>
            </a:r>
            <a:r>
              <a:rPr sz="2400" spc="-40" dirty="0">
                <a:solidFill>
                  <a:srgbClr val="3333CC"/>
                </a:solidFill>
                <a:latin typeface="Arial"/>
                <a:cs typeface="Arial"/>
              </a:rPr>
              <a:t> </a:t>
            </a:r>
            <a:r>
              <a:rPr sz="2400" spc="-25" dirty="0">
                <a:solidFill>
                  <a:srgbClr val="3333CC"/>
                </a:solidFill>
                <a:latin typeface="Arial"/>
                <a:cs typeface="Arial"/>
              </a:rPr>
              <a:t>Robustness</a:t>
            </a:r>
            <a:endParaRPr lang="en-US" sz="2400" spc="-25" dirty="0">
              <a:solidFill>
                <a:srgbClr val="3333CC"/>
              </a:solidFill>
              <a:latin typeface="Arial"/>
              <a:cs typeface="Arial"/>
            </a:endParaRP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Semi-supervised learning</a:t>
            </a:r>
            <a:endParaRPr lang="en-US" sz="2400" dirty="0">
              <a:solidFill>
                <a:srgbClr val="000000"/>
              </a:solidFill>
              <a:latin typeface="Arial" panose="020B0604020202020204" pitchFamily="34" charset="0"/>
            </a:endParaRP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Multi-task learning</a:t>
            </a:r>
            <a:endParaRPr lang="en-US" sz="2400" dirty="0">
              <a:solidFill>
                <a:srgbClr val="000000"/>
              </a:solidFill>
              <a:latin typeface="Arial" panose="020B0604020202020204" pitchFamily="34" charset="0"/>
            </a:endParaRP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Early Stopping</a:t>
            </a:r>
            <a:endParaRPr lang="en-US" sz="2400" dirty="0">
              <a:solidFill>
                <a:srgbClr val="000000"/>
              </a:solidFill>
              <a:latin typeface="Arial" panose="020B0604020202020204" pitchFamily="34" charset="0"/>
            </a:endParaRP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Parameter tying and parameter sharing</a:t>
            </a: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Sparse representations</a:t>
            </a:r>
            <a:endParaRPr lang="en-US" sz="2400" dirty="0">
              <a:solidFill>
                <a:srgbClr val="000000"/>
              </a:solidFill>
              <a:latin typeface="Arial" panose="020B0604020202020204" pitchFamily="34" charset="0"/>
            </a:endParaRP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Bagging and other ensemble methods  </a:t>
            </a: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Dropout</a:t>
            </a:r>
            <a:endParaRPr lang="en-US" sz="2400" dirty="0">
              <a:solidFill>
                <a:srgbClr val="000000"/>
              </a:solidFill>
              <a:latin typeface="Arial" panose="020B0604020202020204" pitchFamily="34" charset="0"/>
            </a:endParaRP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Adversarial training</a:t>
            </a: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Tangent methods</a:t>
            </a:r>
            <a:endParaRPr lang="en-US" sz="2400" dirty="0">
              <a:solidFill>
                <a:srgbClr val="000000"/>
              </a:solidFill>
              <a:latin typeface="Arial" panose="020B0604020202020204" pitchFamily="34" charset="0"/>
            </a:endParaRPr>
          </a:p>
          <a:p>
            <a:pPr marL="534035" indent="-508634">
              <a:lnSpc>
                <a:spcPct val="100000"/>
              </a:lnSpc>
              <a:spcBef>
                <a:spcPts val="675"/>
              </a:spcBef>
              <a:buAutoNum type="arabicPeriod" startAt="2"/>
              <a:tabLst>
                <a:tab pos="533400" algn="l"/>
                <a:tab pos="534035" algn="l"/>
              </a:tabLst>
            </a:pPr>
            <a:endParaRPr sz="3200" dirty="0">
              <a:latin typeface="Arial"/>
              <a:cs typeface="Arial"/>
            </a:endParaRPr>
          </a:p>
        </p:txBody>
      </p:sp>
    </p:spTree>
    <p:extLst>
      <p:ext uri="{BB962C8B-B14F-4D97-AF65-F5344CB8AC3E}">
        <p14:creationId xmlns:p14="http://schemas.microsoft.com/office/powerpoint/2010/main" val="1862610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16322" y="286478"/>
            <a:ext cx="8413750" cy="741680"/>
          </a:xfrm>
          <a:prstGeom prst="rect">
            <a:avLst/>
          </a:prstGeom>
        </p:spPr>
        <p:txBody>
          <a:bodyPr vert="horz" wrap="square" lIns="0" tIns="12700" rIns="0" bIns="0" rtlCol="0">
            <a:spAutoFit/>
          </a:bodyPr>
          <a:lstStyle/>
          <a:p>
            <a:pPr marL="12700">
              <a:lnSpc>
                <a:spcPct val="100000"/>
              </a:lnSpc>
              <a:spcBef>
                <a:spcPts val="100"/>
              </a:spcBef>
            </a:pPr>
            <a:r>
              <a:rPr sz="4700" spc="-5" dirty="0"/>
              <a:t>Tangent Prop as</a:t>
            </a:r>
            <a:r>
              <a:rPr sz="4700" spc="-20" dirty="0"/>
              <a:t> </a:t>
            </a:r>
            <a:r>
              <a:rPr sz="4700" spc="-10" dirty="0"/>
              <a:t>Regularization</a:t>
            </a:r>
            <a:endParaRPr sz="4700" dirty="0"/>
          </a:p>
        </p:txBody>
      </p:sp>
      <p:sp>
        <p:nvSpPr>
          <p:cNvPr id="5" name="object 5"/>
          <p:cNvSpPr txBox="1"/>
          <p:nvPr/>
        </p:nvSpPr>
        <p:spPr>
          <a:xfrm>
            <a:off x="921910" y="1129538"/>
            <a:ext cx="7651750" cy="1739264"/>
          </a:xfrm>
          <a:prstGeom prst="rect">
            <a:avLst/>
          </a:prstGeom>
        </p:spPr>
        <p:txBody>
          <a:bodyPr vert="horz" wrap="square" lIns="0" tIns="114935" rIns="0" bIns="0" rtlCol="0">
            <a:spAutoFit/>
          </a:bodyPr>
          <a:lstStyle/>
          <a:p>
            <a:pPr marL="378460" indent="-365760">
              <a:lnSpc>
                <a:spcPct val="100000"/>
              </a:lnSpc>
              <a:spcBef>
                <a:spcPts val="905"/>
              </a:spcBef>
              <a:buChar char="•"/>
              <a:tabLst>
                <a:tab pos="377825" algn="l"/>
                <a:tab pos="378460" algn="l"/>
              </a:tabLst>
            </a:pPr>
            <a:r>
              <a:rPr sz="3400" dirty="0">
                <a:solidFill>
                  <a:srgbClr val="3333CC"/>
                </a:solidFill>
                <a:latin typeface="Arial"/>
                <a:cs typeface="Arial"/>
              </a:rPr>
              <a:t>Under a transformation of input</a:t>
            </a:r>
            <a:r>
              <a:rPr sz="3400" spc="-70" dirty="0">
                <a:solidFill>
                  <a:srgbClr val="3333CC"/>
                </a:solidFill>
                <a:latin typeface="Arial"/>
                <a:cs typeface="Arial"/>
              </a:rPr>
              <a:t> </a:t>
            </a:r>
            <a:r>
              <a:rPr sz="3400" dirty="0">
                <a:solidFill>
                  <a:srgbClr val="3333CC"/>
                </a:solidFill>
                <a:latin typeface="Arial"/>
                <a:cs typeface="Arial"/>
              </a:rPr>
              <a:t>vector</a:t>
            </a:r>
            <a:endParaRPr sz="3400" dirty="0">
              <a:latin typeface="Arial"/>
              <a:cs typeface="Arial"/>
            </a:endParaRPr>
          </a:p>
          <a:p>
            <a:pPr marL="805180" lvl="1" indent="-304800">
              <a:lnSpc>
                <a:spcPct val="100000"/>
              </a:lnSpc>
              <a:spcBef>
                <a:spcPts val="710"/>
              </a:spcBef>
              <a:buChar char="–"/>
              <a:tabLst>
                <a:tab pos="805180" algn="l"/>
              </a:tabLst>
            </a:pPr>
            <a:r>
              <a:rPr sz="3000" spc="-5" dirty="0">
                <a:solidFill>
                  <a:srgbClr val="336600"/>
                </a:solidFill>
                <a:latin typeface="Arial"/>
                <a:cs typeface="Arial"/>
              </a:rPr>
              <a:t>The network output </a:t>
            </a:r>
            <a:r>
              <a:rPr sz="3000" spc="-10" dirty="0">
                <a:solidFill>
                  <a:srgbClr val="336600"/>
                </a:solidFill>
                <a:latin typeface="Arial"/>
                <a:cs typeface="Arial"/>
              </a:rPr>
              <a:t>vector </a:t>
            </a:r>
            <a:r>
              <a:rPr sz="3000" spc="-5" dirty="0">
                <a:solidFill>
                  <a:srgbClr val="336600"/>
                </a:solidFill>
                <a:latin typeface="Arial"/>
                <a:cs typeface="Arial"/>
              </a:rPr>
              <a:t>will</a:t>
            </a:r>
            <a:r>
              <a:rPr sz="3000" spc="-75" dirty="0">
                <a:solidFill>
                  <a:srgbClr val="336600"/>
                </a:solidFill>
                <a:latin typeface="Arial"/>
                <a:cs typeface="Arial"/>
              </a:rPr>
              <a:t> </a:t>
            </a:r>
            <a:r>
              <a:rPr sz="3000" spc="-5" dirty="0">
                <a:solidFill>
                  <a:srgbClr val="336600"/>
                </a:solidFill>
                <a:latin typeface="Arial"/>
                <a:cs typeface="Arial"/>
              </a:rPr>
              <a:t>change</a:t>
            </a:r>
            <a:endParaRPr sz="3000" dirty="0">
              <a:latin typeface="Arial"/>
              <a:cs typeface="Arial"/>
            </a:endParaRPr>
          </a:p>
          <a:p>
            <a:pPr marL="805180" lvl="1" indent="-304800">
              <a:lnSpc>
                <a:spcPct val="100000"/>
              </a:lnSpc>
              <a:spcBef>
                <a:spcPts val="700"/>
              </a:spcBef>
              <a:buChar char="–"/>
              <a:tabLst>
                <a:tab pos="805180" algn="l"/>
              </a:tabLst>
            </a:pPr>
            <a:r>
              <a:rPr sz="3000" spc="-10" dirty="0">
                <a:solidFill>
                  <a:srgbClr val="336600"/>
                </a:solidFill>
                <a:latin typeface="Arial"/>
                <a:cs typeface="Arial"/>
              </a:rPr>
              <a:t>Derivative </a:t>
            </a:r>
            <a:r>
              <a:rPr sz="3000" spc="-5" dirty="0">
                <a:solidFill>
                  <a:srgbClr val="336600"/>
                </a:solidFill>
                <a:latin typeface="Arial"/>
                <a:cs typeface="Arial"/>
              </a:rPr>
              <a:t>of output </a:t>
            </a:r>
            <a:r>
              <a:rPr sz="3000" i="1" spc="-114" dirty="0">
                <a:latin typeface="Cambria"/>
                <a:cs typeface="Cambria"/>
              </a:rPr>
              <a:t>k </a:t>
            </a:r>
            <a:r>
              <a:rPr sz="3000" spc="-5" dirty="0">
                <a:solidFill>
                  <a:srgbClr val="336600"/>
                </a:solidFill>
                <a:latin typeface="Arial"/>
                <a:cs typeface="Arial"/>
              </a:rPr>
              <a:t>wrt </a:t>
            </a:r>
            <a:r>
              <a:rPr sz="3000" i="1" dirty="0">
                <a:latin typeface="Cambria"/>
                <a:cs typeface="Cambria"/>
              </a:rPr>
              <a:t>ξ </a:t>
            </a:r>
            <a:r>
              <a:rPr sz="3000" dirty="0">
                <a:solidFill>
                  <a:srgbClr val="336600"/>
                </a:solidFill>
                <a:latin typeface="Arial"/>
                <a:cs typeface="Arial"/>
              </a:rPr>
              <a:t>is </a:t>
            </a:r>
            <a:r>
              <a:rPr sz="3000" spc="-5" dirty="0">
                <a:solidFill>
                  <a:srgbClr val="336600"/>
                </a:solidFill>
                <a:latin typeface="Arial"/>
                <a:cs typeface="Arial"/>
              </a:rPr>
              <a:t>given</a:t>
            </a:r>
            <a:r>
              <a:rPr sz="3000" spc="-220" dirty="0">
                <a:solidFill>
                  <a:srgbClr val="336600"/>
                </a:solidFill>
                <a:latin typeface="Arial"/>
                <a:cs typeface="Arial"/>
              </a:rPr>
              <a:t> </a:t>
            </a:r>
            <a:r>
              <a:rPr sz="3000" spc="-5" dirty="0">
                <a:solidFill>
                  <a:srgbClr val="336600"/>
                </a:solidFill>
                <a:latin typeface="Arial"/>
                <a:cs typeface="Arial"/>
              </a:rPr>
              <a:t>by</a:t>
            </a:r>
            <a:endParaRPr sz="3000" dirty="0">
              <a:latin typeface="Arial"/>
              <a:cs typeface="Arial"/>
            </a:endParaRPr>
          </a:p>
        </p:txBody>
      </p:sp>
      <p:sp>
        <p:nvSpPr>
          <p:cNvPr id="6" name="object 6"/>
          <p:cNvSpPr txBox="1"/>
          <p:nvPr/>
        </p:nvSpPr>
        <p:spPr>
          <a:xfrm>
            <a:off x="727015" y="3717185"/>
            <a:ext cx="9072880" cy="1094105"/>
          </a:xfrm>
          <a:prstGeom prst="rect">
            <a:avLst/>
          </a:prstGeom>
        </p:spPr>
        <p:txBody>
          <a:bodyPr vert="horz" wrap="square" lIns="0" tIns="79375" rIns="0" bIns="0" rtlCol="0">
            <a:spAutoFit/>
          </a:bodyPr>
          <a:lstStyle/>
          <a:p>
            <a:pPr marL="1257300" indent="-243840">
              <a:lnSpc>
                <a:spcPct val="100000"/>
              </a:lnSpc>
              <a:spcBef>
                <a:spcPts val="625"/>
              </a:spcBef>
              <a:buChar char="•"/>
              <a:tabLst>
                <a:tab pos="1257300" algn="l"/>
              </a:tabLst>
            </a:pPr>
            <a:r>
              <a:rPr sz="2600" spc="-20" dirty="0">
                <a:solidFill>
                  <a:srgbClr val="660066"/>
                </a:solidFill>
                <a:latin typeface="Arial"/>
                <a:cs typeface="Arial"/>
              </a:rPr>
              <a:t>where </a:t>
            </a:r>
            <a:r>
              <a:rPr sz="2600" i="1" spc="185" dirty="0">
                <a:latin typeface="Cambria"/>
                <a:cs typeface="Cambria"/>
              </a:rPr>
              <a:t>J</a:t>
            </a:r>
            <a:r>
              <a:rPr sz="2550" i="1" spc="277" baseline="-16339" dirty="0">
                <a:latin typeface="Cambria"/>
                <a:cs typeface="Cambria"/>
              </a:rPr>
              <a:t>ki </a:t>
            </a:r>
            <a:r>
              <a:rPr sz="2600" spc="-5" dirty="0">
                <a:solidFill>
                  <a:srgbClr val="660066"/>
                </a:solidFill>
                <a:latin typeface="Arial"/>
                <a:cs typeface="Arial"/>
              </a:rPr>
              <a:t>is </a:t>
            </a:r>
            <a:r>
              <a:rPr sz="2600" spc="-15" dirty="0">
                <a:solidFill>
                  <a:srgbClr val="660066"/>
                </a:solidFill>
                <a:latin typeface="Arial"/>
                <a:cs typeface="Arial"/>
              </a:rPr>
              <a:t>the </a:t>
            </a:r>
            <a:r>
              <a:rPr sz="2600" spc="130" dirty="0">
                <a:latin typeface="Calibri"/>
                <a:cs typeface="Calibri"/>
              </a:rPr>
              <a:t>(</a:t>
            </a:r>
            <a:r>
              <a:rPr sz="2600" i="1" spc="130" dirty="0">
                <a:latin typeface="Cambria"/>
                <a:cs typeface="Cambria"/>
              </a:rPr>
              <a:t>k,i</a:t>
            </a:r>
            <a:r>
              <a:rPr sz="2600" spc="130" dirty="0">
                <a:latin typeface="Calibri"/>
                <a:cs typeface="Calibri"/>
              </a:rPr>
              <a:t>) </a:t>
            </a:r>
            <a:r>
              <a:rPr sz="2600" spc="-20" dirty="0">
                <a:solidFill>
                  <a:srgbClr val="660066"/>
                </a:solidFill>
                <a:latin typeface="Arial"/>
                <a:cs typeface="Arial"/>
              </a:rPr>
              <a:t>element </a:t>
            </a:r>
            <a:r>
              <a:rPr sz="2600" spc="-10" dirty="0">
                <a:solidFill>
                  <a:srgbClr val="660066"/>
                </a:solidFill>
                <a:latin typeface="Arial"/>
                <a:cs typeface="Arial"/>
              </a:rPr>
              <a:t>of </a:t>
            </a:r>
            <a:r>
              <a:rPr sz="2600" spc="-20" dirty="0">
                <a:solidFill>
                  <a:srgbClr val="660066"/>
                </a:solidFill>
                <a:latin typeface="Arial"/>
                <a:cs typeface="Arial"/>
              </a:rPr>
              <a:t>Jacobian Matrix</a:t>
            </a:r>
            <a:r>
              <a:rPr sz="2600" spc="35" dirty="0">
                <a:solidFill>
                  <a:srgbClr val="660066"/>
                </a:solidFill>
                <a:latin typeface="Arial"/>
                <a:cs typeface="Arial"/>
              </a:rPr>
              <a:t> </a:t>
            </a:r>
            <a:r>
              <a:rPr sz="2600" i="1" spc="585" dirty="0">
                <a:latin typeface="Cambria"/>
                <a:cs typeface="Cambria"/>
              </a:rPr>
              <a:t>J</a:t>
            </a:r>
            <a:endParaRPr sz="2600">
              <a:latin typeface="Cambria"/>
              <a:cs typeface="Cambria"/>
            </a:endParaRPr>
          </a:p>
          <a:p>
            <a:pPr marL="403860" indent="-365760">
              <a:lnSpc>
                <a:spcPct val="100000"/>
              </a:lnSpc>
              <a:spcBef>
                <a:spcPts val="690"/>
              </a:spcBef>
              <a:buChar char="•"/>
              <a:tabLst>
                <a:tab pos="403225" algn="l"/>
                <a:tab pos="403860" algn="l"/>
              </a:tabLst>
            </a:pPr>
            <a:r>
              <a:rPr sz="3400" dirty="0">
                <a:solidFill>
                  <a:srgbClr val="3333CC"/>
                </a:solidFill>
                <a:latin typeface="Arial"/>
                <a:cs typeface="Arial"/>
              </a:rPr>
              <a:t>Result used to modify standard error</a:t>
            </a:r>
            <a:r>
              <a:rPr sz="3400" spc="-60" dirty="0">
                <a:solidFill>
                  <a:srgbClr val="3333CC"/>
                </a:solidFill>
                <a:latin typeface="Arial"/>
                <a:cs typeface="Arial"/>
              </a:rPr>
              <a:t> </a:t>
            </a:r>
            <a:r>
              <a:rPr sz="3400" dirty="0">
                <a:solidFill>
                  <a:srgbClr val="3333CC"/>
                </a:solidFill>
                <a:latin typeface="Arial"/>
                <a:cs typeface="Arial"/>
              </a:rPr>
              <a:t>function</a:t>
            </a:r>
            <a:endParaRPr sz="3400">
              <a:latin typeface="Arial"/>
              <a:cs typeface="Arial"/>
            </a:endParaRPr>
          </a:p>
        </p:txBody>
      </p:sp>
      <p:sp>
        <p:nvSpPr>
          <p:cNvPr id="7" name="object 7"/>
          <p:cNvSpPr txBox="1"/>
          <p:nvPr/>
        </p:nvSpPr>
        <p:spPr>
          <a:xfrm>
            <a:off x="745810" y="6858000"/>
            <a:ext cx="9172889" cy="412934"/>
          </a:xfrm>
          <a:prstGeom prst="rect">
            <a:avLst/>
          </a:prstGeom>
        </p:spPr>
        <p:txBody>
          <a:bodyPr vert="horz" wrap="square" lIns="0" tIns="12700" rIns="0" bIns="0" rtlCol="0">
            <a:spAutoFit/>
          </a:bodyPr>
          <a:lstStyle/>
          <a:p>
            <a:pPr marL="256540" indent="-243840">
              <a:lnSpc>
                <a:spcPct val="100000"/>
              </a:lnSpc>
              <a:spcBef>
                <a:spcPts val="100"/>
              </a:spcBef>
              <a:buChar char="•"/>
              <a:tabLst>
                <a:tab pos="256540" algn="l"/>
              </a:tabLst>
            </a:pPr>
            <a:r>
              <a:rPr sz="2600" spc="-15" dirty="0">
                <a:solidFill>
                  <a:srgbClr val="660066"/>
                </a:solidFill>
                <a:latin typeface="Arial"/>
                <a:cs typeface="Arial"/>
              </a:rPr>
              <a:t>To </a:t>
            </a:r>
            <a:r>
              <a:rPr sz="2600" spc="-20" dirty="0">
                <a:solidFill>
                  <a:srgbClr val="660066"/>
                </a:solidFill>
                <a:latin typeface="Arial"/>
                <a:cs typeface="Arial"/>
              </a:rPr>
              <a:t>encourage </a:t>
            </a:r>
            <a:r>
              <a:rPr sz="2600" spc="-15" dirty="0">
                <a:solidFill>
                  <a:srgbClr val="660066"/>
                </a:solidFill>
                <a:latin typeface="Arial"/>
                <a:cs typeface="Arial"/>
              </a:rPr>
              <a:t>local </a:t>
            </a:r>
            <a:r>
              <a:rPr sz="2600" spc="-20" dirty="0">
                <a:solidFill>
                  <a:srgbClr val="660066"/>
                </a:solidFill>
                <a:latin typeface="Arial"/>
                <a:cs typeface="Arial"/>
              </a:rPr>
              <a:t>invariance </a:t>
            </a:r>
            <a:r>
              <a:rPr sz="2600" spc="-5" dirty="0">
                <a:solidFill>
                  <a:srgbClr val="660066"/>
                </a:solidFill>
                <a:latin typeface="Arial"/>
                <a:cs typeface="Arial"/>
              </a:rPr>
              <a:t>in </a:t>
            </a:r>
            <a:r>
              <a:rPr sz="2600" spc="-20" dirty="0">
                <a:solidFill>
                  <a:srgbClr val="660066"/>
                </a:solidFill>
                <a:latin typeface="Arial"/>
                <a:cs typeface="Arial"/>
              </a:rPr>
              <a:t>neighborhood </a:t>
            </a:r>
            <a:r>
              <a:rPr sz="2600" spc="-10" dirty="0">
                <a:solidFill>
                  <a:srgbClr val="660066"/>
                </a:solidFill>
                <a:latin typeface="Arial"/>
                <a:cs typeface="Arial"/>
              </a:rPr>
              <a:t>of </a:t>
            </a:r>
            <a:r>
              <a:rPr sz="2600" spc="-15" dirty="0">
                <a:solidFill>
                  <a:srgbClr val="660066"/>
                </a:solidFill>
                <a:latin typeface="Arial"/>
                <a:cs typeface="Arial"/>
              </a:rPr>
              <a:t>data</a:t>
            </a:r>
            <a:r>
              <a:rPr sz="2600" spc="-150" dirty="0">
                <a:solidFill>
                  <a:srgbClr val="660066"/>
                </a:solidFill>
                <a:latin typeface="Arial"/>
                <a:cs typeface="Arial"/>
              </a:rPr>
              <a:t> </a:t>
            </a:r>
            <a:r>
              <a:rPr sz="2600" spc="-10" dirty="0">
                <a:solidFill>
                  <a:srgbClr val="660066"/>
                </a:solidFill>
                <a:latin typeface="Arial"/>
                <a:cs typeface="Arial"/>
              </a:rPr>
              <a:t>p</a:t>
            </a:r>
            <a:r>
              <a:rPr lang="en-US" sz="2600" spc="-10" dirty="0">
                <a:solidFill>
                  <a:srgbClr val="660066"/>
                </a:solidFill>
                <a:latin typeface="Arial"/>
                <a:cs typeface="Arial"/>
              </a:rPr>
              <a:t>oin</a:t>
            </a:r>
            <a:r>
              <a:rPr sz="2600" spc="-10" dirty="0">
                <a:solidFill>
                  <a:srgbClr val="660066"/>
                </a:solidFill>
                <a:latin typeface="Arial"/>
                <a:cs typeface="Arial"/>
              </a:rPr>
              <a:t>t</a:t>
            </a:r>
            <a:r>
              <a:rPr lang="en-US" sz="2600" spc="-10" dirty="0">
                <a:solidFill>
                  <a:srgbClr val="660066"/>
                </a:solidFill>
                <a:latin typeface="Arial"/>
                <a:cs typeface="Arial"/>
              </a:rPr>
              <a:t>s</a:t>
            </a:r>
            <a:endParaRPr sz="2600" dirty="0">
              <a:latin typeface="Arial"/>
              <a:cs typeface="Arial"/>
            </a:endParaRPr>
          </a:p>
        </p:txBody>
      </p:sp>
      <p:pic>
        <p:nvPicPr>
          <p:cNvPr id="49" name="Picture 48">
            <a:extLst>
              <a:ext uri="{FF2B5EF4-FFF2-40B4-BE49-F238E27FC236}">
                <a16:creationId xmlns:a16="http://schemas.microsoft.com/office/drawing/2014/main" id="{6A2A8837-B355-144F-9919-1FD470B65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4544" y="4882926"/>
            <a:ext cx="4569140" cy="1725190"/>
          </a:xfrm>
          <a:prstGeom prst="rect">
            <a:avLst/>
          </a:prstGeom>
        </p:spPr>
      </p:pic>
      <p:pic>
        <p:nvPicPr>
          <p:cNvPr id="53" name="Picture 52">
            <a:extLst>
              <a:ext uri="{FF2B5EF4-FFF2-40B4-BE49-F238E27FC236}">
                <a16:creationId xmlns:a16="http://schemas.microsoft.com/office/drawing/2014/main" id="{85BC7409-4ACF-6642-964C-6B94B1E13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4544" y="2851776"/>
            <a:ext cx="4006482" cy="964912"/>
          </a:xfrm>
          <a:prstGeom prst="rect">
            <a:avLst/>
          </a:prstGeom>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03300" y="37893"/>
            <a:ext cx="8915401" cy="689932"/>
          </a:xfrm>
          <a:prstGeom prst="rect">
            <a:avLst/>
          </a:prstGeom>
        </p:spPr>
        <p:txBody>
          <a:bodyPr vert="horz" wrap="square" lIns="0" tIns="12700" rIns="0" bIns="0" rtlCol="0">
            <a:spAutoFit/>
          </a:bodyPr>
          <a:lstStyle/>
          <a:p>
            <a:pPr marL="12700">
              <a:lnSpc>
                <a:spcPct val="100000"/>
              </a:lnSpc>
              <a:spcBef>
                <a:spcPts val="100"/>
              </a:spcBef>
            </a:pPr>
            <a:r>
              <a:rPr spc="-25" dirty="0"/>
              <a:t>Regularization</a:t>
            </a:r>
            <a:r>
              <a:rPr lang="en-US" spc="-25" dirty="0"/>
              <a:t> &amp; their </a:t>
            </a:r>
            <a:r>
              <a:rPr lang="en-US" spc="-20" dirty="0"/>
              <a:t>s</a:t>
            </a:r>
            <a:r>
              <a:rPr spc="-20" dirty="0"/>
              <a:t>trategies</a:t>
            </a:r>
            <a:r>
              <a:rPr lang="en-US" spc="-20" dirty="0"/>
              <a:t> </a:t>
            </a:r>
            <a:endParaRPr spc="-20" dirty="0"/>
          </a:p>
        </p:txBody>
      </p:sp>
      <p:sp>
        <p:nvSpPr>
          <p:cNvPr id="5" name="object 5"/>
          <p:cNvSpPr txBox="1"/>
          <p:nvPr/>
        </p:nvSpPr>
        <p:spPr>
          <a:xfrm>
            <a:off x="2242324" y="725966"/>
            <a:ext cx="8458200" cy="7544373"/>
          </a:xfrm>
          <a:prstGeom prst="rect">
            <a:avLst/>
          </a:prstGeom>
        </p:spPr>
        <p:txBody>
          <a:bodyPr vert="horz" wrap="square" lIns="0" tIns="95250" rIns="0" bIns="0" rtlCol="0">
            <a:spAutoFit/>
          </a:bodyPr>
          <a:lstStyle/>
          <a:p>
            <a:pPr marL="534035" indent="-508634">
              <a:lnSpc>
                <a:spcPct val="100000"/>
              </a:lnSpc>
              <a:spcBef>
                <a:spcPts val="750"/>
              </a:spcBef>
              <a:buAutoNum type="arabicPeriod"/>
              <a:tabLst>
                <a:tab pos="533400" algn="l"/>
                <a:tab pos="534035" algn="l"/>
              </a:tabLst>
            </a:pPr>
            <a:r>
              <a:rPr sz="2400" spc="-25" dirty="0">
                <a:solidFill>
                  <a:srgbClr val="3333CC"/>
                </a:solidFill>
                <a:latin typeface="Arial"/>
                <a:cs typeface="Arial"/>
              </a:rPr>
              <a:t>Parameter </a:t>
            </a:r>
            <a:r>
              <a:rPr sz="2400" spc="-20" dirty="0">
                <a:solidFill>
                  <a:srgbClr val="3333CC"/>
                </a:solidFill>
                <a:latin typeface="Arial"/>
                <a:cs typeface="Arial"/>
              </a:rPr>
              <a:t>Norm</a:t>
            </a:r>
            <a:r>
              <a:rPr sz="2400" spc="-55" dirty="0">
                <a:solidFill>
                  <a:srgbClr val="3333CC"/>
                </a:solidFill>
                <a:latin typeface="Arial"/>
                <a:cs typeface="Arial"/>
              </a:rPr>
              <a:t> </a:t>
            </a:r>
            <a:r>
              <a:rPr sz="2400" spc="-20" dirty="0">
                <a:solidFill>
                  <a:srgbClr val="3333CC"/>
                </a:solidFill>
                <a:latin typeface="Arial"/>
                <a:cs typeface="Arial"/>
              </a:rPr>
              <a:t>Penalties</a:t>
            </a:r>
            <a:endParaRPr sz="2400" dirty="0">
              <a:latin typeface="Arial"/>
              <a:cs typeface="Arial"/>
            </a:endParaRPr>
          </a:p>
          <a:p>
            <a:pPr marL="421005">
              <a:lnSpc>
                <a:spcPct val="100000"/>
              </a:lnSpc>
              <a:spcBef>
                <a:spcPts val="565"/>
              </a:spcBef>
              <a:tabLst>
                <a:tab pos="929005" algn="l"/>
              </a:tabLst>
            </a:pPr>
            <a:r>
              <a:rPr sz="2000" dirty="0">
                <a:solidFill>
                  <a:srgbClr val="336600"/>
                </a:solidFill>
                <a:latin typeface="Arial"/>
                <a:cs typeface="Arial"/>
              </a:rPr>
              <a:t>–	(</a:t>
            </a:r>
            <a:r>
              <a:rPr sz="2000" i="1" dirty="0">
                <a:latin typeface="Times New Roman"/>
                <a:cs typeface="Times New Roman"/>
              </a:rPr>
              <a:t>L</a:t>
            </a:r>
            <a:r>
              <a:rPr sz="2000" baseline="24691" dirty="0">
                <a:latin typeface="Times New Roman"/>
                <a:cs typeface="Times New Roman"/>
              </a:rPr>
              <a:t>2</a:t>
            </a:r>
            <a:r>
              <a:rPr sz="2000" dirty="0">
                <a:solidFill>
                  <a:srgbClr val="336600"/>
                </a:solidFill>
                <a:latin typeface="Arial"/>
                <a:cs typeface="Arial"/>
              </a:rPr>
              <a:t>- </a:t>
            </a:r>
            <a:r>
              <a:rPr sz="2000" spc="-10" dirty="0">
                <a:solidFill>
                  <a:srgbClr val="336600"/>
                </a:solidFill>
                <a:latin typeface="Arial"/>
                <a:cs typeface="Arial"/>
              </a:rPr>
              <a:t>and </a:t>
            </a:r>
            <a:r>
              <a:rPr sz="2000" i="1" dirty="0">
                <a:latin typeface="Times New Roman"/>
                <a:cs typeface="Times New Roman"/>
              </a:rPr>
              <a:t>L</a:t>
            </a:r>
            <a:r>
              <a:rPr sz="2000" baseline="24691" dirty="0">
                <a:latin typeface="Times New Roman"/>
                <a:cs typeface="Times New Roman"/>
              </a:rPr>
              <a:t>1</a:t>
            </a:r>
            <a:r>
              <a:rPr sz="2000" dirty="0">
                <a:solidFill>
                  <a:srgbClr val="336600"/>
                </a:solidFill>
                <a:latin typeface="Arial"/>
                <a:cs typeface="Arial"/>
              </a:rPr>
              <a:t>-</a:t>
            </a:r>
            <a:r>
              <a:rPr sz="2000" spc="-60" dirty="0">
                <a:solidFill>
                  <a:srgbClr val="336600"/>
                </a:solidFill>
                <a:latin typeface="Arial"/>
                <a:cs typeface="Arial"/>
              </a:rPr>
              <a:t> </a:t>
            </a:r>
            <a:r>
              <a:rPr sz="2000" spc="-15" dirty="0">
                <a:solidFill>
                  <a:srgbClr val="336600"/>
                </a:solidFill>
                <a:latin typeface="Arial"/>
                <a:cs typeface="Arial"/>
              </a:rPr>
              <a:t>regularization)</a:t>
            </a:r>
            <a:endParaRPr sz="2000" dirty="0">
              <a:latin typeface="Arial"/>
              <a:cs typeface="Arial"/>
            </a:endParaRPr>
          </a:p>
          <a:p>
            <a:pPr marL="534035" indent="-508634">
              <a:lnSpc>
                <a:spcPct val="100000"/>
              </a:lnSpc>
              <a:spcBef>
                <a:spcPts val="755"/>
              </a:spcBef>
              <a:buAutoNum type="arabicPeriod" startAt="2"/>
              <a:tabLst>
                <a:tab pos="533400" algn="l"/>
                <a:tab pos="534035" algn="l"/>
              </a:tabLst>
            </a:pPr>
            <a:r>
              <a:rPr sz="2400" spc="-20" dirty="0">
                <a:solidFill>
                  <a:srgbClr val="3333CC"/>
                </a:solidFill>
                <a:latin typeface="Arial"/>
                <a:cs typeface="Arial"/>
              </a:rPr>
              <a:t>Norm Penalties </a:t>
            </a:r>
            <a:r>
              <a:rPr sz="2400" spc="-15" dirty="0">
                <a:solidFill>
                  <a:srgbClr val="3333CC"/>
                </a:solidFill>
                <a:latin typeface="Arial"/>
                <a:cs typeface="Arial"/>
              </a:rPr>
              <a:t>as </a:t>
            </a:r>
            <a:r>
              <a:rPr sz="2400" spc="-20" dirty="0">
                <a:solidFill>
                  <a:srgbClr val="3333CC"/>
                </a:solidFill>
                <a:latin typeface="Arial"/>
                <a:cs typeface="Arial"/>
              </a:rPr>
              <a:t>Constrained</a:t>
            </a:r>
            <a:r>
              <a:rPr sz="2400" spc="-110" dirty="0">
                <a:solidFill>
                  <a:srgbClr val="3333CC"/>
                </a:solidFill>
                <a:latin typeface="Arial"/>
                <a:cs typeface="Arial"/>
              </a:rPr>
              <a:t> </a:t>
            </a:r>
            <a:r>
              <a:rPr sz="2400" spc="-20" dirty="0">
                <a:solidFill>
                  <a:srgbClr val="3333CC"/>
                </a:solidFill>
                <a:latin typeface="Arial"/>
                <a:cs typeface="Arial"/>
              </a:rPr>
              <a:t>Optimization</a:t>
            </a:r>
            <a:endParaRPr sz="2400" dirty="0">
              <a:latin typeface="Arial"/>
              <a:cs typeface="Arial"/>
            </a:endParaRPr>
          </a:p>
          <a:p>
            <a:pPr marL="534035" marR="1156335" indent="-508634">
              <a:lnSpc>
                <a:spcPts val="3790"/>
              </a:lnSpc>
              <a:spcBef>
                <a:spcPts val="815"/>
              </a:spcBef>
              <a:buAutoNum type="arabicPeriod" startAt="2"/>
              <a:tabLst>
                <a:tab pos="533400" algn="l"/>
                <a:tab pos="534035" algn="l"/>
              </a:tabLst>
            </a:pPr>
            <a:r>
              <a:rPr sz="2400" spc="-20" dirty="0">
                <a:solidFill>
                  <a:srgbClr val="3333CC"/>
                </a:solidFill>
                <a:latin typeface="Arial"/>
                <a:cs typeface="Arial"/>
              </a:rPr>
              <a:t>Regularization and </a:t>
            </a:r>
            <a:r>
              <a:rPr sz="2400" spc="-25" dirty="0">
                <a:solidFill>
                  <a:srgbClr val="3333CC"/>
                </a:solidFill>
                <a:latin typeface="Arial"/>
                <a:cs typeface="Arial"/>
              </a:rPr>
              <a:t>Under-constrained  </a:t>
            </a:r>
            <a:r>
              <a:rPr sz="2400" spc="-20" dirty="0">
                <a:solidFill>
                  <a:srgbClr val="3333CC"/>
                </a:solidFill>
                <a:latin typeface="Arial"/>
                <a:cs typeface="Arial"/>
              </a:rPr>
              <a:t>Problems</a:t>
            </a:r>
            <a:endParaRPr sz="2400" dirty="0">
              <a:latin typeface="Arial"/>
              <a:cs typeface="Arial"/>
            </a:endParaRPr>
          </a:p>
          <a:p>
            <a:pPr marL="534035" indent="-508634">
              <a:lnSpc>
                <a:spcPct val="100000"/>
              </a:lnSpc>
              <a:spcBef>
                <a:spcPts val="650"/>
              </a:spcBef>
              <a:buAutoNum type="arabicPeriod" startAt="2"/>
              <a:tabLst>
                <a:tab pos="533400" algn="l"/>
                <a:tab pos="534035" algn="l"/>
              </a:tabLst>
            </a:pPr>
            <a:r>
              <a:rPr sz="2400" spc="-20" dirty="0">
                <a:solidFill>
                  <a:srgbClr val="3333CC"/>
                </a:solidFill>
                <a:latin typeface="Arial"/>
                <a:cs typeface="Arial"/>
              </a:rPr>
              <a:t>Data Set</a:t>
            </a:r>
            <a:r>
              <a:rPr sz="2400" spc="-45" dirty="0">
                <a:solidFill>
                  <a:srgbClr val="3333CC"/>
                </a:solidFill>
                <a:latin typeface="Arial"/>
                <a:cs typeface="Arial"/>
              </a:rPr>
              <a:t> </a:t>
            </a:r>
            <a:r>
              <a:rPr sz="2400" spc="-25" dirty="0">
                <a:solidFill>
                  <a:srgbClr val="3333CC"/>
                </a:solidFill>
                <a:latin typeface="Arial"/>
                <a:cs typeface="Arial"/>
              </a:rPr>
              <a:t>Augmentation</a:t>
            </a:r>
            <a:endParaRPr sz="2400" dirty="0">
              <a:latin typeface="Arial"/>
              <a:cs typeface="Arial"/>
            </a:endParaRPr>
          </a:p>
          <a:p>
            <a:pPr marL="534035" indent="-508634">
              <a:lnSpc>
                <a:spcPct val="100000"/>
              </a:lnSpc>
              <a:spcBef>
                <a:spcPts val="675"/>
              </a:spcBef>
              <a:buAutoNum type="arabicPeriod" startAt="2"/>
              <a:tabLst>
                <a:tab pos="533400" algn="l"/>
                <a:tab pos="534035" algn="l"/>
              </a:tabLst>
            </a:pPr>
            <a:r>
              <a:rPr sz="2400" spc="-15" dirty="0">
                <a:solidFill>
                  <a:srgbClr val="3333CC"/>
                </a:solidFill>
                <a:latin typeface="Arial"/>
                <a:cs typeface="Arial"/>
              </a:rPr>
              <a:t>Noise</a:t>
            </a:r>
            <a:r>
              <a:rPr sz="2400" spc="-40" dirty="0">
                <a:solidFill>
                  <a:srgbClr val="3333CC"/>
                </a:solidFill>
                <a:latin typeface="Arial"/>
                <a:cs typeface="Arial"/>
              </a:rPr>
              <a:t> </a:t>
            </a:r>
            <a:r>
              <a:rPr sz="2400" spc="-25" dirty="0">
                <a:solidFill>
                  <a:srgbClr val="3333CC"/>
                </a:solidFill>
                <a:latin typeface="Arial"/>
                <a:cs typeface="Arial"/>
              </a:rPr>
              <a:t>Robustness</a:t>
            </a:r>
            <a:endParaRPr lang="en-US" sz="2400" spc="-25" dirty="0">
              <a:solidFill>
                <a:srgbClr val="3333CC"/>
              </a:solidFill>
              <a:latin typeface="Arial"/>
              <a:cs typeface="Arial"/>
            </a:endParaRP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Semi-supervised learning</a:t>
            </a:r>
            <a:endParaRPr lang="en-US" sz="2400" dirty="0">
              <a:solidFill>
                <a:srgbClr val="000000"/>
              </a:solidFill>
              <a:latin typeface="Arial" panose="020B0604020202020204" pitchFamily="34" charset="0"/>
            </a:endParaRP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Multi-task learning</a:t>
            </a:r>
            <a:endParaRPr lang="en-US" sz="2400" dirty="0">
              <a:solidFill>
                <a:srgbClr val="000000"/>
              </a:solidFill>
              <a:latin typeface="Arial" panose="020B0604020202020204" pitchFamily="34" charset="0"/>
            </a:endParaRP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Early Stopping</a:t>
            </a:r>
            <a:endParaRPr lang="en-US" sz="2400" dirty="0">
              <a:solidFill>
                <a:srgbClr val="000000"/>
              </a:solidFill>
              <a:latin typeface="Arial" panose="020B0604020202020204" pitchFamily="34" charset="0"/>
            </a:endParaRP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Parameter tying and parameter sharing</a:t>
            </a: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Sparse representations</a:t>
            </a:r>
            <a:endParaRPr lang="en-US" sz="2400" dirty="0">
              <a:solidFill>
                <a:srgbClr val="000000"/>
              </a:solidFill>
              <a:latin typeface="Arial" panose="020B0604020202020204" pitchFamily="34" charset="0"/>
            </a:endParaRP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Bagging and other ensemble methods  </a:t>
            </a: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Dropout</a:t>
            </a:r>
            <a:endParaRPr lang="en-US" sz="2400" dirty="0">
              <a:solidFill>
                <a:srgbClr val="000000"/>
              </a:solidFill>
              <a:latin typeface="Arial" panose="020B0604020202020204" pitchFamily="34" charset="0"/>
            </a:endParaRP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Adversarial training</a:t>
            </a: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Tangent methods</a:t>
            </a:r>
            <a:endParaRPr lang="en-US" sz="2400" dirty="0">
              <a:solidFill>
                <a:srgbClr val="000000"/>
              </a:solidFill>
              <a:latin typeface="Arial" panose="020B0604020202020204" pitchFamily="34" charset="0"/>
            </a:endParaRPr>
          </a:p>
          <a:p>
            <a:pPr marL="534035" indent="-508634">
              <a:lnSpc>
                <a:spcPct val="100000"/>
              </a:lnSpc>
              <a:spcBef>
                <a:spcPts val="675"/>
              </a:spcBef>
              <a:buAutoNum type="arabicPeriod" startAt="2"/>
              <a:tabLst>
                <a:tab pos="533400" algn="l"/>
                <a:tab pos="534035" algn="l"/>
              </a:tabLst>
            </a:pPr>
            <a:endParaRPr sz="3200" dirty="0">
              <a:latin typeface="Arial"/>
              <a:cs typeface="Arial"/>
            </a:endParaRPr>
          </a:p>
        </p:txBody>
      </p:sp>
    </p:spTree>
    <p:extLst>
      <p:ext uri="{BB962C8B-B14F-4D97-AF65-F5344CB8AC3E}">
        <p14:creationId xmlns:p14="http://schemas.microsoft.com/office/powerpoint/2010/main" val="39213741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097342" y="691895"/>
            <a:ext cx="5868035" cy="695960"/>
          </a:xfrm>
          <a:prstGeom prst="rect">
            <a:avLst/>
          </a:prstGeom>
        </p:spPr>
        <p:txBody>
          <a:bodyPr vert="horz" wrap="square" lIns="0" tIns="12700" rIns="0" bIns="0" rtlCol="0">
            <a:spAutoFit/>
          </a:bodyPr>
          <a:lstStyle/>
          <a:p>
            <a:pPr marL="12700">
              <a:lnSpc>
                <a:spcPct val="100000"/>
              </a:lnSpc>
              <a:spcBef>
                <a:spcPts val="100"/>
              </a:spcBef>
            </a:pPr>
            <a:r>
              <a:rPr spc="-25" dirty="0"/>
              <a:t>What </a:t>
            </a:r>
            <a:r>
              <a:rPr spc="-10" dirty="0"/>
              <a:t>is</a:t>
            </a:r>
            <a:r>
              <a:rPr spc="-85" dirty="0"/>
              <a:t> </a:t>
            </a:r>
            <a:r>
              <a:rPr spc="-25" dirty="0"/>
              <a:t>Regularization</a:t>
            </a:r>
          </a:p>
        </p:txBody>
      </p:sp>
      <p:sp>
        <p:nvSpPr>
          <p:cNvPr id="4" name="object 4"/>
          <p:cNvSpPr txBox="1"/>
          <p:nvPr/>
        </p:nvSpPr>
        <p:spPr>
          <a:xfrm>
            <a:off x="585723" y="1645920"/>
            <a:ext cx="8834755" cy="5652060"/>
          </a:xfrm>
          <a:prstGeom prst="rect">
            <a:avLst/>
          </a:prstGeom>
        </p:spPr>
        <p:txBody>
          <a:bodyPr vert="horz" wrap="square" lIns="0" tIns="23495" rIns="0" bIns="0" rtlCol="0">
            <a:spAutoFit/>
          </a:bodyPr>
          <a:lstStyle/>
          <a:p>
            <a:pPr marL="351155" marR="398145" indent="-339090">
              <a:lnSpc>
                <a:spcPct val="97800"/>
              </a:lnSpc>
              <a:spcBef>
                <a:spcPts val="185"/>
              </a:spcBef>
              <a:buChar char="•"/>
              <a:tabLst>
                <a:tab pos="351155" algn="l"/>
                <a:tab pos="351790" algn="l"/>
              </a:tabLst>
            </a:pPr>
            <a:r>
              <a:rPr sz="3200" spc="-20" dirty="0">
                <a:solidFill>
                  <a:srgbClr val="3333CC"/>
                </a:solidFill>
                <a:latin typeface="Arial"/>
                <a:cs typeface="Arial"/>
              </a:rPr>
              <a:t>Central problem </a:t>
            </a:r>
            <a:r>
              <a:rPr sz="3200" spc="-15" dirty="0">
                <a:solidFill>
                  <a:srgbClr val="3333CC"/>
                </a:solidFill>
                <a:latin typeface="Arial"/>
                <a:cs typeface="Arial"/>
              </a:rPr>
              <a:t>of </a:t>
            </a:r>
            <a:r>
              <a:rPr sz="3200" spc="-20" dirty="0">
                <a:solidFill>
                  <a:srgbClr val="3333CC"/>
                </a:solidFill>
                <a:latin typeface="Arial"/>
                <a:cs typeface="Arial"/>
              </a:rPr>
              <a:t>ML </a:t>
            </a:r>
            <a:r>
              <a:rPr sz="3200" spc="-5" dirty="0">
                <a:solidFill>
                  <a:srgbClr val="3333CC"/>
                </a:solidFill>
                <a:latin typeface="Arial"/>
                <a:cs typeface="Arial"/>
              </a:rPr>
              <a:t>is </a:t>
            </a:r>
            <a:r>
              <a:rPr sz="3200" spc="-10" dirty="0">
                <a:solidFill>
                  <a:srgbClr val="3333CC"/>
                </a:solidFill>
                <a:latin typeface="Arial"/>
                <a:cs typeface="Arial"/>
              </a:rPr>
              <a:t>to </a:t>
            </a:r>
            <a:r>
              <a:rPr sz="3200" spc="-20" dirty="0">
                <a:solidFill>
                  <a:srgbClr val="3333CC"/>
                </a:solidFill>
                <a:latin typeface="Arial"/>
                <a:cs typeface="Arial"/>
              </a:rPr>
              <a:t>design</a:t>
            </a:r>
            <a:r>
              <a:rPr sz="3200" spc="-140" dirty="0">
                <a:solidFill>
                  <a:srgbClr val="3333CC"/>
                </a:solidFill>
                <a:latin typeface="Arial"/>
                <a:cs typeface="Arial"/>
              </a:rPr>
              <a:t> </a:t>
            </a:r>
            <a:r>
              <a:rPr sz="3200" spc="-20" dirty="0">
                <a:solidFill>
                  <a:srgbClr val="3333CC"/>
                </a:solidFill>
                <a:latin typeface="Arial"/>
                <a:cs typeface="Arial"/>
              </a:rPr>
              <a:t>algorithms  that </a:t>
            </a:r>
            <a:r>
              <a:rPr sz="3200" spc="-15" dirty="0">
                <a:solidFill>
                  <a:srgbClr val="3333CC"/>
                </a:solidFill>
                <a:latin typeface="Arial"/>
                <a:cs typeface="Arial"/>
              </a:rPr>
              <a:t>will </a:t>
            </a:r>
            <a:r>
              <a:rPr sz="3200" spc="-20" dirty="0">
                <a:solidFill>
                  <a:srgbClr val="3333CC"/>
                </a:solidFill>
                <a:latin typeface="Arial"/>
                <a:cs typeface="Arial"/>
              </a:rPr>
              <a:t>perform well not </a:t>
            </a:r>
            <a:r>
              <a:rPr sz="3200" spc="-15" dirty="0">
                <a:solidFill>
                  <a:srgbClr val="3333CC"/>
                </a:solidFill>
                <a:latin typeface="Arial"/>
                <a:cs typeface="Arial"/>
              </a:rPr>
              <a:t>just on </a:t>
            </a:r>
            <a:r>
              <a:rPr sz="3200" spc="-20" dirty="0">
                <a:solidFill>
                  <a:srgbClr val="3333CC"/>
                </a:solidFill>
                <a:latin typeface="Arial"/>
                <a:cs typeface="Arial"/>
              </a:rPr>
              <a:t>training </a:t>
            </a:r>
            <a:r>
              <a:rPr sz="3200" spc="-25" dirty="0">
                <a:solidFill>
                  <a:srgbClr val="3333CC"/>
                </a:solidFill>
                <a:latin typeface="Arial"/>
                <a:cs typeface="Arial"/>
              </a:rPr>
              <a:t>data  </a:t>
            </a:r>
            <a:r>
              <a:rPr sz="3200" spc="-20" dirty="0">
                <a:solidFill>
                  <a:srgbClr val="3333CC"/>
                </a:solidFill>
                <a:latin typeface="Arial"/>
                <a:cs typeface="Arial"/>
              </a:rPr>
              <a:t>but </a:t>
            </a:r>
            <a:r>
              <a:rPr lang="en-US" sz="3200" spc="-20" dirty="0">
                <a:solidFill>
                  <a:srgbClr val="3333CC"/>
                </a:solidFill>
                <a:latin typeface="Arial"/>
                <a:cs typeface="Arial"/>
              </a:rPr>
              <a:t>also </a:t>
            </a:r>
            <a:r>
              <a:rPr sz="3200" spc="-15" dirty="0">
                <a:solidFill>
                  <a:srgbClr val="3333CC"/>
                </a:solidFill>
                <a:latin typeface="Arial"/>
                <a:cs typeface="Arial"/>
              </a:rPr>
              <a:t>on </a:t>
            </a:r>
            <a:r>
              <a:rPr sz="3200" spc="-20" dirty="0">
                <a:solidFill>
                  <a:srgbClr val="3333CC"/>
                </a:solidFill>
                <a:latin typeface="Arial"/>
                <a:cs typeface="Arial"/>
              </a:rPr>
              <a:t>new inputs </a:t>
            </a:r>
            <a:r>
              <a:rPr lang="en-US" sz="3200" spc="-15" dirty="0">
                <a:solidFill>
                  <a:srgbClr val="3333CC"/>
                </a:solidFill>
                <a:latin typeface="Arial"/>
                <a:cs typeface="Arial"/>
              </a:rPr>
              <a:t>(i.e. generalize)</a:t>
            </a:r>
            <a:endParaRPr sz="3200" dirty="0">
              <a:latin typeface="Arial"/>
              <a:cs typeface="Arial"/>
            </a:endParaRPr>
          </a:p>
          <a:p>
            <a:pPr marL="351790" indent="-339090">
              <a:lnSpc>
                <a:spcPct val="100000"/>
              </a:lnSpc>
              <a:spcBef>
                <a:spcPts val="740"/>
              </a:spcBef>
              <a:buChar char="•"/>
              <a:tabLst>
                <a:tab pos="351155" algn="l"/>
                <a:tab pos="351790" algn="l"/>
              </a:tabLst>
            </a:pPr>
            <a:r>
              <a:rPr sz="3200" spc="-20" dirty="0">
                <a:solidFill>
                  <a:srgbClr val="3333CC"/>
                </a:solidFill>
                <a:latin typeface="Arial"/>
                <a:cs typeface="Arial"/>
              </a:rPr>
              <a:t>Regularization</a:t>
            </a:r>
            <a:r>
              <a:rPr sz="3200" spc="-40" dirty="0">
                <a:solidFill>
                  <a:srgbClr val="3333CC"/>
                </a:solidFill>
                <a:latin typeface="Arial"/>
                <a:cs typeface="Arial"/>
              </a:rPr>
              <a:t> </a:t>
            </a:r>
            <a:r>
              <a:rPr sz="3200" spc="-10" dirty="0">
                <a:solidFill>
                  <a:srgbClr val="3333CC"/>
                </a:solidFill>
                <a:latin typeface="Arial"/>
                <a:cs typeface="Arial"/>
              </a:rPr>
              <a:t>is:</a:t>
            </a:r>
            <a:endParaRPr sz="3200" dirty="0">
              <a:latin typeface="Arial"/>
              <a:cs typeface="Arial"/>
            </a:endParaRPr>
          </a:p>
          <a:p>
            <a:pPr marL="747395" marR="453390" lvl="1" indent="-282575">
              <a:lnSpc>
                <a:spcPts val="3310"/>
              </a:lnSpc>
              <a:spcBef>
                <a:spcPts val="820"/>
              </a:spcBef>
              <a:buChar char="–"/>
              <a:tabLst>
                <a:tab pos="747395" algn="l"/>
              </a:tabLst>
            </a:pPr>
            <a:r>
              <a:rPr sz="2800" spc="-10" dirty="0">
                <a:solidFill>
                  <a:srgbClr val="336600"/>
                </a:solidFill>
                <a:latin typeface="Arial"/>
                <a:cs typeface="Arial"/>
              </a:rPr>
              <a:t>“any </a:t>
            </a:r>
            <a:r>
              <a:rPr sz="2800" spc="-15" dirty="0">
                <a:solidFill>
                  <a:srgbClr val="336600"/>
                </a:solidFill>
                <a:latin typeface="Arial"/>
                <a:cs typeface="Arial"/>
              </a:rPr>
              <a:t>modification made </a:t>
            </a:r>
            <a:r>
              <a:rPr sz="2800" spc="-10" dirty="0">
                <a:solidFill>
                  <a:srgbClr val="336600"/>
                </a:solidFill>
                <a:latin typeface="Arial"/>
                <a:cs typeface="Arial"/>
              </a:rPr>
              <a:t>to </a:t>
            </a:r>
            <a:r>
              <a:rPr sz="2800" dirty="0">
                <a:solidFill>
                  <a:srgbClr val="336600"/>
                </a:solidFill>
                <a:latin typeface="Arial"/>
                <a:cs typeface="Arial"/>
              </a:rPr>
              <a:t>a </a:t>
            </a:r>
            <a:r>
              <a:rPr sz="2800" spc="-10" dirty="0">
                <a:solidFill>
                  <a:srgbClr val="336600"/>
                </a:solidFill>
                <a:latin typeface="Arial"/>
                <a:cs typeface="Arial"/>
              </a:rPr>
              <a:t>learning </a:t>
            </a:r>
            <a:r>
              <a:rPr sz="2800" spc="-15" dirty="0">
                <a:solidFill>
                  <a:srgbClr val="336600"/>
                </a:solidFill>
                <a:latin typeface="Arial"/>
                <a:cs typeface="Arial"/>
              </a:rPr>
              <a:t>algorithm </a:t>
            </a:r>
            <a:r>
              <a:rPr sz="2800" spc="-10" dirty="0">
                <a:solidFill>
                  <a:srgbClr val="336600"/>
                </a:solidFill>
                <a:latin typeface="Arial"/>
                <a:cs typeface="Arial"/>
              </a:rPr>
              <a:t>to  </a:t>
            </a:r>
            <a:r>
              <a:rPr sz="2800" spc="-15" dirty="0">
                <a:solidFill>
                  <a:srgbClr val="336600"/>
                </a:solidFill>
                <a:latin typeface="Arial"/>
                <a:cs typeface="Arial"/>
              </a:rPr>
              <a:t>reduce generalization </a:t>
            </a:r>
            <a:r>
              <a:rPr sz="2800" spc="-10" dirty="0">
                <a:solidFill>
                  <a:srgbClr val="336600"/>
                </a:solidFill>
                <a:latin typeface="Arial"/>
                <a:cs typeface="Arial"/>
              </a:rPr>
              <a:t>error but not training</a:t>
            </a:r>
            <a:r>
              <a:rPr sz="2800" spc="-105" dirty="0">
                <a:solidFill>
                  <a:srgbClr val="336600"/>
                </a:solidFill>
                <a:latin typeface="Arial"/>
                <a:cs typeface="Arial"/>
              </a:rPr>
              <a:t> </a:t>
            </a:r>
            <a:r>
              <a:rPr sz="2800" spc="-15" dirty="0">
                <a:solidFill>
                  <a:srgbClr val="336600"/>
                </a:solidFill>
                <a:latin typeface="Arial"/>
                <a:cs typeface="Arial"/>
              </a:rPr>
              <a:t>error”</a:t>
            </a:r>
            <a:endParaRPr lang="en-US" sz="2800" spc="-15" dirty="0">
              <a:solidFill>
                <a:srgbClr val="336600"/>
              </a:solidFill>
              <a:latin typeface="Arial"/>
              <a:cs typeface="Arial"/>
            </a:endParaRPr>
          </a:p>
          <a:p>
            <a:pPr marL="747395" marR="453390" lvl="1" indent="-282575">
              <a:lnSpc>
                <a:spcPts val="3310"/>
              </a:lnSpc>
              <a:spcBef>
                <a:spcPts val="820"/>
              </a:spcBef>
              <a:buChar char="–"/>
              <a:tabLst>
                <a:tab pos="747395" algn="l"/>
              </a:tabLst>
            </a:pPr>
            <a:endParaRPr sz="2800" dirty="0">
              <a:latin typeface="Arial"/>
              <a:cs typeface="Arial"/>
            </a:endParaRPr>
          </a:p>
          <a:p>
            <a:pPr marL="228600" indent="-226695">
              <a:spcBef>
                <a:spcPts val="420"/>
              </a:spcBef>
              <a:buChar char="•"/>
              <a:tabLst>
                <a:tab pos="1143000" algn="l"/>
              </a:tabLst>
            </a:pPr>
            <a:r>
              <a:rPr lang="en-US" sz="3200" spc="-15" dirty="0">
                <a:solidFill>
                  <a:srgbClr val="660066"/>
                </a:solidFill>
                <a:latin typeface="Arial"/>
                <a:cs typeface="Arial"/>
              </a:rPr>
              <a:t>Implications</a:t>
            </a:r>
          </a:p>
          <a:p>
            <a:pPr marL="685800" lvl="1" indent="-226695">
              <a:spcBef>
                <a:spcPts val="420"/>
              </a:spcBef>
              <a:buChar char="•"/>
              <a:tabLst>
                <a:tab pos="1143000" algn="l"/>
              </a:tabLst>
            </a:pPr>
            <a:r>
              <a:rPr sz="2800" spc="-15" dirty="0">
                <a:solidFill>
                  <a:srgbClr val="660066"/>
                </a:solidFill>
                <a:latin typeface="Arial"/>
                <a:cs typeface="Arial"/>
              </a:rPr>
              <a:t>Reduce test </a:t>
            </a:r>
            <a:r>
              <a:rPr sz="2800" spc="-10" dirty="0">
                <a:solidFill>
                  <a:srgbClr val="660066"/>
                </a:solidFill>
                <a:latin typeface="Arial"/>
                <a:cs typeface="Arial"/>
              </a:rPr>
              <a:t>error </a:t>
            </a:r>
            <a:r>
              <a:rPr sz="2800" spc="-15" dirty="0">
                <a:solidFill>
                  <a:srgbClr val="660066"/>
                </a:solidFill>
                <a:latin typeface="Arial"/>
                <a:cs typeface="Arial"/>
              </a:rPr>
              <a:t>even </a:t>
            </a:r>
            <a:r>
              <a:rPr sz="2800" spc="-10" dirty="0">
                <a:solidFill>
                  <a:srgbClr val="660066"/>
                </a:solidFill>
                <a:latin typeface="Arial"/>
                <a:cs typeface="Arial"/>
              </a:rPr>
              <a:t>at </a:t>
            </a:r>
            <a:r>
              <a:rPr sz="2800" spc="-15" dirty="0">
                <a:solidFill>
                  <a:srgbClr val="660066"/>
                </a:solidFill>
                <a:latin typeface="Arial"/>
                <a:cs typeface="Arial"/>
              </a:rPr>
              <a:t>expense </a:t>
            </a:r>
            <a:r>
              <a:rPr sz="2800" spc="-10" dirty="0">
                <a:solidFill>
                  <a:srgbClr val="660066"/>
                </a:solidFill>
                <a:latin typeface="Arial"/>
                <a:cs typeface="Arial"/>
              </a:rPr>
              <a:t>of </a:t>
            </a:r>
            <a:r>
              <a:rPr sz="2800" spc="-15" dirty="0">
                <a:solidFill>
                  <a:srgbClr val="660066"/>
                </a:solidFill>
                <a:latin typeface="Arial"/>
                <a:cs typeface="Arial"/>
              </a:rPr>
              <a:t>higher </a:t>
            </a:r>
            <a:r>
              <a:rPr sz="2800" spc="-10" dirty="0">
                <a:solidFill>
                  <a:srgbClr val="660066"/>
                </a:solidFill>
                <a:latin typeface="Arial"/>
                <a:cs typeface="Arial"/>
              </a:rPr>
              <a:t>training</a:t>
            </a:r>
            <a:r>
              <a:rPr sz="2800" spc="-114" dirty="0">
                <a:solidFill>
                  <a:srgbClr val="660066"/>
                </a:solidFill>
                <a:latin typeface="Arial"/>
                <a:cs typeface="Arial"/>
              </a:rPr>
              <a:t> </a:t>
            </a:r>
            <a:r>
              <a:rPr sz="2800" spc="-10" dirty="0">
                <a:solidFill>
                  <a:srgbClr val="660066"/>
                </a:solidFill>
                <a:latin typeface="Arial"/>
                <a:cs typeface="Arial"/>
              </a:rPr>
              <a:t>error</a:t>
            </a:r>
            <a:endParaRPr lang="en-US" sz="2800" spc="-10" dirty="0">
              <a:solidFill>
                <a:srgbClr val="660066"/>
              </a:solidFill>
              <a:latin typeface="Arial"/>
              <a:cs typeface="Arial"/>
            </a:endParaRPr>
          </a:p>
          <a:p>
            <a:pPr marL="685800" lvl="1" indent="-226695">
              <a:spcBef>
                <a:spcPts val="420"/>
              </a:spcBef>
              <a:buChar char="•"/>
              <a:tabLst>
                <a:tab pos="1143000" algn="l"/>
              </a:tabLst>
            </a:pPr>
            <a:r>
              <a:rPr lang="en-US" sz="2800" spc="-10" dirty="0">
                <a:solidFill>
                  <a:srgbClr val="660066"/>
                </a:solidFill>
                <a:latin typeface="Arial"/>
                <a:cs typeface="Arial"/>
              </a:rPr>
              <a:t>Improve performance!</a:t>
            </a:r>
            <a:endParaRPr sz="3200" dirty="0">
              <a:latin typeface="Arial"/>
              <a:cs typeface="Arial"/>
            </a:endParaRPr>
          </a:p>
        </p:txBody>
      </p:sp>
    </p:spTree>
    <p:extLst>
      <p:ext uri="{BB962C8B-B14F-4D97-AF65-F5344CB8AC3E}">
        <p14:creationId xmlns:p14="http://schemas.microsoft.com/office/powerpoint/2010/main" val="356137118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BE415-1EB9-E84C-8A7F-74B0690E5F89}"/>
              </a:ext>
            </a:extLst>
          </p:cNvPr>
          <p:cNvSpPr>
            <a:spLocks noGrp="1"/>
          </p:cNvSpPr>
          <p:nvPr>
            <p:ph type="title"/>
          </p:nvPr>
        </p:nvSpPr>
        <p:spPr>
          <a:xfrm>
            <a:off x="2832100" y="457200"/>
            <a:ext cx="6212715" cy="695960"/>
          </a:xfrm>
        </p:spPr>
        <p:txBody>
          <a:bodyPr/>
          <a:lstStyle/>
          <a:p>
            <a:r>
              <a:rPr lang="en-US" dirty="0"/>
              <a:t>Regularization</a:t>
            </a:r>
          </a:p>
        </p:txBody>
      </p:sp>
      <p:sp>
        <p:nvSpPr>
          <p:cNvPr id="3" name="Text Placeholder 2">
            <a:extLst>
              <a:ext uri="{FF2B5EF4-FFF2-40B4-BE49-F238E27FC236}">
                <a16:creationId xmlns:a16="http://schemas.microsoft.com/office/drawing/2014/main" id="{4039EB86-D4BF-2B4E-8526-B53AABF6434E}"/>
              </a:ext>
            </a:extLst>
          </p:cNvPr>
          <p:cNvSpPr>
            <a:spLocks noGrp="1"/>
          </p:cNvSpPr>
          <p:nvPr>
            <p:ph type="body" idx="1"/>
          </p:nvPr>
        </p:nvSpPr>
        <p:spPr>
          <a:xfrm>
            <a:off x="665797" y="1905000"/>
            <a:ext cx="9361805" cy="5970865"/>
          </a:xfrm>
        </p:spPr>
        <p:txBody>
          <a:bodyPr/>
          <a:lstStyle/>
          <a:p>
            <a:r>
              <a:rPr lang="en-US" sz="4000" b="1" i="1" dirty="0"/>
              <a:t>Necessary for </a:t>
            </a:r>
            <a:r>
              <a:rPr lang="en-US" sz="4000" b="1" i="1"/>
              <a:t>best performance!</a:t>
            </a:r>
            <a:endParaRPr lang="en-US" sz="4000" b="1" i="1" dirty="0"/>
          </a:p>
          <a:p>
            <a:endParaRPr lang="en-US" sz="4000" dirty="0"/>
          </a:p>
          <a:p>
            <a:r>
              <a:rPr lang="en-US" sz="4000" dirty="0"/>
              <a:t>Most common:</a:t>
            </a:r>
          </a:p>
          <a:p>
            <a:endParaRPr lang="en-US" sz="4000" dirty="0"/>
          </a:p>
          <a:p>
            <a:pPr marL="571500" indent="-571500">
              <a:buFont typeface="Arial" panose="020B0604020202020204" pitchFamily="34" charset="0"/>
              <a:buChar char="•"/>
            </a:pPr>
            <a:r>
              <a:rPr lang="en-US" sz="3200" dirty="0"/>
              <a:t>L1/L2</a:t>
            </a:r>
          </a:p>
          <a:p>
            <a:pPr marL="571500" indent="-571500">
              <a:buFont typeface="Arial" panose="020B0604020202020204" pitchFamily="34" charset="0"/>
              <a:buChar char="•"/>
            </a:pPr>
            <a:r>
              <a:rPr lang="en-US" sz="3200" dirty="0"/>
              <a:t>Dropout</a:t>
            </a:r>
          </a:p>
          <a:p>
            <a:pPr marL="571500" indent="-571500">
              <a:buFont typeface="Arial" panose="020B0604020202020204" pitchFamily="34" charset="0"/>
              <a:buChar char="•"/>
            </a:pPr>
            <a:r>
              <a:rPr lang="en-US" sz="3200" dirty="0"/>
              <a:t>Data augmentation</a:t>
            </a:r>
          </a:p>
          <a:p>
            <a:pPr marL="571500" indent="-571500">
              <a:buFont typeface="Arial" panose="020B0604020202020204" pitchFamily="34" charset="0"/>
              <a:buChar char="•"/>
            </a:pPr>
            <a:r>
              <a:rPr lang="en-US" sz="3200" dirty="0"/>
              <a:t>Early stopping</a:t>
            </a:r>
            <a:endParaRPr lang="en-US" sz="2800" dirty="0"/>
          </a:p>
          <a:p>
            <a:endParaRPr lang="en-US" sz="3200" dirty="0"/>
          </a:p>
          <a:p>
            <a:endParaRPr lang="en-US" dirty="0"/>
          </a:p>
          <a:p>
            <a:endParaRPr lang="en-US" dirty="0"/>
          </a:p>
        </p:txBody>
      </p:sp>
    </p:spTree>
    <p:extLst>
      <p:ext uri="{BB962C8B-B14F-4D97-AF65-F5344CB8AC3E}">
        <p14:creationId xmlns:p14="http://schemas.microsoft.com/office/powerpoint/2010/main" val="193093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852444" y="1200912"/>
            <a:ext cx="6207760" cy="695960"/>
          </a:xfrm>
          <a:prstGeom prst="rect">
            <a:avLst/>
          </a:prstGeom>
        </p:spPr>
        <p:txBody>
          <a:bodyPr vert="horz" wrap="square" lIns="0" tIns="12700" rIns="0" bIns="0" rtlCol="0">
            <a:spAutoFit/>
          </a:bodyPr>
          <a:lstStyle/>
          <a:p>
            <a:pPr marL="12700">
              <a:lnSpc>
                <a:spcPct val="100000"/>
              </a:lnSpc>
              <a:spcBef>
                <a:spcPts val="100"/>
              </a:spcBef>
            </a:pPr>
            <a:r>
              <a:rPr spc="-25" dirty="0"/>
              <a:t>Regularization</a:t>
            </a:r>
            <a:r>
              <a:rPr spc="-60" dirty="0"/>
              <a:t> </a:t>
            </a:r>
            <a:r>
              <a:rPr spc="-20" dirty="0"/>
              <a:t>Strategies</a:t>
            </a:r>
            <a:r>
              <a:rPr lang="en-US" spc="-20" dirty="0"/>
              <a:t> </a:t>
            </a:r>
            <a:endParaRPr spc="-20" dirty="0"/>
          </a:p>
        </p:txBody>
      </p:sp>
      <p:sp>
        <p:nvSpPr>
          <p:cNvPr id="5" name="object 5"/>
          <p:cNvSpPr txBox="1"/>
          <p:nvPr/>
        </p:nvSpPr>
        <p:spPr>
          <a:xfrm>
            <a:off x="573023" y="2090782"/>
            <a:ext cx="8458200" cy="3887470"/>
          </a:xfrm>
          <a:prstGeom prst="rect">
            <a:avLst/>
          </a:prstGeom>
        </p:spPr>
        <p:txBody>
          <a:bodyPr vert="horz" wrap="square" lIns="0" tIns="95250" rIns="0" bIns="0" rtlCol="0">
            <a:spAutoFit/>
          </a:bodyPr>
          <a:lstStyle/>
          <a:p>
            <a:pPr marL="534035" indent="-508634">
              <a:lnSpc>
                <a:spcPct val="100000"/>
              </a:lnSpc>
              <a:spcBef>
                <a:spcPts val="750"/>
              </a:spcBef>
              <a:buAutoNum type="arabicPeriod"/>
              <a:tabLst>
                <a:tab pos="533400" algn="l"/>
                <a:tab pos="534035" algn="l"/>
              </a:tabLst>
            </a:pPr>
            <a:r>
              <a:rPr sz="3200" spc="-25" dirty="0">
                <a:solidFill>
                  <a:srgbClr val="3333CC"/>
                </a:solidFill>
                <a:latin typeface="Arial"/>
                <a:cs typeface="Arial"/>
              </a:rPr>
              <a:t>Parameter </a:t>
            </a:r>
            <a:r>
              <a:rPr sz="3200" spc="-20" dirty="0">
                <a:solidFill>
                  <a:srgbClr val="3333CC"/>
                </a:solidFill>
                <a:latin typeface="Arial"/>
                <a:cs typeface="Arial"/>
              </a:rPr>
              <a:t>Norm</a:t>
            </a:r>
            <a:r>
              <a:rPr sz="3200" spc="-55" dirty="0">
                <a:solidFill>
                  <a:srgbClr val="3333CC"/>
                </a:solidFill>
                <a:latin typeface="Arial"/>
                <a:cs typeface="Arial"/>
              </a:rPr>
              <a:t> </a:t>
            </a:r>
            <a:r>
              <a:rPr sz="3200" spc="-20" dirty="0">
                <a:solidFill>
                  <a:srgbClr val="3333CC"/>
                </a:solidFill>
                <a:latin typeface="Arial"/>
                <a:cs typeface="Arial"/>
              </a:rPr>
              <a:t>Penalties</a:t>
            </a:r>
            <a:endParaRPr sz="3200">
              <a:latin typeface="Arial"/>
              <a:cs typeface="Arial"/>
            </a:endParaRPr>
          </a:p>
          <a:p>
            <a:pPr marL="421005">
              <a:lnSpc>
                <a:spcPct val="100000"/>
              </a:lnSpc>
              <a:spcBef>
                <a:spcPts val="565"/>
              </a:spcBef>
              <a:tabLst>
                <a:tab pos="929005" algn="l"/>
              </a:tabLst>
            </a:pPr>
            <a:r>
              <a:rPr sz="2800" dirty="0">
                <a:solidFill>
                  <a:srgbClr val="336600"/>
                </a:solidFill>
                <a:latin typeface="Arial"/>
                <a:cs typeface="Arial"/>
              </a:rPr>
              <a:t>–	(</a:t>
            </a:r>
            <a:r>
              <a:rPr sz="2800" i="1" dirty="0">
                <a:latin typeface="Times New Roman"/>
                <a:cs typeface="Times New Roman"/>
              </a:rPr>
              <a:t>L</a:t>
            </a:r>
            <a:r>
              <a:rPr sz="2700" baseline="24691" dirty="0">
                <a:latin typeface="Times New Roman"/>
                <a:cs typeface="Times New Roman"/>
              </a:rPr>
              <a:t>2</a:t>
            </a:r>
            <a:r>
              <a:rPr sz="2800" dirty="0">
                <a:solidFill>
                  <a:srgbClr val="336600"/>
                </a:solidFill>
                <a:latin typeface="Arial"/>
                <a:cs typeface="Arial"/>
              </a:rPr>
              <a:t>- </a:t>
            </a:r>
            <a:r>
              <a:rPr sz="2800" spc="-10" dirty="0">
                <a:solidFill>
                  <a:srgbClr val="336600"/>
                </a:solidFill>
                <a:latin typeface="Arial"/>
                <a:cs typeface="Arial"/>
              </a:rPr>
              <a:t>and </a:t>
            </a:r>
            <a:r>
              <a:rPr sz="2800" i="1" dirty="0">
                <a:latin typeface="Times New Roman"/>
                <a:cs typeface="Times New Roman"/>
              </a:rPr>
              <a:t>L</a:t>
            </a:r>
            <a:r>
              <a:rPr sz="2700" baseline="24691" dirty="0">
                <a:latin typeface="Times New Roman"/>
                <a:cs typeface="Times New Roman"/>
              </a:rPr>
              <a:t>1</a:t>
            </a:r>
            <a:r>
              <a:rPr sz="2800" dirty="0">
                <a:solidFill>
                  <a:srgbClr val="336600"/>
                </a:solidFill>
                <a:latin typeface="Arial"/>
                <a:cs typeface="Arial"/>
              </a:rPr>
              <a:t>-</a:t>
            </a:r>
            <a:r>
              <a:rPr sz="2800" spc="-60" dirty="0">
                <a:solidFill>
                  <a:srgbClr val="336600"/>
                </a:solidFill>
                <a:latin typeface="Arial"/>
                <a:cs typeface="Arial"/>
              </a:rPr>
              <a:t> </a:t>
            </a:r>
            <a:r>
              <a:rPr sz="2800" spc="-15" dirty="0">
                <a:solidFill>
                  <a:srgbClr val="336600"/>
                </a:solidFill>
                <a:latin typeface="Arial"/>
                <a:cs typeface="Arial"/>
              </a:rPr>
              <a:t>regularization)</a:t>
            </a:r>
            <a:endParaRPr sz="2800">
              <a:latin typeface="Arial"/>
              <a:cs typeface="Arial"/>
            </a:endParaRPr>
          </a:p>
          <a:p>
            <a:pPr marL="534035" indent="-508634">
              <a:lnSpc>
                <a:spcPct val="100000"/>
              </a:lnSpc>
              <a:spcBef>
                <a:spcPts val="755"/>
              </a:spcBef>
              <a:buAutoNum type="arabicPeriod" startAt="2"/>
              <a:tabLst>
                <a:tab pos="533400" algn="l"/>
                <a:tab pos="534035" algn="l"/>
              </a:tabLst>
            </a:pPr>
            <a:r>
              <a:rPr sz="3200" spc="-20" dirty="0">
                <a:solidFill>
                  <a:srgbClr val="3333CC"/>
                </a:solidFill>
                <a:latin typeface="Arial"/>
                <a:cs typeface="Arial"/>
              </a:rPr>
              <a:t>Norm Penalties </a:t>
            </a:r>
            <a:r>
              <a:rPr sz="3200" spc="-15" dirty="0">
                <a:solidFill>
                  <a:srgbClr val="3333CC"/>
                </a:solidFill>
                <a:latin typeface="Arial"/>
                <a:cs typeface="Arial"/>
              </a:rPr>
              <a:t>as </a:t>
            </a:r>
            <a:r>
              <a:rPr sz="3200" spc="-20" dirty="0">
                <a:solidFill>
                  <a:srgbClr val="3333CC"/>
                </a:solidFill>
                <a:latin typeface="Arial"/>
                <a:cs typeface="Arial"/>
              </a:rPr>
              <a:t>Constrained</a:t>
            </a:r>
            <a:r>
              <a:rPr sz="3200" spc="-110" dirty="0">
                <a:solidFill>
                  <a:srgbClr val="3333CC"/>
                </a:solidFill>
                <a:latin typeface="Arial"/>
                <a:cs typeface="Arial"/>
              </a:rPr>
              <a:t> </a:t>
            </a:r>
            <a:r>
              <a:rPr sz="3200" spc="-20" dirty="0">
                <a:solidFill>
                  <a:srgbClr val="3333CC"/>
                </a:solidFill>
                <a:latin typeface="Arial"/>
                <a:cs typeface="Arial"/>
              </a:rPr>
              <a:t>Optimization</a:t>
            </a:r>
            <a:endParaRPr sz="3200">
              <a:latin typeface="Arial"/>
              <a:cs typeface="Arial"/>
            </a:endParaRPr>
          </a:p>
          <a:p>
            <a:pPr marL="534035" marR="1156335" indent="-508634">
              <a:lnSpc>
                <a:spcPts val="3790"/>
              </a:lnSpc>
              <a:spcBef>
                <a:spcPts val="815"/>
              </a:spcBef>
              <a:buAutoNum type="arabicPeriod" startAt="2"/>
              <a:tabLst>
                <a:tab pos="533400" algn="l"/>
                <a:tab pos="534035" algn="l"/>
              </a:tabLst>
            </a:pPr>
            <a:r>
              <a:rPr sz="3200" spc="-20" dirty="0">
                <a:solidFill>
                  <a:srgbClr val="3333CC"/>
                </a:solidFill>
                <a:latin typeface="Arial"/>
                <a:cs typeface="Arial"/>
              </a:rPr>
              <a:t>Regularization and </a:t>
            </a:r>
            <a:r>
              <a:rPr sz="3200" spc="-25" dirty="0">
                <a:solidFill>
                  <a:srgbClr val="3333CC"/>
                </a:solidFill>
                <a:latin typeface="Arial"/>
                <a:cs typeface="Arial"/>
              </a:rPr>
              <a:t>Under-constrained  </a:t>
            </a:r>
            <a:r>
              <a:rPr sz="3200" spc="-20" dirty="0">
                <a:solidFill>
                  <a:srgbClr val="3333CC"/>
                </a:solidFill>
                <a:latin typeface="Arial"/>
                <a:cs typeface="Arial"/>
              </a:rPr>
              <a:t>Problems</a:t>
            </a:r>
            <a:endParaRPr sz="3200">
              <a:latin typeface="Arial"/>
              <a:cs typeface="Arial"/>
            </a:endParaRPr>
          </a:p>
          <a:p>
            <a:pPr marL="534035" indent="-508634">
              <a:lnSpc>
                <a:spcPct val="100000"/>
              </a:lnSpc>
              <a:spcBef>
                <a:spcPts val="650"/>
              </a:spcBef>
              <a:buAutoNum type="arabicPeriod" startAt="2"/>
              <a:tabLst>
                <a:tab pos="533400" algn="l"/>
                <a:tab pos="534035" algn="l"/>
              </a:tabLst>
            </a:pPr>
            <a:r>
              <a:rPr sz="3200" spc="-20" dirty="0">
                <a:solidFill>
                  <a:srgbClr val="3333CC"/>
                </a:solidFill>
                <a:latin typeface="Arial"/>
                <a:cs typeface="Arial"/>
              </a:rPr>
              <a:t>Data Set</a:t>
            </a:r>
            <a:r>
              <a:rPr sz="3200" spc="-45" dirty="0">
                <a:solidFill>
                  <a:srgbClr val="3333CC"/>
                </a:solidFill>
                <a:latin typeface="Arial"/>
                <a:cs typeface="Arial"/>
              </a:rPr>
              <a:t> </a:t>
            </a:r>
            <a:r>
              <a:rPr sz="3200" spc="-25" dirty="0">
                <a:solidFill>
                  <a:srgbClr val="3333CC"/>
                </a:solidFill>
                <a:latin typeface="Arial"/>
                <a:cs typeface="Arial"/>
              </a:rPr>
              <a:t>Augmentation</a:t>
            </a:r>
            <a:endParaRPr sz="3200">
              <a:latin typeface="Arial"/>
              <a:cs typeface="Arial"/>
            </a:endParaRPr>
          </a:p>
          <a:p>
            <a:pPr marL="534035" indent="-508634">
              <a:lnSpc>
                <a:spcPct val="100000"/>
              </a:lnSpc>
              <a:spcBef>
                <a:spcPts val="675"/>
              </a:spcBef>
              <a:buAutoNum type="arabicPeriod" startAt="2"/>
              <a:tabLst>
                <a:tab pos="533400" algn="l"/>
                <a:tab pos="534035" algn="l"/>
              </a:tabLst>
            </a:pPr>
            <a:r>
              <a:rPr sz="3200" spc="-15" dirty="0">
                <a:solidFill>
                  <a:srgbClr val="3333CC"/>
                </a:solidFill>
                <a:latin typeface="Arial"/>
                <a:cs typeface="Arial"/>
              </a:rPr>
              <a:t>Noise</a:t>
            </a:r>
            <a:r>
              <a:rPr sz="3200" spc="-40" dirty="0">
                <a:solidFill>
                  <a:srgbClr val="3333CC"/>
                </a:solidFill>
                <a:latin typeface="Arial"/>
                <a:cs typeface="Arial"/>
              </a:rPr>
              <a:t> </a:t>
            </a:r>
            <a:r>
              <a:rPr sz="3200" spc="-25" dirty="0">
                <a:solidFill>
                  <a:srgbClr val="3333CC"/>
                </a:solidFill>
                <a:latin typeface="Arial"/>
                <a:cs typeface="Arial"/>
              </a:rPr>
              <a:t>Robustness</a:t>
            </a:r>
            <a:endParaRPr sz="3200">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46007" y="749807"/>
            <a:ext cx="7622540" cy="695960"/>
          </a:xfrm>
          <a:prstGeom prst="rect">
            <a:avLst/>
          </a:prstGeom>
        </p:spPr>
        <p:txBody>
          <a:bodyPr vert="horz" wrap="square" lIns="0" tIns="12700" rIns="0" bIns="0" rtlCol="0">
            <a:spAutoFit/>
          </a:bodyPr>
          <a:lstStyle/>
          <a:p>
            <a:pPr marL="12700">
              <a:lnSpc>
                <a:spcPct val="100000"/>
              </a:lnSpc>
              <a:spcBef>
                <a:spcPts val="100"/>
              </a:spcBef>
            </a:pPr>
            <a:r>
              <a:rPr spc="-25" dirty="0"/>
              <a:t>More Regularization</a:t>
            </a:r>
            <a:r>
              <a:rPr spc="-85" dirty="0"/>
              <a:t> </a:t>
            </a:r>
            <a:r>
              <a:rPr spc="-20" dirty="0"/>
              <a:t>Strategies</a:t>
            </a:r>
          </a:p>
        </p:txBody>
      </p:sp>
      <p:sp>
        <p:nvSpPr>
          <p:cNvPr id="5" name="object 5"/>
          <p:cNvSpPr txBox="1"/>
          <p:nvPr/>
        </p:nvSpPr>
        <p:spPr>
          <a:xfrm>
            <a:off x="1339256" y="1636776"/>
            <a:ext cx="7516495" cy="5210175"/>
          </a:xfrm>
          <a:prstGeom prst="rect">
            <a:avLst/>
          </a:prstGeom>
        </p:spPr>
        <p:txBody>
          <a:bodyPr vert="horz" wrap="square" lIns="0" tIns="97790" rIns="0" bIns="0" rtlCol="0">
            <a:spAutoFit/>
          </a:bodyPr>
          <a:lstStyle/>
          <a:p>
            <a:pPr marL="521334" indent="-508634">
              <a:lnSpc>
                <a:spcPct val="100000"/>
              </a:lnSpc>
              <a:spcBef>
                <a:spcPts val="770"/>
              </a:spcBef>
              <a:buAutoNum type="arabicPeriod" startAt="6"/>
              <a:tabLst>
                <a:tab pos="520700" algn="l"/>
                <a:tab pos="521334" algn="l"/>
              </a:tabLst>
            </a:pPr>
            <a:r>
              <a:rPr sz="3200" spc="-20" dirty="0">
                <a:solidFill>
                  <a:srgbClr val="3333CC"/>
                </a:solidFill>
                <a:latin typeface="Arial"/>
                <a:cs typeface="Arial"/>
              </a:rPr>
              <a:t>Semi-supervised</a:t>
            </a:r>
            <a:r>
              <a:rPr sz="3200" spc="-45" dirty="0">
                <a:solidFill>
                  <a:srgbClr val="3333CC"/>
                </a:solidFill>
                <a:latin typeface="Arial"/>
                <a:cs typeface="Arial"/>
              </a:rPr>
              <a:t> </a:t>
            </a:r>
            <a:r>
              <a:rPr sz="3200" spc="-20" dirty="0">
                <a:solidFill>
                  <a:srgbClr val="3333CC"/>
                </a:solidFill>
                <a:latin typeface="Arial"/>
                <a:cs typeface="Arial"/>
              </a:rPr>
              <a:t>learning</a:t>
            </a:r>
            <a:endParaRPr sz="3200" dirty="0">
              <a:latin typeface="Arial"/>
              <a:cs typeface="Arial"/>
            </a:endParaRPr>
          </a:p>
          <a:p>
            <a:pPr marL="521334" indent="-508634">
              <a:lnSpc>
                <a:spcPct val="100000"/>
              </a:lnSpc>
              <a:spcBef>
                <a:spcPts val="670"/>
              </a:spcBef>
              <a:buAutoNum type="arabicPeriod" startAt="6"/>
              <a:tabLst>
                <a:tab pos="520700" algn="l"/>
                <a:tab pos="521334" algn="l"/>
              </a:tabLst>
            </a:pPr>
            <a:r>
              <a:rPr sz="3200" spc="-20" dirty="0">
                <a:solidFill>
                  <a:srgbClr val="3333CC"/>
                </a:solidFill>
                <a:latin typeface="Arial"/>
                <a:cs typeface="Arial"/>
              </a:rPr>
              <a:t>Multi-task</a:t>
            </a:r>
            <a:r>
              <a:rPr sz="3200" spc="-35" dirty="0">
                <a:solidFill>
                  <a:srgbClr val="3333CC"/>
                </a:solidFill>
                <a:latin typeface="Arial"/>
                <a:cs typeface="Arial"/>
              </a:rPr>
              <a:t> </a:t>
            </a:r>
            <a:r>
              <a:rPr sz="3200" spc="-20" dirty="0">
                <a:solidFill>
                  <a:srgbClr val="3333CC"/>
                </a:solidFill>
                <a:latin typeface="Arial"/>
                <a:cs typeface="Arial"/>
              </a:rPr>
              <a:t>learning</a:t>
            </a:r>
            <a:endParaRPr sz="3200" dirty="0">
              <a:latin typeface="Arial"/>
              <a:cs typeface="Arial"/>
            </a:endParaRPr>
          </a:p>
          <a:p>
            <a:pPr marL="521334" indent="-508634">
              <a:lnSpc>
                <a:spcPct val="100000"/>
              </a:lnSpc>
              <a:spcBef>
                <a:spcPts val="745"/>
              </a:spcBef>
              <a:buAutoNum type="arabicPeriod" startAt="6"/>
              <a:tabLst>
                <a:tab pos="520700" algn="l"/>
                <a:tab pos="521334" algn="l"/>
              </a:tabLst>
            </a:pPr>
            <a:r>
              <a:rPr sz="3200" spc="-15" dirty="0">
                <a:solidFill>
                  <a:srgbClr val="3333CC"/>
                </a:solidFill>
                <a:latin typeface="Arial"/>
                <a:cs typeface="Arial"/>
              </a:rPr>
              <a:t>Early</a:t>
            </a:r>
            <a:r>
              <a:rPr sz="3200" spc="-35" dirty="0">
                <a:solidFill>
                  <a:srgbClr val="3333CC"/>
                </a:solidFill>
                <a:latin typeface="Arial"/>
                <a:cs typeface="Arial"/>
              </a:rPr>
              <a:t> </a:t>
            </a:r>
            <a:r>
              <a:rPr sz="3200" spc="-20" dirty="0">
                <a:solidFill>
                  <a:srgbClr val="3333CC"/>
                </a:solidFill>
                <a:latin typeface="Arial"/>
                <a:cs typeface="Arial"/>
              </a:rPr>
              <a:t>Stopping</a:t>
            </a:r>
            <a:endParaRPr sz="3200" dirty="0">
              <a:latin typeface="Arial"/>
              <a:cs typeface="Arial"/>
            </a:endParaRPr>
          </a:p>
          <a:p>
            <a:pPr marL="12700" marR="5080">
              <a:lnSpc>
                <a:spcPct val="116900"/>
              </a:lnSpc>
              <a:spcBef>
                <a:spcPts val="25"/>
              </a:spcBef>
              <a:buAutoNum type="arabicPeriod" startAt="6"/>
              <a:tabLst>
                <a:tab pos="520700" algn="l"/>
                <a:tab pos="521334" algn="l"/>
              </a:tabLst>
            </a:pPr>
            <a:r>
              <a:rPr lang="en-US" sz="3200" spc="-25" dirty="0">
                <a:solidFill>
                  <a:srgbClr val="3333CC"/>
                </a:solidFill>
                <a:latin typeface="Arial"/>
                <a:cs typeface="Arial"/>
              </a:rPr>
              <a:t> </a:t>
            </a:r>
            <a:r>
              <a:rPr sz="3200" spc="-25" dirty="0">
                <a:solidFill>
                  <a:srgbClr val="3333CC"/>
                </a:solidFill>
                <a:latin typeface="Arial"/>
                <a:cs typeface="Arial"/>
              </a:rPr>
              <a:t>Parameter </a:t>
            </a:r>
            <a:r>
              <a:rPr sz="3200" spc="-15" dirty="0">
                <a:solidFill>
                  <a:srgbClr val="3333CC"/>
                </a:solidFill>
                <a:latin typeface="Arial"/>
                <a:cs typeface="Arial"/>
              </a:rPr>
              <a:t>tying </a:t>
            </a:r>
            <a:r>
              <a:rPr sz="3200" spc="-20" dirty="0">
                <a:solidFill>
                  <a:srgbClr val="3333CC"/>
                </a:solidFill>
                <a:latin typeface="Arial"/>
                <a:cs typeface="Arial"/>
              </a:rPr>
              <a:t>and </a:t>
            </a:r>
            <a:r>
              <a:rPr sz="3200" spc="-25" dirty="0">
                <a:solidFill>
                  <a:srgbClr val="3333CC"/>
                </a:solidFill>
                <a:latin typeface="Arial"/>
                <a:cs typeface="Arial"/>
              </a:rPr>
              <a:t>parameter </a:t>
            </a:r>
            <a:r>
              <a:rPr sz="3200" spc="-20" dirty="0">
                <a:solidFill>
                  <a:srgbClr val="3333CC"/>
                </a:solidFill>
                <a:latin typeface="Arial"/>
                <a:cs typeface="Arial"/>
              </a:rPr>
              <a:t>sharing  10.Sparse</a:t>
            </a:r>
            <a:r>
              <a:rPr sz="3200" spc="-45" dirty="0">
                <a:solidFill>
                  <a:srgbClr val="3333CC"/>
                </a:solidFill>
                <a:latin typeface="Arial"/>
                <a:cs typeface="Arial"/>
              </a:rPr>
              <a:t> </a:t>
            </a:r>
            <a:r>
              <a:rPr sz="3200" spc="-20" dirty="0">
                <a:solidFill>
                  <a:srgbClr val="3333CC"/>
                </a:solidFill>
                <a:latin typeface="Arial"/>
                <a:cs typeface="Arial"/>
              </a:rPr>
              <a:t>representations</a:t>
            </a:r>
            <a:endParaRPr sz="3200" dirty="0">
              <a:latin typeface="Arial"/>
              <a:cs typeface="Arial"/>
            </a:endParaRPr>
          </a:p>
          <a:p>
            <a:pPr marL="12700" marR="156845">
              <a:lnSpc>
                <a:spcPct val="116900"/>
              </a:lnSpc>
              <a:spcBef>
                <a:spcPts val="120"/>
              </a:spcBef>
            </a:pPr>
            <a:r>
              <a:rPr sz="3200" spc="-20" dirty="0">
                <a:solidFill>
                  <a:srgbClr val="3333CC"/>
                </a:solidFill>
                <a:latin typeface="Arial"/>
                <a:cs typeface="Arial"/>
              </a:rPr>
              <a:t>11.Bagging and other </a:t>
            </a:r>
            <a:r>
              <a:rPr sz="3200" spc="-25" dirty="0">
                <a:solidFill>
                  <a:srgbClr val="3333CC"/>
                </a:solidFill>
                <a:latin typeface="Arial"/>
                <a:cs typeface="Arial"/>
              </a:rPr>
              <a:t>ensemble</a:t>
            </a:r>
            <a:r>
              <a:rPr sz="3200" spc="-110" dirty="0">
                <a:solidFill>
                  <a:srgbClr val="3333CC"/>
                </a:solidFill>
                <a:latin typeface="Arial"/>
                <a:cs typeface="Arial"/>
              </a:rPr>
              <a:t> </a:t>
            </a:r>
            <a:r>
              <a:rPr sz="3200" spc="-25" dirty="0">
                <a:solidFill>
                  <a:srgbClr val="3333CC"/>
                </a:solidFill>
                <a:latin typeface="Arial"/>
                <a:cs typeface="Arial"/>
              </a:rPr>
              <a:t>methods  12.Dropout</a:t>
            </a:r>
            <a:endParaRPr sz="3200" dirty="0">
              <a:latin typeface="Arial"/>
              <a:cs typeface="Arial"/>
            </a:endParaRPr>
          </a:p>
          <a:p>
            <a:pPr marL="12700" marR="3499485">
              <a:lnSpc>
                <a:spcPct val="117500"/>
              </a:lnSpc>
              <a:spcBef>
                <a:spcPts val="95"/>
              </a:spcBef>
            </a:pPr>
            <a:r>
              <a:rPr sz="3200" spc="-20" dirty="0">
                <a:solidFill>
                  <a:srgbClr val="3333CC"/>
                </a:solidFill>
                <a:latin typeface="Arial"/>
                <a:cs typeface="Arial"/>
              </a:rPr>
              <a:t>13.Adversarial</a:t>
            </a:r>
            <a:r>
              <a:rPr sz="3200" spc="-75" dirty="0">
                <a:solidFill>
                  <a:srgbClr val="3333CC"/>
                </a:solidFill>
                <a:latin typeface="Arial"/>
                <a:cs typeface="Arial"/>
              </a:rPr>
              <a:t> </a:t>
            </a:r>
            <a:r>
              <a:rPr sz="3200" spc="-20" dirty="0">
                <a:solidFill>
                  <a:srgbClr val="3333CC"/>
                </a:solidFill>
                <a:latin typeface="Arial"/>
                <a:cs typeface="Arial"/>
              </a:rPr>
              <a:t>training  </a:t>
            </a:r>
            <a:r>
              <a:rPr sz="3200" spc="-25" dirty="0">
                <a:solidFill>
                  <a:srgbClr val="3333CC"/>
                </a:solidFill>
                <a:latin typeface="Arial"/>
                <a:cs typeface="Arial"/>
              </a:rPr>
              <a:t>14.Tangent</a:t>
            </a:r>
            <a:r>
              <a:rPr sz="3200" spc="-40" dirty="0">
                <a:solidFill>
                  <a:srgbClr val="3333CC"/>
                </a:solidFill>
                <a:latin typeface="Arial"/>
                <a:cs typeface="Arial"/>
              </a:rPr>
              <a:t> </a:t>
            </a:r>
            <a:r>
              <a:rPr sz="3200" spc="-25" dirty="0">
                <a:solidFill>
                  <a:srgbClr val="3333CC"/>
                </a:solidFill>
                <a:latin typeface="Arial"/>
                <a:cs typeface="Arial"/>
              </a:rPr>
              <a:t>methods</a:t>
            </a:r>
            <a:endParaRPr sz="3200" dirty="0">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12700" rIns="0" bIns="0" rtlCol="0">
            <a:spAutoFit/>
          </a:bodyPr>
          <a:lstStyle/>
          <a:p>
            <a:pPr marL="17145">
              <a:lnSpc>
                <a:spcPct val="100000"/>
              </a:lnSpc>
              <a:spcBef>
                <a:spcPts val="100"/>
              </a:spcBef>
            </a:pPr>
            <a:r>
              <a:rPr spc="-25" dirty="0"/>
              <a:t>Regularization</a:t>
            </a:r>
            <a:r>
              <a:rPr spc="-60" dirty="0"/>
              <a:t> </a:t>
            </a:r>
            <a:r>
              <a:rPr spc="-20" dirty="0"/>
              <a:t>Strategies</a:t>
            </a:r>
          </a:p>
        </p:txBody>
      </p:sp>
      <p:sp>
        <p:nvSpPr>
          <p:cNvPr id="5" name="object 5"/>
          <p:cNvSpPr txBox="1"/>
          <p:nvPr/>
        </p:nvSpPr>
        <p:spPr>
          <a:xfrm>
            <a:off x="661077" y="1805432"/>
            <a:ext cx="4091304" cy="3771900"/>
          </a:xfrm>
          <a:prstGeom prst="rect">
            <a:avLst/>
          </a:prstGeom>
        </p:spPr>
        <p:txBody>
          <a:bodyPr vert="horz" wrap="square" lIns="0" tIns="79375" rIns="0" bIns="0" rtlCol="0">
            <a:spAutoFit/>
          </a:bodyPr>
          <a:lstStyle/>
          <a:p>
            <a:pPr marL="521334" indent="-508634">
              <a:lnSpc>
                <a:spcPct val="100000"/>
              </a:lnSpc>
              <a:spcBef>
                <a:spcPts val="625"/>
              </a:spcBef>
              <a:buAutoNum type="arabicPeriod"/>
              <a:tabLst>
                <a:tab pos="520700" algn="l"/>
                <a:tab pos="521334" algn="l"/>
              </a:tabLst>
            </a:pPr>
            <a:r>
              <a:rPr sz="2400" spc="-15" dirty="0">
                <a:solidFill>
                  <a:srgbClr val="3333CC"/>
                </a:solidFill>
                <a:latin typeface="Arial"/>
                <a:cs typeface="Arial"/>
              </a:rPr>
              <a:t>Parameter </a:t>
            </a:r>
            <a:r>
              <a:rPr sz="2400" spc="-10" dirty="0">
                <a:solidFill>
                  <a:srgbClr val="3333CC"/>
                </a:solidFill>
                <a:latin typeface="Arial"/>
                <a:cs typeface="Arial"/>
              </a:rPr>
              <a:t>Norm</a:t>
            </a:r>
            <a:r>
              <a:rPr sz="2400" spc="-100" dirty="0">
                <a:solidFill>
                  <a:srgbClr val="3333CC"/>
                </a:solidFill>
                <a:latin typeface="Arial"/>
                <a:cs typeface="Arial"/>
              </a:rPr>
              <a:t> </a:t>
            </a:r>
            <a:r>
              <a:rPr sz="2400" spc="-15" dirty="0">
                <a:solidFill>
                  <a:srgbClr val="3333CC"/>
                </a:solidFill>
                <a:latin typeface="Arial"/>
                <a:cs typeface="Arial"/>
              </a:rPr>
              <a:t>Penalties</a:t>
            </a:r>
            <a:endParaRPr sz="2400">
              <a:latin typeface="Arial"/>
              <a:cs typeface="Arial"/>
            </a:endParaRPr>
          </a:p>
          <a:p>
            <a:pPr marL="521334" marR="172085" indent="-508634">
              <a:lnSpc>
                <a:spcPts val="2780"/>
              </a:lnSpc>
              <a:spcBef>
                <a:spcPts val="705"/>
              </a:spcBef>
              <a:buAutoNum type="arabicPeriod"/>
              <a:tabLst>
                <a:tab pos="520700" algn="l"/>
                <a:tab pos="521334" algn="l"/>
              </a:tabLst>
            </a:pPr>
            <a:r>
              <a:rPr sz="2400" spc="-10" dirty="0">
                <a:solidFill>
                  <a:srgbClr val="808080"/>
                </a:solidFill>
                <a:latin typeface="Arial"/>
                <a:cs typeface="Arial"/>
              </a:rPr>
              <a:t>Norm </a:t>
            </a:r>
            <a:r>
              <a:rPr sz="2400" spc="-15" dirty="0">
                <a:solidFill>
                  <a:srgbClr val="808080"/>
                </a:solidFill>
                <a:latin typeface="Arial"/>
                <a:cs typeface="Arial"/>
              </a:rPr>
              <a:t>Penalties </a:t>
            </a:r>
            <a:r>
              <a:rPr sz="2400" spc="-10" dirty="0">
                <a:solidFill>
                  <a:srgbClr val="808080"/>
                </a:solidFill>
                <a:latin typeface="Arial"/>
                <a:cs typeface="Arial"/>
              </a:rPr>
              <a:t>as  </a:t>
            </a:r>
            <a:r>
              <a:rPr sz="2400" spc="-15" dirty="0">
                <a:solidFill>
                  <a:srgbClr val="808080"/>
                </a:solidFill>
                <a:latin typeface="Arial"/>
                <a:cs typeface="Arial"/>
              </a:rPr>
              <a:t>Constrained</a:t>
            </a:r>
            <a:r>
              <a:rPr sz="2400" spc="-70" dirty="0">
                <a:solidFill>
                  <a:srgbClr val="808080"/>
                </a:solidFill>
                <a:latin typeface="Arial"/>
                <a:cs typeface="Arial"/>
              </a:rPr>
              <a:t> </a:t>
            </a:r>
            <a:r>
              <a:rPr sz="2400" spc="-15" dirty="0">
                <a:solidFill>
                  <a:srgbClr val="808080"/>
                </a:solidFill>
                <a:latin typeface="Arial"/>
                <a:cs typeface="Arial"/>
              </a:rPr>
              <a:t>Optimization</a:t>
            </a:r>
            <a:endParaRPr sz="2400">
              <a:latin typeface="Arial"/>
              <a:cs typeface="Arial"/>
            </a:endParaRPr>
          </a:p>
          <a:p>
            <a:pPr marL="521334" marR="36195" indent="-508634">
              <a:lnSpc>
                <a:spcPts val="2810"/>
              </a:lnSpc>
              <a:spcBef>
                <a:spcPts val="705"/>
              </a:spcBef>
              <a:buAutoNum type="arabicPeriod"/>
              <a:tabLst>
                <a:tab pos="520700" algn="l"/>
                <a:tab pos="521334" algn="l"/>
              </a:tabLst>
            </a:pPr>
            <a:r>
              <a:rPr sz="2400" spc="-15" dirty="0">
                <a:solidFill>
                  <a:srgbClr val="808080"/>
                </a:solidFill>
                <a:latin typeface="Arial"/>
                <a:cs typeface="Arial"/>
              </a:rPr>
              <a:t>Regularization </a:t>
            </a:r>
            <a:r>
              <a:rPr sz="2400" spc="-10" dirty="0">
                <a:solidFill>
                  <a:srgbClr val="808080"/>
                </a:solidFill>
                <a:latin typeface="Arial"/>
                <a:cs typeface="Arial"/>
              </a:rPr>
              <a:t>and </a:t>
            </a:r>
            <a:r>
              <a:rPr sz="2400" spc="-15" dirty="0">
                <a:solidFill>
                  <a:srgbClr val="808080"/>
                </a:solidFill>
                <a:latin typeface="Arial"/>
                <a:cs typeface="Arial"/>
              </a:rPr>
              <a:t>Under-  constrained</a:t>
            </a:r>
            <a:r>
              <a:rPr sz="2400" spc="-35" dirty="0">
                <a:solidFill>
                  <a:srgbClr val="808080"/>
                </a:solidFill>
                <a:latin typeface="Arial"/>
                <a:cs typeface="Arial"/>
              </a:rPr>
              <a:t> </a:t>
            </a:r>
            <a:r>
              <a:rPr sz="2400" spc="-15" dirty="0">
                <a:solidFill>
                  <a:srgbClr val="808080"/>
                </a:solidFill>
                <a:latin typeface="Arial"/>
                <a:cs typeface="Arial"/>
              </a:rPr>
              <a:t>Problems</a:t>
            </a:r>
            <a:endParaRPr sz="2400">
              <a:latin typeface="Arial"/>
              <a:cs typeface="Arial"/>
            </a:endParaRPr>
          </a:p>
          <a:p>
            <a:pPr marL="521334" indent="-508634">
              <a:lnSpc>
                <a:spcPct val="100000"/>
              </a:lnSpc>
              <a:spcBef>
                <a:spcPts val="445"/>
              </a:spcBef>
              <a:buAutoNum type="arabicPeriod"/>
              <a:tabLst>
                <a:tab pos="520700" algn="l"/>
                <a:tab pos="521334" algn="l"/>
              </a:tabLst>
            </a:pPr>
            <a:r>
              <a:rPr sz="2400" spc="-15" dirty="0">
                <a:solidFill>
                  <a:srgbClr val="808080"/>
                </a:solidFill>
                <a:latin typeface="Arial"/>
                <a:cs typeface="Arial"/>
              </a:rPr>
              <a:t>Data Set</a:t>
            </a:r>
            <a:r>
              <a:rPr sz="2400" spc="-55" dirty="0">
                <a:solidFill>
                  <a:srgbClr val="808080"/>
                </a:solidFill>
                <a:latin typeface="Arial"/>
                <a:cs typeface="Arial"/>
              </a:rPr>
              <a:t> </a:t>
            </a:r>
            <a:r>
              <a:rPr sz="2400" spc="-15" dirty="0">
                <a:solidFill>
                  <a:srgbClr val="808080"/>
                </a:solidFill>
                <a:latin typeface="Arial"/>
                <a:cs typeface="Arial"/>
              </a:rPr>
              <a:t>Augmentation</a:t>
            </a:r>
            <a:endParaRPr sz="2400">
              <a:latin typeface="Arial"/>
              <a:cs typeface="Arial"/>
            </a:endParaRPr>
          </a:p>
          <a:p>
            <a:pPr marL="521334" indent="-508634">
              <a:lnSpc>
                <a:spcPct val="100000"/>
              </a:lnSpc>
              <a:spcBef>
                <a:spcPts val="500"/>
              </a:spcBef>
              <a:buAutoNum type="arabicPeriod"/>
              <a:tabLst>
                <a:tab pos="520700" algn="l"/>
                <a:tab pos="521334" algn="l"/>
              </a:tabLst>
            </a:pPr>
            <a:r>
              <a:rPr sz="2400" spc="-10" dirty="0">
                <a:solidFill>
                  <a:srgbClr val="808080"/>
                </a:solidFill>
                <a:latin typeface="Arial"/>
                <a:cs typeface="Arial"/>
              </a:rPr>
              <a:t>Noise</a:t>
            </a:r>
            <a:r>
              <a:rPr sz="2400" spc="-35" dirty="0">
                <a:solidFill>
                  <a:srgbClr val="808080"/>
                </a:solidFill>
                <a:latin typeface="Arial"/>
                <a:cs typeface="Arial"/>
              </a:rPr>
              <a:t> </a:t>
            </a:r>
            <a:r>
              <a:rPr sz="2400" spc="-15" dirty="0">
                <a:solidFill>
                  <a:srgbClr val="808080"/>
                </a:solidFill>
                <a:latin typeface="Arial"/>
                <a:cs typeface="Arial"/>
              </a:rPr>
              <a:t>Robustness</a:t>
            </a:r>
            <a:endParaRPr sz="2400">
              <a:latin typeface="Arial"/>
              <a:cs typeface="Arial"/>
            </a:endParaRPr>
          </a:p>
          <a:p>
            <a:pPr marL="521334" indent="-508634">
              <a:lnSpc>
                <a:spcPct val="100000"/>
              </a:lnSpc>
              <a:spcBef>
                <a:spcPts val="530"/>
              </a:spcBef>
              <a:buAutoNum type="arabicPeriod"/>
              <a:tabLst>
                <a:tab pos="520700" algn="l"/>
                <a:tab pos="521334" algn="l"/>
              </a:tabLst>
            </a:pPr>
            <a:r>
              <a:rPr sz="2400" spc="-15" dirty="0">
                <a:solidFill>
                  <a:srgbClr val="808080"/>
                </a:solidFill>
                <a:latin typeface="Arial"/>
                <a:cs typeface="Arial"/>
              </a:rPr>
              <a:t>Semi-supervised</a:t>
            </a:r>
            <a:r>
              <a:rPr sz="2400" spc="-50" dirty="0">
                <a:solidFill>
                  <a:srgbClr val="808080"/>
                </a:solidFill>
                <a:latin typeface="Arial"/>
                <a:cs typeface="Arial"/>
              </a:rPr>
              <a:t> </a:t>
            </a:r>
            <a:r>
              <a:rPr sz="2400" spc="-10" dirty="0">
                <a:solidFill>
                  <a:srgbClr val="808080"/>
                </a:solidFill>
                <a:latin typeface="Arial"/>
                <a:cs typeface="Arial"/>
              </a:rPr>
              <a:t>learning</a:t>
            </a:r>
            <a:endParaRPr sz="2400">
              <a:latin typeface="Arial"/>
              <a:cs typeface="Arial"/>
            </a:endParaRPr>
          </a:p>
          <a:p>
            <a:pPr marL="521334" indent="-508634">
              <a:lnSpc>
                <a:spcPct val="100000"/>
              </a:lnSpc>
              <a:spcBef>
                <a:spcPts val="505"/>
              </a:spcBef>
              <a:buAutoNum type="arabicPeriod"/>
              <a:tabLst>
                <a:tab pos="520700" algn="l"/>
                <a:tab pos="521334" algn="l"/>
              </a:tabLst>
            </a:pPr>
            <a:r>
              <a:rPr sz="2400" spc="-15" dirty="0">
                <a:solidFill>
                  <a:srgbClr val="808080"/>
                </a:solidFill>
                <a:latin typeface="Arial"/>
                <a:cs typeface="Arial"/>
              </a:rPr>
              <a:t>Multi-task</a:t>
            </a:r>
            <a:r>
              <a:rPr sz="2400" spc="-35" dirty="0">
                <a:solidFill>
                  <a:srgbClr val="808080"/>
                </a:solidFill>
                <a:latin typeface="Arial"/>
                <a:cs typeface="Arial"/>
              </a:rPr>
              <a:t> </a:t>
            </a:r>
            <a:r>
              <a:rPr sz="2400" spc="-15" dirty="0">
                <a:solidFill>
                  <a:srgbClr val="808080"/>
                </a:solidFill>
                <a:latin typeface="Arial"/>
                <a:cs typeface="Arial"/>
              </a:rPr>
              <a:t>learning</a:t>
            </a:r>
            <a:endParaRPr sz="2400">
              <a:latin typeface="Arial"/>
              <a:cs typeface="Arial"/>
            </a:endParaRPr>
          </a:p>
        </p:txBody>
      </p:sp>
      <p:sp>
        <p:nvSpPr>
          <p:cNvPr id="6" name="object 6"/>
          <p:cNvSpPr txBox="1"/>
          <p:nvPr/>
        </p:nvSpPr>
        <p:spPr>
          <a:xfrm>
            <a:off x="5483691" y="1805432"/>
            <a:ext cx="4206409" cy="3819635"/>
          </a:xfrm>
          <a:prstGeom prst="rect">
            <a:avLst/>
          </a:prstGeom>
        </p:spPr>
        <p:txBody>
          <a:bodyPr vert="horz" wrap="square" lIns="0" tIns="79375" rIns="0" bIns="0" rtlCol="0">
            <a:spAutoFit/>
          </a:bodyPr>
          <a:lstStyle/>
          <a:p>
            <a:pPr marL="12700">
              <a:lnSpc>
                <a:spcPct val="100000"/>
              </a:lnSpc>
              <a:spcBef>
                <a:spcPts val="625"/>
              </a:spcBef>
              <a:tabLst>
                <a:tab pos="464184" algn="l"/>
              </a:tabLst>
            </a:pPr>
            <a:r>
              <a:rPr sz="2400" spc="-10" dirty="0">
                <a:solidFill>
                  <a:srgbClr val="808080"/>
                </a:solidFill>
                <a:latin typeface="Arial"/>
                <a:cs typeface="Arial"/>
              </a:rPr>
              <a:t>8.	Early</a:t>
            </a:r>
            <a:r>
              <a:rPr sz="2400" spc="-35" dirty="0">
                <a:solidFill>
                  <a:srgbClr val="808080"/>
                </a:solidFill>
                <a:latin typeface="Arial"/>
                <a:cs typeface="Arial"/>
              </a:rPr>
              <a:t> </a:t>
            </a:r>
            <a:r>
              <a:rPr sz="2400" spc="-15" dirty="0">
                <a:solidFill>
                  <a:srgbClr val="808080"/>
                </a:solidFill>
                <a:latin typeface="Arial"/>
                <a:cs typeface="Arial"/>
              </a:rPr>
              <a:t>Stopping</a:t>
            </a:r>
            <a:endParaRPr sz="2400" dirty="0">
              <a:latin typeface="Arial"/>
              <a:cs typeface="Arial"/>
            </a:endParaRPr>
          </a:p>
          <a:p>
            <a:pPr marL="12700" marR="408305">
              <a:lnSpc>
                <a:spcPts val="2780"/>
              </a:lnSpc>
              <a:spcBef>
                <a:spcPts val="705"/>
              </a:spcBef>
              <a:tabLst>
                <a:tab pos="464184" algn="l"/>
                <a:tab pos="464820" algn="l"/>
              </a:tabLst>
            </a:pPr>
            <a:r>
              <a:rPr lang="en-US" sz="2400" spc="-15" dirty="0">
                <a:solidFill>
                  <a:srgbClr val="808080"/>
                </a:solidFill>
                <a:latin typeface="Arial"/>
                <a:cs typeface="Arial"/>
              </a:rPr>
              <a:t>9.  </a:t>
            </a:r>
            <a:r>
              <a:rPr sz="2400" spc="-15" dirty="0">
                <a:solidFill>
                  <a:srgbClr val="808080"/>
                </a:solidFill>
                <a:latin typeface="Arial"/>
                <a:cs typeface="Arial"/>
              </a:rPr>
              <a:t>Parameter </a:t>
            </a:r>
            <a:r>
              <a:rPr sz="2400" spc="-10" dirty="0">
                <a:solidFill>
                  <a:srgbClr val="808080"/>
                </a:solidFill>
                <a:latin typeface="Arial"/>
                <a:cs typeface="Arial"/>
              </a:rPr>
              <a:t>tying</a:t>
            </a:r>
            <a:r>
              <a:rPr sz="2400" spc="-125" dirty="0">
                <a:solidFill>
                  <a:srgbClr val="808080"/>
                </a:solidFill>
                <a:latin typeface="Arial"/>
                <a:cs typeface="Arial"/>
              </a:rPr>
              <a:t> </a:t>
            </a:r>
            <a:r>
              <a:rPr sz="2400" spc="-10" dirty="0">
                <a:solidFill>
                  <a:srgbClr val="808080"/>
                </a:solidFill>
                <a:latin typeface="Arial"/>
                <a:cs typeface="Arial"/>
              </a:rPr>
              <a:t>and  </a:t>
            </a:r>
            <a:r>
              <a:rPr lang="en-US" sz="2400" spc="-10" dirty="0">
                <a:solidFill>
                  <a:srgbClr val="808080"/>
                </a:solidFill>
                <a:latin typeface="Arial"/>
                <a:cs typeface="Arial"/>
              </a:rPr>
              <a:t> </a:t>
            </a:r>
            <a:r>
              <a:rPr sz="2400" spc="-15" dirty="0">
                <a:solidFill>
                  <a:srgbClr val="808080"/>
                </a:solidFill>
                <a:latin typeface="Arial"/>
                <a:cs typeface="Arial"/>
              </a:rPr>
              <a:t>parameter</a:t>
            </a:r>
            <a:r>
              <a:rPr sz="2400" spc="-40" dirty="0">
                <a:solidFill>
                  <a:srgbClr val="808080"/>
                </a:solidFill>
                <a:latin typeface="Arial"/>
                <a:cs typeface="Arial"/>
              </a:rPr>
              <a:t> </a:t>
            </a:r>
            <a:r>
              <a:rPr sz="2400" spc="-15" dirty="0">
                <a:solidFill>
                  <a:srgbClr val="808080"/>
                </a:solidFill>
                <a:latin typeface="Arial"/>
                <a:cs typeface="Arial"/>
              </a:rPr>
              <a:t>sharing</a:t>
            </a:r>
            <a:endParaRPr sz="2400" dirty="0">
              <a:latin typeface="Arial"/>
              <a:cs typeface="Arial"/>
            </a:endParaRPr>
          </a:p>
          <a:p>
            <a:pPr marL="12700">
              <a:lnSpc>
                <a:spcPct val="100000"/>
              </a:lnSpc>
              <a:spcBef>
                <a:spcPts val="550"/>
              </a:spcBef>
              <a:tabLst>
                <a:tab pos="464184" algn="l"/>
                <a:tab pos="464820" algn="l"/>
              </a:tabLst>
            </a:pPr>
            <a:r>
              <a:rPr lang="en-US" sz="2400" spc="-15" dirty="0">
                <a:solidFill>
                  <a:srgbClr val="808080"/>
                </a:solidFill>
                <a:latin typeface="Arial"/>
                <a:cs typeface="Arial"/>
              </a:rPr>
              <a:t>10. </a:t>
            </a:r>
            <a:r>
              <a:rPr sz="2400" spc="-15" dirty="0">
                <a:solidFill>
                  <a:srgbClr val="808080"/>
                </a:solidFill>
                <a:latin typeface="Arial"/>
                <a:cs typeface="Arial"/>
              </a:rPr>
              <a:t>Sparse</a:t>
            </a:r>
            <a:r>
              <a:rPr sz="2400" spc="-70" dirty="0">
                <a:solidFill>
                  <a:srgbClr val="808080"/>
                </a:solidFill>
                <a:latin typeface="Arial"/>
                <a:cs typeface="Arial"/>
              </a:rPr>
              <a:t> </a:t>
            </a:r>
            <a:r>
              <a:rPr sz="2400" spc="-15" dirty="0">
                <a:solidFill>
                  <a:srgbClr val="808080"/>
                </a:solidFill>
                <a:latin typeface="Arial"/>
                <a:cs typeface="Arial"/>
              </a:rPr>
              <a:t>representations</a:t>
            </a:r>
            <a:endParaRPr lang="en-US" sz="2400" dirty="0">
              <a:latin typeface="Arial"/>
              <a:cs typeface="Arial"/>
            </a:endParaRPr>
          </a:p>
          <a:p>
            <a:pPr marL="12700">
              <a:lnSpc>
                <a:spcPct val="100000"/>
              </a:lnSpc>
              <a:spcBef>
                <a:spcPts val="550"/>
              </a:spcBef>
              <a:tabLst>
                <a:tab pos="464184" algn="l"/>
                <a:tab pos="464820" algn="l"/>
              </a:tabLst>
            </a:pPr>
            <a:r>
              <a:rPr lang="en-US" sz="2400" spc="-15" dirty="0">
                <a:solidFill>
                  <a:srgbClr val="808080"/>
                </a:solidFill>
                <a:latin typeface="Arial"/>
                <a:cs typeface="Arial"/>
              </a:rPr>
              <a:t>11. </a:t>
            </a:r>
            <a:r>
              <a:rPr sz="2400" spc="-15" dirty="0">
                <a:solidFill>
                  <a:srgbClr val="808080"/>
                </a:solidFill>
                <a:latin typeface="Arial"/>
                <a:cs typeface="Arial"/>
              </a:rPr>
              <a:t>Bagging </a:t>
            </a:r>
            <a:r>
              <a:rPr sz="2400" spc="-10" dirty="0">
                <a:solidFill>
                  <a:srgbClr val="808080"/>
                </a:solidFill>
                <a:latin typeface="Arial"/>
                <a:cs typeface="Arial"/>
              </a:rPr>
              <a:t>and </a:t>
            </a:r>
            <a:r>
              <a:rPr sz="2400" spc="-15" dirty="0">
                <a:solidFill>
                  <a:srgbClr val="808080"/>
                </a:solidFill>
                <a:latin typeface="Arial"/>
                <a:cs typeface="Arial"/>
              </a:rPr>
              <a:t>other  ensemble</a:t>
            </a:r>
            <a:r>
              <a:rPr sz="2400" spc="-85" dirty="0">
                <a:solidFill>
                  <a:srgbClr val="808080"/>
                </a:solidFill>
                <a:latin typeface="Arial"/>
                <a:cs typeface="Arial"/>
              </a:rPr>
              <a:t> </a:t>
            </a:r>
            <a:r>
              <a:rPr sz="2400" spc="-20" dirty="0">
                <a:solidFill>
                  <a:srgbClr val="808080"/>
                </a:solidFill>
                <a:latin typeface="Arial"/>
                <a:cs typeface="Arial"/>
              </a:rPr>
              <a:t>methods</a:t>
            </a:r>
            <a:endParaRPr sz="2400" dirty="0">
              <a:latin typeface="Arial"/>
              <a:cs typeface="Arial"/>
            </a:endParaRPr>
          </a:p>
          <a:p>
            <a:pPr marL="12700">
              <a:lnSpc>
                <a:spcPct val="100000"/>
              </a:lnSpc>
              <a:spcBef>
                <a:spcPts val="455"/>
              </a:spcBef>
              <a:tabLst>
                <a:tab pos="464184" algn="l"/>
                <a:tab pos="464820" algn="l"/>
              </a:tabLst>
            </a:pPr>
            <a:r>
              <a:rPr lang="en-US" sz="2400" spc="-15" dirty="0">
                <a:solidFill>
                  <a:srgbClr val="808080"/>
                </a:solidFill>
                <a:latin typeface="Arial"/>
                <a:cs typeface="Arial"/>
              </a:rPr>
              <a:t>12. </a:t>
            </a:r>
            <a:r>
              <a:rPr sz="2400" spc="-15" dirty="0">
                <a:solidFill>
                  <a:srgbClr val="808080"/>
                </a:solidFill>
                <a:latin typeface="Arial"/>
                <a:cs typeface="Arial"/>
              </a:rPr>
              <a:t>Dropout</a:t>
            </a:r>
            <a:endParaRPr sz="2400" dirty="0">
              <a:latin typeface="Arial"/>
              <a:cs typeface="Arial"/>
            </a:endParaRPr>
          </a:p>
          <a:p>
            <a:pPr marL="12700">
              <a:lnSpc>
                <a:spcPct val="100000"/>
              </a:lnSpc>
              <a:spcBef>
                <a:spcPts val="530"/>
              </a:spcBef>
              <a:tabLst>
                <a:tab pos="464820" algn="l"/>
              </a:tabLst>
            </a:pPr>
            <a:r>
              <a:rPr lang="en-US" sz="2400" spc="-15" dirty="0">
                <a:solidFill>
                  <a:srgbClr val="808080"/>
                </a:solidFill>
                <a:latin typeface="Arial"/>
                <a:cs typeface="Arial"/>
              </a:rPr>
              <a:t>13. </a:t>
            </a:r>
            <a:r>
              <a:rPr sz="2400" spc="-15" dirty="0">
                <a:solidFill>
                  <a:srgbClr val="808080"/>
                </a:solidFill>
                <a:latin typeface="Arial"/>
                <a:cs typeface="Arial"/>
              </a:rPr>
              <a:t>Adversarial</a:t>
            </a:r>
            <a:r>
              <a:rPr sz="2400" spc="-25" dirty="0">
                <a:solidFill>
                  <a:srgbClr val="808080"/>
                </a:solidFill>
                <a:latin typeface="Arial"/>
                <a:cs typeface="Arial"/>
              </a:rPr>
              <a:t> </a:t>
            </a:r>
            <a:r>
              <a:rPr sz="2400" spc="-10" dirty="0">
                <a:solidFill>
                  <a:srgbClr val="808080"/>
                </a:solidFill>
                <a:latin typeface="Arial"/>
                <a:cs typeface="Arial"/>
              </a:rPr>
              <a:t>training</a:t>
            </a:r>
            <a:endParaRPr sz="2400" dirty="0">
              <a:latin typeface="Arial"/>
              <a:cs typeface="Arial"/>
            </a:endParaRPr>
          </a:p>
          <a:p>
            <a:pPr marL="12700">
              <a:lnSpc>
                <a:spcPct val="100000"/>
              </a:lnSpc>
              <a:spcBef>
                <a:spcPts val="505"/>
              </a:spcBef>
              <a:tabLst>
                <a:tab pos="464820" algn="l"/>
              </a:tabLst>
            </a:pPr>
            <a:r>
              <a:rPr lang="en-US" sz="2400" spc="-55" dirty="0">
                <a:solidFill>
                  <a:srgbClr val="808080"/>
                </a:solidFill>
                <a:latin typeface="Arial"/>
                <a:cs typeface="Arial"/>
              </a:rPr>
              <a:t>14. </a:t>
            </a:r>
            <a:r>
              <a:rPr sz="2400" spc="-55" dirty="0">
                <a:solidFill>
                  <a:srgbClr val="808080"/>
                </a:solidFill>
                <a:latin typeface="Arial"/>
                <a:cs typeface="Arial"/>
              </a:rPr>
              <a:t>Tangent</a:t>
            </a:r>
            <a:r>
              <a:rPr sz="2400" spc="-35" dirty="0">
                <a:solidFill>
                  <a:srgbClr val="808080"/>
                </a:solidFill>
                <a:latin typeface="Arial"/>
                <a:cs typeface="Arial"/>
              </a:rPr>
              <a:t> </a:t>
            </a:r>
            <a:r>
              <a:rPr sz="2400" spc="-15" dirty="0">
                <a:solidFill>
                  <a:srgbClr val="808080"/>
                </a:solidFill>
                <a:latin typeface="Arial"/>
                <a:cs typeface="Arial"/>
              </a:rPr>
              <a:t>methods</a:t>
            </a:r>
            <a:endParaRPr sz="2400" dirty="0">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81171" y="992631"/>
            <a:ext cx="8102600" cy="635000"/>
          </a:xfrm>
          <a:prstGeom prst="rect">
            <a:avLst/>
          </a:prstGeom>
        </p:spPr>
        <p:txBody>
          <a:bodyPr vert="horz" wrap="square" lIns="0" tIns="12700" rIns="0" bIns="0" rtlCol="0">
            <a:spAutoFit/>
          </a:bodyPr>
          <a:lstStyle/>
          <a:p>
            <a:pPr marL="12700">
              <a:lnSpc>
                <a:spcPct val="100000"/>
              </a:lnSpc>
              <a:spcBef>
                <a:spcPts val="100"/>
              </a:spcBef>
            </a:pPr>
            <a:r>
              <a:rPr sz="4000" spc="-25" dirty="0"/>
              <a:t>Topics </a:t>
            </a:r>
            <a:r>
              <a:rPr sz="4000" spc="-10" dirty="0"/>
              <a:t>in </a:t>
            </a:r>
            <a:r>
              <a:rPr sz="4000" spc="-25" dirty="0"/>
              <a:t>Parameter </a:t>
            </a:r>
            <a:r>
              <a:rPr sz="4000" spc="-20" dirty="0"/>
              <a:t>Norm</a:t>
            </a:r>
            <a:r>
              <a:rPr sz="4000" spc="-110" dirty="0"/>
              <a:t> </a:t>
            </a:r>
            <a:r>
              <a:rPr sz="4000" spc="-20" dirty="0"/>
              <a:t>Penalties</a:t>
            </a:r>
            <a:endParaRPr sz="4000"/>
          </a:p>
        </p:txBody>
      </p:sp>
      <p:sp>
        <p:nvSpPr>
          <p:cNvPr id="5" name="object 5"/>
          <p:cNvSpPr txBox="1"/>
          <p:nvPr/>
        </p:nvSpPr>
        <p:spPr>
          <a:xfrm>
            <a:off x="1012444" y="2017775"/>
            <a:ext cx="6680200" cy="1738630"/>
          </a:xfrm>
          <a:prstGeom prst="rect">
            <a:avLst/>
          </a:prstGeom>
        </p:spPr>
        <p:txBody>
          <a:bodyPr vert="horz" wrap="square" lIns="0" tIns="94615" rIns="0" bIns="0" rtlCol="0">
            <a:spAutoFit/>
          </a:bodyPr>
          <a:lstStyle/>
          <a:p>
            <a:pPr marL="546735" indent="-508634">
              <a:lnSpc>
                <a:spcPct val="100000"/>
              </a:lnSpc>
              <a:spcBef>
                <a:spcPts val="745"/>
              </a:spcBef>
              <a:buAutoNum type="arabicPeriod"/>
              <a:tabLst>
                <a:tab pos="546100" algn="l"/>
                <a:tab pos="546735" algn="l"/>
              </a:tabLst>
            </a:pPr>
            <a:r>
              <a:rPr sz="3200" spc="-20" dirty="0">
                <a:solidFill>
                  <a:srgbClr val="3333CC"/>
                </a:solidFill>
                <a:latin typeface="Arial"/>
                <a:cs typeface="Arial"/>
              </a:rPr>
              <a:t>Overview </a:t>
            </a:r>
            <a:r>
              <a:rPr sz="3200" spc="-15" dirty="0">
                <a:solidFill>
                  <a:srgbClr val="3333CC"/>
                </a:solidFill>
                <a:latin typeface="Arial"/>
                <a:cs typeface="Arial"/>
              </a:rPr>
              <a:t>(limiting </a:t>
            </a:r>
            <a:r>
              <a:rPr sz="3200" spc="-25" dirty="0">
                <a:solidFill>
                  <a:srgbClr val="3333CC"/>
                </a:solidFill>
                <a:latin typeface="Arial"/>
                <a:cs typeface="Arial"/>
              </a:rPr>
              <a:t>model</a:t>
            </a:r>
            <a:r>
              <a:rPr sz="3200" spc="-55" dirty="0">
                <a:solidFill>
                  <a:srgbClr val="3333CC"/>
                </a:solidFill>
                <a:latin typeface="Arial"/>
                <a:cs typeface="Arial"/>
              </a:rPr>
              <a:t> </a:t>
            </a:r>
            <a:r>
              <a:rPr sz="3200" spc="-20" dirty="0">
                <a:solidFill>
                  <a:srgbClr val="3333CC"/>
                </a:solidFill>
                <a:latin typeface="Arial"/>
                <a:cs typeface="Arial"/>
              </a:rPr>
              <a:t>capacity)</a:t>
            </a:r>
            <a:endParaRPr sz="3200" dirty="0">
              <a:latin typeface="Arial"/>
              <a:cs typeface="Arial"/>
            </a:endParaRPr>
          </a:p>
          <a:p>
            <a:pPr marL="546735" indent="-508634">
              <a:lnSpc>
                <a:spcPct val="100000"/>
              </a:lnSpc>
              <a:spcBef>
                <a:spcPts val="650"/>
              </a:spcBef>
              <a:buAutoNum type="arabicPeriod"/>
              <a:tabLst>
                <a:tab pos="546100" algn="l"/>
                <a:tab pos="546735" algn="l"/>
              </a:tabLst>
            </a:pPr>
            <a:r>
              <a:rPr sz="3200" i="1" spc="-15" dirty="0">
                <a:latin typeface="Times New Roman"/>
                <a:cs typeface="Times New Roman"/>
              </a:rPr>
              <a:t>L</a:t>
            </a:r>
            <a:r>
              <a:rPr sz="3150" spc="-22" baseline="23809" dirty="0">
                <a:latin typeface="Times New Roman"/>
                <a:cs typeface="Times New Roman"/>
              </a:rPr>
              <a:t>2 </a:t>
            </a:r>
            <a:r>
              <a:rPr sz="3200" spc="-25" dirty="0">
                <a:solidFill>
                  <a:srgbClr val="3333CC"/>
                </a:solidFill>
                <a:latin typeface="Arial"/>
                <a:cs typeface="Arial"/>
              </a:rPr>
              <a:t>parameter</a:t>
            </a:r>
            <a:r>
              <a:rPr sz="3200" spc="-185" dirty="0">
                <a:solidFill>
                  <a:srgbClr val="3333CC"/>
                </a:solidFill>
                <a:latin typeface="Arial"/>
                <a:cs typeface="Arial"/>
              </a:rPr>
              <a:t> </a:t>
            </a:r>
            <a:r>
              <a:rPr sz="3200" spc="-20" dirty="0">
                <a:solidFill>
                  <a:srgbClr val="3333CC"/>
                </a:solidFill>
                <a:latin typeface="Arial"/>
                <a:cs typeface="Arial"/>
              </a:rPr>
              <a:t>regularization</a:t>
            </a:r>
            <a:endParaRPr sz="3200" dirty="0">
              <a:latin typeface="Arial"/>
              <a:cs typeface="Arial"/>
            </a:endParaRPr>
          </a:p>
          <a:p>
            <a:pPr marL="546735" indent="-508634">
              <a:lnSpc>
                <a:spcPct val="100000"/>
              </a:lnSpc>
              <a:spcBef>
                <a:spcPts val="670"/>
              </a:spcBef>
              <a:buAutoNum type="arabicPeriod"/>
              <a:tabLst>
                <a:tab pos="546100" algn="l"/>
                <a:tab pos="546735" algn="l"/>
              </a:tabLst>
            </a:pPr>
            <a:r>
              <a:rPr sz="3200" i="1" spc="-15" dirty="0">
                <a:latin typeface="Times New Roman"/>
                <a:cs typeface="Times New Roman"/>
              </a:rPr>
              <a:t>L</a:t>
            </a:r>
            <a:r>
              <a:rPr sz="3150" spc="-22" baseline="23809" dirty="0">
                <a:latin typeface="Times New Roman"/>
                <a:cs typeface="Times New Roman"/>
              </a:rPr>
              <a:t>1</a:t>
            </a:r>
            <a:r>
              <a:rPr sz="3150" spc="517" baseline="23809" dirty="0">
                <a:latin typeface="Times New Roman"/>
                <a:cs typeface="Times New Roman"/>
              </a:rPr>
              <a:t> </a:t>
            </a:r>
            <a:r>
              <a:rPr lang="en-US" sz="3200" spc="-20" dirty="0">
                <a:solidFill>
                  <a:srgbClr val="3333CC"/>
                </a:solidFill>
                <a:latin typeface="Arial"/>
                <a:cs typeface="Arial"/>
              </a:rPr>
              <a:t>parameter r</a:t>
            </a:r>
            <a:r>
              <a:rPr sz="3200" spc="-20" dirty="0">
                <a:solidFill>
                  <a:srgbClr val="3333CC"/>
                </a:solidFill>
                <a:latin typeface="Arial"/>
                <a:cs typeface="Arial"/>
              </a:rPr>
              <a:t>egularization</a:t>
            </a:r>
            <a:endParaRPr sz="3200" dirty="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082429" y="691895"/>
            <a:ext cx="5897880" cy="695960"/>
          </a:xfrm>
          <a:prstGeom prst="rect">
            <a:avLst/>
          </a:prstGeom>
        </p:spPr>
        <p:txBody>
          <a:bodyPr vert="horz" wrap="square" lIns="0" tIns="12700" rIns="0" bIns="0" rtlCol="0">
            <a:spAutoFit/>
          </a:bodyPr>
          <a:lstStyle/>
          <a:p>
            <a:pPr marL="12700">
              <a:lnSpc>
                <a:spcPct val="100000"/>
              </a:lnSpc>
              <a:spcBef>
                <a:spcPts val="100"/>
              </a:spcBef>
            </a:pPr>
            <a:r>
              <a:rPr spc="-20" dirty="0"/>
              <a:t>Limiting </a:t>
            </a:r>
            <a:r>
              <a:rPr spc="-25" dirty="0"/>
              <a:t>Model</a:t>
            </a:r>
            <a:r>
              <a:rPr spc="-105" dirty="0"/>
              <a:t> </a:t>
            </a:r>
            <a:r>
              <a:rPr spc="-25" dirty="0"/>
              <a:t>Capacity</a:t>
            </a:r>
          </a:p>
        </p:txBody>
      </p:sp>
      <p:sp>
        <p:nvSpPr>
          <p:cNvPr id="4" name="object 4"/>
          <p:cNvSpPr txBox="1"/>
          <p:nvPr/>
        </p:nvSpPr>
        <p:spPr>
          <a:xfrm>
            <a:off x="560606" y="1645920"/>
            <a:ext cx="8794115" cy="3481018"/>
          </a:xfrm>
          <a:prstGeom prst="rect">
            <a:avLst/>
          </a:prstGeom>
        </p:spPr>
        <p:txBody>
          <a:bodyPr vert="horz" wrap="square" lIns="0" tIns="30480" rIns="0" bIns="0" rtlCol="0">
            <a:spAutoFit/>
          </a:bodyPr>
          <a:lstStyle/>
          <a:p>
            <a:pPr marL="351155" marR="5080" indent="-339090">
              <a:lnSpc>
                <a:spcPts val="3820"/>
              </a:lnSpc>
              <a:spcBef>
                <a:spcPts val="240"/>
              </a:spcBef>
              <a:buChar char="•"/>
              <a:tabLst>
                <a:tab pos="351155" algn="l"/>
                <a:tab pos="351790" algn="l"/>
              </a:tabLst>
            </a:pPr>
            <a:r>
              <a:rPr sz="3200" spc="-20" dirty="0">
                <a:solidFill>
                  <a:srgbClr val="3333CC"/>
                </a:solidFill>
                <a:latin typeface="Arial"/>
                <a:cs typeface="Arial"/>
              </a:rPr>
              <a:t>Regularization has been used </a:t>
            </a:r>
            <a:r>
              <a:rPr sz="3200" spc="-15" dirty="0">
                <a:solidFill>
                  <a:srgbClr val="3333CC"/>
                </a:solidFill>
                <a:latin typeface="Arial"/>
                <a:cs typeface="Arial"/>
              </a:rPr>
              <a:t>for </a:t>
            </a:r>
            <a:r>
              <a:rPr sz="3200" spc="-25" dirty="0">
                <a:solidFill>
                  <a:srgbClr val="3333CC"/>
                </a:solidFill>
                <a:latin typeface="Arial"/>
                <a:cs typeface="Arial"/>
              </a:rPr>
              <a:t>decades</a:t>
            </a:r>
            <a:r>
              <a:rPr sz="3200" spc="-90" dirty="0">
                <a:solidFill>
                  <a:srgbClr val="3333CC"/>
                </a:solidFill>
                <a:latin typeface="Arial"/>
                <a:cs typeface="Arial"/>
              </a:rPr>
              <a:t> </a:t>
            </a:r>
            <a:r>
              <a:rPr lang="en-US" sz="3200" spc="-20" dirty="0">
                <a:solidFill>
                  <a:srgbClr val="3333CC"/>
                </a:solidFill>
                <a:latin typeface="Arial"/>
                <a:cs typeface="Arial"/>
              </a:rPr>
              <a:t>in ML and statistics</a:t>
            </a:r>
            <a:endParaRPr sz="3200" dirty="0">
              <a:latin typeface="Arial"/>
              <a:cs typeface="Arial"/>
            </a:endParaRPr>
          </a:p>
          <a:p>
            <a:pPr marL="351155" marR="650240" indent="-339090">
              <a:lnSpc>
                <a:spcPct val="99100"/>
              </a:lnSpc>
              <a:spcBef>
                <a:spcPts val="555"/>
              </a:spcBef>
              <a:buChar char="•"/>
              <a:tabLst>
                <a:tab pos="351155" algn="l"/>
                <a:tab pos="351790" algn="l"/>
              </a:tabLst>
            </a:pPr>
            <a:r>
              <a:rPr sz="3200" spc="-20" dirty="0">
                <a:solidFill>
                  <a:srgbClr val="3333CC"/>
                </a:solidFill>
                <a:latin typeface="Arial"/>
                <a:cs typeface="Arial"/>
              </a:rPr>
              <a:t>Linear and logistic</a:t>
            </a:r>
            <a:r>
              <a:rPr lang="en-US" sz="3200" spc="-20" dirty="0">
                <a:solidFill>
                  <a:srgbClr val="3333CC"/>
                </a:solidFill>
                <a:latin typeface="Arial"/>
                <a:cs typeface="Arial"/>
              </a:rPr>
              <a:t> </a:t>
            </a:r>
            <a:r>
              <a:rPr sz="3200" spc="-20" dirty="0">
                <a:solidFill>
                  <a:srgbClr val="3333CC"/>
                </a:solidFill>
                <a:latin typeface="Arial"/>
                <a:cs typeface="Arial"/>
              </a:rPr>
              <a:t>regression allow simple,  straightforward and effective regularization  strategies</a:t>
            </a:r>
            <a:endParaRPr sz="3200" dirty="0">
              <a:latin typeface="Arial"/>
              <a:cs typeface="Arial"/>
            </a:endParaRPr>
          </a:p>
          <a:p>
            <a:pPr marL="746760" marR="1077595" indent="-282575">
              <a:lnSpc>
                <a:spcPts val="3310"/>
              </a:lnSpc>
              <a:spcBef>
                <a:spcPts val="700"/>
              </a:spcBef>
              <a:tabLst>
                <a:tab pos="2332990" algn="l"/>
              </a:tabLst>
            </a:pPr>
            <a:r>
              <a:rPr sz="2800" dirty="0">
                <a:solidFill>
                  <a:srgbClr val="336600"/>
                </a:solidFill>
                <a:latin typeface="Arial"/>
                <a:cs typeface="Arial"/>
              </a:rPr>
              <a:t>– </a:t>
            </a:r>
            <a:r>
              <a:rPr sz="2800" spc="-15" dirty="0">
                <a:solidFill>
                  <a:srgbClr val="336600"/>
                </a:solidFill>
                <a:latin typeface="Arial"/>
                <a:cs typeface="Arial"/>
              </a:rPr>
              <a:t>Adding </a:t>
            </a:r>
            <a:r>
              <a:rPr sz="2800" dirty="0">
                <a:solidFill>
                  <a:srgbClr val="336600"/>
                </a:solidFill>
                <a:latin typeface="Arial"/>
                <a:cs typeface="Arial"/>
              </a:rPr>
              <a:t>a </a:t>
            </a:r>
            <a:r>
              <a:rPr sz="2800" spc="-15" dirty="0">
                <a:solidFill>
                  <a:srgbClr val="336600"/>
                </a:solidFill>
                <a:latin typeface="Arial"/>
                <a:cs typeface="Arial"/>
              </a:rPr>
              <a:t>parameter </a:t>
            </a:r>
            <a:r>
              <a:rPr sz="2800" spc="-10" dirty="0">
                <a:solidFill>
                  <a:srgbClr val="336600"/>
                </a:solidFill>
                <a:latin typeface="Arial"/>
                <a:cs typeface="Arial"/>
              </a:rPr>
              <a:t>norm </a:t>
            </a:r>
            <a:r>
              <a:rPr sz="2800" spc="-15" dirty="0">
                <a:solidFill>
                  <a:srgbClr val="336600"/>
                </a:solidFill>
                <a:latin typeface="Arial"/>
                <a:cs typeface="Arial"/>
              </a:rPr>
              <a:t>penalty </a:t>
            </a:r>
            <a:r>
              <a:rPr sz="2800" spc="-15" dirty="0">
                <a:latin typeface="Times New Roman"/>
                <a:cs typeface="Times New Roman"/>
              </a:rPr>
              <a:t>Ω(θ) </a:t>
            </a:r>
            <a:r>
              <a:rPr sz="2800" spc="-10" dirty="0">
                <a:solidFill>
                  <a:srgbClr val="336600"/>
                </a:solidFill>
                <a:latin typeface="Arial"/>
                <a:cs typeface="Arial"/>
              </a:rPr>
              <a:t>to</a:t>
            </a:r>
            <a:r>
              <a:rPr sz="2800" spc="-270" dirty="0">
                <a:solidFill>
                  <a:srgbClr val="336600"/>
                </a:solidFill>
                <a:latin typeface="Arial"/>
                <a:cs typeface="Arial"/>
              </a:rPr>
              <a:t> </a:t>
            </a:r>
            <a:r>
              <a:rPr sz="2800" spc="-15" dirty="0">
                <a:solidFill>
                  <a:srgbClr val="336600"/>
                </a:solidFill>
                <a:latin typeface="Arial"/>
                <a:cs typeface="Arial"/>
              </a:rPr>
              <a:t>the  objective</a:t>
            </a:r>
            <a:r>
              <a:rPr lang="en-US" sz="2800" spc="-15" dirty="0">
                <a:solidFill>
                  <a:srgbClr val="336600"/>
                </a:solidFill>
                <a:latin typeface="Arial"/>
                <a:cs typeface="Arial"/>
              </a:rPr>
              <a:t> cost </a:t>
            </a:r>
            <a:r>
              <a:rPr sz="2800" spc="-15" dirty="0">
                <a:solidFill>
                  <a:srgbClr val="336600"/>
                </a:solidFill>
                <a:latin typeface="Arial"/>
                <a:cs typeface="Arial"/>
              </a:rPr>
              <a:t>function </a:t>
            </a:r>
            <a:r>
              <a:rPr sz="2800" i="1" dirty="0">
                <a:latin typeface="Times New Roman"/>
                <a:cs typeface="Times New Roman"/>
              </a:rPr>
              <a:t>J</a:t>
            </a:r>
            <a:r>
              <a:rPr sz="2800" i="1" spc="-114" dirty="0">
                <a:latin typeface="Times New Roman"/>
                <a:cs typeface="Times New Roman"/>
              </a:rPr>
              <a:t> </a:t>
            </a:r>
            <a:r>
              <a:rPr sz="2800" dirty="0">
                <a:solidFill>
                  <a:srgbClr val="336600"/>
                </a:solidFill>
                <a:latin typeface="Arial"/>
                <a:cs typeface="Arial"/>
              </a:rPr>
              <a:t>:</a:t>
            </a:r>
            <a:endParaRPr sz="2800" dirty="0">
              <a:latin typeface="Arial"/>
              <a:cs typeface="Arial"/>
            </a:endParaRPr>
          </a:p>
        </p:txBody>
      </p:sp>
      <p:sp>
        <p:nvSpPr>
          <p:cNvPr id="5" name="object 5"/>
          <p:cNvSpPr txBox="1"/>
          <p:nvPr/>
        </p:nvSpPr>
        <p:spPr>
          <a:xfrm>
            <a:off x="1464844" y="5722111"/>
            <a:ext cx="8758655" cy="1788951"/>
          </a:xfrm>
          <a:prstGeom prst="rect">
            <a:avLst/>
          </a:prstGeom>
        </p:spPr>
        <p:txBody>
          <a:bodyPr vert="horz" wrap="square" lIns="0" tIns="31750" rIns="0" bIns="0" rtlCol="0">
            <a:spAutoFit/>
          </a:bodyPr>
          <a:lstStyle/>
          <a:p>
            <a:pPr marL="238125" marR="5080" indent="-226060">
              <a:lnSpc>
                <a:spcPts val="2810"/>
              </a:lnSpc>
              <a:spcBef>
                <a:spcPts val="250"/>
              </a:spcBef>
              <a:buChar char="•"/>
              <a:tabLst>
                <a:tab pos="238760" algn="l"/>
              </a:tabLst>
            </a:pPr>
            <a:r>
              <a:rPr lang="en-US" sz="2400" spc="-15" dirty="0">
                <a:solidFill>
                  <a:srgbClr val="660066"/>
                </a:solidFill>
                <a:latin typeface="Arial"/>
                <a:cs typeface="Arial"/>
              </a:rPr>
              <a:t>where </a:t>
            </a:r>
            <a:r>
              <a:rPr lang="el-GR" sz="2400" spc="-10" dirty="0">
                <a:latin typeface="Times New Roman"/>
                <a:cs typeface="Times New Roman"/>
              </a:rPr>
              <a:t>α</a:t>
            </a:r>
            <a:r>
              <a:rPr lang="en-US" sz="2400" spc="-10" dirty="0">
                <a:latin typeface="Times New Roman"/>
                <a:cs typeface="Times New Roman"/>
              </a:rPr>
              <a:t> </a:t>
            </a:r>
            <a:r>
              <a:rPr lang="el-GR" sz="2400" spc="-10" dirty="0">
                <a:latin typeface="Times New Roman"/>
                <a:cs typeface="Times New Roman"/>
              </a:rPr>
              <a:t> </a:t>
            </a:r>
            <a:r>
              <a:rPr lang="en-US" sz="2400" spc="-10" dirty="0">
                <a:latin typeface="Times New Roman"/>
                <a:cs typeface="Times New Roman"/>
              </a:rPr>
              <a:t>  </a:t>
            </a:r>
            <a:r>
              <a:rPr lang="el-GR" sz="2400" spc="-10" dirty="0">
                <a:latin typeface="Times New Roman"/>
                <a:cs typeface="Times New Roman"/>
              </a:rPr>
              <a:t>[0,θ) </a:t>
            </a:r>
            <a:r>
              <a:rPr lang="en-US" sz="2400" spc="-5" dirty="0">
                <a:solidFill>
                  <a:srgbClr val="660066"/>
                </a:solidFill>
                <a:latin typeface="Arial"/>
                <a:cs typeface="Arial"/>
              </a:rPr>
              <a:t>is </a:t>
            </a:r>
            <a:r>
              <a:rPr lang="en-US" sz="2400" dirty="0">
                <a:solidFill>
                  <a:srgbClr val="660066"/>
                </a:solidFill>
                <a:latin typeface="Arial"/>
                <a:cs typeface="Arial"/>
              </a:rPr>
              <a:t>a </a:t>
            </a:r>
            <a:r>
              <a:rPr lang="en-US" sz="2400" spc="-15" dirty="0">
                <a:solidFill>
                  <a:srgbClr val="660066"/>
                </a:solidFill>
                <a:latin typeface="Arial"/>
                <a:cs typeface="Arial"/>
              </a:rPr>
              <a:t>hyperparameter that weights </a:t>
            </a:r>
            <a:r>
              <a:rPr lang="en-US" sz="2400" spc="-10" dirty="0">
                <a:solidFill>
                  <a:srgbClr val="660066"/>
                </a:solidFill>
                <a:latin typeface="Arial"/>
                <a:cs typeface="Arial"/>
              </a:rPr>
              <a:t>the</a:t>
            </a:r>
            <a:r>
              <a:rPr lang="en-US" sz="2400" spc="-155" dirty="0">
                <a:solidFill>
                  <a:srgbClr val="660066"/>
                </a:solidFill>
                <a:latin typeface="Arial"/>
                <a:cs typeface="Arial"/>
              </a:rPr>
              <a:t> </a:t>
            </a:r>
            <a:r>
              <a:rPr lang="en-US" sz="2400" spc="-10" dirty="0">
                <a:solidFill>
                  <a:srgbClr val="660066"/>
                </a:solidFill>
                <a:latin typeface="Arial"/>
                <a:cs typeface="Arial"/>
              </a:rPr>
              <a:t>relative  </a:t>
            </a:r>
            <a:r>
              <a:rPr lang="en-US" sz="2400" spc="-15" dirty="0">
                <a:solidFill>
                  <a:srgbClr val="660066"/>
                </a:solidFill>
                <a:latin typeface="Arial"/>
                <a:cs typeface="Arial"/>
              </a:rPr>
              <a:t>contribution </a:t>
            </a:r>
            <a:r>
              <a:rPr lang="en-US" sz="2400" spc="-10" dirty="0">
                <a:solidFill>
                  <a:srgbClr val="660066"/>
                </a:solidFill>
                <a:latin typeface="Arial"/>
                <a:cs typeface="Arial"/>
              </a:rPr>
              <a:t>of the norm </a:t>
            </a:r>
            <a:r>
              <a:rPr lang="en-US" sz="2400" spc="-15" dirty="0">
                <a:solidFill>
                  <a:srgbClr val="660066"/>
                </a:solidFill>
                <a:latin typeface="Arial"/>
                <a:cs typeface="Arial"/>
              </a:rPr>
              <a:t>penalty </a:t>
            </a:r>
            <a:r>
              <a:rPr lang="en-US" sz="2400" spc="-10" dirty="0">
                <a:solidFill>
                  <a:srgbClr val="660066"/>
                </a:solidFill>
                <a:latin typeface="Arial"/>
                <a:cs typeface="Arial"/>
              </a:rPr>
              <a:t>term</a:t>
            </a:r>
            <a:r>
              <a:rPr lang="en-US" sz="2400" spc="-135" dirty="0">
                <a:solidFill>
                  <a:srgbClr val="660066"/>
                </a:solidFill>
                <a:latin typeface="Arial"/>
                <a:cs typeface="Arial"/>
              </a:rPr>
              <a:t> </a:t>
            </a:r>
            <a:r>
              <a:rPr lang="el-GR" sz="2400" dirty="0">
                <a:latin typeface="Times New Roman"/>
                <a:cs typeface="Times New Roman"/>
              </a:rPr>
              <a:t>Ω</a:t>
            </a:r>
          </a:p>
          <a:p>
            <a:pPr marL="690245" marR="1075055" indent="-226060">
              <a:lnSpc>
                <a:spcPts val="2300"/>
              </a:lnSpc>
              <a:spcBef>
                <a:spcPts val="595"/>
              </a:spcBef>
            </a:pPr>
            <a:r>
              <a:rPr lang="el-GR" sz="2000" dirty="0">
                <a:latin typeface="Arial"/>
                <a:cs typeface="Arial"/>
              </a:rPr>
              <a:t>– </a:t>
            </a:r>
            <a:r>
              <a:rPr lang="en-US" sz="2000" spc="-15" dirty="0">
                <a:latin typeface="Arial"/>
                <a:cs typeface="Arial"/>
              </a:rPr>
              <a:t>Setting </a:t>
            </a:r>
            <a:r>
              <a:rPr lang="el-GR" sz="2000" i="1" dirty="0">
                <a:latin typeface="Times New Roman"/>
                <a:cs typeface="Times New Roman"/>
              </a:rPr>
              <a:t>α </a:t>
            </a:r>
            <a:r>
              <a:rPr lang="en-US" sz="2000" spc="-10" dirty="0">
                <a:latin typeface="Arial"/>
                <a:cs typeface="Arial"/>
              </a:rPr>
              <a:t>to </a:t>
            </a:r>
            <a:r>
              <a:rPr lang="en-US" sz="2000" dirty="0">
                <a:latin typeface="Times New Roman"/>
                <a:cs typeface="Times New Roman"/>
              </a:rPr>
              <a:t>0 </a:t>
            </a:r>
            <a:r>
              <a:rPr lang="en-US" sz="2000" spc="-15" dirty="0">
                <a:latin typeface="Arial"/>
                <a:cs typeface="Arial"/>
              </a:rPr>
              <a:t>results </a:t>
            </a:r>
            <a:r>
              <a:rPr lang="en-US" sz="2000" dirty="0">
                <a:latin typeface="Arial"/>
                <a:cs typeface="Arial"/>
              </a:rPr>
              <a:t>in </a:t>
            </a:r>
            <a:r>
              <a:rPr lang="en-US" sz="2000" spc="-10" dirty="0">
                <a:latin typeface="Arial"/>
                <a:cs typeface="Arial"/>
              </a:rPr>
              <a:t>no </a:t>
            </a:r>
            <a:r>
              <a:rPr lang="en-US" sz="2000" spc="-15" dirty="0">
                <a:latin typeface="Arial"/>
                <a:cs typeface="Arial"/>
              </a:rPr>
              <a:t>regularization. Larger </a:t>
            </a:r>
            <a:r>
              <a:rPr lang="en-US" sz="2000" spc="-10" dirty="0">
                <a:latin typeface="Arial"/>
                <a:cs typeface="Arial"/>
              </a:rPr>
              <a:t>values  </a:t>
            </a:r>
            <a:r>
              <a:rPr lang="en-US" sz="2000" spc="-15" dirty="0">
                <a:latin typeface="Arial"/>
                <a:cs typeface="Arial"/>
              </a:rPr>
              <a:t>correspond </a:t>
            </a:r>
            <a:r>
              <a:rPr lang="en-US" sz="2000" spc="-10" dirty="0">
                <a:latin typeface="Arial"/>
                <a:cs typeface="Arial"/>
              </a:rPr>
              <a:t>to </a:t>
            </a:r>
            <a:r>
              <a:rPr lang="en-US" sz="2000" spc="-15" dirty="0">
                <a:latin typeface="Arial"/>
                <a:cs typeface="Arial"/>
              </a:rPr>
              <a:t>more</a:t>
            </a:r>
            <a:r>
              <a:rPr lang="en-US" sz="2000" spc="-55" dirty="0">
                <a:latin typeface="Arial"/>
                <a:cs typeface="Arial"/>
              </a:rPr>
              <a:t> </a:t>
            </a:r>
            <a:r>
              <a:rPr lang="en-US" sz="2000" spc="-15" dirty="0">
                <a:latin typeface="Arial"/>
                <a:cs typeface="Arial"/>
              </a:rPr>
              <a:t>regularization</a:t>
            </a:r>
          </a:p>
          <a:p>
            <a:pPr marL="690245" marR="1075055" indent="-226060">
              <a:lnSpc>
                <a:spcPts val="2300"/>
              </a:lnSpc>
              <a:spcBef>
                <a:spcPts val="595"/>
              </a:spcBef>
            </a:pPr>
            <a:r>
              <a:rPr lang="en-US" sz="2000" spc="-15" dirty="0">
                <a:latin typeface="Arial"/>
                <a:cs typeface="Arial"/>
              </a:rPr>
              <a:t>- Norm is the size of the vector</a:t>
            </a:r>
            <a:endParaRPr sz="2000" dirty="0">
              <a:latin typeface="Arial"/>
              <a:cs typeface="Arial"/>
            </a:endParaRPr>
          </a:p>
        </p:txBody>
      </p:sp>
      <p:pic>
        <p:nvPicPr>
          <p:cNvPr id="9" name="Picture 8">
            <a:extLst>
              <a:ext uri="{FF2B5EF4-FFF2-40B4-BE49-F238E27FC236}">
                <a16:creationId xmlns:a16="http://schemas.microsoft.com/office/drawing/2014/main" id="{0DF3BAC4-1142-1342-91B5-C41C22445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9700" y="5040544"/>
            <a:ext cx="5168900" cy="698500"/>
          </a:xfrm>
          <a:prstGeom prst="rect">
            <a:avLst/>
          </a:prstGeom>
        </p:spPr>
      </p:pic>
      <p:pic>
        <p:nvPicPr>
          <p:cNvPr id="11" name="Picture 10">
            <a:extLst>
              <a:ext uri="{FF2B5EF4-FFF2-40B4-BE49-F238E27FC236}">
                <a16:creationId xmlns:a16="http://schemas.microsoft.com/office/drawing/2014/main" id="{82209CE1-C1ED-3C4B-B124-584779DA5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2758127" y="5867400"/>
            <a:ext cx="317500" cy="228600"/>
          </a:xfrm>
          <a:prstGeom prst="rect">
            <a:avLst/>
          </a:prstGeom>
        </p:spPr>
      </p:pic>
      <p:pic>
        <p:nvPicPr>
          <p:cNvPr id="6" name="Picture 5">
            <a:extLst>
              <a:ext uri="{FF2B5EF4-FFF2-40B4-BE49-F238E27FC236}">
                <a16:creationId xmlns:a16="http://schemas.microsoft.com/office/drawing/2014/main" id="{87649FF3-F4CD-844F-BD69-9912BD76A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7537" y="6911873"/>
            <a:ext cx="1539475" cy="86052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342242" y="963168"/>
            <a:ext cx="3377565" cy="695960"/>
          </a:xfrm>
          <a:prstGeom prst="rect">
            <a:avLst/>
          </a:prstGeom>
        </p:spPr>
        <p:txBody>
          <a:bodyPr vert="horz" wrap="square" lIns="0" tIns="12700" rIns="0" bIns="0" rtlCol="0">
            <a:spAutoFit/>
          </a:bodyPr>
          <a:lstStyle/>
          <a:p>
            <a:pPr marL="12700">
              <a:lnSpc>
                <a:spcPct val="100000"/>
              </a:lnSpc>
              <a:spcBef>
                <a:spcPts val="100"/>
              </a:spcBef>
            </a:pPr>
            <a:r>
              <a:rPr spc="-25" dirty="0"/>
              <a:t>Norm</a:t>
            </a:r>
            <a:r>
              <a:rPr spc="-130" dirty="0"/>
              <a:t> </a:t>
            </a:r>
            <a:r>
              <a:rPr spc="-20" dirty="0"/>
              <a:t>Penalty</a:t>
            </a:r>
          </a:p>
        </p:txBody>
      </p:sp>
      <p:sp>
        <p:nvSpPr>
          <p:cNvPr id="5" name="object 5"/>
          <p:cNvSpPr txBox="1"/>
          <p:nvPr/>
        </p:nvSpPr>
        <p:spPr>
          <a:xfrm>
            <a:off x="585723" y="2100072"/>
            <a:ext cx="7860030" cy="1008609"/>
          </a:xfrm>
          <a:prstGeom prst="rect">
            <a:avLst/>
          </a:prstGeom>
        </p:spPr>
        <p:txBody>
          <a:bodyPr vert="horz" wrap="square" lIns="0" tIns="33655" rIns="0" bIns="0" rtlCol="0">
            <a:spAutoFit/>
          </a:bodyPr>
          <a:lstStyle/>
          <a:p>
            <a:pPr marL="351155" marR="5080" indent="-339090">
              <a:lnSpc>
                <a:spcPts val="3790"/>
              </a:lnSpc>
              <a:spcBef>
                <a:spcPts val="265"/>
              </a:spcBef>
              <a:buChar char="•"/>
              <a:tabLst>
                <a:tab pos="351155" algn="l"/>
                <a:tab pos="351790" algn="l"/>
              </a:tabLst>
            </a:pPr>
            <a:r>
              <a:rPr sz="3200" spc="-20" dirty="0">
                <a:solidFill>
                  <a:srgbClr val="3333CC"/>
                </a:solidFill>
                <a:latin typeface="Arial"/>
                <a:cs typeface="Arial"/>
              </a:rPr>
              <a:t>When </a:t>
            </a:r>
            <a:r>
              <a:rPr lang="en-US" sz="3200" spc="-20" dirty="0">
                <a:solidFill>
                  <a:srgbClr val="3333CC"/>
                </a:solidFill>
                <a:latin typeface="Arial"/>
                <a:cs typeface="Arial"/>
              </a:rPr>
              <a:t>the </a:t>
            </a:r>
            <a:r>
              <a:rPr sz="3200" spc="-20" dirty="0">
                <a:solidFill>
                  <a:srgbClr val="3333CC"/>
                </a:solidFill>
                <a:latin typeface="Arial"/>
                <a:cs typeface="Arial"/>
              </a:rPr>
              <a:t>training algorithm minimizes</a:t>
            </a:r>
            <a:r>
              <a:rPr sz="3200" spc="-130" dirty="0">
                <a:solidFill>
                  <a:srgbClr val="3333CC"/>
                </a:solidFill>
                <a:latin typeface="Arial"/>
                <a:cs typeface="Arial"/>
              </a:rPr>
              <a:t> </a:t>
            </a:r>
            <a:r>
              <a:rPr sz="3200" spc="-15" dirty="0">
                <a:solidFill>
                  <a:srgbClr val="3333CC"/>
                </a:solidFill>
                <a:latin typeface="Arial"/>
                <a:cs typeface="Arial"/>
              </a:rPr>
              <a:t>the  </a:t>
            </a:r>
            <a:r>
              <a:rPr sz="3200" spc="-25" dirty="0">
                <a:solidFill>
                  <a:srgbClr val="3333CC"/>
                </a:solidFill>
                <a:latin typeface="Arial"/>
                <a:cs typeface="Arial"/>
              </a:rPr>
              <a:t>regularized </a:t>
            </a:r>
            <a:r>
              <a:rPr sz="3200" spc="-20" dirty="0">
                <a:solidFill>
                  <a:srgbClr val="3333CC"/>
                </a:solidFill>
                <a:latin typeface="Arial"/>
                <a:cs typeface="Arial"/>
              </a:rPr>
              <a:t>objective</a:t>
            </a:r>
            <a:r>
              <a:rPr sz="3200" spc="-60" dirty="0">
                <a:solidFill>
                  <a:srgbClr val="3333CC"/>
                </a:solidFill>
                <a:latin typeface="Arial"/>
                <a:cs typeface="Arial"/>
              </a:rPr>
              <a:t> </a:t>
            </a:r>
            <a:r>
              <a:rPr sz="3200" spc="-20" dirty="0">
                <a:solidFill>
                  <a:srgbClr val="3333CC"/>
                </a:solidFill>
                <a:latin typeface="Arial"/>
                <a:cs typeface="Arial"/>
              </a:rPr>
              <a:t>function</a:t>
            </a:r>
            <a:endParaRPr sz="3200" dirty="0">
              <a:latin typeface="Arial"/>
              <a:cs typeface="Arial"/>
            </a:endParaRPr>
          </a:p>
        </p:txBody>
      </p:sp>
      <p:sp>
        <p:nvSpPr>
          <p:cNvPr id="6" name="object 6"/>
          <p:cNvSpPr txBox="1"/>
          <p:nvPr/>
        </p:nvSpPr>
        <p:spPr>
          <a:xfrm>
            <a:off x="585723" y="3711447"/>
            <a:ext cx="8603615" cy="3475182"/>
          </a:xfrm>
          <a:prstGeom prst="rect">
            <a:avLst/>
          </a:prstGeom>
        </p:spPr>
        <p:txBody>
          <a:bodyPr vert="horz" wrap="square" lIns="0" tIns="20320" rIns="0" bIns="0" rtlCol="0">
            <a:spAutoFit/>
          </a:bodyPr>
          <a:lstStyle/>
          <a:p>
            <a:pPr marL="747395" marR="113030" indent="-282575" algn="just">
              <a:lnSpc>
                <a:spcPct val="98200"/>
              </a:lnSpc>
              <a:spcBef>
                <a:spcPts val="160"/>
              </a:spcBef>
            </a:pPr>
            <a:r>
              <a:rPr sz="2800" dirty="0">
                <a:solidFill>
                  <a:srgbClr val="336600"/>
                </a:solidFill>
                <a:latin typeface="Arial"/>
                <a:cs typeface="Arial"/>
              </a:rPr>
              <a:t>– </a:t>
            </a:r>
            <a:r>
              <a:rPr sz="2800" spc="-5" dirty="0">
                <a:solidFill>
                  <a:srgbClr val="336600"/>
                </a:solidFill>
                <a:latin typeface="Arial"/>
                <a:cs typeface="Arial"/>
              </a:rPr>
              <a:t>it </a:t>
            </a:r>
            <a:r>
              <a:rPr sz="2800" spc="-10" dirty="0">
                <a:solidFill>
                  <a:srgbClr val="336600"/>
                </a:solidFill>
                <a:latin typeface="Arial"/>
                <a:cs typeface="Arial"/>
              </a:rPr>
              <a:t>will </a:t>
            </a:r>
            <a:r>
              <a:rPr sz="2800" spc="-15" dirty="0">
                <a:solidFill>
                  <a:srgbClr val="336600"/>
                </a:solidFill>
                <a:latin typeface="Arial"/>
                <a:cs typeface="Arial"/>
              </a:rPr>
              <a:t>decrease both </a:t>
            </a:r>
            <a:r>
              <a:rPr sz="2800" spc="-10" dirty="0">
                <a:solidFill>
                  <a:srgbClr val="336600"/>
                </a:solidFill>
                <a:latin typeface="Arial"/>
                <a:cs typeface="Arial"/>
              </a:rPr>
              <a:t>the original </a:t>
            </a:r>
            <a:r>
              <a:rPr sz="2800" spc="-15" dirty="0">
                <a:solidFill>
                  <a:srgbClr val="336600"/>
                </a:solidFill>
                <a:latin typeface="Arial"/>
                <a:cs typeface="Arial"/>
              </a:rPr>
              <a:t>objective </a:t>
            </a:r>
            <a:r>
              <a:rPr sz="2800" i="1" dirty="0">
                <a:latin typeface="Times New Roman"/>
                <a:cs typeface="Times New Roman"/>
              </a:rPr>
              <a:t>J </a:t>
            </a:r>
            <a:r>
              <a:rPr sz="2800" spc="-10" dirty="0">
                <a:solidFill>
                  <a:srgbClr val="336600"/>
                </a:solidFill>
                <a:latin typeface="Arial"/>
                <a:cs typeface="Arial"/>
              </a:rPr>
              <a:t>on</a:t>
            </a:r>
            <a:r>
              <a:rPr sz="2800" spc="-190" dirty="0">
                <a:solidFill>
                  <a:srgbClr val="336600"/>
                </a:solidFill>
                <a:latin typeface="Arial"/>
                <a:cs typeface="Arial"/>
              </a:rPr>
              <a:t> </a:t>
            </a:r>
            <a:r>
              <a:rPr sz="2800" spc="-15" dirty="0">
                <a:solidFill>
                  <a:srgbClr val="336600"/>
                </a:solidFill>
                <a:latin typeface="Arial"/>
                <a:cs typeface="Arial"/>
              </a:rPr>
              <a:t>the  </a:t>
            </a:r>
            <a:r>
              <a:rPr sz="2800" spc="-10" dirty="0">
                <a:solidFill>
                  <a:srgbClr val="336600"/>
                </a:solidFill>
                <a:latin typeface="Arial"/>
                <a:cs typeface="Arial"/>
              </a:rPr>
              <a:t>training </a:t>
            </a:r>
            <a:r>
              <a:rPr sz="2800" spc="-15" dirty="0">
                <a:solidFill>
                  <a:srgbClr val="336600"/>
                </a:solidFill>
                <a:latin typeface="Arial"/>
                <a:cs typeface="Arial"/>
              </a:rPr>
              <a:t>data </a:t>
            </a:r>
            <a:r>
              <a:rPr sz="2800" spc="-10" dirty="0">
                <a:solidFill>
                  <a:srgbClr val="336600"/>
                </a:solidFill>
                <a:latin typeface="Arial"/>
                <a:cs typeface="Arial"/>
              </a:rPr>
              <a:t>and </a:t>
            </a:r>
            <a:r>
              <a:rPr sz="2800" spc="-15" dirty="0">
                <a:solidFill>
                  <a:srgbClr val="336600"/>
                </a:solidFill>
                <a:latin typeface="Arial"/>
                <a:cs typeface="Arial"/>
              </a:rPr>
              <a:t>some measure </a:t>
            </a:r>
            <a:r>
              <a:rPr sz="2800" spc="-10" dirty="0">
                <a:solidFill>
                  <a:srgbClr val="336600"/>
                </a:solidFill>
                <a:latin typeface="Arial"/>
                <a:cs typeface="Arial"/>
              </a:rPr>
              <a:t>of the size of</a:t>
            </a:r>
            <a:r>
              <a:rPr sz="2800" spc="-190" dirty="0">
                <a:solidFill>
                  <a:srgbClr val="336600"/>
                </a:solidFill>
                <a:latin typeface="Arial"/>
                <a:cs typeface="Arial"/>
              </a:rPr>
              <a:t> </a:t>
            </a:r>
            <a:r>
              <a:rPr sz="2800" spc="-15" dirty="0">
                <a:solidFill>
                  <a:srgbClr val="336600"/>
                </a:solidFill>
                <a:latin typeface="Arial"/>
                <a:cs typeface="Arial"/>
              </a:rPr>
              <a:t>the  parameters</a:t>
            </a:r>
            <a:r>
              <a:rPr sz="2800" spc="-165" dirty="0">
                <a:solidFill>
                  <a:srgbClr val="336600"/>
                </a:solidFill>
                <a:latin typeface="Arial"/>
                <a:cs typeface="Arial"/>
              </a:rPr>
              <a:t> </a:t>
            </a:r>
            <a:r>
              <a:rPr sz="2800" dirty="0">
                <a:latin typeface="Times New Roman"/>
                <a:cs typeface="Times New Roman"/>
              </a:rPr>
              <a:t>θ</a:t>
            </a:r>
          </a:p>
          <a:p>
            <a:pPr marL="351155" marR="5080" indent="-339090" algn="just">
              <a:lnSpc>
                <a:spcPts val="3790"/>
              </a:lnSpc>
              <a:spcBef>
                <a:spcPts val="919"/>
              </a:spcBef>
              <a:buChar char="•"/>
              <a:tabLst>
                <a:tab pos="351790" algn="l"/>
              </a:tabLst>
            </a:pPr>
            <a:r>
              <a:rPr sz="3200" spc="-20" dirty="0">
                <a:solidFill>
                  <a:srgbClr val="3333CC"/>
                </a:solidFill>
                <a:latin typeface="Arial"/>
                <a:cs typeface="Arial"/>
              </a:rPr>
              <a:t>Different choices </a:t>
            </a:r>
            <a:r>
              <a:rPr sz="3200" spc="-15" dirty="0">
                <a:solidFill>
                  <a:srgbClr val="3333CC"/>
                </a:solidFill>
                <a:latin typeface="Arial"/>
                <a:cs typeface="Arial"/>
              </a:rPr>
              <a:t>of the </a:t>
            </a:r>
            <a:r>
              <a:rPr sz="3200" spc="-25" dirty="0">
                <a:solidFill>
                  <a:srgbClr val="3333CC"/>
                </a:solidFill>
                <a:latin typeface="Arial"/>
                <a:cs typeface="Arial"/>
              </a:rPr>
              <a:t>parameter </a:t>
            </a:r>
            <a:r>
              <a:rPr sz="3200" spc="-20" dirty="0">
                <a:solidFill>
                  <a:srgbClr val="3333CC"/>
                </a:solidFill>
                <a:latin typeface="Arial"/>
                <a:cs typeface="Arial"/>
              </a:rPr>
              <a:t>norm </a:t>
            </a:r>
            <a:r>
              <a:rPr sz="3200" dirty="0">
                <a:latin typeface="Times New Roman"/>
                <a:cs typeface="Times New Roman"/>
              </a:rPr>
              <a:t>Ω </a:t>
            </a:r>
            <a:r>
              <a:rPr sz="3200" spc="-15" dirty="0">
                <a:solidFill>
                  <a:srgbClr val="3333CC"/>
                </a:solidFill>
                <a:latin typeface="Arial"/>
                <a:cs typeface="Arial"/>
              </a:rPr>
              <a:t>can  </a:t>
            </a:r>
            <a:r>
              <a:rPr sz="3200" spc="-20" dirty="0">
                <a:solidFill>
                  <a:srgbClr val="3333CC"/>
                </a:solidFill>
                <a:latin typeface="Arial"/>
                <a:cs typeface="Arial"/>
              </a:rPr>
              <a:t>result </a:t>
            </a:r>
            <a:r>
              <a:rPr sz="3200" spc="-5" dirty="0">
                <a:solidFill>
                  <a:srgbClr val="3333CC"/>
                </a:solidFill>
                <a:latin typeface="Arial"/>
                <a:cs typeface="Arial"/>
              </a:rPr>
              <a:t>in </a:t>
            </a:r>
            <a:r>
              <a:rPr sz="3200" spc="-20" dirty="0">
                <a:solidFill>
                  <a:srgbClr val="3333CC"/>
                </a:solidFill>
                <a:latin typeface="Arial"/>
                <a:cs typeface="Arial"/>
              </a:rPr>
              <a:t>different solutions</a:t>
            </a:r>
            <a:r>
              <a:rPr sz="3200" spc="-85" dirty="0">
                <a:solidFill>
                  <a:srgbClr val="3333CC"/>
                </a:solidFill>
                <a:latin typeface="Arial"/>
                <a:cs typeface="Arial"/>
              </a:rPr>
              <a:t> </a:t>
            </a:r>
            <a:r>
              <a:rPr sz="3200" spc="-25" dirty="0">
                <a:solidFill>
                  <a:srgbClr val="3333CC"/>
                </a:solidFill>
                <a:latin typeface="Arial"/>
                <a:cs typeface="Arial"/>
              </a:rPr>
              <a:t>preferred</a:t>
            </a:r>
            <a:endParaRPr lang="en-US" sz="3200" spc="-25" dirty="0">
              <a:solidFill>
                <a:srgbClr val="3333CC"/>
              </a:solidFill>
              <a:latin typeface="Arial"/>
              <a:cs typeface="Arial"/>
            </a:endParaRPr>
          </a:p>
          <a:p>
            <a:pPr marL="351155" marR="5080" indent="-339090" algn="just">
              <a:lnSpc>
                <a:spcPts val="3790"/>
              </a:lnSpc>
              <a:spcBef>
                <a:spcPts val="919"/>
              </a:spcBef>
              <a:buChar char="•"/>
              <a:tabLst>
                <a:tab pos="351790" algn="l"/>
              </a:tabLst>
            </a:pPr>
            <a:r>
              <a:rPr lang="en-US" sz="3200" spc="-25" dirty="0">
                <a:solidFill>
                  <a:srgbClr val="3333CC"/>
                </a:solidFill>
                <a:latin typeface="Arial"/>
                <a:cs typeface="Arial"/>
              </a:rPr>
              <a:t>There can be several </a:t>
            </a:r>
            <a:r>
              <a:rPr lang="el-GR" sz="3200" dirty="0">
                <a:latin typeface="Times New Roman"/>
                <a:cs typeface="Times New Roman"/>
              </a:rPr>
              <a:t>Ω</a:t>
            </a:r>
            <a:endParaRPr sz="3200" dirty="0">
              <a:latin typeface="Arial"/>
              <a:cs typeface="Arial"/>
            </a:endParaRPr>
          </a:p>
          <a:p>
            <a:pPr marL="464820" algn="just">
              <a:lnSpc>
                <a:spcPct val="100000"/>
              </a:lnSpc>
              <a:spcBef>
                <a:spcPts val="545"/>
              </a:spcBef>
            </a:pPr>
            <a:endParaRPr sz="2800" dirty="0">
              <a:latin typeface="Arial"/>
              <a:cs typeface="Arial"/>
            </a:endParaRPr>
          </a:p>
        </p:txBody>
      </p:sp>
      <p:pic>
        <p:nvPicPr>
          <p:cNvPr id="10" name="Picture 9">
            <a:extLst>
              <a:ext uri="{FF2B5EF4-FFF2-40B4-BE49-F238E27FC236}">
                <a16:creationId xmlns:a16="http://schemas.microsoft.com/office/drawing/2014/main" id="{A7C5E1AC-005E-2F4E-97D0-FEDC05D029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300" y="3124200"/>
            <a:ext cx="4573507" cy="61804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1009455" y="563876"/>
            <a:ext cx="8107045" cy="152400"/>
          </a:xfrm>
          <a:prstGeom prst="rect">
            <a:avLst/>
          </a:prstGeom>
        </p:spPr>
        <p:txBody>
          <a:bodyPr vert="horz" wrap="square" lIns="0" tIns="0" rIns="0" bIns="0" rtlCol="0">
            <a:spAutoFit/>
          </a:bodyPr>
          <a:lstStyle/>
          <a:p>
            <a:pPr>
              <a:lnSpc>
                <a:spcPts val="1165"/>
              </a:lnSpc>
              <a:tabLst>
                <a:tab pos="8006080" algn="l"/>
              </a:tabLst>
            </a:pPr>
            <a:r>
              <a:rPr sz="1200" spc="-15" dirty="0">
                <a:latin typeface="Arial"/>
                <a:cs typeface="Arial"/>
              </a:rPr>
              <a:t>Lea</a:t>
            </a:r>
            <a:r>
              <a:rPr sz="1200" spc="-5" dirty="0">
                <a:latin typeface="Arial"/>
                <a:cs typeface="Arial"/>
              </a:rPr>
              <a:t>r</a:t>
            </a:r>
            <a:r>
              <a:rPr sz="1200" spc="-15" dirty="0">
                <a:latin typeface="Arial"/>
                <a:cs typeface="Arial"/>
              </a:rPr>
              <a:t>n</a:t>
            </a:r>
            <a:r>
              <a:rPr sz="1200" spc="-10" dirty="0">
                <a:latin typeface="Arial"/>
                <a:cs typeface="Arial"/>
              </a:rPr>
              <a:t>i</a:t>
            </a:r>
            <a:r>
              <a:rPr sz="1200" spc="-15" dirty="0">
                <a:latin typeface="Arial"/>
                <a:cs typeface="Arial"/>
              </a:rPr>
              <a:t>n</a:t>
            </a:r>
            <a:r>
              <a:rPr sz="1200" dirty="0">
                <a:latin typeface="Arial"/>
                <a:cs typeface="Arial"/>
              </a:rPr>
              <a:t>g	</a:t>
            </a:r>
            <a:r>
              <a:rPr sz="1200" spc="-10" dirty="0">
                <a:latin typeface="Arial"/>
                <a:cs typeface="Arial"/>
              </a:rPr>
              <a:t>S</a:t>
            </a:r>
            <a:endParaRPr sz="1200">
              <a:latin typeface="Arial"/>
              <a:cs typeface="Arial"/>
            </a:endParaRPr>
          </a:p>
        </p:txBody>
      </p:sp>
      <p:sp>
        <p:nvSpPr>
          <p:cNvPr id="5" name="object 5"/>
          <p:cNvSpPr/>
          <p:nvPr/>
        </p:nvSpPr>
        <p:spPr>
          <a:xfrm>
            <a:off x="960119" y="495300"/>
            <a:ext cx="8138159" cy="1130300"/>
          </a:xfrm>
          <a:custGeom>
            <a:avLst/>
            <a:gdLst/>
            <a:ahLst/>
            <a:cxnLst/>
            <a:rect l="l" t="t" r="r" b="b"/>
            <a:pathLst>
              <a:path w="8138159" h="1130300">
                <a:moveTo>
                  <a:pt x="0" y="0"/>
                </a:moveTo>
                <a:lnTo>
                  <a:pt x="8138159" y="0"/>
                </a:lnTo>
                <a:lnTo>
                  <a:pt x="8138159" y="1130300"/>
                </a:lnTo>
                <a:lnTo>
                  <a:pt x="0" y="1130300"/>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2419164" y="691895"/>
            <a:ext cx="6679114" cy="689932"/>
          </a:xfrm>
          <a:prstGeom prst="rect">
            <a:avLst/>
          </a:prstGeom>
        </p:spPr>
        <p:txBody>
          <a:bodyPr vert="horz" wrap="square" lIns="0" tIns="12700" rIns="0" bIns="0" rtlCol="0">
            <a:spAutoFit/>
          </a:bodyPr>
          <a:lstStyle/>
          <a:p>
            <a:pPr marL="12700">
              <a:lnSpc>
                <a:spcPct val="100000"/>
              </a:lnSpc>
              <a:spcBef>
                <a:spcPts val="100"/>
              </a:spcBef>
            </a:pPr>
            <a:r>
              <a:rPr spc="-20" dirty="0"/>
              <a:t>No </a:t>
            </a:r>
            <a:r>
              <a:rPr lang="en-US" spc="-20" dirty="0"/>
              <a:t>P</a:t>
            </a:r>
            <a:r>
              <a:rPr spc="-20" dirty="0"/>
              <a:t>enalty </a:t>
            </a:r>
            <a:r>
              <a:rPr spc="-15" dirty="0"/>
              <a:t>for</a:t>
            </a:r>
            <a:r>
              <a:rPr spc="-130" dirty="0"/>
              <a:t> </a:t>
            </a:r>
            <a:r>
              <a:rPr lang="en-US" spc="-20" dirty="0"/>
              <a:t>B</a:t>
            </a:r>
            <a:r>
              <a:rPr spc="-20" dirty="0"/>
              <a:t>iases</a:t>
            </a:r>
          </a:p>
        </p:txBody>
      </p:sp>
      <p:sp>
        <p:nvSpPr>
          <p:cNvPr id="7" name="object 7"/>
          <p:cNvSpPr txBox="1"/>
          <p:nvPr/>
        </p:nvSpPr>
        <p:spPr>
          <a:xfrm>
            <a:off x="585723" y="1569720"/>
            <a:ext cx="8816975" cy="5416868"/>
          </a:xfrm>
          <a:prstGeom prst="rect">
            <a:avLst/>
          </a:prstGeom>
        </p:spPr>
        <p:txBody>
          <a:bodyPr vert="horz" wrap="square" lIns="0" tIns="30480" rIns="0" bIns="0" rtlCol="0">
            <a:spAutoFit/>
          </a:bodyPr>
          <a:lstStyle/>
          <a:p>
            <a:pPr marL="351155" marR="103505" indent="-339090">
              <a:lnSpc>
                <a:spcPts val="3820"/>
              </a:lnSpc>
              <a:spcBef>
                <a:spcPts val="240"/>
              </a:spcBef>
              <a:buChar char="•"/>
              <a:tabLst>
                <a:tab pos="351155" algn="l"/>
                <a:tab pos="351790" algn="l"/>
              </a:tabLst>
            </a:pPr>
            <a:r>
              <a:rPr sz="3200" spc="-20" dirty="0">
                <a:solidFill>
                  <a:srgbClr val="3333CC"/>
                </a:solidFill>
                <a:latin typeface="Arial"/>
                <a:cs typeface="Arial"/>
              </a:rPr>
              <a:t>Norm penalty </a:t>
            </a:r>
            <a:r>
              <a:rPr sz="3200" dirty="0">
                <a:latin typeface="Times New Roman"/>
                <a:cs typeface="Times New Roman"/>
              </a:rPr>
              <a:t>Ω </a:t>
            </a:r>
            <a:r>
              <a:rPr sz="3200" spc="-20" dirty="0">
                <a:solidFill>
                  <a:srgbClr val="3333CC"/>
                </a:solidFill>
                <a:latin typeface="Arial"/>
                <a:cs typeface="Arial"/>
              </a:rPr>
              <a:t>penalizes </a:t>
            </a:r>
            <a:r>
              <a:rPr sz="3200" spc="-15" dirty="0">
                <a:solidFill>
                  <a:srgbClr val="3333CC"/>
                </a:solidFill>
                <a:latin typeface="Arial"/>
                <a:cs typeface="Arial"/>
              </a:rPr>
              <a:t>only </a:t>
            </a:r>
            <a:r>
              <a:rPr sz="3200" spc="-20" dirty="0">
                <a:solidFill>
                  <a:srgbClr val="3333CC"/>
                </a:solidFill>
                <a:latin typeface="Arial"/>
                <a:cs typeface="Arial"/>
              </a:rPr>
              <a:t>weights </a:t>
            </a:r>
            <a:r>
              <a:rPr sz="3200" spc="-15" dirty="0">
                <a:solidFill>
                  <a:srgbClr val="3333CC"/>
                </a:solidFill>
                <a:latin typeface="Arial"/>
                <a:cs typeface="Arial"/>
              </a:rPr>
              <a:t>at</a:t>
            </a:r>
            <a:r>
              <a:rPr sz="3200" spc="-75" dirty="0">
                <a:solidFill>
                  <a:srgbClr val="3333CC"/>
                </a:solidFill>
                <a:latin typeface="Arial"/>
                <a:cs typeface="Arial"/>
              </a:rPr>
              <a:t> </a:t>
            </a:r>
            <a:r>
              <a:rPr sz="3200" spc="-20" dirty="0">
                <a:solidFill>
                  <a:srgbClr val="3333CC"/>
                </a:solidFill>
                <a:latin typeface="Arial"/>
                <a:cs typeface="Arial"/>
              </a:rPr>
              <a:t>each  layer and leaves biases</a:t>
            </a:r>
            <a:r>
              <a:rPr sz="3200" spc="-95" dirty="0">
                <a:solidFill>
                  <a:srgbClr val="3333CC"/>
                </a:solidFill>
                <a:latin typeface="Arial"/>
                <a:cs typeface="Arial"/>
              </a:rPr>
              <a:t> </a:t>
            </a:r>
            <a:r>
              <a:rPr sz="3200" spc="-25" dirty="0">
                <a:solidFill>
                  <a:srgbClr val="3333CC"/>
                </a:solidFill>
                <a:latin typeface="Arial"/>
                <a:cs typeface="Arial"/>
              </a:rPr>
              <a:t>unregularized</a:t>
            </a:r>
            <a:endParaRPr sz="3200" dirty="0">
              <a:latin typeface="Arial"/>
              <a:cs typeface="Arial"/>
            </a:endParaRPr>
          </a:p>
          <a:p>
            <a:pPr marL="747395" lvl="1" indent="-282575">
              <a:lnSpc>
                <a:spcPct val="100000"/>
              </a:lnSpc>
              <a:spcBef>
                <a:spcPts val="420"/>
              </a:spcBef>
              <a:buChar char="–"/>
              <a:tabLst>
                <a:tab pos="747395" algn="l"/>
              </a:tabLst>
            </a:pPr>
            <a:r>
              <a:rPr sz="2800" spc="-15" dirty="0">
                <a:solidFill>
                  <a:srgbClr val="336600"/>
                </a:solidFill>
                <a:latin typeface="Arial"/>
                <a:cs typeface="Arial"/>
              </a:rPr>
              <a:t>Biases </a:t>
            </a:r>
            <a:r>
              <a:rPr sz="2800" spc="-10" dirty="0">
                <a:solidFill>
                  <a:srgbClr val="336600"/>
                </a:solidFill>
                <a:latin typeface="Arial"/>
                <a:cs typeface="Arial"/>
              </a:rPr>
              <a:t>require less </a:t>
            </a:r>
            <a:r>
              <a:rPr sz="2800" spc="-15" dirty="0">
                <a:solidFill>
                  <a:srgbClr val="336600"/>
                </a:solidFill>
                <a:latin typeface="Arial"/>
                <a:cs typeface="Arial"/>
              </a:rPr>
              <a:t>data </a:t>
            </a:r>
            <a:r>
              <a:rPr sz="2800" spc="-10" dirty="0">
                <a:solidFill>
                  <a:srgbClr val="336600"/>
                </a:solidFill>
                <a:latin typeface="Arial"/>
                <a:cs typeface="Arial"/>
              </a:rPr>
              <a:t>to fit </a:t>
            </a:r>
            <a:r>
              <a:rPr sz="2800" spc="-15" dirty="0">
                <a:solidFill>
                  <a:srgbClr val="336600"/>
                </a:solidFill>
                <a:latin typeface="Arial"/>
                <a:cs typeface="Arial"/>
              </a:rPr>
              <a:t>than</a:t>
            </a:r>
            <a:r>
              <a:rPr sz="2800" spc="-125" dirty="0">
                <a:solidFill>
                  <a:srgbClr val="336600"/>
                </a:solidFill>
                <a:latin typeface="Arial"/>
                <a:cs typeface="Arial"/>
              </a:rPr>
              <a:t> </a:t>
            </a:r>
            <a:r>
              <a:rPr sz="2800" spc="-15" dirty="0">
                <a:solidFill>
                  <a:srgbClr val="336600"/>
                </a:solidFill>
                <a:latin typeface="Arial"/>
                <a:cs typeface="Arial"/>
              </a:rPr>
              <a:t>weights</a:t>
            </a:r>
            <a:endParaRPr sz="2800" dirty="0">
              <a:latin typeface="Arial"/>
              <a:cs typeface="Arial"/>
            </a:endParaRPr>
          </a:p>
          <a:p>
            <a:pPr marL="747395" lvl="1" indent="-282575">
              <a:lnSpc>
                <a:spcPct val="100000"/>
              </a:lnSpc>
              <a:spcBef>
                <a:spcPts val="645"/>
              </a:spcBef>
              <a:buChar char="–"/>
              <a:tabLst>
                <a:tab pos="747395" algn="l"/>
              </a:tabLst>
            </a:pPr>
            <a:r>
              <a:rPr sz="2800" spc="-15" dirty="0">
                <a:solidFill>
                  <a:srgbClr val="336600"/>
                </a:solidFill>
                <a:latin typeface="Arial"/>
                <a:cs typeface="Arial"/>
              </a:rPr>
              <a:t>Each weight specifies </a:t>
            </a:r>
            <a:r>
              <a:rPr sz="2800" spc="-10" dirty="0">
                <a:solidFill>
                  <a:srgbClr val="336600"/>
                </a:solidFill>
                <a:latin typeface="Arial"/>
                <a:cs typeface="Arial"/>
              </a:rPr>
              <a:t>how </a:t>
            </a:r>
            <a:r>
              <a:rPr sz="2800" spc="-15" dirty="0">
                <a:solidFill>
                  <a:srgbClr val="336600"/>
                </a:solidFill>
                <a:latin typeface="Arial"/>
                <a:cs typeface="Arial"/>
              </a:rPr>
              <a:t>variables</a:t>
            </a:r>
            <a:r>
              <a:rPr sz="2800" spc="-85" dirty="0">
                <a:solidFill>
                  <a:srgbClr val="336600"/>
                </a:solidFill>
                <a:latin typeface="Arial"/>
                <a:cs typeface="Arial"/>
              </a:rPr>
              <a:t> </a:t>
            </a:r>
            <a:r>
              <a:rPr sz="2800" spc="-15" dirty="0">
                <a:solidFill>
                  <a:srgbClr val="336600"/>
                </a:solidFill>
                <a:latin typeface="Arial"/>
                <a:cs typeface="Arial"/>
              </a:rPr>
              <a:t>interact</a:t>
            </a:r>
            <a:endParaRPr sz="2800" dirty="0">
              <a:latin typeface="Arial"/>
              <a:cs typeface="Arial"/>
            </a:endParaRPr>
          </a:p>
          <a:p>
            <a:pPr marL="1143000" marR="635000" lvl="2" indent="-226060">
              <a:lnSpc>
                <a:spcPts val="2810"/>
              </a:lnSpc>
              <a:spcBef>
                <a:spcPts val="695"/>
              </a:spcBef>
              <a:buChar char="•"/>
              <a:tabLst>
                <a:tab pos="1143000" algn="l"/>
              </a:tabLst>
            </a:pPr>
            <a:r>
              <a:rPr sz="2400" spc="-15" dirty="0">
                <a:solidFill>
                  <a:srgbClr val="660066"/>
                </a:solidFill>
                <a:latin typeface="Arial"/>
                <a:cs typeface="Arial"/>
              </a:rPr>
              <a:t>Fitting weights requires observing both variables </a:t>
            </a:r>
            <a:r>
              <a:rPr sz="2400" spc="-5" dirty="0">
                <a:solidFill>
                  <a:srgbClr val="660066"/>
                </a:solidFill>
                <a:latin typeface="Arial"/>
                <a:cs typeface="Arial"/>
              </a:rPr>
              <a:t>in </a:t>
            </a:r>
            <a:r>
              <a:rPr sz="2400" dirty="0">
                <a:solidFill>
                  <a:srgbClr val="660066"/>
                </a:solidFill>
                <a:latin typeface="Arial"/>
                <a:cs typeface="Arial"/>
              </a:rPr>
              <a:t>a  </a:t>
            </a:r>
            <a:r>
              <a:rPr sz="2400" spc="-15" dirty="0">
                <a:solidFill>
                  <a:srgbClr val="660066"/>
                </a:solidFill>
                <a:latin typeface="Arial"/>
                <a:cs typeface="Arial"/>
              </a:rPr>
              <a:t>variety </a:t>
            </a:r>
            <a:r>
              <a:rPr sz="2400" spc="-10" dirty="0">
                <a:solidFill>
                  <a:srgbClr val="660066"/>
                </a:solidFill>
                <a:latin typeface="Arial"/>
                <a:cs typeface="Arial"/>
              </a:rPr>
              <a:t>of</a:t>
            </a:r>
            <a:r>
              <a:rPr sz="2400" spc="-40" dirty="0">
                <a:solidFill>
                  <a:srgbClr val="660066"/>
                </a:solidFill>
                <a:latin typeface="Arial"/>
                <a:cs typeface="Arial"/>
              </a:rPr>
              <a:t> </a:t>
            </a:r>
            <a:r>
              <a:rPr sz="2400" spc="-15" dirty="0">
                <a:solidFill>
                  <a:srgbClr val="660066"/>
                </a:solidFill>
                <a:latin typeface="Arial"/>
                <a:cs typeface="Arial"/>
              </a:rPr>
              <a:t>conditions</a:t>
            </a:r>
            <a:endParaRPr sz="2400" dirty="0">
              <a:latin typeface="Arial"/>
              <a:cs typeface="Arial"/>
            </a:endParaRPr>
          </a:p>
          <a:p>
            <a:pPr marL="351790" indent="-339090">
              <a:lnSpc>
                <a:spcPct val="100000"/>
              </a:lnSpc>
              <a:spcBef>
                <a:spcPts val="630"/>
              </a:spcBef>
              <a:buChar char="•"/>
              <a:tabLst>
                <a:tab pos="351155" algn="l"/>
                <a:tab pos="351790" algn="l"/>
              </a:tabLst>
            </a:pPr>
            <a:r>
              <a:rPr sz="3200" spc="-20" dirty="0">
                <a:solidFill>
                  <a:srgbClr val="3333CC"/>
                </a:solidFill>
                <a:latin typeface="Arial"/>
                <a:cs typeface="Arial"/>
              </a:rPr>
              <a:t>Each </a:t>
            </a:r>
            <a:r>
              <a:rPr sz="3200" spc="-15" dirty="0">
                <a:solidFill>
                  <a:srgbClr val="3333CC"/>
                </a:solidFill>
                <a:latin typeface="Arial"/>
                <a:cs typeface="Arial"/>
              </a:rPr>
              <a:t>bias </a:t>
            </a:r>
            <a:r>
              <a:rPr sz="3200" spc="-20" dirty="0">
                <a:solidFill>
                  <a:srgbClr val="3333CC"/>
                </a:solidFill>
                <a:latin typeface="Arial"/>
                <a:cs typeface="Arial"/>
              </a:rPr>
              <a:t>controls </a:t>
            </a:r>
            <a:r>
              <a:rPr sz="3200" spc="-15" dirty="0">
                <a:solidFill>
                  <a:srgbClr val="3333CC"/>
                </a:solidFill>
                <a:latin typeface="Arial"/>
                <a:cs typeface="Arial"/>
              </a:rPr>
              <a:t>only </a:t>
            </a:r>
            <a:r>
              <a:rPr sz="3200" dirty="0">
                <a:solidFill>
                  <a:srgbClr val="3333CC"/>
                </a:solidFill>
                <a:latin typeface="Arial"/>
                <a:cs typeface="Arial"/>
              </a:rPr>
              <a:t>a </a:t>
            </a:r>
            <a:r>
              <a:rPr sz="3200" spc="-15" dirty="0">
                <a:solidFill>
                  <a:srgbClr val="3333CC"/>
                </a:solidFill>
                <a:latin typeface="Arial"/>
                <a:cs typeface="Arial"/>
              </a:rPr>
              <a:t>single</a:t>
            </a:r>
            <a:r>
              <a:rPr sz="3200" spc="-155" dirty="0">
                <a:solidFill>
                  <a:srgbClr val="3333CC"/>
                </a:solidFill>
                <a:latin typeface="Arial"/>
                <a:cs typeface="Arial"/>
              </a:rPr>
              <a:t> </a:t>
            </a:r>
            <a:r>
              <a:rPr sz="3200" spc="-20" dirty="0">
                <a:solidFill>
                  <a:srgbClr val="3333CC"/>
                </a:solidFill>
                <a:latin typeface="Arial"/>
                <a:cs typeface="Arial"/>
              </a:rPr>
              <a:t>variable</a:t>
            </a:r>
            <a:endParaRPr sz="3200" dirty="0">
              <a:latin typeface="Arial"/>
              <a:cs typeface="Arial"/>
            </a:endParaRPr>
          </a:p>
          <a:p>
            <a:pPr marL="747395" marR="661035" lvl="1" indent="-282575">
              <a:lnSpc>
                <a:spcPts val="3290"/>
              </a:lnSpc>
              <a:spcBef>
                <a:spcPts val="830"/>
              </a:spcBef>
              <a:buChar char="–"/>
              <a:tabLst>
                <a:tab pos="747395" algn="l"/>
              </a:tabLst>
            </a:pPr>
            <a:r>
              <a:rPr lang="en-US" sz="2800" spc="-20" dirty="0">
                <a:solidFill>
                  <a:srgbClr val="336600"/>
                </a:solidFill>
                <a:latin typeface="Arial"/>
                <a:cs typeface="Arial"/>
              </a:rPr>
              <a:t>Little </a:t>
            </a:r>
            <a:r>
              <a:rPr sz="2800" spc="-15" dirty="0">
                <a:solidFill>
                  <a:srgbClr val="336600"/>
                </a:solidFill>
                <a:latin typeface="Arial"/>
                <a:cs typeface="Arial"/>
              </a:rPr>
              <a:t>variance</a:t>
            </a:r>
            <a:r>
              <a:rPr lang="en-US" sz="2800" spc="-15" dirty="0">
                <a:solidFill>
                  <a:srgbClr val="336600"/>
                </a:solidFill>
                <a:latin typeface="Arial"/>
                <a:cs typeface="Arial"/>
              </a:rPr>
              <a:t> caused by</a:t>
            </a:r>
            <a:r>
              <a:rPr sz="2800" spc="-145" dirty="0">
                <a:solidFill>
                  <a:srgbClr val="336600"/>
                </a:solidFill>
                <a:latin typeface="Arial"/>
                <a:cs typeface="Arial"/>
              </a:rPr>
              <a:t> </a:t>
            </a:r>
            <a:r>
              <a:rPr sz="2800" spc="-15" dirty="0">
                <a:solidFill>
                  <a:srgbClr val="336600"/>
                </a:solidFill>
                <a:latin typeface="Arial"/>
                <a:cs typeface="Arial"/>
              </a:rPr>
              <a:t>leaving  biases</a:t>
            </a:r>
            <a:r>
              <a:rPr sz="2800" spc="-35" dirty="0">
                <a:solidFill>
                  <a:srgbClr val="336600"/>
                </a:solidFill>
                <a:latin typeface="Arial"/>
                <a:cs typeface="Arial"/>
              </a:rPr>
              <a:t> </a:t>
            </a:r>
            <a:r>
              <a:rPr sz="2800" spc="-15" dirty="0">
                <a:solidFill>
                  <a:srgbClr val="336600"/>
                </a:solidFill>
                <a:latin typeface="Arial"/>
                <a:cs typeface="Arial"/>
              </a:rPr>
              <a:t>unregularized</a:t>
            </a:r>
            <a:endParaRPr lang="en-US" sz="2800" spc="-15" dirty="0">
              <a:solidFill>
                <a:srgbClr val="336600"/>
              </a:solidFill>
              <a:latin typeface="Arial"/>
              <a:cs typeface="Arial"/>
            </a:endParaRPr>
          </a:p>
          <a:p>
            <a:pPr marL="464820" marR="661035" indent="-457200">
              <a:lnSpc>
                <a:spcPts val="3290"/>
              </a:lnSpc>
              <a:spcBef>
                <a:spcPts val="830"/>
              </a:spcBef>
              <a:buFont typeface="Arial" panose="020B0604020202020204" pitchFamily="34" charset="0"/>
              <a:buChar char="•"/>
              <a:tabLst>
                <a:tab pos="747395" algn="l"/>
              </a:tabLst>
            </a:pPr>
            <a:r>
              <a:rPr lang="en-US" sz="2800" spc="-15" dirty="0">
                <a:solidFill>
                  <a:srgbClr val="336600"/>
                </a:solidFill>
                <a:latin typeface="Arial"/>
                <a:cs typeface="Arial"/>
              </a:rPr>
              <a:t>Denote the following</a:t>
            </a:r>
            <a:endParaRPr sz="2800" dirty="0">
              <a:latin typeface="Arial"/>
              <a:cs typeface="Arial"/>
            </a:endParaRPr>
          </a:p>
          <a:p>
            <a:pPr marL="351790" indent="-339090">
              <a:lnSpc>
                <a:spcPct val="100000"/>
              </a:lnSpc>
              <a:spcBef>
                <a:spcPts val="560"/>
              </a:spcBef>
              <a:buFont typeface="Times New Roman"/>
              <a:buChar char="•"/>
              <a:tabLst>
                <a:tab pos="351155" algn="l"/>
                <a:tab pos="351790" algn="l"/>
              </a:tabLst>
            </a:pPr>
            <a:r>
              <a:rPr sz="3200" b="1" i="1" dirty="0">
                <a:latin typeface="Times New Roman"/>
                <a:cs typeface="Times New Roman"/>
              </a:rPr>
              <a:t>w </a:t>
            </a:r>
            <a:r>
              <a:rPr sz="3200" spc="-20" dirty="0">
                <a:solidFill>
                  <a:srgbClr val="3333CC"/>
                </a:solidFill>
                <a:latin typeface="Arial"/>
                <a:cs typeface="Arial"/>
              </a:rPr>
              <a:t>indicates </a:t>
            </a:r>
            <a:r>
              <a:rPr sz="3200" spc="-15" dirty="0">
                <a:solidFill>
                  <a:srgbClr val="3333CC"/>
                </a:solidFill>
                <a:latin typeface="Arial"/>
                <a:cs typeface="Arial"/>
              </a:rPr>
              <a:t>all </a:t>
            </a:r>
            <a:r>
              <a:rPr sz="3200" spc="-25" dirty="0">
                <a:solidFill>
                  <a:srgbClr val="3333CC"/>
                </a:solidFill>
                <a:latin typeface="Arial"/>
                <a:cs typeface="Arial"/>
              </a:rPr>
              <a:t>weights </a:t>
            </a:r>
            <a:r>
              <a:rPr sz="3200" spc="-20" dirty="0">
                <a:solidFill>
                  <a:srgbClr val="3333CC"/>
                </a:solidFill>
                <a:latin typeface="Arial"/>
                <a:cs typeface="Arial"/>
              </a:rPr>
              <a:t>affected </a:t>
            </a:r>
            <a:r>
              <a:rPr sz="3200" spc="-15" dirty="0">
                <a:solidFill>
                  <a:srgbClr val="3333CC"/>
                </a:solidFill>
                <a:latin typeface="Arial"/>
                <a:cs typeface="Arial"/>
              </a:rPr>
              <a:t>by </a:t>
            </a:r>
            <a:r>
              <a:rPr sz="3200" spc="-20" dirty="0">
                <a:solidFill>
                  <a:srgbClr val="3333CC"/>
                </a:solidFill>
                <a:latin typeface="Arial"/>
                <a:cs typeface="Arial"/>
              </a:rPr>
              <a:t>norm</a:t>
            </a:r>
            <a:r>
              <a:rPr sz="3200" spc="-85" dirty="0">
                <a:solidFill>
                  <a:srgbClr val="3333CC"/>
                </a:solidFill>
                <a:latin typeface="Arial"/>
                <a:cs typeface="Arial"/>
              </a:rPr>
              <a:t> </a:t>
            </a:r>
            <a:r>
              <a:rPr sz="3200" spc="-25" dirty="0">
                <a:solidFill>
                  <a:srgbClr val="3333CC"/>
                </a:solidFill>
                <a:latin typeface="Arial"/>
                <a:cs typeface="Arial"/>
              </a:rPr>
              <a:t>penalty</a:t>
            </a:r>
            <a:endParaRPr sz="3200" dirty="0">
              <a:latin typeface="Arial"/>
              <a:cs typeface="Arial"/>
            </a:endParaRPr>
          </a:p>
        </p:txBody>
      </p:sp>
      <p:sp>
        <p:nvSpPr>
          <p:cNvPr id="8" name="object 8"/>
          <p:cNvSpPr txBox="1"/>
          <p:nvPr/>
        </p:nvSpPr>
        <p:spPr>
          <a:xfrm>
            <a:off x="585723" y="6986588"/>
            <a:ext cx="5436235" cy="513080"/>
          </a:xfrm>
          <a:prstGeom prst="rect">
            <a:avLst/>
          </a:prstGeom>
        </p:spPr>
        <p:txBody>
          <a:bodyPr vert="horz" wrap="square" lIns="0" tIns="12700" rIns="0" bIns="0" rtlCol="0">
            <a:spAutoFit/>
          </a:bodyPr>
          <a:lstStyle/>
          <a:p>
            <a:pPr marL="351790" indent="-339090">
              <a:lnSpc>
                <a:spcPct val="100000"/>
              </a:lnSpc>
              <a:spcBef>
                <a:spcPts val="100"/>
              </a:spcBef>
              <a:buFont typeface="Times New Roman"/>
              <a:buChar char="•"/>
              <a:tabLst>
                <a:tab pos="351155" algn="l"/>
                <a:tab pos="351790" algn="l"/>
              </a:tabLst>
            </a:pPr>
            <a:r>
              <a:rPr sz="3200" b="1" dirty="0">
                <a:latin typeface="Times New Roman"/>
                <a:cs typeface="Times New Roman"/>
              </a:rPr>
              <a:t>θ </a:t>
            </a:r>
            <a:r>
              <a:rPr sz="3200" spc="-20" dirty="0">
                <a:solidFill>
                  <a:srgbClr val="3333CC"/>
                </a:solidFill>
                <a:latin typeface="Arial"/>
                <a:cs typeface="Arial"/>
              </a:rPr>
              <a:t>denotes both </a:t>
            </a:r>
            <a:r>
              <a:rPr sz="3200" b="1" i="1" dirty="0">
                <a:latin typeface="Times New Roman"/>
                <a:cs typeface="Times New Roman"/>
              </a:rPr>
              <a:t>w </a:t>
            </a:r>
            <a:r>
              <a:rPr sz="3200" spc="-20" dirty="0">
                <a:solidFill>
                  <a:srgbClr val="3333CC"/>
                </a:solidFill>
                <a:latin typeface="Arial"/>
                <a:cs typeface="Arial"/>
              </a:rPr>
              <a:t>and</a:t>
            </a:r>
            <a:r>
              <a:rPr sz="3200" spc="-10" dirty="0">
                <a:solidFill>
                  <a:srgbClr val="3333CC"/>
                </a:solidFill>
                <a:latin typeface="Arial"/>
                <a:cs typeface="Arial"/>
              </a:rPr>
              <a:t> </a:t>
            </a:r>
            <a:r>
              <a:rPr sz="3200" spc="-25" dirty="0">
                <a:solidFill>
                  <a:srgbClr val="3333CC"/>
                </a:solidFill>
                <a:latin typeface="Arial"/>
                <a:cs typeface="Arial"/>
              </a:rPr>
              <a:t>biases</a:t>
            </a:r>
            <a:endParaRPr sz="3200" dirty="0">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98596" y="719327"/>
            <a:ext cx="8649969" cy="689932"/>
          </a:xfrm>
          <a:prstGeom prst="rect">
            <a:avLst/>
          </a:prstGeom>
        </p:spPr>
        <p:txBody>
          <a:bodyPr vert="horz" wrap="square" lIns="0" tIns="12700" rIns="0" bIns="0" rtlCol="0">
            <a:spAutoFit/>
          </a:bodyPr>
          <a:lstStyle/>
          <a:p>
            <a:pPr marL="12700">
              <a:lnSpc>
                <a:spcPct val="100000"/>
              </a:lnSpc>
              <a:spcBef>
                <a:spcPts val="100"/>
              </a:spcBef>
            </a:pPr>
            <a:r>
              <a:rPr spc="-20" dirty="0"/>
              <a:t>Different </a:t>
            </a:r>
            <a:r>
              <a:rPr spc="-15" dirty="0"/>
              <a:t>or </a:t>
            </a:r>
            <a:r>
              <a:rPr spc="-30" dirty="0"/>
              <a:t>Same </a:t>
            </a:r>
            <a:r>
              <a:rPr spc="-20" dirty="0">
                <a:solidFill>
                  <a:srgbClr val="000000"/>
                </a:solidFill>
                <a:latin typeface="Times New Roman"/>
                <a:cs typeface="Times New Roman"/>
              </a:rPr>
              <a:t>α</a:t>
            </a:r>
            <a:r>
              <a:rPr lang="en-US" spc="-20" dirty="0">
                <a:solidFill>
                  <a:srgbClr val="000000"/>
                </a:solidFill>
                <a:latin typeface="Times New Roman"/>
                <a:cs typeface="Times New Roman"/>
              </a:rPr>
              <a:t> </a:t>
            </a:r>
            <a:r>
              <a:rPr spc="-20" dirty="0"/>
              <a:t> </a:t>
            </a:r>
            <a:r>
              <a:rPr spc="-15" dirty="0"/>
              <a:t>for</a:t>
            </a:r>
            <a:r>
              <a:rPr spc="-120" dirty="0"/>
              <a:t> </a:t>
            </a:r>
            <a:r>
              <a:rPr lang="en-US" spc="-30" dirty="0"/>
              <a:t>L</a:t>
            </a:r>
            <a:r>
              <a:rPr spc="-30" dirty="0"/>
              <a:t>ayers?</a:t>
            </a:r>
          </a:p>
        </p:txBody>
      </p:sp>
      <p:sp>
        <p:nvSpPr>
          <p:cNvPr id="5" name="object 5"/>
          <p:cNvSpPr txBox="1"/>
          <p:nvPr/>
        </p:nvSpPr>
        <p:spPr>
          <a:xfrm>
            <a:off x="585723" y="1548384"/>
            <a:ext cx="8041640" cy="982980"/>
          </a:xfrm>
          <a:prstGeom prst="rect">
            <a:avLst/>
          </a:prstGeom>
        </p:spPr>
        <p:txBody>
          <a:bodyPr vert="horz" wrap="square" lIns="0" tIns="43180" rIns="0" bIns="0" rtlCol="0">
            <a:spAutoFit/>
          </a:bodyPr>
          <a:lstStyle/>
          <a:p>
            <a:pPr marL="351155" marR="5080" indent="-339090">
              <a:lnSpc>
                <a:spcPts val="3700"/>
              </a:lnSpc>
              <a:spcBef>
                <a:spcPts val="340"/>
              </a:spcBef>
              <a:buChar char="•"/>
              <a:tabLst>
                <a:tab pos="351155" algn="l"/>
                <a:tab pos="351790" algn="l"/>
              </a:tabLst>
            </a:pPr>
            <a:r>
              <a:rPr sz="3200" spc="-25" dirty="0">
                <a:solidFill>
                  <a:srgbClr val="3333CC"/>
                </a:solidFill>
                <a:latin typeface="Arial"/>
                <a:cs typeface="Arial"/>
              </a:rPr>
              <a:t>Sometimes </a:t>
            </a:r>
            <a:r>
              <a:rPr sz="3200" spc="-5" dirty="0">
                <a:solidFill>
                  <a:srgbClr val="3333CC"/>
                </a:solidFill>
                <a:latin typeface="Arial"/>
                <a:cs typeface="Arial"/>
              </a:rPr>
              <a:t>it is </a:t>
            </a:r>
            <a:r>
              <a:rPr sz="3200" spc="-20" dirty="0">
                <a:solidFill>
                  <a:srgbClr val="3333CC"/>
                </a:solidFill>
                <a:latin typeface="Arial"/>
                <a:cs typeface="Arial"/>
              </a:rPr>
              <a:t>desirable </a:t>
            </a:r>
            <a:r>
              <a:rPr sz="3200" spc="-10" dirty="0">
                <a:solidFill>
                  <a:srgbClr val="3333CC"/>
                </a:solidFill>
                <a:latin typeface="Arial"/>
                <a:cs typeface="Arial"/>
              </a:rPr>
              <a:t>to </a:t>
            </a:r>
            <a:r>
              <a:rPr sz="3200" spc="-15" dirty="0">
                <a:solidFill>
                  <a:srgbClr val="3333CC"/>
                </a:solidFill>
                <a:latin typeface="Arial"/>
                <a:cs typeface="Arial"/>
              </a:rPr>
              <a:t>use </a:t>
            </a:r>
            <a:r>
              <a:rPr sz="3200" dirty="0">
                <a:solidFill>
                  <a:srgbClr val="3333CC"/>
                </a:solidFill>
                <a:latin typeface="Arial"/>
                <a:cs typeface="Arial"/>
              </a:rPr>
              <a:t>a</a:t>
            </a:r>
            <a:r>
              <a:rPr sz="3200" spc="-195" dirty="0">
                <a:solidFill>
                  <a:srgbClr val="3333CC"/>
                </a:solidFill>
                <a:latin typeface="Arial"/>
                <a:cs typeface="Arial"/>
              </a:rPr>
              <a:t> </a:t>
            </a:r>
            <a:r>
              <a:rPr sz="3200" spc="-20" dirty="0">
                <a:solidFill>
                  <a:srgbClr val="3333CC"/>
                </a:solidFill>
                <a:latin typeface="Arial"/>
                <a:cs typeface="Arial"/>
              </a:rPr>
              <a:t>separate  penalty </a:t>
            </a:r>
            <a:r>
              <a:rPr sz="3200" spc="-15" dirty="0">
                <a:solidFill>
                  <a:srgbClr val="3333CC"/>
                </a:solidFill>
                <a:latin typeface="Arial"/>
                <a:cs typeface="Arial"/>
              </a:rPr>
              <a:t>with </a:t>
            </a:r>
            <a:r>
              <a:rPr sz="3200" dirty="0">
                <a:solidFill>
                  <a:srgbClr val="3333CC"/>
                </a:solidFill>
                <a:latin typeface="Arial"/>
                <a:cs typeface="Arial"/>
              </a:rPr>
              <a:t>a </a:t>
            </a:r>
            <a:r>
              <a:rPr sz="3200" spc="-20" dirty="0">
                <a:solidFill>
                  <a:srgbClr val="3333CC"/>
                </a:solidFill>
                <a:latin typeface="Arial"/>
                <a:cs typeface="Arial"/>
              </a:rPr>
              <a:t>different </a:t>
            </a:r>
            <a:r>
              <a:rPr sz="3200" dirty="0">
                <a:latin typeface="Times New Roman"/>
                <a:cs typeface="Times New Roman"/>
              </a:rPr>
              <a:t>α </a:t>
            </a:r>
            <a:r>
              <a:rPr sz="3200" spc="-15" dirty="0">
                <a:solidFill>
                  <a:srgbClr val="3333CC"/>
                </a:solidFill>
                <a:latin typeface="Arial"/>
                <a:cs typeface="Arial"/>
              </a:rPr>
              <a:t>for </a:t>
            </a:r>
            <a:r>
              <a:rPr sz="3200" spc="-20" dirty="0">
                <a:solidFill>
                  <a:srgbClr val="3333CC"/>
                </a:solidFill>
                <a:latin typeface="Arial"/>
                <a:cs typeface="Arial"/>
              </a:rPr>
              <a:t>each</a:t>
            </a:r>
            <a:r>
              <a:rPr sz="3200" spc="-105" dirty="0">
                <a:solidFill>
                  <a:srgbClr val="3333CC"/>
                </a:solidFill>
                <a:latin typeface="Arial"/>
                <a:cs typeface="Arial"/>
              </a:rPr>
              <a:t> </a:t>
            </a:r>
            <a:r>
              <a:rPr sz="3200" spc="-20" dirty="0">
                <a:solidFill>
                  <a:srgbClr val="3333CC"/>
                </a:solidFill>
                <a:latin typeface="Arial"/>
                <a:cs typeface="Arial"/>
              </a:rPr>
              <a:t>layer</a:t>
            </a:r>
            <a:endParaRPr sz="3200">
              <a:latin typeface="Arial"/>
              <a:cs typeface="Arial"/>
            </a:endParaRPr>
          </a:p>
        </p:txBody>
      </p:sp>
      <p:sp>
        <p:nvSpPr>
          <p:cNvPr id="6" name="object 6"/>
          <p:cNvSpPr txBox="1"/>
          <p:nvPr/>
        </p:nvSpPr>
        <p:spPr>
          <a:xfrm>
            <a:off x="585723" y="3172968"/>
            <a:ext cx="8649970" cy="1926589"/>
          </a:xfrm>
          <a:prstGeom prst="rect">
            <a:avLst/>
          </a:prstGeom>
        </p:spPr>
        <p:txBody>
          <a:bodyPr vert="horz" wrap="square" lIns="0" tIns="33655" rIns="0" bIns="0" rtlCol="0">
            <a:spAutoFit/>
          </a:bodyPr>
          <a:lstStyle/>
          <a:p>
            <a:pPr marL="351155" marR="5080" indent="-339090">
              <a:lnSpc>
                <a:spcPts val="3790"/>
              </a:lnSpc>
              <a:spcBef>
                <a:spcPts val="265"/>
              </a:spcBef>
              <a:buChar char="•"/>
              <a:tabLst>
                <a:tab pos="351155" algn="l"/>
                <a:tab pos="351790" algn="l"/>
              </a:tabLst>
            </a:pPr>
            <a:r>
              <a:rPr sz="3200" spc="-20" dirty="0">
                <a:solidFill>
                  <a:srgbClr val="3333CC"/>
                </a:solidFill>
                <a:latin typeface="Arial"/>
                <a:cs typeface="Arial"/>
              </a:rPr>
              <a:t>Invariance </a:t>
            </a:r>
            <a:r>
              <a:rPr sz="3200" spc="-25" dirty="0">
                <a:solidFill>
                  <a:srgbClr val="3333CC"/>
                </a:solidFill>
                <a:latin typeface="Arial"/>
                <a:cs typeface="Arial"/>
              </a:rPr>
              <a:t>under </a:t>
            </a:r>
            <a:r>
              <a:rPr sz="3200" spc="-20" dirty="0">
                <a:solidFill>
                  <a:srgbClr val="3333CC"/>
                </a:solidFill>
                <a:latin typeface="Arial"/>
                <a:cs typeface="Arial"/>
              </a:rPr>
              <a:t>linear </a:t>
            </a:r>
            <a:r>
              <a:rPr sz="3200" spc="-25" dirty="0">
                <a:solidFill>
                  <a:srgbClr val="3333CC"/>
                </a:solidFill>
                <a:latin typeface="Arial"/>
                <a:cs typeface="Arial"/>
              </a:rPr>
              <a:t>transformation </a:t>
            </a:r>
            <a:r>
              <a:rPr sz="2800" b="1" dirty="0">
                <a:latin typeface="Times New Roman"/>
                <a:cs typeface="Times New Roman"/>
              </a:rPr>
              <a:t>T </a:t>
            </a:r>
            <a:r>
              <a:rPr sz="3200" spc="-5" dirty="0">
                <a:solidFill>
                  <a:srgbClr val="3333CC"/>
                </a:solidFill>
                <a:latin typeface="Arial"/>
                <a:cs typeface="Arial"/>
              </a:rPr>
              <a:t>is </a:t>
            </a:r>
            <a:r>
              <a:rPr sz="3200" spc="-20" dirty="0">
                <a:solidFill>
                  <a:srgbClr val="3333CC"/>
                </a:solidFill>
                <a:latin typeface="Arial"/>
                <a:cs typeface="Arial"/>
              </a:rPr>
              <a:t>one  </a:t>
            </a:r>
            <a:r>
              <a:rPr sz="3200" spc="-25" dirty="0">
                <a:solidFill>
                  <a:srgbClr val="3333CC"/>
                </a:solidFill>
                <a:latin typeface="Arial"/>
                <a:cs typeface="Arial"/>
              </a:rPr>
              <a:t>case</a:t>
            </a:r>
            <a:endParaRPr sz="3200">
              <a:latin typeface="Arial"/>
              <a:cs typeface="Arial"/>
            </a:endParaRPr>
          </a:p>
          <a:p>
            <a:pPr marL="747395" marR="83185" indent="-282575">
              <a:lnSpc>
                <a:spcPts val="3310"/>
              </a:lnSpc>
              <a:spcBef>
                <a:spcPts val="700"/>
              </a:spcBef>
            </a:pPr>
            <a:r>
              <a:rPr sz="2800" dirty="0">
                <a:solidFill>
                  <a:srgbClr val="336600"/>
                </a:solidFill>
                <a:latin typeface="Arial"/>
                <a:cs typeface="Arial"/>
              </a:rPr>
              <a:t>– </a:t>
            </a:r>
            <a:r>
              <a:rPr sz="2800" spc="-10" dirty="0">
                <a:solidFill>
                  <a:srgbClr val="336600"/>
                </a:solidFill>
                <a:latin typeface="Arial"/>
                <a:cs typeface="Arial"/>
              </a:rPr>
              <a:t>i.e., </a:t>
            </a:r>
            <a:r>
              <a:rPr sz="2800" spc="-15" dirty="0">
                <a:solidFill>
                  <a:srgbClr val="336600"/>
                </a:solidFill>
                <a:latin typeface="Arial"/>
                <a:cs typeface="Arial"/>
              </a:rPr>
              <a:t>we want neural </a:t>
            </a:r>
            <a:r>
              <a:rPr sz="2800" spc="-10" dirty="0">
                <a:solidFill>
                  <a:srgbClr val="336600"/>
                </a:solidFill>
                <a:latin typeface="Arial"/>
                <a:cs typeface="Arial"/>
              </a:rPr>
              <a:t>net to </a:t>
            </a:r>
            <a:r>
              <a:rPr sz="2800" spc="-15" dirty="0">
                <a:solidFill>
                  <a:srgbClr val="336600"/>
                </a:solidFill>
                <a:latin typeface="Arial"/>
                <a:cs typeface="Arial"/>
              </a:rPr>
              <a:t>perform </a:t>
            </a:r>
            <a:r>
              <a:rPr sz="2800" spc="-10" dirty="0">
                <a:solidFill>
                  <a:srgbClr val="336600"/>
                </a:solidFill>
                <a:latin typeface="Arial"/>
                <a:cs typeface="Arial"/>
              </a:rPr>
              <a:t>the </a:t>
            </a:r>
            <a:r>
              <a:rPr sz="2800" spc="-15" dirty="0">
                <a:solidFill>
                  <a:srgbClr val="336600"/>
                </a:solidFill>
                <a:latin typeface="Arial"/>
                <a:cs typeface="Arial"/>
              </a:rPr>
              <a:t>same</a:t>
            </a:r>
            <a:r>
              <a:rPr sz="2800" spc="-275" dirty="0">
                <a:solidFill>
                  <a:srgbClr val="336600"/>
                </a:solidFill>
                <a:latin typeface="Arial"/>
                <a:cs typeface="Arial"/>
              </a:rPr>
              <a:t> </a:t>
            </a:r>
            <a:r>
              <a:rPr sz="2800" spc="-15" dirty="0">
                <a:solidFill>
                  <a:srgbClr val="336600"/>
                </a:solidFill>
                <a:latin typeface="Arial"/>
                <a:cs typeface="Arial"/>
              </a:rPr>
              <a:t>when  </a:t>
            </a:r>
            <a:r>
              <a:rPr sz="2800" spc="-10" dirty="0">
                <a:solidFill>
                  <a:srgbClr val="336600"/>
                </a:solidFill>
                <a:latin typeface="Arial"/>
                <a:cs typeface="Arial"/>
              </a:rPr>
              <a:t>the </a:t>
            </a:r>
            <a:r>
              <a:rPr sz="2800" spc="-15" dirty="0">
                <a:solidFill>
                  <a:srgbClr val="336600"/>
                </a:solidFill>
                <a:latin typeface="Arial"/>
                <a:cs typeface="Arial"/>
              </a:rPr>
              <a:t>inputs </a:t>
            </a:r>
            <a:r>
              <a:rPr sz="2800" spc="-10" dirty="0">
                <a:solidFill>
                  <a:srgbClr val="336600"/>
                </a:solidFill>
                <a:latin typeface="Arial"/>
                <a:cs typeface="Arial"/>
              </a:rPr>
              <a:t>are</a:t>
            </a:r>
            <a:r>
              <a:rPr sz="2800" spc="-60" dirty="0">
                <a:solidFill>
                  <a:srgbClr val="336600"/>
                </a:solidFill>
                <a:latin typeface="Arial"/>
                <a:cs typeface="Arial"/>
              </a:rPr>
              <a:t> </a:t>
            </a:r>
            <a:r>
              <a:rPr sz="2800" spc="-20" dirty="0">
                <a:solidFill>
                  <a:srgbClr val="336600"/>
                </a:solidFill>
                <a:latin typeface="Arial"/>
                <a:cs typeface="Arial"/>
              </a:rPr>
              <a:t>transformed</a:t>
            </a:r>
            <a:endParaRPr sz="2800">
              <a:latin typeface="Arial"/>
              <a:cs typeface="Arial"/>
            </a:endParaRPr>
          </a:p>
        </p:txBody>
      </p:sp>
      <p:sp>
        <p:nvSpPr>
          <p:cNvPr id="9" name="object 9"/>
          <p:cNvSpPr txBox="1"/>
          <p:nvPr/>
        </p:nvSpPr>
        <p:spPr>
          <a:xfrm>
            <a:off x="661077" y="6305295"/>
            <a:ext cx="8328659" cy="869950"/>
          </a:xfrm>
          <a:prstGeom prst="rect">
            <a:avLst/>
          </a:prstGeom>
        </p:spPr>
        <p:txBody>
          <a:bodyPr vert="horz" wrap="square" lIns="0" tIns="12700" rIns="0" bIns="0" rtlCol="0">
            <a:spAutoFit/>
          </a:bodyPr>
          <a:lstStyle/>
          <a:p>
            <a:pPr marL="351790" indent="-339090">
              <a:lnSpc>
                <a:spcPct val="100000"/>
              </a:lnSpc>
              <a:spcBef>
                <a:spcPts val="100"/>
              </a:spcBef>
              <a:buChar char="•"/>
              <a:tabLst>
                <a:tab pos="351155" algn="l"/>
                <a:tab pos="351790" algn="l"/>
              </a:tabLst>
            </a:pPr>
            <a:r>
              <a:rPr sz="2800" spc="-15" dirty="0">
                <a:solidFill>
                  <a:srgbClr val="002060"/>
                </a:solidFill>
                <a:latin typeface="Arial"/>
                <a:cs typeface="Arial"/>
              </a:rPr>
              <a:t>But </a:t>
            </a:r>
            <a:r>
              <a:rPr sz="2800" spc="-10" dirty="0">
                <a:solidFill>
                  <a:srgbClr val="002060"/>
                </a:solidFill>
                <a:latin typeface="Arial"/>
                <a:cs typeface="Arial"/>
              </a:rPr>
              <a:t>this </a:t>
            </a:r>
            <a:r>
              <a:rPr sz="2800" spc="-15" dirty="0">
                <a:solidFill>
                  <a:srgbClr val="002060"/>
                </a:solidFill>
                <a:latin typeface="Arial"/>
                <a:cs typeface="Arial"/>
              </a:rPr>
              <a:t>creates </a:t>
            </a:r>
            <a:r>
              <a:rPr sz="2800" spc="-10" dirty="0">
                <a:solidFill>
                  <a:srgbClr val="002060"/>
                </a:solidFill>
                <a:latin typeface="Arial"/>
                <a:cs typeface="Arial"/>
              </a:rPr>
              <a:t>too </a:t>
            </a:r>
            <a:r>
              <a:rPr sz="2800" spc="-15" dirty="0">
                <a:solidFill>
                  <a:srgbClr val="002060"/>
                </a:solidFill>
                <a:latin typeface="Arial"/>
                <a:cs typeface="Arial"/>
              </a:rPr>
              <a:t>many</a:t>
            </a:r>
            <a:r>
              <a:rPr sz="2800" spc="-105" dirty="0">
                <a:solidFill>
                  <a:srgbClr val="002060"/>
                </a:solidFill>
                <a:latin typeface="Arial"/>
                <a:cs typeface="Arial"/>
              </a:rPr>
              <a:t> </a:t>
            </a:r>
            <a:r>
              <a:rPr sz="2800" spc="-15" dirty="0">
                <a:solidFill>
                  <a:srgbClr val="002060"/>
                </a:solidFill>
                <a:latin typeface="Arial"/>
                <a:cs typeface="Arial"/>
              </a:rPr>
              <a:t>hyperparameters</a:t>
            </a:r>
            <a:endParaRPr sz="2800">
              <a:latin typeface="Arial"/>
              <a:cs typeface="Arial"/>
            </a:endParaRPr>
          </a:p>
          <a:p>
            <a:pPr marL="901065" lvl="1" indent="-437515">
              <a:lnSpc>
                <a:spcPct val="100000"/>
              </a:lnSpc>
              <a:spcBef>
                <a:spcPts val="325"/>
              </a:spcBef>
              <a:buClr>
                <a:srgbClr val="000000"/>
              </a:buClr>
              <a:buSzPct val="116666"/>
              <a:buChar char="•"/>
              <a:tabLst>
                <a:tab pos="901065" algn="l"/>
                <a:tab pos="901700" algn="l"/>
              </a:tabLst>
            </a:pPr>
            <a:r>
              <a:rPr sz="2400" spc="-15" dirty="0">
                <a:solidFill>
                  <a:srgbClr val="00B050"/>
                </a:solidFill>
                <a:latin typeface="Arial"/>
                <a:cs typeface="Arial"/>
              </a:rPr>
              <a:t>Search space reduced </a:t>
            </a:r>
            <a:r>
              <a:rPr sz="2400" spc="-10" dirty="0">
                <a:solidFill>
                  <a:srgbClr val="00B050"/>
                </a:solidFill>
                <a:latin typeface="Arial"/>
                <a:cs typeface="Arial"/>
              </a:rPr>
              <a:t>by using </a:t>
            </a:r>
            <a:r>
              <a:rPr sz="2400" spc="-15" dirty="0">
                <a:solidFill>
                  <a:srgbClr val="00B050"/>
                </a:solidFill>
                <a:latin typeface="Arial"/>
                <a:cs typeface="Arial"/>
              </a:rPr>
              <a:t>same</a:t>
            </a:r>
            <a:r>
              <a:rPr sz="2400" spc="-105" dirty="0">
                <a:solidFill>
                  <a:srgbClr val="00B050"/>
                </a:solidFill>
                <a:latin typeface="Arial"/>
                <a:cs typeface="Arial"/>
              </a:rPr>
              <a:t> </a:t>
            </a:r>
            <a:r>
              <a:rPr sz="2400" spc="-15" dirty="0">
                <a:solidFill>
                  <a:srgbClr val="00B050"/>
                </a:solidFill>
                <a:latin typeface="Arial"/>
                <a:cs typeface="Arial"/>
              </a:rPr>
              <a:t>hyperparameters</a:t>
            </a:r>
            <a:endParaRPr sz="2400">
              <a:latin typeface="Arial"/>
              <a:cs typeface="Arial"/>
            </a:endParaRPr>
          </a:p>
        </p:txBody>
      </p:sp>
      <p:pic>
        <p:nvPicPr>
          <p:cNvPr id="10" name="Picture 9">
            <a:extLst>
              <a:ext uri="{FF2B5EF4-FFF2-40B4-BE49-F238E27FC236}">
                <a16:creationId xmlns:a16="http://schemas.microsoft.com/office/drawing/2014/main" id="{A51477AA-CDEB-EA49-882A-921E0064C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789" y="2554927"/>
            <a:ext cx="4573507" cy="61804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142083" y="719327"/>
            <a:ext cx="5928995" cy="695960"/>
          </a:xfrm>
          <a:prstGeom prst="rect">
            <a:avLst/>
          </a:prstGeom>
        </p:spPr>
        <p:txBody>
          <a:bodyPr vert="horz" wrap="square" lIns="0" tIns="12700" rIns="0" bIns="0" rtlCol="0">
            <a:spAutoFit/>
          </a:bodyPr>
          <a:lstStyle/>
          <a:p>
            <a:pPr marL="12700">
              <a:lnSpc>
                <a:spcPct val="100000"/>
              </a:lnSpc>
              <a:spcBef>
                <a:spcPts val="100"/>
              </a:spcBef>
            </a:pPr>
            <a:r>
              <a:rPr spc="-20" dirty="0"/>
              <a:t>Linear </a:t>
            </a:r>
            <a:r>
              <a:rPr spc="-25" dirty="0"/>
              <a:t>Transformation</a:t>
            </a:r>
            <a:r>
              <a:rPr spc="-114" dirty="0"/>
              <a:t> </a:t>
            </a:r>
            <a:r>
              <a:rPr dirty="0">
                <a:solidFill>
                  <a:srgbClr val="000000"/>
                </a:solidFill>
                <a:latin typeface="Times New Roman"/>
                <a:cs typeface="Times New Roman"/>
              </a:rPr>
              <a:t>T</a:t>
            </a:r>
          </a:p>
        </p:txBody>
      </p:sp>
      <p:sp>
        <p:nvSpPr>
          <p:cNvPr id="4" name="object 4"/>
          <p:cNvSpPr txBox="1"/>
          <p:nvPr/>
        </p:nvSpPr>
        <p:spPr>
          <a:xfrm>
            <a:off x="585723" y="1548384"/>
            <a:ext cx="8461375" cy="995044"/>
          </a:xfrm>
          <a:prstGeom prst="rect">
            <a:avLst/>
          </a:prstGeom>
        </p:spPr>
        <p:txBody>
          <a:bodyPr vert="horz" wrap="square" lIns="0" tIns="33655" rIns="0" bIns="0" rtlCol="0">
            <a:spAutoFit/>
          </a:bodyPr>
          <a:lstStyle/>
          <a:p>
            <a:pPr marL="351155" marR="5080" indent="-339090">
              <a:lnSpc>
                <a:spcPts val="3790"/>
              </a:lnSpc>
              <a:spcBef>
                <a:spcPts val="265"/>
              </a:spcBef>
              <a:buChar char="•"/>
              <a:tabLst>
                <a:tab pos="351155" algn="l"/>
                <a:tab pos="351790" algn="l"/>
              </a:tabLst>
            </a:pPr>
            <a:r>
              <a:rPr sz="3200" spc="-20" dirty="0">
                <a:solidFill>
                  <a:srgbClr val="3333CC"/>
                </a:solidFill>
                <a:latin typeface="Arial"/>
                <a:cs typeface="Arial"/>
              </a:rPr>
              <a:t>Consider </a:t>
            </a:r>
            <a:r>
              <a:rPr sz="3200" dirty="0">
                <a:solidFill>
                  <a:srgbClr val="3333CC"/>
                </a:solidFill>
                <a:latin typeface="Arial"/>
                <a:cs typeface="Arial"/>
              </a:rPr>
              <a:t>a </a:t>
            </a:r>
            <a:r>
              <a:rPr sz="3200" spc="-15" dirty="0">
                <a:solidFill>
                  <a:srgbClr val="3333CC"/>
                </a:solidFill>
                <a:latin typeface="Arial"/>
                <a:cs typeface="Arial"/>
              </a:rPr>
              <a:t>simple linear </a:t>
            </a:r>
            <a:r>
              <a:rPr sz="3200" spc="-20" dirty="0">
                <a:solidFill>
                  <a:srgbClr val="3333CC"/>
                </a:solidFill>
                <a:latin typeface="Arial"/>
                <a:cs typeface="Arial"/>
              </a:rPr>
              <a:t>transformation </a:t>
            </a:r>
            <a:r>
              <a:rPr sz="3200" spc="-15" dirty="0">
                <a:solidFill>
                  <a:srgbClr val="3333CC"/>
                </a:solidFill>
                <a:latin typeface="Arial"/>
                <a:cs typeface="Arial"/>
              </a:rPr>
              <a:t>of</a:t>
            </a:r>
            <a:r>
              <a:rPr sz="3200" spc="-160" dirty="0">
                <a:solidFill>
                  <a:srgbClr val="3333CC"/>
                </a:solidFill>
                <a:latin typeface="Arial"/>
                <a:cs typeface="Arial"/>
              </a:rPr>
              <a:t> </a:t>
            </a:r>
            <a:r>
              <a:rPr sz="3200" spc="-25" dirty="0">
                <a:solidFill>
                  <a:srgbClr val="3333CC"/>
                </a:solidFill>
                <a:latin typeface="Arial"/>
                <a:cs typeface="Arial"/>
              </a:rPr>
              <a:t>the  </a:t>
            </a:r>
            <a:r>
              <a:rPr sz="3200" spc="-20" dirty="0">
                <a:solidFill>
                  <a:srgbClr val="3333CC"/>
                </a:solidFill>
                <a:latin typeface="Arial"/>
                <a:cs typeface="Arial"/>
              </a:rPr>
              <a:t>input</a:t>
            </a:r>
            <a:endParaRPr sz="3200">
              <a:latin typeface="Arial"/>
              <a:cs typeface="Arial"/>
            </a:endParaRPr>
          </a:p>
        </p:txBody>
      </p:sp>
      <p:sp>
        <p:nvSpPr>
          <p:cNvPr id="6" name="object 6"/>
          <p:cNvSpPr/>
          <p:nvPr/>
        </p:nvSpPr>
        <p:spPr>
          <a:xfrm>
            <a:off x="3293133" y="3845160"/>
            <a:ext cx="3845759" cy="546909"/>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3205022" y="3729215"/>
            <a:ext cx="4022090" cy="788670"/>
          </a:xfrm>
          <a:custGeom>
            <a:avLst/>
            <a:gdLst/>
            <a:ahLst/>
            <a:cxnLst/>
            <a:rect l="l" t="t" r="r" b="b"/>
            <a:pathLst>
              <a:path w="4022090" h="788670">
                <a:moveTo>
                  <a:pt x="0" y="0"/>
                </a:moveTo>
                <a:lnTo>
                  <a:pt x="4021984" y="0"/>
                </a:lnTo>
                <a:lnTo>
                  <a:pt x="4021984" y="788070"/>
                </a:lnTo>
                <a:lnTo>
                  <a:pt x="0" y="788070"/>
                </a:lnTo>
                <a:lnTo>
                  <a:pt x="0" y="0"/>
                </a:lnTo>
                <a:close/>
              </a:path>
            </a:pathLst>
          </a:custGeom>
          <a:ln w="9419">
            <a:solidFill>
              <a:srgbClr val="000000"/>
            </a:solidFill>
          </a:ln>
        </p:spPr>
        <p:txBody>
          <a:bodyPr wrap="square" lIns="0" tIns="0" rIns="0" bIns="0" rtlCol="0"/>
          <a:lstStyle/>
          <a:p>
            <a:endParaRPr/>
          </a:p>
        </p:txBody>
      </p:sp>
      <p:sp>
        <p:nvSpPr>
          <p:cNvPr id="8" name="object 8"/>
          <p:cNvSpPr/>
          <p:nvPr/>
        </p:nvSpPr>
        <p:spPr>
          <a:xfrm>
            <a:off x="7445216" y="3967833"/>
            <a:ext cx="1268447" cy="276295"/>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7390272" y="3850093"/>
            <a:ext cx="1328420" cy="424180"/>
          </a:xfrm>
          <a:custGeom>
            <a:avLst/>
            <a:gdLst/>
            <a:ahLst/>
            <a:cxnLst/>
            <a:rect l="l" t="t" r="r" b="b"/>
            <a:pathLst>
              <a:path w="1328420" h="424179">
                <a:moveTo>
                  <a:pt x="0" y="0"/>
                </a:moveTo>
                <a:lnTo>
                  <a:pt x="1328102" y="0"/>
                </a:lnTo>
                <a:lnTo>
                  <a:pt x="1328102" y="423862"/>
                </a:lnTo>
                <a:lnTo>
                  <a:pt x="0" y="423862"/>
                </a:lnTo>
                <a:lnTo>
                  <a:pt x="0" y="0"/>
                </a:lnTo>
                <a:close/>
              </a:path>
            </a:pathLst>
          </a:custGeom>
          <a:ln w="9419">
            <a:solidFill>
              <a:srgbClr val="000000"/>
            </a:solidFill>
          </a:ln>
        </p:spPr>
        <p:txBody>
          <a:bodyPr wrap="square" lIns="0" tIns="0" rIns="0" bIns="0" rtlCol="0"/>
          <a:lstStyle/>
          <a:p>
            <a:endParaRPr/>
          </a:p>
        </p:txBody>
      </p:sp>
      <p:sp>
        <p:nvSpPr>
          <p:cNvPr id="10" name="object 10"/>
          <p:cNvSpPr/>
          <p:nvPr/>
        </p:nvSpPr>
        <p:spPr>
          <a:xfrm>
            <a:off x="3209731" y="4896221"/>
            <a:ext cx="2637365" cy="1250578"/>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3205022" y="4826546"/>
            <a:ext cx="2647315" cy="1325245"/>
          </a:xfrm>
          <a:custGeom>
            <a:avLst/>
            <a:gdLst/>
            <a:ahLst/>
            <a:cxnLst/>
            <a:rect l="l" t="t" r="r" b="b"/>
            <a:pathLst>
              <a:path w="2647315" h="1325245">
                <a:moveTo>
                  <a:pt x="0" y="0"/>
                </a:moveTo>
                <a:lnTo>
                  <a:pt x="2646785" y="0"/>
                </a:lnTo>
                <a:lnTo>
                  <a:pt x="2646785" y="1324962"/>
                </a:lnTo>
                <a:lnTo>
                  <a:pt x="0" y="1324962"/>
                </a:lnTo>
                <a:lnTo>
                  <a:pt x="0" y="0"/>
                </a:lnTo>
                <a:close/>
              </a:path>
            </a:pathLst>
          </a:custGeom>
          <a:ln w="9419">
            <a:solidFill>
              <a:srgbClr val="000000"/>
            </a:solidFill>
          </a:ln>
        </p:spPr>
        <p:txBody>
          <a:bodyPr wrap="square" lIns="0" tIns="0" rIns="0" bIns="0" rtlCol="0"/>
          <a:lstStyle/>
          <a:p>
            <a:endParaRPr/>
          </a:p>
        </p:txBody>
      </p:sp>
      <p:sp>
        <p:nvSpPr>
          <p:cNvPr id="12" name="object 12"/>
          <p:cNvSpPr/>
          <p:nvPr/>
        </p:nvSpPr>
        <p:spPr>
          <a:xfrm>
            <a:off x="6113974" y="4812418"/>
            <a:ext cx="3153850" cy="1467820"/>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6109264" y="4807707"/>
            <a:ext cx="3163570" cy="1477645"/>
          </a:xfrm>
          <a:custGeom>
            <a:avLst/>
            <a:gdLst/>
            <a:ahLst/>
            <a:cxnLst/>
            <a:rect l="l" t="t" r="r" b="b"/>
            <a:pathLst>
              <a:path w="3163570" h="1477645">
                <a:moveTo>
                  <a:pt x="0" y="0"/>
                </a:moveTo>
                <a:lnTo>
                  <a:pt x="3163269" y="0"/>
                </a:lnTo>
                <a:lnTo>
                  <a:pt x="3163269" y="1477239"/>
                </a:lnTo>
                <a:lnTo>
                  <a:pt x="0" y="1477239"/>
                </a:lnTo>
                <a:lnTo>
                  <a:pt x="0" y="0"/>
                </a:lnTo>
                <a:close/>
              </a:path>
            </a:pathLst>
          </a:custGeom>
          <a:ln w="9419">
            <a:solidFill>
              <a:srgbClr val="000000"/>
            </a:solidFill>
          </a:ln>
        </p:spPr>
        <p:txBody>
          <a:bodyPr wrap="square" lIns="0" tIns="0" rIns="0" bIns="0" rtlCol="0"/>
          <a:lstStyle/>
          <a:p>
            <a:endParaRPr/>
          </a:p>
        </p:txBody>
      </p:sp>
      <p:sp>
        <p:nvSpPr>
          <p:cNvPr id="14" name="object 14"/>
          <p:cNvSpPr/>
          <p:nvPr/>
        </p:nvSpPr>
        <p:spPr>
          <a:xfrm>
            <a:off x="7112406" y="4812417"/>
            <a:ext cx="1469389" cy="784930"/>
          </a:xfrm>
          <a:prstGeom prst="rect">
            <a:avLst/>
          </a:prstGeom>
          <a:blipFill>
            <a:blip r:embed="rId6" cstate="print"/>
            <a:stretch>
              <a:fillRect/>
            </a:stretch>
          </a:blipFill>
        </p:spPr>
        <p:txBody>
          <a:bodyPr wrap="square" lIns="0" tIns="0" rIns="0" bIns="0" rtlCol="0"/>
          <a:lstStyle/>
          <a:p>
            <a:endParaRPr/>
          </a:p>
        </p:txBody>
      </p:sp>
      <p:sp>
        <p:nvSpPr>
          <p:cNvPr id="15" name="object 15"/>
          <p:cNvSpPr txBox="1"/>
          <p:nvPr/>
        </p:nvSpPr>
        <p:spPr>
          <a:xfrm>
            <a:off x="857310" y="3875023"/>
            <a:ext cx="1421130" cy="568325"/>
          </a:xfrm>
          <a:prstGeom prst="rect">
            <a:avLst/>
          </a:prstGeom>
        </p:spPr>
        <p:txBody>
          <a:bodyPr vert="horz" wrap="square" lIns="0" tIns="12700" rIns="0" bIns="0" rtlCol="0">
            <a:spAutoFit/>
          </a:bodyPr>
          <a:lstStyle/>
          <a:p>
            <a:pPr marL="12700">
              <a:lnSpc>
                <a:spcPts val="2135"/>
              </a:lnSpc>
              <a:spcBef>
                <a:spcPts val="100"/>
              </a:spcBef>
            </a:pPr>
            <a:r>
              <a:rPr sz="1800" spc="-20" dirty="0">
                <a:solidFill>
                  <a:srgbClr val="7030A0"/>
                </a:solidFill>
                <a:latin typeface="Arial"/>
                <a:cs typeface="Arial"/>
              </a:rPr>
              <a:t>Two-variables</a:t>
            </a:r>
            <a:endParaRPr sz="1800">
              <a:latin typeface="Arial"/>
              <a:cs typeface="Arial"/>
            </a:endParaRPr>
          </a:p>
          <a:p>
            <a:pPr marL="12700">
              <a:lnSpc>
                <a:spcPts val="2135"/>
              </a:lnSpc>
            </a:pPr>
            <a:r>
              <a:rPr sz="1800" i="1" dirty="0">
                <a:latin typeface="Times New Roman"/>
                <a:cs typeface="Times New Roman"/>
              </a:rPr>
              <a:t>x </a:t>
            </a:r>
            <a:r>
              <a:rPr sz="1800" spc="-10" dirty="0">
                <a:solidFill>
                  <a:srgbClr val="7030A0"/>
                </a:solidFill>
                <a:latin typeface="Arial"/>
                <a:cs typeface="Arial"/>
              </a:rPr>
              <a:t>and</a:t>
            </a:r>
            <a:r>
              <a:rPr sz="1800" dirty="0">
                <a:solidFill>
                  <a:srgbClr val="7030A0"/>
                </a:solidFill>
                <a:latin typeface="Arial"/>
                <a:cs typeface="Arial"/>
              </a:rPr>
              <a:t> </a:t>
            </a:r>
            <a:r>
              <a:rPr sz="1800" i="1" dirty="0">
                <a:latin typeface="Times New Roman"/>
                <a:cs typeface="Times New Roman"/>
              </a:rPr>
              <a:t>y</a:t>
            </a:r>
            <a:endParaRPr sz="1800">
              <a:latin typeface="Times New Roman"/>
              <a:cs typeface="Times New Roman"/>
            </a:endParaRPr>
          </a:p>
        </p:txBody>
      </p:sp>
      <p:sp>
        <p:nvSpPr>
          <p:cNvPr id="16" name="object 16"/>
          <p:cNvSpPr/>
          <p:nvPr/>
        </p:nvSpPr>
        <p:spPr>
          <a:xfrm>
            <a:off x="2369855" y="4025918"/>
            <a:ext cx="775970" cy="75565"/>
          </a:xfrm>
          <a:custGeom>
            <a:avLst/>
            <a:gdLst/>
            <a:ahLst/>
            <a:cxnLst/>
            <a:rect l="l" t="t" r="r" b="b"/>
            <a:pathLst>
              <a:path w="775969" h="75564">
                <a:moveTo>
                  <a:pt x="700157" y="43955"/>
                </a:moveTo>
                <a:lnTo>
                  <a:pt x="700157" y="75352"/>
                </a:lnTo>
                <a:lnTo>
                  <a:pt x="762953" y="43955"/>
                </a:lnTo>
                <a:lnTo>
                  <a:pt x="700157" y="43955"/>
                </a:lnTo>
                <a:close/>
              </a:path>
              <a:path w="775969" h="75564">
                <a:moveTo>
                  <a:pt x="700157" y="0"/>
                </a:moveTo>
                <a:lnTo>
                  <a:pt x="700157" y="43955"/>
                </a:lnTo>
                <a:lnTo>
                  <a:pt x="712716" y="43955"/>
                </a:lnTo>
                <a:lnTo>
                  <a:pt x="712716" y="31396"/>
                </a:lnTo>
                <a:lnTo>
                  <a:pt x="762951" y="31396"/>
                </a:lnTo>
                <a:lnTo>
                  <a:pt x="700157" y="0"/>
                </a:lnTo>
                <a:close/>
              </a:path>
              <a:path w="775969" h="75564">
                <a:moveTo>
                  <a:pt x="762951" y="31396"/>
                </a:moveTo>
                <a:lnTo>
                  <a:pt x="712716" y="31396"/>
                </a:lnTo>
                <a:lnTo>
                  <a:pt x="712716" y="43955"/>
                </a:lnTo>
                <a:lnTo>
                  <a:pt x="762955" y="43954"/>
                </a:lnTo>
                <a:lnTo>
                  <a:pt x="775511" y="37677"/>
                </a:lnTo>
                <a:lnTo>
                  <a:pt x="762951" y="31396"/>
                </a:lnTo>
                <a:close/>
              </a:path>
              <a:path w="775969" h="75564">
                <a:moveTo>
                  <a:pt x="700157" y="31396"/>
                </a:moveTo>
                <a:lnTo>
                  <a:pt x="0" y="31396"/>
                </a:lnTo>
                <a:lnTo>
                  <a:pt x="0" y="43954"/>
                </a:lnTo>
                <a:lnTo>
                  <a:pt x="700157" y="43955"/>
                </a:lnTo>
                <a:lnTo>
                  <a:pt x="700157" y="31396"/>
                </a:lnTo>
                <a:close/>
              </a:path>
            </a:pathLst>
          </a:custGeom>
          <a:solidFill>
            <a:srgbClr val="000000"/>
          </a:solidFill>
        </p:spPr>
        <p:txBody>
          <a:bodyPr wrap="square" lIns="0" tIns="0" rIns="0" bIns="0" rtlCol="0"/>
          <a:lstStyle/>
          <a:p>
            <a:endParaRPr/>
          </a:p>
        </p:txBody>
      </p:sp>
      <p:sp>
        <p:nvSpPr>
          <p:cNvPr id="17" name="object 17"/>
          <p:cNvSpPr/>
          <p:nvPr/>
        </p:nvSpPr>
        <p:spPr>
          <a:xfrm>
            <a:off x="2365489" y="4057511"/>
            <a:ext cx="780415" cy="755015"/>
          </a:xfrm>
          <a:custGeom>
            <a:avLst/>
            <a:gdLst/>
            <a:ahLst/>
            <a:cxnLst/>
            <a:rect l="l" t="t" r="r" b="b"/>
            <a:pathLst>
              <a:path w="780414" h="755014">
                <a:moveTo>
                  <a:pt x="721358" y="707020"/>
                </a:moveTo>
                <a:lnTo>
                  <a:pt x="699524" y="729584"/>
                </a:lnTo>
                <a:lnTo>
                  <a:pt x="779877" y="754905"/>
                </a:lnTo>
                <a:lnTo>
                  <a:pt x="766106" y="715754"/>
                </a:lnTo>
                <a:lnTo>
                  <a:pt x="730384" y="715754"/>
                </a:lnTo>
                <a:lnTo>
                  <a:pt x="721358" y="707020"/>
                </a:lnTo>
                <a:close/>
              </a:path>
              <a:path w="780414" h="755014">
                <a:moveTo>
                  <a:pt x="730091" y="697994"/>
                </a:moveTo>
                <a:lnTo>
                  <a:pt x="721358" y="707020"/>
                </a:lnTo>
                <a:lnTo>
                  <a:pt x="730384" y="715754"/>
                </a:lnTo>
                <a:lnTo>
                  <a:pt x="739118" y="706729"/>
                </a:lnTo>
                <a:lnTo>
                  <a:pt x="730091" y="697994"/>
                </a:lnTo>
                <a:close/>
              </a:path>
              <a:path w="780414" h="755014">
                <a:moveTo>
                  <a:pt x="751923" y="675431"/>
                </a:moveTo>
                <a:lnTo>
                  <a:pt x="730091" y="697994"/>
                </a:lnTo>
                <a:lnTo>
                  <a:pt x="739118" y="706729"/>
                </a:lnTo>
                <a:lnTo>
                  <a:pt x="730384" y="715754"/>
                </a:lnTo>
                <a:lnTo>
                  <a:pt x="766106" y="715754"/>
                </a:lnTo>
                <a:lnTo>
                  <a:pt x="751923" y="675431"/>
                </a:lnTo>
                <a:close/>
              </a:path>
              <a:path w="780414" h="755014">
                <a:moveTo>
                  <a:pt x="8732" y="0"/>
                </a:moveTo>
                <a:lnTo>
                  <a:pt x="0" y="9025"/>
                </a:lnTo>
                <a:lnTo>
                  <a:pt x="721358" y="707020"/>
                </a:lnTo>
                <a:lnTo>
                  <a:pt x="730091" y="697994"/>
                </a:lnTo>
                <a:lnTo>
                  <a:pt x="8732" y="0"/>
                </a:lnTo>
                <a:close/>
              </a:path>
            </a:pathLst>
          </a:custGeom>
          <a:solidFill>
            <a:srgbClr val="000000"/>
          </a:solidFill>
        </p:spPr>
        <p:txBody>
          <a:bodyPr wrap="square" lIns="0" tIns="0" rIns="0" bIns="0" rtlCol="0"/>
          <a:lstStyle/>
          <a:p>
            <a:endParaRPr/>
          </a:p>
        </p:txBody>
      </p:sp>
      <p:sp>
        <p:nvSpPr>
          <p:cNvPr id="18" name="object 18"/>
          <p:cNvSpPr txBox="1"/>
          <p:nvPr/>
        </p:nvSpPr>
        <p:spPr>
          <a:xfrm>
            <a:off x="6642248" y="4515103"/>
            <a:ext cx="2544445" cy="299720"/>
          </a:xfrm>
          <a:prstGeom prst="rect">
            <a:avLst/>
          </a:prstGeom>
        </p:spPr>
        <p:txBody>
          <a:bodyPr vert="horz" wrap="square" lIns="0" tIns="12700" rIns="0" bIns="0" rtlCol="0">
            <a:spAutoFit/>
          </a:bodyPr>
          <a:lstStyle/>
          <a:p>
            <a:pPr marL="12700">
              <a:lnSpc>
                <a:spcPct val="100000"/>
              </a:lnSpc>
              <a:spcBef>
                <a:spcPts val="100"/>
              </a:spcBef>
            </a:pPr>
            <a:r>
              <a:rPr sz="1800" spc="-15" dirty="0">
                <a:solidFill>
                  <a:srgbClr val="7030A0"/>
                </a:solidFill>
                <a:latin typeface="Arial"/>
                <a:cs typeface="Arial"/>
              </a:rPr>
              <a:t>Three variables </a:t>
            </a:r>
            <a:r>
              <a:rPr sz="1800" i="1" spc="-10" dirty="0">
                <a:latin typeface="Calibri"/>
                <a:cs typeface="Calibri"/>
              </a:rPr>
              <a:t>x,y </a:t>
            </a:r>
            <a:r>
              <a:rPr sz="1800" spc="-10" dirty="0">
                <a:solidFill>
                  <a:srgbClr val="7030A0"/>
                </a:solidFill>
                <a:latin typeface="Arial"/>
                <a:cs typeface="Arial"/>
              </a:rPr>
              <a:t>and</a:t>
            </a:r>
            <a:r>
              <a:rPr sz="1800" spc="35" dirty="0">
                <a:solidFill>
                  <a:srgbClr val="7030A0"/>
                </a:solidFill>
                <a:latin typeface="Arial"/>
                <a:cs typeface="Arial"/>
              </a:rPr>
              <a:t> </a:t>
            </a:r>
            <a:r>
              <a:rPr sz="1800" i="1" dirty="0">
                <a:latin typeface="Calibri"/>
                <a:cs typeface="Calibri"/>
              </a:rPr>
              <a:t>z</a:t>
            </a:r>
            <a:endParaRPr sz="1800">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460500" y="304800"/>
            <a:ext cx="7772400" cy="689932"/>
          </a:xfrm>
          <a:prstGeom prst="rect">
            <a:avLst/>
          </a:prstGeom>
        </p:spPr>
        <p:txBody>
          <a:bodyPr vert="horz" wrap="square" lIns="0" tIns="12700" rIns="0" bIns="0" rtlCol="0">
            <a:spAutoFit/>
          </a:bodyPr>
          <a:lstStyle/>
          <a:p>
            <a:pPr marL="12700">
              <a:lnSpc>
                <a:spcPct val="100000"/>
              </a:lnSpc>
              <a:spcBef>
                <a:spcPts val="100"/>
              </a:spcBef>
            </a:pPr>
            <a:r>
              <a:rPr lang="en-US" spc="-25" dirty="0"/>
              <a:t>Principles of machine learning</a:t>
            </a:r>
            <a:endParaRPr spc="-25" dirty="0"/>
          </a:p>
        </p:txBody>
      </p:sp>
      <p:sp>
        <p:nvSpPr>
          <p:cNvPr id="4" name="object 4"/>
          <p:cNvSpPr txBox="1"/>
          <p:nvPr/>
        </p:nvSpPr>
        <p:spPr>
          <a:xfrm>
            <a:off x="622300" y="1264363"/>
            <a:ext cx="8834755" cy="7862665"/>
          </a:xfrm>
          <a:prstGeom prst="rect">
            <a:avLst/>
          </a:prstGeom>
        </p:spPr>
        <p:txBody>
          <a:bodyPr vert="horz" wrap="square" lIns="0" tIns="23495" rIns="0" bIns="0" rtlCol="0">
            <a:spAutoFit/>
          </a:bodyPr>
          <a:lstStyle/>
          <a:p>
            <a:pPr marL="351155" marR="398145" indent="-339090">
              <a:lnSpc>
                <a:spcPct val="97800"/>
              </a:lnSpc>
              <a:spcBef>
                <a:spcPts val="185"/>
              </a:spcBef>
              <a:buChar char="•"/>
              <a:tabLst>
                <a:tab pos="351155" algn="l"/>
                <a:tab pos="351790" algn="l"/>
              </a:tabLst>
            </a:pPr>
            <a:r>
              <a:rPr lang="en-US" sz="3200" dirty="0">
                <a:solidFill>
                  <a:srgbClr val="3333CC"/>
                </a:solidFill>
                <a:latin typeface="Arial"/>
                <a:cs typeface="Arial"/>
              </a:rPr>
              <a:t>Principles of machine learning</a:t>
            </a:r>
          </a:p>
          <a:p>
            <a:pPr marL="351155" marR="398145" indent="-339090">
              <a:lnSpc>
                <a:spcPct val="97800"/>
              </a:lnSpc>
              <a:spcBef>
                <a:spcPts val="185"/>
              </a:spcBef>
              <a:buChar char="•"/>
              <a:tabLst>
                <a:tab pos="351155" algn="l"/>
                <a:tab pos="351790" algn="l"/>
              </a:tabLst>
            </a:pPr>
            <a:endParaRPr lang="en-US" sz="3200" dirty="0">
              <a:solidFill>
                <a:srgbClr val="3333CC"/>
              </a:solidFill>
              <a:latin typeface="Arial"/>
              <a:cs typeface="Arial"/>
            </a:endParaRPr>
          </a:p>
          <a:p>
            <a:pPr marL="351155" marR="398145" indent="-339090">
              <a:lnSpc>
                <a:spcPct val="97800"/>
              </a:lnSpc>
              <a:spcBef>
                <a:spcPts val="185"/>
              </a:spcBef>
              <a:buChar char="•"/>
              <a:tabLst>
                <a:tab pos="351155" algn="l"/>
                <a:tab pos="351790" algn="l"/>
              </a:tabLst>
            </a:pPr>
            <a:r>
              <a:rPr lang="en-US" sz="3200" dirty="0">
                <a:solidFill>
                  <a:srgbClr val="3333CC"/>
                </a:solidFill>
                <a:latin typeface="Arial"/>
                <a:cs typeface="Arial"/>
              </a:rPr>
              <a:t>ML recipe</a:t>
            </a:r>
          </a:p>
          <a:p>
            <a:pPr marL="808355" marR="398145" lvl="1" indent="-339090">
              <a:lnSpc>
                <a:spcPct val="97800"/>
              </a:lnSpc>
              <a:spcBef>
                <a:spcPts val="185"/>
              </a:spcBef>
              <a:buChar char="•"/>
              <a:tabLst>
                <a:tab pos="351155" algn="l"/>
                <a:tab pos="351790" algn="l"/>
              </a:tabLst>
            </a:pPr>
            <a:r>
              <a:rPr lang="en-US" sz="3200" dirty="0">
                <a:solidFill>
                  <a:srgbClr val="3333CC"/>
                </a:solidFill>
                <a:latin typeface="Arial"/>
                <a:cs typeface="Arial"/>
              </a:rPr>
              <a:t>Specification of a dataset</a:t>
            </a:r>
          </a:p>
          <a:p>
            <a:pPr marL="808355" marR="398145" lvl="1" indent="-339090">
              <a:lnSpc>
                <a:spcPct val="97800"/>
              </a:lnSpc>
              <a:spcBef>
                <a:spcPts val="185"/>
              </a:spcBef>
              <a:buChar char="•"/>
              <a:tabLst>
                <a:tab pos="351155" algn="l"/>
                <a:tab pos="351790" algn="l"/>
              </a:tabLst>
            </a:pPr>
            <a:r>
              <a:rPr lang="en-US" sz="3200" dirty="0">
                <a:solidFill>
                  <a:srgbClr val="3333CC"/>
                </a:solidFill>
                <a:latin typeface="Arial"/>
                <a:cs typeface="Arial"/>
              </a:rPr>
              <a:t>A cost function</a:t>
            </a:r>
          </a:p>
          <a:p>
            <a:pPr marL="808355" marR="398145" lvl="1" indent="-339090">
              <a:lnSpc>
                <a:spcPct val="97800"/>
              </a:lnSpc>
              <a:spcBef>
                <a:spcPts val="185"/>
              </a:spcBef>
              <a:buChar char="•"/>
              <a:tabLst>
                <a:tab pos="351155" algn="l"/>
                <a:tab pos="351790" algn="l"/>
              </a:tabLst>
            </a:pPr>
            <a:r>
              <a:rPr lang="en-US" sz="3200" dirty="0">
                <a:solidFill>
                  <a:srgbClr val="3333CC"/>
                </a:solidFill>
                <a:latin typeface="Arial"/>
                <a:cs typeface="Arial"/>
              </a:rPr>
              <a:t>A model</a:t>
            </a:r>
          </a:p>
          <a:p>
            <a:pPr marL="808355" marR="398145" lvl="1" indent="-339090">
              <a:lnSpc>
                <a:spcPct val="97800"/>
              </a:lnSpc>
              <a:spcBef>
                <a:spcPts val="185"/>
              </a:spcBef>
              <a:buChar char="•"/>
              <a:tabLst>
                <a:tab pos="351155" algn="l"/>
                <a:tab pos="351790" algn="l"/>
              </a:tabLst>
            </a:pPr>
            <a:r>
              <a:rPr lang="en-US" sz="3200" dirty="0">
                <a:solidFill>
                  <a:srgbClr val="3333CC"/>
                </a:solidFill>
                <a:latin typeface="Arial"/>
                <a:cs typeface="Arial"/>
              </a:rPr>
              <a:t>An optimization procedure</a:t>
            </a:r>
          </a:p>
          <a:p>
            <a:pPr marL="12065" marR="398145">
              <a:lnSpc>
                <a:spcPct val="97800"/>
              </a:lnSpc>
              <a:spcBef>
                <a:spcPts val="185"/>
              </a:spcBef>
              <a:tabLst>
                <a:tab pos="351155" algn="l"/>
                <a:tab pos="351790" algn="l"/>
              </a:tabLst>
            </a:pPr>
            <a:endParaRPr lang="en-US" sz="3200" dirty="0">
              <a:solidFill>
                <a:srgbClr val="3333CC"/>
              </a:solidFill>
              <a:latin typeface="Arial"/>
              <a:cs typeface="Arial"/>
            </a:endParaRPr>
          </a:p>
          <a:p>
            <a:pPr marL="351155" marR="398145" indent="-339090">
              <a:lnSpc>
                <a:spcPct val="97800"/>
              </a:lnSpc>
              <a:spcBef>
                <a:spcPts val="185"/>
              </a:spcBef>
              <a:buChar char="•"/>
              <a:tabLst>
                <a:tab pos="351155" algn="l"/>
                <a:tab pos="351790" algn="l"/>
              </a:tabLst>
            </a:pPr>
            <a:r>
              <a:rPr lang="en-US" sz="3200" dirty="0">
                <a:solidFill>
                  <a:srgbClr val="3333CC"/>
                </a:solidFill>
                <a:latin typeface="Arial"/>
                <a:cs typeface="Arial"/>
              </a:rPr>
              <a:t>No free lunch theorem</a:t>
            </a:r>
          </a:p>
          <a:p>
            <a:pPr marL="808355" marR="398145" lvl="1" indent="-339090">
              <a:lnSpc>
                <a:spcPct val="97800"/>
              </a:lnSpc>
              <a:spcBef>
                <a:spcPts val="185"/>
              </a:spcBef>
              <a:buChar char="•"/>
              <a:tabLst>
                <a:tab pos="351155" algn="l"/>
                <a:tab pos="351790" algn="l"/>
              </a:tabLst>
            </a:pPr>
            <a:r>
              <a:rPr lang="en-US" sz="3200" dirty="0">
                <a:solidFill>
                  <a:srgbClr val="3333CC"/>
                </a:solidFill>
                <a:latin typeface="Arial"/>
                <a:cs typeface="Arial"/>
              </a:rPr>
              <a:t>No silver bullet</a:t>
            </a:r>
          </a:p>
          <a:p>
            <a:pPr marL="351155" marR="398145" indent="-339090">
              <a:lnSpc>
                <a:spcPct val="97800"/>
              </a:lnSpc>
              <a:spcBef>
                <a:spcPts val="185"/>
              </a:spcBef>
              <a:buChar char="•"/>
              <a:tabLst>
                <a:tab pos="351155" algn="l"/>
                <a:tab pos="351790" algn="l"/>
              </a:tabLst>
            </a:pPr>
            <a:endParaRPr lang="en-US" sz="3200" dirty="0">
              <a:solidFill>
                <a:srgbClr val="3333CC"/>
              </a:solidFill>
              <a:latin typeface="Arial"/>
              <a:cs typeface="Arial"/>
            </a:endParaRPr>
          </a:p>
          <a:p>
            <a:pPr marL="351155" marR="398145" indent="-339090">
              <a:lnSpc>
                <a:spcPct val="97800"/>
              </a:lnSpc>
              <a:spcBef>
                <a:spcPts val="185"/>
              </a:spcBef>
              <a:buChar char="•"/>
              <a:tabLst>
                <a:tab pos="351155" algn="l"/>
                <a:tab pos="351790" algn="l"/>
              </a:tabLst>
            </a:pPr>
            <a:r>
              <a:rPr lang="en-US" sz="3200" dirty="0">
                <a:solidFill>
                  <a:srgbClr val="3333CC"/>
                </a:solidFill>
                <a:latin typeface="Arial"/>
                <a:cs typeface="Arial"/>
              </a:rPr>
              <a:t>Data sets: training, validation, testing – usually disjoint</a:t>
            </a:r>
          </a:p>
          <a:p>
            <a:pPr marL="808355" marR="398145" lvl="1" indent="-339090">
              <a:lnSpc>
                <a:spcPct val="97800"/>
              </a:lnSpc>
              <a:spcBef>
                <a:spcPts val="185"/>
              </a:spcBef>
              <a:buChar char="•"/>
              <a:tabLst>
                <a:tab pos="351155" algn="l"/>
                <a:tab pos="351790" algn="l"/>
              </a:tabLst>
            </a:pPr>
            <a:endParaRPr lang="en-US" sz="3200" dirty="0">
              <a:solidFill>
                <a:srgbClr val="3333CC"/>
              </a:solidFill>
              <a:latin typeface="Arial"/>
              <a:cs typeface="Arial"/>
            </a:endParaRPr>
          </a:p>
          <a:p>
            <a:pPr marL="351155" marR="398145" indent="-339090">
              <a:lnSpc>
                <a:spcPct val="97800"/>
              </a:lnSpc>
              <a:spcBef>
                <a:spcPts val="185"/>
              </a:spcBef>
              <a:buChar char="•"/>
              <a:tabLst>
                <a:tab pos="351155" algn="l"/>
                <a:tab pos="351790" algn="l"/>
              </a:tabLst>
            </a:pPr>
            <a:endParaRPr lang="en-US" sz="2400" dirty="0">
              <a:latin typeface="Arial"/>
              <a:cs typeface="Arial"/>
            </a:endParaRPr>
          </a:p>
          <a:p>
            <a:pPr marL="351155" marR="398145" indent="-339090">
              <a:lnSpc>
                <a:spcPct val="97800"/>
              </a:lnSpc>
              <a:spcBef>
                <a:spcPts val="185"/>
              </a:spcBef>
              <a:buChar char="•"/>
              <a:tabLst>
                <a:tab pos="351155" algn="l"/>
                <a:tab pos="351790" algn="l"/>
              </a:tabLst>
            </a:pPr>
            <a:endParaRPr sz="2400" dirty="0">
              <a:latin typeface="Arial"/>
              <a:cs typeface="Arial"/>
            </a:endParaRPr>
          </a:p>
        </p:txBody>
      </p:sp>
    </p:spTree>
    <p:extLst>
      <p:ext uri="{BB962C8B-B14F-4D97-AF65-F5344CB8AC3E}">
        <p14:creationId xmlns:p14="http://schemas.microsoft.com/office/powerpoint/2010/main" val="433022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466259" y="704088"/>
            <a:ext cx="7130415" cy="695960"/>
          </a:xfrm>
          <a:prstGeom prst="rect">
            <a:avLst/>
          </a:prstGeom>
        </p:spPr>
        <p:txBody>
          <a:bodyPr vert="horz" wrap="square" lIns="0" tIns="12700" rIns="0" bIns="0" rtlCol="0">
            <a:spAutoFit/>
          </a:bodyPr>
          <a:lstStyle/>
          <a:p>
            <a:pPr marL="12700">
              <a:lnSpc>
                <a:spcPct val="100000"/>
              </a:lnSpc>
              <a:spcBef>
                <a:spcPts val="100"/>
              </a:spcBef>
            </a:pPr>
            <a:r>
              <a:rPr spc="-25" dirty="0"/>
              <a:t>Weight </a:t>
            </a:r>
            <a:r>
              <a:rPr spc="-20" dirty="0"/>
              <a:t>decay and</a:t>
            </a:r>
            <a:r>
              <a:rPr spc="-90" dirty="0"/>
              <a:t> </a:t>
            </a:r>
            <a:r>
              <a:rPr spc="-25" dirty="0"/>
              <a:t>invariance</a:t>
            </a:r>
          </a:p>
        </p:txBody>
      </p:sp>
      <p:sp>
        <p:nvSpPr>
          <p:cNvPr id="5" name="object 5"/>
          <p:cNvSpPr txBox="1"/>
          <p:nvPr/>
        </p:nvSpPr>
        <p:spPr>
          <a:xfrm>
            <a:off x="573023" y="1299609"/>
            <a:ext cx="8385809" cy="1120775"/>
          </a:xfrm>
          <a:prstGeom prst="rect">
            <a:avLst/>
          </a:prstGeom>
        </p:spPr>
        <p:txBody>
          <a:bodyPr vert="horz" wrap="square" lIns="0" tIns="108585" rIns="0" bIns="0" rtlCol="0">
            <a:spAutoFit/>
          </a:bodyPr>
          <a:lstStyle/>
          <a:p>
            <a:pPr marL="364490" indent="-339090">
              <a:lnSpc>
                <a:spcPct val="100000"/>
              </a:lnSpc>
              <a:spcBef>
                <a:spcPts val="855"/>
              </a:spcBef>
              <a:buChar char="•"/>
              <a:tabLst>
                <a:tab pos="363855" algn="l"/>
                <a:tab pos="364490" algn="l"/>
              </a:tabLst>
            </a:pPr>
            <a:r>
              <a:rPr sz="3200" spc="-25" dirty="0">
                <a:solidFill>
                  <a:srgbClr val="3333CC"/>
                </a:solidFill>
                <a:latin typeface="Arial"/>
                <a:cs typeface="Arial"/>
              </a:rPr>
              <a:t>Suppose </a:t>
            </a:r>
            <a:r>
              <a:rPr sz="3200" spc="-15" dirty="0">
                <a:solidFill>
                  <a:srgbClr val="3333CC"/>
                </a:solidFill>
                <a:latin typeface="Arial"/>
                <a:cs typeface="Arial"/>
              </a:rPr>
              <a:t>we train two </a:t>
            </a:r>
            <a:r>
              <a:rPr sz="3200" spc="-20" dirty="0">
                <a:solidFill>
                  <a:srgbClr val="3333CC"/>
                </a:solidFill>
                <a:latin typeface="Arial"/>
                <a:cs typeface="Arial"/>
              </a:rPr>
              <a:t>2-layer</a:t>
            </a:r>
            <a:r>
              <a:rPr sz="3200" spc="-130" dirty="0">
                <a:solidFill>
                  <a:srgbClr val="3333CC"/>
                </a:solidFill>
                <a:latin typeface="Arial"/>
                <a:cs typeface="Arial"/>
              </a:rPr>
              <a:t> </a:t>
            </a:r>
            <a:r>
              <a:rPr sz="3200" spc="-25" dirty="0">
                <a:solidFill>
                  <a:srgbClr val="3333CC"/>
                </a:solidFill>
                <a:latin typeface="Arial"/>
                <a:cs typeface="Arial"/>
              </a:rPr>
              <a:t>networks</a:t>
            </a:r>
            <a:endParaRPr sz="3200">
              <a:latin typeface="Arial"/>
              <a:cs typeface="Arial"/>
            </a:endParaRPr>
          </a:p>
          <a:p>
            <a:pPr marL="477520">
              <a:lnSpc>
                <a:spcPct val="100000"/>
              </a:lnSpc>
              <a:spcBef>
                <a:spcPts val="665"/>
              </a:spcBef>
            </a:pPr>
            <a:r>
              <a:rPr sz="2800" dirty="0">
                <a:solidFill>
                  <a:srgbClr val="336600"/>
                </a:solidFill>
                <a:latin typeface="Arial"/>
                <a:cs typeface="Arial"/>
              </a:rPr>
              <a:t>– </a:t>
            </a:r>
            <a:r>
              <a:rPr sz="2800" i="1" spc="-10" dirty="0">
                <a:solidFill>
                  <a:srgbClr val="336600"/>
                </a:solidFill>
                <a:latin typeface="Arial"/>
                <a:cs typeface="Arial"/>
              </a:rPr>
              <a:t>First </a:t>
            </a:r>
            <a:r>
              <a:rPr sz="2800" i="1" spc="-15" dirty="0">
                <a:solidFill>
                  <a:srgbClr val="336600"/>
                </a:solidFill>
                <a:latin typeface="Arial"/>
                <a:cs typeface="Arial"/>
              </a:rPr>
              <a:t>network</a:t>
            </a:r>
            <a:r>
              <a:rPr sz="2800" spc="-15" dirty="0">
                <a:solidFill>
                  <a:srgbClr val="336600"/>
                </a:solidFill>
                <a:latin typeface="Arial"/>
                <a:cs typeface="Arial"/>
              </a:rPr>
              <a:t>: </a:t>
            </a:r>
            <a:r>
              <a:rPr sz="2400" spc="-15" dirty="0">
                <a:solidFill>
                  <a:srgbClr val="660066"/>
                </a:solidFill>
                <a:latin typeface="Arial"/>
                <a:cs typeface="Arial"/>
              </a:rPr>
              <a:t>trained </a:t>
            </a:r>
            <a:r>
              <a:rPr sz="2400" spc="-10" dirty="0">
                <a:solidFill>
                  <a:srgbClr val="660066"/>
                </a:solidFill>
                <a:latin typeface="Arial"/>
                <a:cs typeface="Arial"/>
              </a:rPr>
              <a:t>using original </a:t>
            </a:r>
            <a:r>
              <a:rPr sz="2400" spc="-15" dirty="0">
                <a:solidFill>
                  <a:srgbClr val="660066"/>
                </a:solidFill>
                <a:latin typeface="Arial"/>
                <a:cs typeface="Arial"/>
              </a:rPr>
              <a:t>data: </a:t>
            </a:r>
            <a:r>
              <a:rPr sz="2400" b="1" i="1" spc="-15" dirty="0">
                <a:latin typeface="Times New Roman"/>
                <a:cs typeface="Times New Roman"/>
              </a:rPr>
              <a:t>x</a:t>
            </a:r>
            <a:r>
              <a:rPr sz="2400" spc="-15" dirty="0">
                <a:latin typeface="Times New Roman"/>
                <a:cs typeface="Times New Roman"/>
              </a:rPr>
              <a:t>={</a:t>
            </a:r>
            <a:r>
              <a:rPr sz="2400" i="1" spc="-15" dirty="0">
                <a:latin typeface="Times New Roman"/>
                <a:cs typeface="Times New Roman"/>
              </a:rPr>
              <a:t>x</a:t>
            </a:r>
            <a:r>
              <a:rPr sz="2400" i="1" spc="-22" baseline="-17361" dirty="0">
                <a:latin typeface="Times New Roman"/>
                <a:cs typeface="Times New Roman"/>
              </a:rPr>
              <a:t>i</a:t>
            </a:r>
            <a:r>
              <a:rPr sz="2400" spc="-15" dirty="0">
                <a:latin typeface="Times New Roman"/>
                <a:cs typeface="Times New Roman"/>
              </a:rPr>
              <a:t>}</a:t>
            </a:r>
            <a:r>
              <a:rPr sz="2400" i="1" spc="-15" dirty="0">
                <a:latin typeface="Times New Roman"/>
                <a:cs typeface="Times New Roman"/>
              </a:rPr>
              <a:t>,</a:t>
            </a:r>
            <a:r>
              <a:rPr sz="2400" i="1" spc="-204" dirty="0">
                <a:latin typeface="Times New Roman"/>
                <a:cs typeface="Times New Roman"/>
              </a:rPr>
              <a:t> </a:t>
            </a:r>
            <a:r>
              <a:rPr sz="2400" b="1" i="1" spc="-15" dirty="0">
                <a:latin typeface="Times New Roman"/>
                <a:cs typeface="Times New Roman"/>
              </a:rPr>
              <a:t>y</a:t>
            </a:r>
            <a:r>
              <a:rPr sz="2400" spc="-15" dirty="0">
                <a:solidFill>
                  <a:srgbClr val="336600"/>
                </a:solidFill>
                <a:latin typeface="Times New Roman"/>
                <a:cs typeface="Times New Roman"/>
              </a:rPr>
              <a:t>=</a:t>
            </a:r>
            <a:r>
              <a:rPr sz="2400" spc="-15" dirty="0">
                <a:latin typeface="Times New Roman"/>
                <a:cs typeface="Times New Roman"/>
              </a:rPr>
              <a:t>{</a:t>
            </a:r>
            <a:r>
              <a:rPr sz="2400" i="1" spc="-15" dirty="0">
                <a:latin typeface="Times New Roman"/>
                <a:cs typeface="Times New Roman"/>
              </a:rPr>
              <a:t>y</a:t>
            </a:r>
            <a:r>
              <a:rPr sz="2400" i="1" spc="-22" baseline="-17361" dirty="0">
                <a:latin typeface="Times New Roman"/>
                <a:cs typeface="Times New Roman"/>
              </a:rPr>
              <a:t>k</a:t>
            </a:r>
            <a:r>
              <a:rPr sz="2400" spc="-15" dirty="0">
                <a:latin typeface="Times New Roman"/>
                <a:cs typeface="Times New Roman"/>
              </a:rPr>
              <a:t>}</a:t>
            </a:r>
            <a:endParaRPr sz="2400">
              <a:latin typeface="Times New Roman"/>
              <a:cs typeface="Times New Roman"/>
            </a:endParaRPr>
          </a:p>
        </p:txBody>
      </p:sp>
      <p:sp>
        <p:nvSpPr>
          <p:cNvPr id="6" name="object 6"/>
          <p:cNvSpPr txBox="1"/>
          <p:nvPr/>
        </p:nvSpPr>
        <p:spPr>
          <a:xfrm>
            <a:off x="1037844" y="2473959"/>
            <a:ext cx="2933065"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336600"/>
                </a:solidFill>
                <a:latin typeface="Arial"/>
                <a:cs typeface="Arial"/>
              </a:rPr>
              <a:t>– </a:t>
            </a:r>
            <a:r>
              <a:rPr sz="2800" i="1" spc="-15" dirty="0">
                <a:solidFill>
                  <a:srgbClr val="336600"/>
                </a:solidFill>
                <a:latin typeface="Arial"/>
                <a:cs typeface="Arial"/>
              </a:rPr>
              <a:t>Second</a:t>
            </a:r>
            <a:r>
              <a:rPr sz="2800" i="1" spc="-225" dirty="0">
                <a:solidFill>
                  <a:srgbClr val="336600"/>
                </a:solidFill>
                <a:latin typeface="Arial"/>
                <a:cs typeface="Arial"/>
              </a:rPr>
              <a:t> </a:t>
            </a:r>
            <a:r>
              <a:rPr sz="2800" i="1" spc="-15" dirty="0">
                <a:solidFill>
                  <a:srgbClr val="336600"/>
                </a:solidFill>
                <a:latin typeface="Arial"/>
                <a:cs typeface="Arial"/>
              </a:rPr>
              <a:t>network</a:t>
            </a:r>
            <a:r>
              <a:rPr sz="2800" spc="-15" dirty="0">
                <a:solidFill>
                  <a:srgbClr val="336600"/>
                </a:solidFill>
                <a:latin typeface="Arial"/>
                <a:cs typeface="Arial"/>
              </a:rPr>
              <a:t>:</a:t>
            </a:r>
            <a:endParaRPr sz="2800">
              <a:latin typeface="Arial"/>
              <a:cs typeface="Arial"/>
            </a:endParaRPr>
          </a:p>
        </p:txBody>
      </p:sp>
      <p:sp>
        <p:nvSpPr>
          <p:cNvPr id="7" name="object 7"/>
          <p:cNvSpPr txBox="1"/>
          <p:nvPr/>
        </p:nvSpPr>
        <p:spPr>
          <a:xfrm>
            <a:off x="4138319" y="2524759"/>
            <a:ext cx="4286885" cy="391160"/>
          </a:xfrm>
          <a:prstGeom prst="rect">
            <a:avLst/>
          </a:prstGeom>
        </p:spPr>
        <p:txBody>
          <a:bodyPr vert="horz" wrap="square" lIns="0" tIns="12700" rIns="0" bIns="0" rtlCol="0">
            <a:spAutoFit/>
          </a:bodyPr>
          <a:lstStyle/>
          <a:p>
            <a:pPr marL="12700">
              <a:lnSpc>
                <a:spcPct val="100000"/>
              </a:lnSpc>
              <a:spcBef>
                <a:spcPts val="100"/>
              </a:spcBef>
            </a:pPr>
            <a:r>
              <a:rPr sz="2400" spc="-10" dirty="0">
                <a:solidFill>
                  <a:srgbClr val="660066"/>
                </a:solidFill>
                <a:latin typeface="Arial"/>
                <a:cs typeface="Arial"/>
              </a:rPr>
              <a:t>input </a:t>
            </a:r>
            <a:r>
              <a:rPr sz="2400" spc="-15" dirty="0">
                <a:solidFill>
                  <a:srgbClr val="660066"/>
                </a:solidFill>
                <a:latin typeface="Arial"/>
                <a:cs typeface="Arial"/>
              </a:rPr>
              <a:t>and/or target variables</a:t>
            </a:r>
            <a:r>
              <a:rPr sz="2400" spc="-95" dirty="0">
                <a:solidFill>
                  <a:srgbClr val="660066"/>
                </a:solidFill>
                <a:latin typeface="Arial"/>
                <a:cs typeface="Arial"/>
              </a:rPr>
              <a:t> </a:t>
            </a:r>
            <a:r>
              <a:rPr sz="2400" spc="-10" dirty="0">
                <a:solidFill>
                  <a:srgbClr val="660066"/>
                </a:solidFill>
                <a:latin typeface="Arial"/>
                <a:cs typeface="Arial"/>
              </a:rPr>
              <a:t>are</a:t>
            </a:r>
            <a:endParaRPr sz="2400">
              <a:latin typeface="Arial"/>
              <a:cs typeface="Arial"/>
            </a:endParaRPr>
          </a:p>
        </p:txBody>
      </p:sp>
      <p:sp>
        <p:nvSpPr>
          <p:cNvPr id="8" name="object 8"/>
          <p:cNvSpPr txBox="1"/>
          <p:nvPr/>
        </p:nvSpPr>
        <p:spPr>
          <a:xfrm>
            <a:off x="1320419" y="2893567"/>
            <a:ext cx="6528434" cy="391160"/>
          </a:xfrm>
          <a:prstGeom prst="rect">
            <a:avLst/>
          </a:prstGeom>
        </p:spPr>
        <p:txBody>
          <a:bodyPr vert="horz" wrap="square" lIns="0" tIns="12700" rIns="0" bIns="0" rtlCol="0">
            <a:spAutoFit/>
          </a:bodyPr>
          <a:lstStyle/>
          <a:p>
            <a:pPr marL="12700">
              <a:lnSpc>
                <a:spcPct val="100000"/>
              </a:lnSpc>
              <a:spcBef>
                <a:spcPts val="100"/>
              </a:spcBef>
              <a:tabLst>
                <a:tab pos="1788160" algn="l"/>
              </a:tabLst>
            </a:pPr>
            <a:r>
              <a:rPr sz="2400" spc="-15" dirty="0">
                <a:solidFill>
                  <a:srgbClr val="660066"/>
                </a:solidFill>
                <a:latin typeface="Arial"/>
                <a:cs typeface="Arial"/>
              </a:rPr>
              <a:t>transformed	</a:t>
            </a:r>
            <a:r>
              <a:rPr sz="2400" spc="-10" dirty="0">
                <a:solidFill>
                  <a:srgbClr val="660066"/>
                </a:solidFill>
                <a:latin typeface="Arial"/>
                <a:cs typeface="Arial"/>
              </a:rPr>
              <a:t>by one of the linear</a:t>
            </a:r>
            <a:r>
              <a:rPr sz="2400" spc="-160" dirty="0">
                <a:solidFill>
                  <a:srgbClr val="660066"/>
                </a:solidFill>
                <a:latin typeface="Arial"/>
                <a:cs typeface="Arial"/>
              </a:rPr>
              <a:t> </a:t>
            </a:r>
            <a:r>
              <a:rPr sz="2400" spc="-15" dirty="0">
                <a:solidFill>
                  <a:srgbClr val="660066"/>
                </a:solidFill>
                <a:latin typeface="Arial"/>
                <a:cs typeface="Arial"/>
              </a:rPr>
              <a:t>transformations</a:t>
            </a:r>
            <a:endParaRPr sz="2400">
              <a:latin typeface="Arial"/>
              <a:cs typeface="Arial"/>
            </a:endParaRPr>
          </a:p>
        </p:txBody>
      </p:sp>
      <p:sp>
        <p:nvSpPr>
          <p:cNvPr id="9" name="object 9"/>
          <p:cNvSpPr txBox="1"/>
          <p:nvPr/>
        </p:nvSpPr>
        <p:spPr>
          <a:xfrm>
            <a:off x="585723" y="3922776"/>
            <a:ext cx="8170545" cy="1476375"/>
          </a:xfrm>
          <a:prstGeom prst="rect">
            <a:avLst/>
          </a:prstGeom>
        </p:spPr>
        <p:txBody>
          <a:bodyPr vert="horz" wrap="square" lIns="0" tIns="33655" rIns="0" bIns="0" rtlCol="0">
            <a:spAutoFit/>
          </a:bodyPr>
          <a:lstStyle/>
          <a:p>
            <a:pPr marL="351155" marR="5080" indent="-339090">
              <a:lnSpc>
                <a:spcPts val="3790"/>
              </a:lnSpc>
              <a:spcBef>
                <a:spcPts val="265"/>
              </a:spcBef>
              <a:buChar char="•"/>
              <a:tabLst>
                <a:tab pos="351155" algn="l"/>
                <a:tab pos="351790" algn="l"/>
              </a:tabLst>
            </a:pPr>
            <a:r>
              <a:rPr sz="3200" spc="-20" dirty="0">
                <a:solidFill>
                  <a:srgbClr val="3333CC"/>
                </a:solidFill>
                <a:latin typeface="Arial"/>
                <a:cs typeface="Arial"/>
              </a:rPr>
              <a:t>Consistency requires that </a:t>
            </a:r>
            <a:r>
              <a:rPr sz="3200" spc="-15" dirty="0">
                <a:solidFill>
                  <a:srgbClr val="3333CC"/>
                </a:solidFill>
                <a:latin typeface="Arial"/>
                <a:cs typeface="Arial"/>
              </a:rPr>
              <a:t>we </a:t>
            </a:r>
            <a:r>
              <a:rPr sz="3200" spc="-20" dirty="0">
                <a:solidFill>
                  <a:srgbClr val="3333CC"/>
                </a:solidFill>
                <a:latin typeface="Arial"/>
                <a:cs typeface="Arial"/>
              </a:rPr>
              <a:t>should obtain  equivalent networks that </a:t>
            </a:r>
            <a:r>
              <a:rPr sz="3200" spc="-15" dirty="0">
                <a:solidFill>
                  <a:srgbClr val="3333CC"/>
                </a:solidFill>
                <a:latin typeface="Arial"/>
                <a:cs typeface="Arial"/>
              </a:rPr>
              <a:t>differ only by</a:t>
            </a:r>
            <a:r>
              <a:rPr sz="3200" spc="-140" dirty="0">
                <a:solidFill>
                  <a:srgbClr val="3333CC"/>
                </a:solidFill>
                <a:latin typeface="Arial"/>
                <a:cs typeface="Arial"/>
              </a:rPr>
              <a:t> </a:t>
            </a:r>
            <a:r>
              <a:rPr sz="3200" spc="-20" dirty="0">
                <a:solidFill>
                  <a:srgbClr val="3333CC"/>
                </a:solidFill>
                <a:latin typeface="Arial"/>
                <a:cs typeface="Arial"/>
              </a:rPr>
              <a:t>linear  </a:t>
            </a:r>
            <a:r>
              <a:rPr sz="3200" spc="-25" dirty="0">
                <a:solidFill>
                  <a:srgbClr val="3333CC"/>
                </a:solidFill>
                <a:latin typeface="Arial"/>
                <a:cs typeface="Arial"/>
              </a:rPr>
              <a:t>transformation </a:t>
            </a:r>
            <a:r>
              <a:rPr sz="3200" spc="-15" dirty="0">
                <a:solidFill>
                  <a:srgbClr val="3333CC"/>
                </a:solidFill>
                <a:latin typeface="Arial"/>
                <a:cs typeface="Arial"/>
              </a:rPr>
              <a:t>of the</a:t>
            </a:r>
            <a:r>
              <a:rPr sz="3200" spc="-70" dirty="0">
                <a:solidFill>
                  <a:srgbClr val="3333CC"/>
                </a:solidFill>
                <a:latin typeface="Arial"/>
                <a:cs typeface="Arial"/>
              </a:rPr>
              <a:t> </a:t>
            </a:r>
            <a:r>
              <a:rPr sz="3200" spc="-25" dirty="0">
                <a:solidFill>
                  <a:srgbClr val="3333CC"/>
                </a:solidFill>
                <a:latin typeface="Arial"/>
                <a:cs typeface="Arial"/>
              </a:rPr>
              <a:t>weights</a:t>
            </a:r>
            <a:endParaRPr sz="3200">
              <a:latin typeface="Arial"/>
              <a:cs typeface="Arial"/>
            </a:endParaRPr>
          </a:p>
        </p:txBody>
      </p:sp>
      <p:sp>
        <p:nvSpPr>
          <p:cNvPr id="10" name="object 10"/>
          <p:cNvSpPr txBox="1"/>
          <p:nvPr/>
        </p:nvSpPr>
        <p:spPr>
          <a:xfrm>
            <a:off x="2085710" y="3504723"/>
            <a:ext cx="1931035" cy="461645"/>
          </a:xfrm>
          <a:prstGeom prst="rect">
            <a:avLst/>
          </a:prstGeom>
          <a:ln w="9419">
            <a:solidFill>
              <a:srgbClr val="000000"/>
            </a:solidFill>
          </a:ln>
        </p:spPr>
        <p:txBody>
          <a:bodyPr vert="horz" wrap="square" lIns="0" tIns="52069" rIns="0" bIns="0" rtlCol="0">
            <a:spAutoFit/>
          </a:bodyPr>
          <a:lstStyle/>
          <a:p>
            <a:pPr marL="31115">
              <a:lnSpc>
                <a:spcPct val="100000"/>
              </a:lnSpc>
              <a:spcBef>
                <a:spcPts val="409"/>
              </a:spcBef>
            </a:pPr>
            <a:r>
              <a:rPr sz="2000" i="1" spc="120" dirty="0">
                <a:latin typeface="Calibri"/>
                <a:cs typeface="Calibri"/>
              </a:rPr>
              <a:t>x</a:t>
            </a:r>
            <a:r>
              <a:rPr sz="1725" i="1" spc="179" baseline="-36231" dirty="0">
                <a:latin typeface="Calibri"/>
                <a:cs typeface="Calibri"/>
              </a:rPr>
              <a:t>i </a:t>
            </a:r>
            <a:r>
              <a:rPr sz="2000" b="0" spc="40" dirty="0">
                <a:latin typeface="Kozuka Gothic Pro EL"/>
                <a:cs typeface="Kozuka Gothic Pro EL"/>
              </a:rPr>
              <a:t>→ </a:t>
            </a:r>
            <a:r>
              <a:rPr sz="2000" i="1" spc="-254" dirty="0">
                <a:latin typeface="Calibri"/>
                <a:cs typeface="Calibri"/>
              </a:rPr>
              <a:t>x</a:t>
            </a:r>
            <a:r>
              <a:rPr sz="3000" spc="-382" baseline="1388" dirty="0">
                <a:latin typeface="SimSun"/>
                <a:cs typeface="SimSun"/>
              </a:rPr>
              <a:t>!</a:t>
            </a:r>
            <a:r>
              <a:rPr sz="1725" i="1" spc="-382" baseline="-36231" dirty="0">
                <a:latin typeface="Calibri"/>
                <a:cs typeface="Calibri"/>
              </a:rPr>
              <a:t>i </a:t>
            </a:r>
            <a:r>
              <a:rPr sz="2000" b="0" spc="250" dirty="0">
                <a:latin typeface="Kozuka Gothic Pro EL"/>
                <a:cs typeface="Kozuka Gothic Pro EL"/>
              </a:rPr>
              <a:t>= </a:t>
            </a:r>
            <a:r>
              <a:rPr sz="2000" i="1" spc="75" dirty="0">
                <a:latin typeface="Calibri"/>
                <a:cs typeface="Calibri"/>
              </a:rPr>
              <a:t>ax</a:t>
            </a:r>
            <a:r>
              <a:rPr sz="1725" i="1" spc="112" baseline="-36231" dirty="0">
                <a:latin typeface="Calibri"/>
                <a:cs typeface="Calibri"/>
              </a:rPr>
              <a:t>i </a:t>
            </a:r>
            <a:r>
              <a:rPr sz="2000" b="0" spc="250" dirty="0">
                <a:latin typeface="Kozuka Gothic Pro EL"/>
                <a:cs typeface="Kozuka Gothic Pro EL"/>
              </a:rPr>
              <a:t>+</a:t>
            </a:r>
            <a:r>
              <a:rPr sz="2000" b="0" spc="-405" dirty="0">
                <a:latin typeface="Kozuka Gothic Pro EL"/>
                <a:cs typeface="Kozuka Gothic Pro EL"/>
              </a:rPr>
              <a:t> </a:t>
            </a:r>
            <a:r>
              <a:rPr sz="2000" i="1" spc="-90" dirty="0">
                <a:latin typeface="Calibri"/>
                <a:cs typeface="Calibri"/>
              </a:rPr>
              <a:t>b</a:t>
            </a:r>
            <a:endParaRPr sz="2000">
              <a:latin typeface="Calibri"/>
              <a:cs typeface="Calibri"/>
            </a:endParaRPr>
          </a:p>
        </p:txBody>
      </p:sp>
      <p:sp>
        <p:nvSpPr>
          <p:cNvPr id="11" name="object 11"/>
          <p:cNvSpPr txBox="1"/>
          <p:nvPr/>
        </p:nvSpPr>
        <p:spPr>
          <a:xfrm>
            <a:off x="4647723" y="3504723"/>
            <a:ext cx="2014220" cy="461645"/>
          </a:xfrm>
          <a:prstGeom prst="rect">
            <a:avLst/>
          </a:prstGeom>
          <a:ln w="9419">
            <a:solidFill>
              <a:srgbClr val="000000"/>
            </a:solidFill>
          </a:ln>
        </p:spPr>
        <p:txBody>
          <a:bodyPr vert="horz" wrap="square" lIns="0" tIns="52069" rIns="0" bIns="0" rtlCol="0">
            <a:spAutoFit/>
          </a:bodyPr>
          <a:lstStyle/>
          <a:p>
            <a:pPr marL="26034">
              <a:lnSpc>
                <a:spcPct val="100000"/>
              </a:lnSpc>
              <a:spcBef>
                <a:spcPts val="409"/>
              </a:spcBef>
            </a:pPr>
            <a:r>
              <a:rPr sz="2000" i="1" spc="30" dirty="0">
                <a:latin typeface="Cambria"/>
                <a:cs typeface="Cambria"/>
              </a:rPr>
              <a:t>y</a:t>
            </a:r>
            <a:r>
              <a:rPr sz="1725" i="1" spc="44" baseline="-36231" dirty="0">
                <a:latin typeface="Cambria"/>
                <a:cs typeface="Cambria"/>
              </a:rPr>
              <a:t>k</a:t>
            </a:r>
            <a:r>
              <a:rPr sz="1725" i="1" spc="315" baseline="-36231" dirty="0">
                <a:latin typeface="Cambria"/>
                <a:cs typeface="Cambria"/>
              </a:rPr>
              <a:t> </a:t>
            </a:r>
            <a:r>
              <a:rPr sz="2000" b="0" spc="35" dirty="0">
                <a:latin typeface="Kozuka Gothic Pro EL"/>
                <a:cs typeface="Kozuka Gothic Pro EL"/>
              </a:rPr>
              <a:t>→</a:t>
            </a:r>
            <a:r>
              <a:rPr sz="2000" b="0" spc="-45" dirty="0">
                <a:latin typeface="Kozuka Gothic Pro EL"/>
                <a:cs typeface="Kozuka Gothic Pro EL"/>
              </a:rPr>
              <a:t> </a:t>
            </a:r>
            <a:r>
              <a:rPr sz="2000" i="1" spc="-315" dirty="0">
                <a:latin typeface="Cambria"/>
                <a:cs typeface="Cambria"/>
              </a:rPr>
              <a:t>y</a:t>
            </a:r>
            <a:r>
              <a:rPr sz="3000" spc="-472" baseline="1388" dirty="0">
                <a:latin typeface="SimSun"/>
                <a:cs typeface="SimSun"/>
              </a:rPr>
              <a:t>!</a:t>
            </a:r>
            <a:r>
              <a:rPr sz="1725" i="1" spc="-472" baseline="-36231" dirty="0">
                <a:latin typeface="Cambria"/>
                <a:cs typeface="Cambria"/>
              </a:rPr>
              <a:t>k</a:t>
            </a:r>
            <a:r>
              <a:rPr sz="1725" i="1" spc="742" baseline="-36231" dirty="0">
                <a:latin typeface="Cambria"/>
                <a:cs typeface="Cambria"/>
              </a:rPr>
              <a:t> </a:t>
            </a:r>
            <a:r>
              <a:rPr sz="2000" b="0" spc="245" dirty="0">
                <a:latin typeface="Kozuka Gothic Pro EL"/>
                <a:cs typeface="Kozuka Gothic Pro EL"/>
              </a:rPr>
              <a:t>=</a:t>
            </a:r>
            <a:r>
              <a:rPr sz="2000" b="0" spc="-140" dirty="0">
                <a:latin typeface="Kozuka Gothic Pro EL"/>
                <a:cs typeface="Kozuka Gothic Pro EL"/>
              </a:rPr>
              <a:t> </a:t>
            </a:r>
            <a:r>
              <a:rPr sz="2000" i="1" spc="40" dirty="0">
                <a:latin typeface="Cambria"/>
                <a:cs typeface="Cambria"/>
              </a:rPr>
              <a:t>cy</a:t>
            </a:r>
            <a:r>
              <a:rPr sz="1725" i="1" spc="60" baseline="-36231" dirty="0">
                <a:latin typeface="Cambria"/>
                <a:cs typeface="Cambria"/>
              </a:rPr>
              <a:t>k</a:t>
            </a:r>
            <a:r>
              <a:rPr sz="1725" i="1" spc="120" baseline="-36231" dirty="0">
                <a:latin typeface="Cambria"/>
                <a:cs typeface="Cambria"/>
              </a:rPr>
              <a:t> </a:t>
            </a:r>
            <a:r>
              <a:rPr sz="2000" b="0" spc="245" dirty="0">
                <a:latin typeface="Kozuka Gothic Pro EL"/>
                <a:cs typeface="Kozuka Gothic Pro EL"/>
              </a:rPr>
              <a:t>+</a:t>
            </a:r>
            <a:r>
              <a:rPr sz="2000" b="0" spc="-225" dirty="0">
                <a:latin typeface="Kozuka Gothic Pro EL"/>
                <a:cs typeface="Kozuka Gothic Pro EL"/>
              </a:rPr>
              <a:t> </a:t>
            </a:r>
            <a:r>
              <a:rPr sz="2000" i="1" spc="-10" dirty="0">
                <a:latin typeface="Cambria"/>
                <a:cs typeface="Cambria"/>
              </a:rPr>
              <a:t>d</a:t>
            </a:r>
            <a:endParaRPr sz="2000">
              <a:latin typeface="Cambria"/>
              <a:cs typeface="Cambria"/>
            </a:endParaRPr>
          </a:p>
        </p:txBody>
      </p:sp>
      <p:sp>
        <p:nvSpPr>
          <p:cNvPr id="12" name="object 12"/>
          <p:cNvSpPr txBox="1"/>
          <p:nvPr/>
        </p:nvSpPr>
        <p:spPr>
          <a:xfrm>
            <a:off x="1550836" y="6699499"/>
            <a:ext cx="72390" cy="145415"/>
          </a:xfrm>
          <a:prstGeom prst="rect">
            <a:avLst/>
          </a:prstGeom>
        </p:spPr>
        <p:txBody>
          <a:bodyPr vert="horz" wrap="square" lIns="0" tIns="17145" rIns="0" bIns="0" rtlCol="0">
            <a:spAutoFit/>
          </a:bodyPr>
          <a:lstStyle/>
          <a:p>
            <a:pPr>
              <a:lnSpc>
                <a:spcPct val="100000"/>
              </a:lnSpc>
              <a:spcBef>
                <a:spcPts val="135"/>
              </a:spcBef>
            </a:pPr>
            <a:r>
              <a:rPr sz="750" i="1" spc="45" dirty="0">
                <a:latin typeface="Calibri"/>
                <a:cs typeface="Calibri"/>
              </a:rPr>
              <a:t>j</a:t>
            </a:r>
            <a:r>
              <a:rPr sz="750" i="1" spc="65" dirty="0">
                <a:latin typeface="Calibri"/>
                <a:cs typeface="Calibri"/>
              </a:rPr>
              <a:t>i</a:t>
            </a:r>
            <a:endParaRPr sz="750">
              <a:latin typeface="Calibri"/>
              <a:cs typeface="Calibri"/>
            </a:endParaRPr>
          </a:p>
        </p:txBody>
      </p:sp>
      <p:sp>
        <p:nvSpPr>
          <p:cNvPr id="13" name="object 13"/>
          <p:cNvSpPr txBox="1"/>
          <p:nvPr/>
        </p:nvSpPr>
        <p:spPr>
          <a:xfrm>
            <a:off x="1891720" y="6701294"/>
            <a:ext cx="100965" cy="232410"/>
          </a:xfrm>
          <a:prstGeom prst="rect">
            <a:avLst/>
          </a:prstGeom>
        </p:spPr>
        <p:txBody>
          <a:bodyPr vert="horz" wrap="square" lIns="0" tIns="13335" rIns="0" bIns="0" rtlCol="0">
            <a:spAutoFit/>
          </a:bodyPr>
          <a:lstStyle/>
          <a:p>
            <a:pPr>
              <a:lnSpc>
                <a:spcPct val="100000"/>
              </a:lnSpc>
              <a:spcBef>
                <a:spcPts val="105"/>
              </a:spcBef>
            </a:pPr>
            <a:r>
              <a:rPr sz="1350" i="1" spc="-5" dirty="0">
                <a:latin typeface="Calibri"/>
                <a:cs typeface="Calibri"/>
              </a:rPr>
              <a:t>a</a:t>
            </a:r>
            <a:endParaRPr sz="1350">
              <a:latin typeface="Calibri"/>
              <a:cs typeface="Calibri"/>
            </a:endParaRPr>
          </a:p>
        </p:txBody>
      </p:sp>
      <p:sp>
        <p:nvSpPr>
          <p:cNvPr id="14" name="object 14"/>
          <p:cNvSpPr txBox="1"/>
          <p:nvPr/>
        </p:nvSpPr>
        <p:spPr>
          <a:xfrm>
            <a:off x="1401193" y="6564812"/>
            <a:ext cx="769620" cy="232410"/>
          </a:xfrm>
          <a:prstGeom prst="rect">
            <a:avLst/>
          </a:prstGeom>
        </p:spPr>
        <p:txBody>
          <a:bodyPr vert="horz" wrap="square" lIns="0" tIns="13335" rIns="0" bIns="0" rtlCol="0">
            <a:spAutoFit/>
          </a:bodyPr>
          <a:lstStyle/>
          <a:p>
            <a:pPr marL="25400">
              <a:lnSpc>
                <a:spcPct val="100000"/>
              </a:lnSpc>
              <a:spcBef>
                <a:spcPts val="105"/>
              </a:spcBef>
              <a:tabLst>
                <a:tab pos="271780" algn="l"/>
              </a:tabLst>
            </a:pPr>
            <a:r>
              <a:rPr sz="1350" i="1" spc="-65" dirty="0">
                <a:latin typeface="Calibri"/>
                <a:cs typeface="Calibri"/>
              </a:rPr>
              <a:t>w	</a:t>
            </a:r>
            <a:r>
              <a:rPr sz="1350" b="0" spc="5" dirty="0">
                <a:latin typeface="Kozuka Gothic Pro EL"/>
                <a:cs typeface="Kozuka Gothic Pro EL"/>
              </a:rPr>
              <a:t>→</a:t>
            </a:r>
            <a:r>
              <a:rPr sz="2025" b="0" spc="7" baseline="34979" dirty="0">
                <a:latin typeface="Kozuka Gothic Pro EL"/>
                <a:cs typeface="Kozuka Gothic Pro EL"/>
              </a:rPr>
              <a:t> </a:t>
            </a:r>
            <a:r>
              <a:rPr sz="2025" u="sng" spc="-15" baseline="34979" dirty="0">
                <a:uFill>
                  <a:solidFill>
                    <a:srgbClr val="000000"/>
                  </a:solidFill>
                </a:uFill>
                <a:latin typeface="Calibri"/>
                <a:cs typeface="Calibri"/>
              </a:rPr>
              <a:t>1</a:t>
            </a:r>
            <a:r>
              <a:rPr sz="2025" spc="-15" baseline="34979" dirty="0">
                <a:latin typeface="Calibri"/>
                <a:cs typeface="Calibri"/>
              </a:rPr>
              <a:t> </a:t>
            </a:r>
            <a:r>
              <a:rPr sz="1350" i="1" spc="-65" dirty="0">
                <a:latin typeface="Calibri"/>
                <a:cs typeface="Calibri"/>
              </a:rPr>
              <a:t>w</a:t>
            </a:r>
            <a:endParaRPr sz="1350">
              <a:latin typeface="Calibri"/>
              <a:cs typeface="Calibri"/>
            </a:endParaRPr>
          </a:p>
        </p:txBody>
      </p:sp>
      <p:sp>
        <p:nvSpPr>
          <p:cNvPr id="15" name="object 15"/>
          <p:cNvSpPr txBox="1"/>
          <p:nvPr/>
        </p:nvSpPr>
        <p:spPr>
          <a:xfrm>
            <a:off x="2142449" y="6699499"/>
            <a:ext cx="72390" cy="145415"/>
          </a:xfrm>
          <a:prstGeom prst="rect">
            <a:avLst/>
          </a:prstGeom>
        </p:spPr>
        <p:txBody>
          <a:bodyPr vert="horz" wrap="square" lIns="0" tIns="17145" rIns="0" bIns="0" rtlCol="0">
            <a:spAutoFit/>
          </a:bodyPr>
          <a:lstStyle/>
          <a:p>
            <a:pPr>
              <a:lnSpc>
                <a:spcPct val="100000"/>
              </a:lnSpc>
              <a:spcBef>
                <a:spcPts val="135"/>
              </a:spcBef>
            </a:pPr>
            <a:r>
              <a:rPr sz="750" i="1" spc="45" dirty="0">
                <a:latin typeface="Calibri"/>
                <a:cs typeface="Calibri"/>
              </a:rPr>
              <a:t>j</a:t>
            </a:r>
            <a:r>
              <a:rPr sz="750" i="1" spc="65" dirty="0">
                <a:latin typeface="Calibri"/>
                <a:cs typeface="Calibri"/>
              </a:rPr>
              <a:t>i</a:t>
            </a:r>
            <a:endParaRPr sz="750">
              <a:latin typeface="Calibri"/>
              <a:cs typeface="Calibri"/>
            </a:endParaRPr>
          </a:p>
        </p:txBody>
      </p:sp>
      <p:sp>
        <p:nvSpPr>
          <p:cNvPr id="16" name="object 16"/>
          <p:cNvSpPr/>
          <p:nvPr/>
        </p:nvSpPr>
        <p:spPr>
          <a:xfrm>
            <a:off x="1407530" y="6443503"/>
            <a:ext cx="913765" cy="483870"/>
          </a:xfrm>
          <a:custGeom>
            <a:avLst/>
            <a:gdLst/>
            <a:ahLst/>
            <a:cxnLst/>
            <a:rect l="l" t="t" r="r" b="b"/>
            <a:pathLst>
              <a:path w="913764" h="483870">
                <a:moveTo>
                  <a:pt x="0" y="0"/>
                </a:moveTo>
                <a:lnTo>
                  <a:pt x="913659" y="0"/>
                </a:lnTo>
                <a:lnTo>
                  <a:pt x="913659" y="483517"/>
                </a:lnTo>
                <a:lnTo>
                  <a:pt x="0" y="483517"/>
                </a:lnTo>
                <a:lnTo>
                  <a:pt x="0" y="0"/>
                </a:lnTo>
                <a:close/>
              </a:path>
            </a:pathLst>
          </a:custGeom>
          <a:ln w="9419">
            <a:solidFill>
              <a:srgbClr val="000000"/>
            </a:solidFill>
          </a:ln>
        </p:spPr>
        <p:txBody>
          <a:bodyPr wrap="square" lIns="0" tIns="0" rIns="0" bIns="0" rtlCol="0"/>
          <a:lstStyle/>
          <a:p>
            <a:endParaRPr/>
          </a:p>
        </p:txBody>
      </p:sp>
      <p:sp>
        <p:nvSpPr>
          <p:cNvPr id="17" name="object 17"/>
          <p:cNvSpPr txBox="1"/>
          <p:nvPr/>
        </p:nvSpPr>
        <p:spPr>
          <a:xfrm>
            <a:off x="4195603" y="6443503"/>
            <a:ext cx="1118235" cy="386715"/>
          </a:xfrm>
          <a:prstGeom prst="rect">
            <a:avLst/>
          </a:prstGeom>
          <a:ln w="9419">
            <a:solidFill>
              <a:srgbClr val="000000"/>
            </a:solidFill>
          </a:ln>
        </p:spPr>
        <p:txBody>
          <a:bodyPr vert="horz" wrap="square" lIns="0" tIns="41275" rIns="0" bIns="0" rtlCol="0">
            <a:spAutoFit/>
          </a:bodyPr>
          <a:lstStyle/>
          <a:p>
            <a:pPr marL="21590">
              <a:lnSpc>
                <a:spcPct val="100000"/>
              </a:lnSpc>
              <a:spcBef>
                <a:spcPts val="325"/>
              </a:spcBef>
            </a:pPr>
            <a:r>
              <a:rPr sz="1600" i="1" spc="-30" dirty="0">
                <a:latin typeface="Calibri"/>
                <a:cs typeface="Calibri"/>
              </a:rPr>
              <a:t>w</a:t>
            </a:r>
            <a:r>
              <a:rPr sz="1350" i="1" spc="-44" baseline="-37037" dirty="0">
                <a:latin typeface="Calibri"/>
                <a:cs typeface="Calibri"/>
              </a:rPr>
              <a:t>k </a:t>
            </a:r>
            <a:r>
              <a:rPr sz="1350" i="1" spc="104" baseline="-37037" dirty="0">
                <a:latin typeface="Calibri"/>
                <a:cs typeface="Calibri"/>
              </a:rPr>
              <a:t>j </a:t>
            </a:r>
            <a:r>
              <a:rPr sz="1600" b="0" spc="10" dirty="0">
                <a:latin typeface="Kozuka Gothic Pro EL"/>
                <a:cs typeface="Kozuka Gothic Pro EL"/>
              </a:rPr>
              <a:t>→</a:t>
            </a:r>
            <a:r>
              <a:rPr sz="1600" b="0" spc="-55" dirty="0">
                <a:latin typeface="Kozuka Gothic Pro EL"/>
                <a:cs typeface="Kozuka Gothic Pro EL"/>
              </a:rPr>
              <a:t> </a:t>
            </a:r>
            <a:r>
              <a:rPr sz="1600" i="1" spc="20" dirty="0">
                <a:latin typeface="Calibri"/>
                <a:cs typeface="Calibri"/>
              </a:rPr>
              <a:t>cw</a:t>
            </a:r>
            <a:r>
              <a:rPr sz="1350" i="1" spc="30" baseline="-37037" dirty="0">
                <a:latin typeface="Calibri"/>
                <a:cs typeface="Calibri"/>
              </a:rPr>
              <a:t>kj</a:t>
            </a:r>
            <a:endParaRPr sz="1350" baseline="-37037">
              <a:latin typeface="Calibri"/>
              <a:cs typeface="Calibri"/>
            </a:endParaRPr>
          </a:p>
        </p:txBody>
      </p:sp>
      <p:sp>
        <p:nvSpPr>
          <p:cNvPr id="18" name="object 18"/>
          <p:cNvSpPr txBox="1"/>
          <p:nvPr/>
        </p:nvSpPr>
        <p:spPr>
          <a:xfrm>
            <a:off x="1263903" y="6017767"/>
            <a:ext cx="1407795"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006600"/>
                </a:solidFill>
                <a:latin typeface="Arial"/>
                <a:cs typeface="Arial"/>
              </a:rPr>
              <a:t>For first</a:t>
            </a:r>
            <a:r>
              <a:rPr sz="1800" spc="-100" dirty="0">
                <a:solidFill>
                  <a:srgbClr val="006600"/>
                </a:solidFill>
                <a:latin typeface="Arial"/>
                <a:cs typeface="Arial"/>
              </a:rPr>
              <a:t> </a:t>
            </a:r>
            <a:r>
              <a:rPr sz="1800" spc="-10" dirty="0">
                <a:solidFill>
                  <a:srgbClr val="006600"/>
                </a:solidFill>
                <a:latin typeface="Arial"/>
                <a:cs typeface="Arial"/>
              </a:rPr>
              <a:t>layer:</a:t>
            </a:r>
            <a:endParaRPr sz="1800">
              <a:latin typeface="Arial"/>
              <a:cs typeface="Arial"/>
            </a:endParaRPr>
          </a:p>
        </p:txBody>
      </p:sp>
      <p:sp>
        <p:nvSpPr>
          <p:cNvPr id="19" name="object 19"/>
          <p:cNvSpPr txBox="1"/>
          <p:nvPr/>
        </p:nvSpPr>
        <p:spPr>
          <a:xfrm>
            <a:off x="3599857" y="6017767"/>
            <a:ext cx="2361565" cy="299720"/>
          </a:xfrm>
          <a:prstGeom prst="rect">
            <a:avLst/>
          </a:prstGeom>
        </p:spPr>
        <p:txBody>
          <a:bodyPr vert="horz" wrap="square" lIns="0" tIns="12700" rIns="0" bIns="0" rtlCol="0">
            <a:spAutoFit/>
          </a:bodyPr>
          <a:lstStyle/>
          <a:p>
            <a:pPr marL="12700">
              <a:lnSpc>
                <a:spcPct val="100000"/>
              </a:lnSpc>
              <a:spcBef>
                <a:spcPts val="100"/>
              </a:spcBef>
            </a:pPr>
            <a:r>
              <a:rPr sz="1800" spc="-15" dirty="0">
                <a:solidFill>
                  <a:srgbClr val="006600"/>
                </a:solidFill>
                <a:latin typeface="Arial"/>
                <a:cs typeface="Arial"/>
              </a:rPr>
              <a:t>And/or </a:t>
            </a:r>
            <a:r>
              <a:rPr sz="1800" spc="-10" dirty="0">
                <a:solidFill>
                  <a:srgbClr val="006600"/>
                </a:solidFill>
                <a:latin typeface="Arial"/>
                <a:cs typeface="Arial"/>
              </a:rPr>
              <a:t>or </a:t>
            </a:r>
            <a:r>
              <a:rPr sz="1800" spc="-15" dirty="0">
                <a:solidFill>
                  <a:srgbClr val="006600"/>
                </a:solidFill>
                <a:latin typeface="Arial"/>
                <a:cs typeface="Arial"/>
              </a:rPr>
              <a:t>second</a:t>
            </a:r>
            <a:r>
              <a:rPr sz="1800" spc="-80" dirty="0">
                <a:solidFill>
                  <a:srgbClr val="006600"/>
                </a:solidFill>
                <a:latin typeface="Arial"/>
                <a:cs typeface="Arial"/>
              </a:rPr>
              <a:t> </a:t>
            </a:r>
            <a:r>
              <a:rPr sz="1800" spc="-10" dirty="0">
                <a:solidFill>
                  <a:srgbClr val="006600"/>
                </a:solidFill>
                <a:latin typeface="Arial"/>
                <a:cs typeface="Arial"/>
              </a:rPr>
              <a:t>layer:</a:t>
            </a:r>
            <a:endParaRPr sz="1800">
              <a:latin typeface="Arial"/>
              <a:cs typeface="Arial"/>
            </a:endParaRPr>
          </a:p>
        </p:txBody>
      </p:sp>
      <p:sp>
        <p:nvSpPr>
          <p:cNvPr id="20" name="object 20"/>
          <p:cNvSpPr txBox="1"/>
          <p:nvPr/>
        </p:nvSpPr>
        <p:spPr>
          <a:xfrm>
            <a:off x="2921676" y="6545071"/>
            <a:ext cx="665480" cy="299720"/>
          </a:xfrm>
          <a:prstGeom prst="rect">
            <a:avLst/>
          </a:prstGeom>
        </p:spPr>
        <p:txBody>
          <a:bodyPr vert="horz" wrap="square" lIns="0" tIns="12700" rIns="0" bIns="0" rtlCol="0">
            <a:spAutoFit/>
          </a:bodyPr>
          <a:lstStyle/>
          <a:p>
            <a:pPr marL="12700">
              <a:lnSpc>
                <a:spcPct val="100000"/>
              </a:lnSpc>
              <a:spcBef>
                <a:spcPts val="100"/>
              </a:spcBef>
            </a:pPr>
            <a:r>
              <a:rPr sz="1800" spc="-15" dirty="0">
                <a:solidFill>
                  <a:srgbClr val="660066"/>
                </a:solidFill>
                <a:latin typeface="Arial"/>
                <a:cs typeface="Arial"/>
              </a:rPr>
              <a:t>and</a:t>
            </a:r>
            <a:r>
              <a:rPr sz="1800" spc="-10" dirty="0">
                <a:solidFill>
                  <a:srgbClr val="660066"/>
                </a:solidFill>
                <a:latin typeface="Arial"/>
                <a:cs typeface="Arial"/>
              </a:rPr>
              <a:t>/</a:t>
            </a:r>
            <a:r>
              <a:rPr sz="1800" spc="-15" dirty="0">
                <a:solidFill>
                  <a:srgbClr val="660066"/>
                </a:solidFill>
                <a:latin typeface="Arial"/>
                <a:cs typeface="Arial"/>
              </a:rPr>
              <a:t>or</a:t>
            </a:r>
            <a:endParaRPr sz="1800">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81171" y="733552"/>
            <a:ext cx="8100059" cy="635000"/>
          </a:xfrm>
          <a:prstGeom prst="rect">
            <a:avLst/>
          </a:prstGeom>
        </p:spPr>
        <p:txBody>
          <a:bodyPr vert="horz" wrap="square" lIns="0" tIns="12700" rIns="0" bIns="0" rtlCol="0">
            <a:spAutoFit/>
          </a:bodyPr>
          <a:lstStyle/>
          <a:p>
            <a:pPr marL="12700">
              <a:lnSpc>
                <a:spcPct val="100000"/>
              </a:lnSpc>
              <a:spcBef>
                <a:spcPts val="100"/>
              </a:spcBef>
            </a:pPr>
            <a:r>
              <a:rPr sz="4000" spc="-25" dirty="0"/>
              <a:t>Simple weight </a:t>
            </a:r>
            <a:r>
              <a:rPr sz="4000" spc="-20" dirty="0"/>
              <a:t>decay </a:t>
            </a:r>
            <a:r>
              <a:rPr sz="4000" spc="-15" dirty="0"/>
              <a:t>fails</a:t>
            </a:r>
            <a:r>
              <a:rPr sz="4000" spc="-100" dirty="0"/>
              <a:t> </a:t>
            </a:r>
            <a:r>
              <a:rPr sz="4000" spc="-20" dirty="0"/>
              <a:t>invariance</a:t>
            </a:r>
            <a:endParaRPr sz="4000"/>
          </a:p>
        </p:txBody>
      </p:sp>
      <p:sp>
        <p:nvSpPr>
          <p:cNvPr id="5" name="object 5"/>
          <p:cNvSpPr txBox="1"/>
          <p:nvPr/>
        </p:nvSpPr>
        <p:spPr>
          <a:xfrm>
            <a:off x="585723" y="1395984"/>
            <a:ext cx="4048760" cy="513080"/>
          </a:xfrm>
          <a:prstGeom prst="rect">
            <a:avLst/>
          </a:prstGeom>
        </p:spPr>
        <p:txBody>
          <a:bodyPr vert="horz" wrap="square" lIns="0" tIns="12700" rIns="0" bIns="0" rtlCol="0">
            <a:spAutoFit/>
          </a:bodyPr>
          <a:lstStyle/>
          <a:p>
            <a:pPr marL="351790" indent="-339090">
              <a:lnSpc>
                <a:spcPct val="100000"/>
              </a:lnSpc>
              <a:spcBef>
                <a:spcPts val="100"/>
              </a:spcBef>
              <a:buChar char="•"/>
              <a:tabLst>
                <a:tab pos="351155" algn="l"/>
                <a:tab pos="351790" algn="l"/>
              </a:tabLst>
            </a:pPr>
            <a:r>
              <a:rPr sz="3200" spc="-20" dirty="0">
                <a:solidFill>
                  <a:srgbClr val="3333CC"/>
                </a:solidFill>
                <a:latin typeface="Arial"/>
                <a:cs typeface="Arial"/>
              </a:rPr>
              <a:t>Simple weight</a:t>
            </a:r>
            <a:r>
              <a:rPr sz="3200" spc="-110" dirty="0">
                <a:solidFill>
                  <a:srgbClr val="3333CC"/>
                </a:solidFill>
                <a:latin typeface="Arial"/>
                <a:cs typeface="Arial"/>
              </a:rPr>
              <a:t> </a:t>
            </a:r>
            <a:r>
              <a:rPr sz="3200" spc="-20" dirty="0">
                <a:solidFill>
                  <a:srgbClr val="3333CC"/>
                </a:solidFill>
                <a:latin typeface="Arial"/>
                <a:cs typeface="Arial"/>
              </a:rPr>
              <a:t>decay</a:t>
            </a:r>
            <a:endParaRPr sz="3200">
              <a:latin typeface="Arial"/>
              <a:cs typeface="Arial"/>
            </a:endParaRPr>
          </a:p>
        </p:txBody>
      </p:sp>
      <p:sp>
        <p:nvSpPr>
          <p:cNvPr id="6" name="object 6"/>
          <p:cNvSpPr txBox="1"/>
          <p:nvPr/>
        </p:nvSpPr>
        <p:spPr>
          <a:xfrm>
            <a:off x="560323" y="1883325"/>
            <a:ext cx="8561705" cy="2882265"/>
          </a:xfrm>
          <a:prstGeom prst="rect">
            <a:avLst/>
          </a:prstGeom>
        </p:spPr>
        <p:txBody>
          <a:bodyPr vert="horz" wrap="square" lIns="0" tIns="107314" rIns="0" bIns="0" rtlCol="0">
            <a:spAutoFit/>
          </a:bodyPr>
          <a:lstStyle/>
          <a:p>
            <a:pPr marL="377190" indent="-339090">
              <a:lnSpc>
                <a:spcPct val="100000"/>
              </a:lnSpc>
              <a:spcBef>
                <a:spcPts val="844"/>
              </a:spcBef>
              <a:buChar char="•"/>
              <a:tabLst>
                <a:tab pos="376555" algn="l"/>
                <a:tab pos="377190" algn="l"/>
              </a:tabLst>
            </a:pPr>
            <a:r>
              <a:rPr sz="3200" spc="-20" dirty="0">
                <a:solidFill>
                  <a:srgbClr val="3333CC"/>
                </a:solidFill>
                <a:latin typeface="Arial"/>
                <a:cs typeface="Arial"/>
              </a:rPr>
              <a:t>Treats </a:t>
            </a:r>
            <a:r>
              <a:rPr sz="3200" spc="-10" dirty="0">
                <a:solidFill>
                  <a:srgbClr val="3333CC"/>
                </a:solidFill>
                <a:latin typeface="Arial"/>
                <a:cs typeface="Arial"/>
              </a:rPr>
              <a:t>all </a:t>
            </a:r>
            <a:r>
              <a:rPr sz="3200" spc="-20" dirty="0">
                <a:solidFill>
                  <a:srgbClr val="3333CC"/>
                </a:solidFill>
                <a:latin typeface="Arial"/>
                <a:cs typeface="Arial"/>
              </a:rPr>
              <a:t>weights and biases </a:t>
            </a:r>
            <a:r>
              <a:rPr sz="3200" spc="-15" dirty="0">
                <a:solidFill>
                  <a:srgbClr val="3333CC"/>
                </a:solidFill>
                <a:latin typeface="Arial"/>
                <a:cs typeface="Arial"/>
              </a:rPr>
              <a:t>on </a:t>
            </a:r>
            <a:r>
              <a:rPr sz="3200" spc="-20" dirty="0">
                <a:solidFill>
                  <a:srgbClr val="3333CC"/>
                </a:solidFill>
                <a:latin typeface="Arial"/>
                <a:cs typeface="Arial"/>
              </a:rPr>
              <a:t>equal</a:t>
            </a:r>
            <a:r>
              <a:rPr sz="3200" spc="-100" dirty="0">
                <a:solidFill>
                  <a:srgbClr val="3333CC"/>
                </a:solidFill>
                <a:latin typeface="Arial"/>
                <a:cs typeface="Arial"/>
              </a:rPr>
              <a:t> </a:t>
            </a:r>
            <a:r>
              <a:rPr sz="3200" spc="-20" dirty="0">
                <a:solidFill>
                  <a:srgbClr val="3333CC"/>
                </a:solidFill>
                <a:latin typeface="Arial"/>
                <a:cs typeface="Arial"/>
              </a:rPr>
              <a:t>footing</a:t>
            </a:r>
            <a:endParaRPr sz="3200">
              <a:latin typeface="Arial"/>
              <a:cs typeface="Arial"/>
            </a:endParaRPr>
          </a:p>
          <a:p>
            <a:pPr marL="1168400" lvl="1" indent="-226695">
              <a:lnSpc>
                <a:spcPct val="100000"/>
              </a:lnSpc>
              <a:spcBef>
                <a:spcPts val="560"/>
              </a:spcBef>
              <a:buChar char="•"/>
              <a:tabLst>
                <a:tab pos="1168400" algn="l"/>
              </a:tabLst>
            </a:pPr>
            <a:r>
              <a:rPr sz="2400" spc="-15" dirty="0">
                <a:solidFill>
                  <a:srgbClr val="660066"/>
                </a:solidFill>
                <a:latin typeface="Arial"/>
                <a:cs typeface="Arial"/>
              </a:rPr>
              <a:t>While resulting </a:t>
            </a:r>
            <a:r>
              <a:rPr sz="2400" i="1" spc="-10" dirty="0">
                <a:latin typeface="Times New Roman"/>
                <a:cs typeface="Times New Roman"/>
              </a:rPr>
              <a:t>w</a:t>
            </a:r>
            <a:r>
              <a:rPr sz="2400" i="1" spc="-15" baseline="-17361" dirty="0">
                <a:latin typeface="Times New Roman"/>
                <a:cs typeface="Times New Roman"/>
              </a:rPr>
              <a:t>ji </a:t>
            </a:r>
            <a:r>
              <a:rPr sz="2400" spc="-10" dirty="0">
                <a:solidFill>
                  <a:srgbClr val="660066"/>
                </a:solidFill>
                <a:latin typeface="Arial"/>
                <a:cs typeface="Arial"/>
              </a:rPr>
              <a:t>and </a:t>
            </a:r>
            <a:r>
              <a:rPr sz="2400" i="1" spc="-10" dirty="0">
                <a:latin typeface="Times New Roman"/>
                <a:cs typeface="Times New Roman"/>
              </a:rPr>
              <a:t>w</a:t>
            </a:r>
            <a:r>
              <a:rPr sz="2400" i="1" spc="-15" baseline="-17361" dirty="0">
                <a:latin typeface="Times New Roman"/>
                <a:cs typeface="Times New Roman"/>
              </a:rPr>
              <a:t>kj </a:t>
            </a:r>
            <a:r>
              <a:rPr sz="2400" spc="-15" dirty="0">
                <a:solidFill>
                  <a:srgbClr val="660066"/>
                </a:solidFill>
                <a:latin typeface="Arial"/>
                <a:cs typeface="Arial"/>
              </a:rPr>
              <a:t>should </a:t>
            </a:r>
            <a:r>
              <a:rPr sz="2400" spc="-10" dirty="0">
                <a:solidFill>
                  <a:srgbClr val="660066"/>
                </a:solidFill>
                <a:latin typeface="Arial"/>
                <a:cs typeface="Arial"/>
              </a:rPr>
              <a:t>be </a:t>
            </a:r>
            <a:r>
              <a:rPr sz="2400" spc="-15" dirty="0">
                <a:solidFill>
                  <a:srgbClr val="660066"/>
                </a:solidFill>
                <a:latin typeface="Arial"/>
                <a:cs typeface="Arial"/>
              </a:rPr>
              <a:t>treated</a:t>
            </a:r>
            <a:r>
              <a:rPr sz="2400" spc="-180" dirty="0">
                <a:solidFill>
                  <a:srgbClr val="660066"/>
                </a:solidFill>
                <a:latin typeface="Arial"/>
                <a:cs typeface="Arial"/>
              </a:rPr>
              <a:t> </a:t>
            </a:r>
            <a:r>
              <a:rPr sz="2400" spc="-15" dirty="0">
                <a:solidFill>
                  <a:srgbClr val="660066"/>
                </a:solidFill>
                <a:latin typeface="Arial"/>
                <a:cs typeface="Arial"/>
              </a:rPr>
              <a:t>differently</a:t>
            </a:r>
            <a:endParaRPr sz="2400">
              <a:latin typeface="Arial"/>
              <a:cs typeface="Arial"/>
            </a:endParaRPr>
          </a:p>
          <a:p>
            <a:pPr marL="1168400" marR="139065" lvl="1" indent="-226060">
              <a:lnSpc>
                <a:spcPts val="2810"/>
              </a:lnSpc>
              <a:spcBef>
                <a:spcPts val="680"/>
              </a:spcBef>
              <a:buChar char="•"/>
              <a:tabLst>
                <a:tab pos="1168400" algn="l"/>
              </a:tabLst>
            </a:pPr>
            <a:r>
              <a:rPr sz="2400" spc="-15" dirty="0">
                <a:solidFill>
                  <a:srgbClr val="660066"/>
                </a:solidFill>
                <a:latin typeface="Arial"/>
                <a:cs typeface="Arial"/>
              </a:rPr>
              <a:t>Consequently networks </a:t>
            </a:r>
            <a:r>
              <a:rPr sz="2400" spc="-10" dirty="0">
                <a:solidFill>
                  <a:srgbClr val="660066"/>
                </a:solidFill>
                <a:latin typeface="Arial"/>
                <a:cs typeface="Arial"/>
              </a:rPr>
              <a:t>will </a:t>
            </a:r>
            <a:r>
              <a:rPr sz="2400" spc="-15" dirty="0">
                <a:solidFill>
                  <a:srgbClr val="660066"/>
                </a:solidFill>
                <a:latin typeface="Arial"/>
                <a:cs typeface="Arial"/>
              </a:rPr>
              <a:t>have different weights </a:t>
            </a:r>
            <a:r>
              <a:rPr sz="2400" spc="-10" dirty="0">
                <a:solidFill>
                  <a:srgbClr val="660066"/>
                </a:solidFill>
                <a:latin typeface="Arial"/>
                <a:cs typeface="Arial"/>
              </a:rPr>
              <a:t>and  violate</a:t>
            </a:r>
            <a:r>
              <a:rPr sz="2400" spc="-30" dirty="0">
                <a:solidFill>
                  <a:srgbClr val="660066"/>
                </a:solidFill>
                <a:latin typeface="Arial"/>
                <a:cs typeface="Arial"/>
              </a:rPr>
              <a:t> </a:t>
            </a:r>
            <a:r>
              <a:rPr sz="2400" spc="-15" dirty="0">
                <a:solidFill>
                  <a:srgbClr val="660066"/>
                </a:solidFill>
                <a:latin typeface="Arial"/>
                <a:cs typeface="Arial"/>
              </a:rPr>
              <a:t>invariance</a:t>
            </a:r>
            <a:endParaRPr sz="2400">
              <a:latin typeface="Arial"/>
              <a:cs typeface="Arial"/>
            </a:endParaRPr>
          </a:p>
          <a:p>
            <a:pPr marL="376555" marR="462280" indent="-339090">
              <a:lnSpc>
                <a:spcPts val="3700"/>
              </a:lnSpc>
              <a:spcBef>
                <a:spcPts val="870"/>
              </a:spcBef>
              <a:buChar char="•"/>
              <a:tabLst>
                <a:tab pos="376555" algn="l"/>
                <a:tab pos="377190" algn="l"/>
              </a:tabLst>
            </a:pPr>
            <a:r>
              <a:rPr sz="3200" spc="-15" dirty="0">
                <a:solidFill>
                  <a:srgbClr val="3333CC"/>
                </a:solidFill>
                <a:latin typeface="Arial"/>
                <a:cs typeface="Arial"/>
              </a:rPr>
              <a:t>We </a:t>
            </a:r>
            <a:r>
              <a:rPr sz="3200" spc="-20" dirty="0">
                <a:solidFill>
                  <a:srgbClr val="3333CC"/>
                </a:solidFill>
                <a:latin typeface="Arial"/>
                <a:cs typeface="Arial"/>
              </a:rPr>
              <a:t>therefore </a:t>
            </a:r>
            <a:r>
              <a:rPr sz="3200" spc="-15" dirty="0">
                <a:solidFill>
                  <a:srgbClr val="3333CC"/>
                </a:solidFill>
                <a:latin typeface="Arial"/>
                <a:cs typeface="Arial"/>
              </a:rPr>
              <a:t>look for </a:t>
            </a:r>
            <a:r>
              <a:rPr sz="3200" dirty="0">
                <a:solidFill>
                  <a:srgbClr val="3333CC"/>
                </a:solidFill>
                <a:latin typeface="Arial"/>
                <a:cs typeface="Arial"/>
              </a:rPr>
              <a:t>a </a:t>
            </a:r>
            <a:r>
              <a:rPr sz="3200" spc="-20" dirty="0">
                <a:solidFill>
                  <a:srgbClr val="3333CC"/>
                </a:solidFill>
                <a:latin typeface="Arial"/>
                <a:cs typeface="Arial"/>
              </a:rPr>
              <a:t>regularizer</a:t>
            </a:r>
            <a:r>
              <a:rPr sz="3200" spc="-195" dirty="0">
                <a:solidFill>
                  <a:srgbClr val="3333CC"/>
                </a:solidFill>
                <a:latin typeface="Arial"/>
                <a:cs typeface="Arial"/>
              </a:rPr>
              <a:t> </a:t>
            </a:r>
            <a:r>
              <a:rPr sz="3200" spc="-20" dirty="0">
                <a:solidFill>
                  <a:srgbClr val="3333CC"/>
                </a:solidFill>
                <a:latin typeface="Arial"/>
                <a:cs typeface="Arial"/>
              </a:rPr>
              <a:t>invariant  under </a:t>
            </a:r>
            <a:r>
              <a:rPr sz="3200" spc="-15" dirty="0">
                <a:solidFill>
                  <a:srgbClr val="3333CC"/>
                </a:solidFill>
                <a:latin typeface="Arial"/>
                <a:cs typeface="Arial"/>
              </a:rPr>
              <a:t>the </a:t>
            </a:r>
            <a:r>
              <a:rPr sz="3200" spc="-20" dirty="0">
                <a:solidFill>
                  <a:srgbClr val="3333CC"/>
                </a:solidFill>
                <a:latin typeface="Arial"/>
                <a:cs typeface="Arial"/>
              </a:rPr>
              <a:t>linear</a:t>
            </a:r>
            <a:r>
              <a:rPr sz="3200" spc="-70" dirty="0">
                <a:solidFill>
                  <a:srgbClr val="3333CC"/>
                </a:solidFill>
                <a:latin typeface="Arial"/>
                <a:cs typeface="Arial"/>
              </a:rPr>
              <a:t> </a:t>
            </a:r>
            <a:r>
              <a:rPr sz="3200" spc="-25" dirty="0">
                <a:solidFill>
                  <a:srgbClr val="3333CC"/>
                </a:solidFill>
                <a:latin typeface="Arial"/>
                <a:cs typeface="Arial"/>
              </a:rPr>
              <a:t>transformations</a:t>
            </a:r>
            <a:endParaRPr sz="3200">
              <a:latin typeface="Arial"/>
              <a:cs typeface="Arial"/>
            </a:endParaRPr>
          </a:p>
        </p:txBody>
      </p:sp>
      <p:sp>
        <p:nvSpPr>
          <p:cNvPr id="7" name="object 7"/>
          <p:cNvSpPr txBox="1"/>
          <p:nvPr/>
        </p:nvSpPr>
        <p:spPr>
          <a:xfrm>
            <a:off x="1037844" y="4823967"/>
            <a:ext cx="3522345"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336600"/>
                </a:solidFill>
                <a:latin typeface="Arial"/>
                <a:cs typeface="Arial"/>
              </a:rPr>
              <a:t>– </a:t>
            </a:r>
            <a:r>
              <a:rPr sz="2800" spc="-15" dirty="0">
                <a:solidFill>
                  <a:srgbClr val="336600"/>
                </a:solidFill>
                <a:latin typeface="Arial"/>
                <a:cs typeface="Arial"/>
              </a:rPr>
              <a:t>Such </a:t>
            </a:r>
            <a:r>
              <a:rPr sz="2800" dirty="0">
                <a:solidFill>
                  <a:srgbClr val="336600"/>
                </a:solidFill>
                <a:latin typeface="Arial"/>
                <a:cs typeface="Arial"/>
              </a:rPr>
              <a:t>a </a:t>
            </a:r>
            <a:r>
              <a:rPr sz="2800" spc="-15" dirty="0">
                <a:solidFill>
                  <a:srgbClr val="336600"/>
                </a:solidFill>
                <a:latin typeface="Arial"/>
                <a:cs typeface="Arial"/>
              </a:rPr>
              <a:t>regularizer</a:t>
            </a:r>
            <a:r>
              <a:rPr sz="2800" spc="-220" dirty="0">
                <a:solidFill>
                  <a:srgbClr val="336600"/>
                </a:solidFill>
                <a:latin typeface="Arial"/>
                <a:cs typeface="Arial"/>
              </a:rPr>
              <a:t> </a:t>
            </a:r>
            <a:r>
              <a:rPr sz="2800" spc="-5" dirty="0">
                <a:solidFill>
                  <a:srgbClr val="336600"/>
                </a:solidFill>
                <a:latin typeface="Arial"/>
                <a:cs typeface="Arial"/>
              </a:rPr>
              <a:t>is</a:t>
            </a:r>
            <a:endParaRPr sz="2800">
              <a:latin typeface="Arial"/>
              <a:cs typeface="Arial"/>
            </a:endParaRPr>
          </a:p>
        </p:txBody>
      </p:sp>
      <p:sp>
        <p:nvSpPr>
          <p:cNvPr id="8" name="object 8"/>
          <p:cNvSpPr txBox="1"/>
          <p:nvPr/>
        </p:nvSpPr>
        <p:spPr>
          <a:xfrm>
            <a:off x="1464563" y="5240528"/>
            <a:ext cx="7392034" cy="1576070"/>
          </a:xfrm>
          <a:prstGeom prst="rect">
            <a:avLst/>
          </a:prstGeom>
        </p:spPr>
        <p:txBody>
          <a:bodyPr vert="horz" wrap="square" lIns="0" tIns="91440" rIns="0" bIns="0" rtlCol="0">
            <a:spAutoFit/>
          </a:bodyPr>
          <a:lstStyle/>
          <a:p>
            <a:pPr marL="264160" indent="-226060">
              <a:lnSpc>
                <a:spcPct val="100000"/>
              </a:lnSpc>
              <a:spcBef>
                <a:spcPts val="720"/>
              </a:spcBef>
              <a:buChar char="•"/>
              <a:tabLst>
                <a:tab pos="264160" algn="l"/>
              </a:tabLst>
            </a:pPr>
            <a:r>
              <a:rPr sz="2400" spc="-15" dirty="0">
                <a:solidFill>
                  <a:srgbClr val="660066"/>
                </a:solidFill>
                <a:latin typeface="Arial"/>
                <a:cs typeface="Arial"/>
              </a:rPr>
              <a:t>where </a:t>
            </a:r>
            <a:r>
              <a:rPr sz="1400" i="1" spc="-10" dirty="0">
                <a:latin typeface="Times New Roman"/>
                <a:cs typeface="Times New Roman"/>
              </a:rPr>
              <a:t>W</a:t>
            </a:r>
            <a:r>
              <a:rPr sz="1350" spc="-15" baseline="-12345" dirty="0">
                <a:latin typeface="Times New Roman"/>
                <a:cs typeface="Times New Roman"/>
              </a:rPr>
              <a:t>1 </a:t>
            </a:r>
            <a:r>
              <a:rPr sz="2400" spc="-10" dirty="0">
                <a:solidFill>
                  <a:srgbClr val="660066"/>
                </a:solidFill>
                <a:latin typeface="Arial"/>
                <a:cs typeface="Arial"/>
              </a:rPr>
              <a:t>are </a:t>
            </a:r>
            <a:r>
              <a:rPr sz="2400" spc="-15" dirty="0">
                <a:solidFill>
                  <a:srgbClr val="660066"/>
                </a:solidFill>
                <a:latin typeface="Arial"/>
                <a:cs typeface="Arial"/>
              </a:rPr>
              <a:t>weights </a:t>
            </a:r>
            <a:r>
              <a:rPr sz="2400" spc="-10" dirty="0">
                <a:solidFill>
                  <a:srgbClr val="660066"/>
                </a:solidFill>
                <a:latin typeface="Arial"/>
                <a:cs typeface="Arial"/>
              </a:rPr>
              <a:t>of first layer</a:t>
            </a:r>
            <a:r>
              <a:rPr sz="2400" spc="-85" dirty="0">
                <a:solidFill>
                  <a:srgbClr val="660066"/>
                </a:solidFill>
                <a:latin typeface="Arial"/>
                <a:cs typeface="Arial"/>
              </a:rPr>
              <a:t> </a:t>
            </a:r>
            <a:r>
              <a:rPr sz="2400" spc="-15" dirty="0">
                <a:solidFill>
                  <a:srgbClr val="660066"/>
                </a:solidFill>
                <a:latin typeface="Arial"/>
                <a:cs typeface="Arial"/>
              </a:rPr>
              <a:t>and</a:t>
            </a:r>
            <a:endParaRPr sz="2400">
              <a:latin typeface="Arial"/>
              <a:cs typeface="Arial"/>
            </a:endParaRPr>
          </a:p>
          <a:p>
            <a:pPr marL="264160" indent="-226060">
              <a:lnSpc>
                <a:spcPct val="100000"/>
              </a:lnSpc>
              <a:spcBef>
                <a:spcPts val="625"/>
              </a:spcBef>
              <a:buFont typeface="Times New Roman"/>
              <a:buChar char="•"/>
              <a:tabLst>
                <a:tab pos="263525" algn="l"/>
                <a:tab pos="264160" algn="l"/>
              </a:tabLst>
            </a:pPr>
            <a:r>
              <a:rPr sz="1400" i="1" spc="-10" dirty="0">
                <a:latin typeface="Times New Roman"/>
                <a:cs typeface="Times New Roman"/>
              </a:rPr>
              <a:t>W</a:t>
            </a:r>
            <a:r>
              <a:rPr sz="1350" spc="-15" baseline="-12345" dirty="0">
                <a:latin typeface="Times New Roman"/>
                <a:cs typeface="Times New Roman"/>
              </a:rPr>
              <a:t>2 </a:t>
            </a:r>
            <a:r>
              <a:rPr sz="2400" spc="-10" dirty="0">
                <a:solidFill>
                  <a:srgbClr val="660066"/>
                </a:solidFill>
                <a:latin typeface="Arial"/>
                <a:cs typeface="Arial"/>
              </a:rPr>
              <a:t>are the set of </a:t>
            </a:r>
            <a:r>
              <a:rPr sz="2400" spc="-15" dirty="0">
                <a:solidFill>
                  <a:srgbClr val="660066"/>
                </a:solidFill>
                <a:latin typeface="Arial"/>
                <a:cs typeface="Arial"/>
              </a:rPr>
              <a:t>weights </a:t>
            </a:r>
            <a:r>
              <a:rPr sz="2400" spc="-5" dirty="0">
                <a:solidFill>
                  <a:srgbClr val="660066"/>
                </a:solidFill>
                <a:latin typeface="Arial"/>
                <a:cs typeface="Arial"/>
              </a:rPr>
              <a:t>in </a:t>
            </a:r>
            <a:r>
              <a:rPr sz="2400" spc="-10" dirty="0">
                <a:solidFill>
                  <a:srgbClr val="660066"/>
                </a:solidFill>
                <a:latin typeface="Arial"/>
                <a:cs typeface="Arial"/>
              </a:rPr>
              <a:t>the </a:t>
            </a:r>
            <a:r>
              <a:rPr sz="2400" spc="-15" dirty="0">
                <a:solidFill>
                  <a:srgbClr val="660066"/>
                </a:solidFill>
                <a:latin typeface="Arial"/>
                <a:cs typeface="Arial"/>
              </a:rPr>
              <a:t>second</a:t>
            </a:r>
            <a:r>
              <a:rPr sz="2400" spc="-135" dirty="0">
                <a:solidFill>
                  <a:srgbClr val="660066"/>
                </a:solidFill>
                <a:latin typeface="Arial"/>
                <a:cs typeface="Arial"/>
              </a:rPr>
              <a:t> </a:t>
            </a:r>
            <a:r>
              <a:rPr sz="2400" spc="-15" dirty="0">
                <a:solidFill>
                  <a:srgbClr val="660066"/>
                </a:solidFill>
                <a:latin typeface="Arial"/>
                <a:cs typeface="Arial"/>
              </a:rPr>
              <a:t>layer</a:t>
            </a:r>
            <a:endParaRPr sz="2400">
              <a:latin typeface="Arial"/>
              <a:cs typeface="Arial"/>
            </a:endParaRPr>
          </a:p>
          <a:p>
            <a:pPr marL="716280" marR="30480" indent="-226060">
              <a:lnSpc>
                <a:spcPct val="100000"/>
              </a:lnSpc>
              <a:spcBef>
                <a:spcPts val="400"/>
              </a:spcBef>
            </a:pPr>
            <a:r>
              <a:rPr sz="2000" dirty="0">
                <a:latin typeface="Arial"/>
                <a:cs typeface="Arial"/>
              </a:rPr>
              <a:t>– </a:t>
            </a:r>
            <a:r>
              <a:rPr sz="2000" spc="-10" dirty="0">
                <a:latin typeface="Arial"/>
                <a:cs typeface="Arial"/>
              </a:rPr>
              <a:t>This </a:t>
            </a:r>
            <a:r>
              <a:rPr sz="2000" spc="-15" dirty="0">
                <a:latin typeface="Arial"/>
                <a:cs typeface="Arial"/>
              </a:rPr>
              <a:t>regularizer remains unchanged under </a:t>
            </a:r>
            <a:r>
              <a:rPr sz="2000" spc="-10" dirty="0">
                <a:latin typeface="Arial"/>
                <a:cs typeface="Arial"/>
              </a:rPr>
              <a:t>the weight  </a:t>
            </a:r>
            <a:r>
              <a:rPr sz="2000" spc="-15" dirty="0">
                <a:latin typeface="Arial"/>
                <a:cs typeface="Arial"/>
              </a:rPr>
              <a:t>transformations provided </a:t>
            </a:r>
            <a:r>
              <a:rPr sz="2000" spc="-10" dirty="0">
                <a:latin typeface="Arial"/>
                <a:cs typeface="Arial"/>
              </a:rPr>
              <a:t>the </a:t>
            </a:r>
            <a:r>
              <a:rPr sz="2000" spc="-15" dirty="0">
                <a:latin typeface="Arial"/>
                <a:cs typeface="Arial"/>
              </a:rPr>
              <a:t>parameters </a:t>
            </a:r>
            <a:r>
              <a:rPr sz="2000" spc="-10" dirty="0">
                <a:latin typeface="Arial"/>
                <a:cs typeface="Arial"/>
              </a:rPr>
              <a:t>are </a:t>
            </a:r>
            <a:r>
              <a:rPr sz="2000" spc="-15" dirty="0">
                <a:latin typeface="Arial"/>
                <a:cs typeface="Arial"/>
              </a:rPr>
              <a:t>rescaled</a:t>
            </a:r>
            <a:r>
              <a:rPr sz="2000" spc="-80" dirty="0">
                <a:latin typeface="Arial"/>
                <a:cs typeface="Arial"/>
              </a:rPr>
              <a:t> </a:t>
            </a:r>
            <a:r>
              <a:rPr sz="2000" spc="-15" dirty="0">
                <a:latin typeface="Arial"/>
                <a:cs typeface="Arial"/>
              </a:rPr>
              <a:t>using</a:t>
            </a:r>
            <a:endParaRPr sz="2000">
              <a:latin typeface="Arial"/>
              <a:cs typeface="Arial"/>
            </a:endParaRPr>
          </a:p>
        </p:txBody>
      </p:sp>
      <p:sp>
        <p:nvSpPr>
          <p:cNvPr id="9" name="object 9"/>
          <p:cNvSpPr txBox="1"/>
          <p:nvPr/>
        </p:nvSpPr>
        <p:spPr>
          <a:xfrm>
            <a:off x="6083674" y="1743816"/>
            <a:ext cx="104139" cy="245110"/>
          </a:xfrm>
          <a:prstGeom prst="rect">
            <a:avLst/>
          </a:prstGeom>
        </p:spPr>
        <p:txBody>
          <a:bodyPr vert="horz" wrap="square" lIns="0" tIns="17145" rIns="0" bIns="0" rtlCol="0">
            <a:spAutoFit/>
          </a:bodyPr>
          <a:lstStyle/>
          <a:p>
            <a:pPr>
              <a:lnSpc>
                <a:spcPct val="100000"/>
              </a:lnSpc>
              <a:spcBef>
                <a:spcPts val="135"/>
              </a:spcBef>
            </a:pPr>
            <a:r>
              <a:rPr sz="1400" spc="5" dirty="0">
                <a:latin typeface="Calibri"/>
                <a:cs typeface="Calibri"/>
              </a:rPr>
              <a:t>2</a:t>
            </a:r>
            <a:endParaRPr sz="1400">
              <a:latin typeface="Calibri"/>
              <a:cs typeface="Calibri"/>
            </a:endParaRPr>
          </a:p>
        </p:txBody>
      </p:sp>
      <p:sp>
        <p:nvSpPr>
          <p:cNvPr id="10" name="object 10"/>
          <p:cNvSpPr txBox="1"/>
          <p:nvPr/>
        </p:nvSpPr>
        <p:spPr>
          <a:xfrm>
            <a:off x="4796752" y="1599199"/>
            <a:ext cx="1819910" cy="245110"/>
          </a:xfrm>
          <a:prstGeom prst="rect">
            <a:avLst/>
          </a:prstGeom>
        </p:spPr>
        <p:txBody>
          <a:bodyPr vert="horz" wrap="square" lIns="0" tIns="17145" rIns="0" bIns="0" rtlCol="0">
            <a:spAutoFit/>
          </a:bodyPr>
          <a:lstStyle/>
          <a:p>
            <a:pPr marL="25400">
              <a:lnSpc>
                <a:spcPct val="100000"/>
              </a:lnSpc>
              <a:spcBef>
                <a:spcPts val="135"/>
              </a:spcBef>
            </a:pPr>
            <a:r>
              <a:rPr sz="1400" i="1" spc="-15" dirty="0">
                <a:latin typeface="Calibri"/>
                <a:cs typeface="Calibri"/>
              </a:rPr>
              <a:t>E</a:t>
            </a:r>
            <a:r>
              <a:rPr sz="2100" spc="-22" baseline="15873" dirty="0">
                <a:latin typeface="SimSun"/>
                <a:cs typeface="SimSun"/>
              </a:rPr>
              <a:t>!</a:t>
            </a:r>
            <a:r>
              <a:rPr sz="1400" spc="-15" dirty="0">
                <a:latin typeface="Calibri"/>
                <a:cs typeface="Calibri"/>
              </a:rPr>
              <a:t>(</a:t>
            </a:r>
            <a:r>
              <a:rPr sz="1400" b="1" i="1" spc="-15" dirty="0">
                <a:latin typeface="Calibri"/>
                <a:cs typeface="Calibri"/>
              </a:rPr>
              <a:t>w</a:t>
            </a:r>
            <a:r>
              <a:rPr sz="1400" spc="-15" dirty="0">
                <a:latin typeface="Calibri"/>
                <a:cs typeface="Calibri"/>
              </a:rPr>
              <a:t>)</a:t>
            </a:r>
            <a:r>
              <a:rPr sz="1400" spc="-75" dirty="0">
                <a:latin typeface="Calibri"/>
                <a:cs typeface="Calibri"/>
              </a:rPr>
              <a:t> </a:t>
            </a:r>
            <a:r>
              <a:rPr sz="1400" b="0" spc="180" dirty="0">
                <a:latin typeface="Kozuka Gothic Pro EL"/>
                <a:cs typeface="Kozuka Gothic Pro EL"/>
              </a:rPr>
              <a:t>=</a:t>
            </a:r>
            <a:r>
              <a:rPr sz="1400" b="0" spc="-15" dirty="0">
                <a:latin typeface="Kozuka Gothic Pro EL"/>
                <a:cs typeface="Kozuka Gothic Pro EL"/>
              </a:rPr>
              <a:t> </a:t>
            </a:r>
            <a:r>
              <a:rPr sz="1400" i="1" spc="160" dirty="0">
                <a:latin typeface="Calibri"/>
                <a:cs typeface="Calibri"/>
              </a:rPr>
              <a:t>E</a:t>
            </a:r>
            <a:r>
              <a:rPr sz="1400" spc="160" dirty="0">
                <a:latin typeface="Calibri"/>
                <a:cs typeface="Calibri"/>
              </a:rPr>
              <a:t>(</a:t>
            </a:r>
            <a:r>
              <a:rPr sz="1400" b="1" i="1" spc="160" dirty="0">
                <a:latin typeface="Calibri"/>
                <a:cs typeface="Calibri"/>
              </a:rPr>
              <a:t>w</a:t>
            </a:r>
            <a:r>
              <a:rPr sz="1400" spc="160" dirty="0">
                <a:latin typeface="Calibri"/>
                <a:cs typeface="Calibri"/>
              </a:rPr>
              <a:t>)</a:t>
            </a:r>
            <a:r>
              <a:rPr sz="1400" spc="-160" dirty="0">
                <a:latin typeface="Calibri"/>
                <a:cs typeface="Calibri"/>
              </a:rPr>
              <a:t> </a:t>
            </a:r>
            <a:r>
              <a:rPr sz="1400" b="0" spc="180" dirty="0">
                <a:latin typeface="Kozuka Gothic Pro EL"/>
                <a:cs typeface="Kozuka Gothic Pro EL"/>
              </a:rPr>
              <a:t>+</a:t>
            </a:r>
            <a:r>
              <a:rPr sz="1400" b="0" spc="40" dirty="0">
                <a:latin typeface="Kozuka Gothic Pro EL"/>
                <a:cs typeface="Kozuka Gothic Pro EL"/>
              </a:rPr>
              <a:t> </a:t>
            </a:r>
            <a:r>
              <a:rPr sz="2100" i="1" u="sng" spc="187" baseline="35714" dirty="0">
                <a:uFill>
                  <a:solidFill>
                    <a:srgbClr val="000000"/>
                  </a:solidFill>
                </a:uFill>
                <a:latin typeface="Calibri"/>
                <a:cs typeface="Calibri"/>
              </a:rPr>
              <a:t>α</a:t>
            </a:r>
            <a:r>
              <a:rPr sz="2100" i="1" spc="-150" baseline="35714" dirty="0">
                <a:latin typeface="Calibri"/>
                <a:cs typeface="Calibri"/>
              </a:rPr>
              <a:t> </a:t>
            </a:r>
            <a:r>
              <a:rPr sz="1400" b="1" i="1" spc="125" dirty="0">
                <a:latin typeface="Calibri"/>
                <a:cs typeface="Calibri"/>
              </a:rPr>
              <a:t>w</a:t>
            </a:r>
            <a:r>
              <a:rPr sz="1200" spc="187" baseline="45138" dirty="0">
                <a:latin typeface="Calibri"/>
                <a:cs typeface="Calibri"/>
              </a:rPr>
              <a:t>T</a:t>
            </a:r>
            <a:r>
              <a:rPr sz="1400" b="1" i="1" spc="125" dirty="0">
                <a:latin typeface="Calibri"/>
                <a:cs typeface="Calibri"/>
              </a:rPr>
              <a:t>w</a:t>
            </a:r>
            <a:endParaRPr sz="1400">
              <a:latin typeface="Calibri"/>
              <a:cs typeface="Calibri"/>
            </a:endParaRPr>
          </a:p>
        </p:txBody>
      </p:sp>
      <p:sp>
        <p:nvSpPr>
          <p:cNvPr id="11" name="object 11"/>
          <p:cNvSpPr/>
          <p:nvPr/>
        </p:nvSpPr>
        <p:spPr>
          <a:xfrm>
            <a:off x="4798430" y="1470183"/>
            <a:ext cx="1819910" cy="511809"/>
          </a:xfrm>
          <a:custGeom>
            <a:avLst/>
            <a:gdLst/>
            <a:ahLst/>
            <a:cxnLst/>
            <a:rect l="l" t="t" r="r" b="b"/>
            <a:pathLst>
              <a:path w="1819909" h="511810">
                <a:moveTo>
                  <a:pt x="0" y="0"/>
                </a:moveTo>
                <a:lnTo>
                  <a:pt x="1819469" y="0"/>
                </a:lnTo>
                <a:lnTo>
                  <a:pt x="1819469" y="511774"/>
                </a:lnTo>
                <a:lnTo>
                  <a:pt x="0" y="511774"/>
                </a:lnTo>
                <a:lnTo>
                  <a:pt x="0" y="0"/>
                </a:lnTo>
                <a:close/>
              </a:path>
            </a:pathLst>
          </a:custGeom>
          <a:ln w="9419">
            <a:solidFill>
              <a:srgbClr val="000000"/>
            </a:solidFill>
          </a:ln>
        </p:spPr>
        <p:txBody>
          <a:bodyPr wrap="square" lIns="0" tIns="0" rIns="0" bIns="0" rtlCol="0"/>
          <a:lstStyle/>
          <a:p>
            <a:endParaRPr/>
          </a:p>
        </p:txBody>
      </p:sp>
      <p:sp>
        <p:nvSpPr>
          <p:cNvPr id="12" name="object 12"/>
          <p:cNvSpPr/>
          <p:nvPr/>
        </p:nvSpPr>
        <p:spPr>
          <a:xfrm>
            <a:off x="4833994" y="5084366"/>
            <a:ext cx="186055" cy="0"/>
          </a:xfrm>
          <a:custGeom>
            <a:avLst/>
            <a:gdLst/>
            <a:ahLst/>
            <a:cxnLst/>
            <a:rect l="l" t="t" r="r" b="b"/>
            <a:pathLst>
              <a:path w="186054">
                <a:moveTo>
                  <a:pt x="0" y="0"/>
                </a:moveTo>
                <a:lnTo>
                  <a:pt x="185611" y="0"/>
                </a:lnTo>
              </a:path>
            </a:pathLst>
          </a:custGeom>
          <a:ln w="9177">
            <a:solidFill>
              <a:srgbClr val="000000"/>
            </a:solidFill>
          </a:ln>
        </p:spPr>
        <p:txBody>
          <a:bodyPr wrap="square" lIns="0" tIns="0" rIns="0" bIns="0" rtlCol="0"/>
          <a:lstStyle/>
          <a:p>
            <a:endParaRPr/>
          </a:p>
        </p:txBody>
      </p:sp>
      <p:sp>
        <p:nvSpPr>
          <p:cNvPr id="13" name="object 13"/>
          <p:cNvSpPr/>
          <p:nvPr/>
        </p:nvSpPr>
        <p:spPr>
          <a:xfrm>
            <a:off x="5755303" y="5084366"/>
            <a:ext cx="194945" cy="0"/>
          </a:xfrm>
          <a:custGeom>
            <a:avLst/>
            <a:gdLst/>
            <a:ahLst/>
            <a:cxnLst/>
            <a:rect l="l" t="t" r="r" b="b"/>
            <a:pathLst>
              <a:path w="194945">
                <a:moveTo>
                  <a:pt x="0" y="0"/>
                </a:moveTo>
                <a:lnTo>
                  <a:pt x="194771" y="0"/>
                </a:lnTo>
              </a:path>
            </a:pathLst>
          </a:custGeom>
          <a:ln w="9177">
            <a:solidFill>
              <a:srgbClr val="000000"/>
            </a:solidFill>
          </a:ln>
        </p:spPr>
        <p:txBody>
          <a:bodyPr wrap="square" lIns="0" tIns="0" rIns="0" bIns="0" rtlCol="0"/>
          <a:lstStyle/>
          <a:p>
            <a:endParaRPr/>
          </a:p>
        </p:txBody>
      </p:sp>
      <p:sp>
        <p:nvSpPr>
          <p:cNvPr id="14" name="object 14"/>
          <p:cNvSpPr txBox="1"/>
          <p:nvPr/>
        </p:nvSpPr>
        <p:spPr>
          <a:xfrm>
            <a:off x="4844105" y="5110550"/>
            <a:ext cx="1417955" cy="248285"/>
          </a:xfrm>
          <a:prstGeom prst="rect">
            <a:avLst/>
          </a:prstGeom>
        </p:spPr>
        <p:txBody>
          <a:bodyPr vert="horz" wrap="square" lIns="0" tIns="13970" rIns="0" bIns="0" rtlCol="0">
            <a:spAutoFit/>
          </a:bodyPr>
          <a:lstStyle/>
          <a:p>
            <a:pPr marL="38100">
              <a:lnSpc>
                <a:spcPct val="100000"/>
              </a:lnSpc>
              <a:spcBef>
                <a:spcPts val="110"/>
              </a:spcBef>
              <a:tabLst>
                <a:tab pos="963930" algn="l"/>
              </a:tabLst>
            </a:pPr>
            <a:r>
              <a:rPr sz="2175" spc="-15" baseline="9578" dirty="0">
                <a:latin typeface="Calibri"/>
                <a:cs typeface="Calibri"/>
              </a:rPr>
              <a:t>2</a:t>
            </a:r>
            <a:r>
              <a:rPr sz="2175" spc="367" baseline="9578" dirty="0">
                <a:latin typeface="Calibri"/>
                <a:cs typeface="Calibri"/>
              </a:rPr>
              <a:t> </a:t>
            </a:r>
            <a:r>
              <a:rPr sz="850" i="1" spc="-130" dirty="0">
                <a:latin typeface="Calibri"/>
                <a:cs typeface="Calibri"/>
              </a:rPr>
              <a:t>w</a:t>
            </a:r>
            <a:r>
              <a:rPr sz="850" b="0" spc="-130" dirty="0">
                <a:latin typeface="Kozuka Gothic Pro EL"/>
                <a:cs typeface="Kozuka Gothic Pro EL"/>
              </a:rPr>
              <a:t>∈</a:t>
            </a:r>
            <a:r>
              <a:rPr sz="850" i="1" spc="-130" dirty="0">
                <a:latin typeface="Calibri"/>
                <a:cs typeface="Calibri"/>
              </a:rPr>
              <a:t>W	</a:t>
            </a:r>
            <a:r>
              <a:rPr sz="2175" spc="-15" baseline="9578" dirty="0">
                <a:latin typeface="Calibri"/>
                <a:cs typeface="Calibri"/>
              </a:rPr>
              <a:t>2</a:t>
            </a:r>
            <a:r>
              <a:rPr sz="2175" spc="330" baseline="9578" dirty="0">
                <a:latin typeface="Calibri"/>
                <a:cs typeface="Calibri"/>
              </a:rPr>
              <a:t> </a:t>
            </a:r>
            <a:r>
              <a:rPr sz="850" i="1" spc="-130" dirty="0">
                <a:latin typeface="Calibri"/>
                <a:cs typeface="Calibri"/>
              </a:rPr>
              <a:t>w</a:t>
            </a:r>
            <a:r>
              <a:rPr sz="850" b="0" spc="-130" dirty="0">
                <a:latin typeface="Kozuka Gothic Pro EL"/>
                <a:cs typeface="Kozuka Gothic Pro EL"/>
              </a:rPr>
              <a:t>∈</a:t>
            </a:r>
            <a:r>
              <a:rPr sz="850" i="1" spc="-130" dirty="0">
                <a:latin typeface="Calibri"/>
                <a:cs typeface="Calibri"/>
              </a:rPr>
              <a:t>W</a:t>
            </a:r>
            <a:endParaRPr sz="850">
              <a:latin typeface="Calibri"/>
              <a:cs typeface="Calibri"/>
            </a:endParaRPr>
          </a:p>
        </p:txBody>
      </p:sp>
      <p:sp>
        <p:nvSpPr>
          <p:cNvPr id="15" name="object 15"/>
          <p:cNvSpPr txBox="1"/>
          <p:nvPr/>
        </p:nvSpPr>
        <p:spPr>
          <a:xfrm>
            <a:off x="5270302" y="5259325"/>
            <a:ext cx="987425" cy="118745"/>
          </a:xfrm>
          <a:prstGeom prst="rect">
            <a:avLst/>
          </a:prstGeom>
        </p:spPr>
        <p:txBody>
          <a:bodyPr vert="horz" wrap="square" lIns="0" tIns="13970" rIns="0" bIns="0" rtlCol="0">
            <a:spAutoFit/>
          </a:bodyPr>
          <a:lstStyle/>
          <a:p>
            <a:pPr>
              <a:lnSpc>
                <a:spcPct val="100000"/>
              </a:lnSpc>
              <a:spcBef>
                <a:spcPts val="110"/>
              </a:spcBef>
              <a:tabLst>
                <a:tab pos="934719" algn="l"/>
              </a:tabLst>
            </a:pPr>
            <a:r>
              <a:rPr sz="600" dirty="0">
                <a:latin typeface="Calibri"/>
                <a:cs typeface="Calibri"/>
              </a:rPr>
              <a:t>1	2</a:t>
            </a:r>
            <a:endParaRPr sz="600">
              <a:latin typeface="Calibri"/>
              <a:cs typeface="Calibri"/>
            </a:endParaRPr>
          </a:p>
        </p:txBody>
      </p:sp>
      <p:sp>
        <p:nvSpPr>
          <p:cNvPr id="16" name="object 16"/>
          <p:cNvSpPr txBox="1"/>
          <p:nvPr/>
        </p:nvSpPr>
        <p:spPr>
          <a:xfrm>
            <a:off x="4815344" y="4839568"/>
            <a:ext cx="1682750" cy="359410"/>
          </a:xfrm>
          <a:prstGeom prst="rect">
            <a:avLst/>
          </a:prstGeom>
        </p:spPr>
        <p:txBody>
          <a:bodyPr vert="horz" wrap="square" lIns="0" tIns="11430" rIns="0" bIns="0" rtlCol="0">
            <a:spAutoFit/>
          </a:bodyPr>
          <a:lstStyle/>
          <a:p>
            <a:pPr marL="25400">
              <a:lnSpc>
                <a:spcPct val="100000"/>
              </a:lnSpc>
              <a:spcBef>
                <a:spcPts val="90"/>
              </a:spcBef>
            </a:pPr>
            <a:r>
              <a:rPr sz="2175" i="1" spc="-7" baseline="40229" dirty="0">
                <a:latin typeface="Calibri"/>
                <a:cs typeface="Calibri"/>
              </a:rPr>
              <a:t>α</a:t>
            </a:r>
            <a:r>
              <a:rPr sz="1275" spc="-7" baseline="32679" dirty="0">
                <a:latin typeface="Calibri"/>
                <a:cs typeface="Calibri"/>
              </a:rPr>
              <a:t>1 </a:t>
            </a:r>
            <a:r>
              <a:rPr sz="3300" b="0" spc="-585" baseline="-7575" dirty="0">
                <a:latin typeface="Kozuka Gothic Pro EL"/>
                <a:cs typeface="Kozuka Gothic Pro EL"/>
              </a:rPr>
              <a:t>∑ </a:t>
            </a:r>
            <a:r>
              <a:rPr sz="1450" i="1" spc="15" dirty="0">
                <a:latin typeface="Calibri"/>
                <a:cs typeface="Calibri"/>
              </a:rPr>
              <a:t>w</a:t>
            </a:r>
            <a:r>
              <a:rPr sz="1275" spc="22" baseline="42483" dirty="0">
                <a:latin typeface="Calibri"/>
                <a:cs typeface="Calibri"/>
              </a:rPr>
              <a:t>2 </a:t>
            </a:r>
            <a:r>
              <a:rPr sz="1450" b="0" spc="165" dirty="0">
                <a:latin typeface="Kozuka Gothic Pro EL"/>
                <a:cs typeface="Kozuka Gothic Pro EL"/>
              </a:rPr>
              <a:t>+ </a:t>
            </a:r>
            <a:r>
              <a:rPr sz="2175" i="1" spc="37" baseline="40229" dirty="0">
                <a:latin typeface="Calibri"/>
                <a:cs typeface="Calibri"/>
              </a:rPr>
              <a:t>α</a:t>
            </a:r>
            <a:r>
              <a:rPr sz="1275" spc="37" baseline="32679" dirty="0">
                <a:latin typeface="Calibri"/>
                <a:cs typeface="Calibri"/>
              </a:rPr>
              <a:t>2 </a:t>
            </a:r>
            <a:r>
              <a:rPr sz="3300" b="0" spc="-585" baseline="-7575" dirty="0">
                <a:latin typeface="Kozuka Gothic Pro EL"/>
                <a:cs typeface="Kozuka Gothic Pro EL"/>
              </a:rPr>
              <a:t>∑</a:t>
            </a:r>
            <a:r>
              <a:rPr sz="3300" b="0" spc="-472" baseline="-7575" dirty="0">
                <a:latin typeface="Kozuka Gothic Pro EL"/>
                <a:cs typeface="Kozuka Gothic Pro EL"/>
              </a:rPr>
              <a:t> </a:t>
            </a:r>
            <a:r>
              <a:rPr sz="1450" i="1" spc="15" dirty="0">
                <a:latin typeface="Calibri"/>
                <a:cs typeface="Calibri"/>
              </a:rPr>
              <a:t>w</a:t>
            </a:r>
            <a:r>
              <a:rPr sz="1275" spc="22" baseline="42483" dirty="0">
                <a:latin typeface="Calibri"/>
                <a:cs typeface="Calibri"/>
              </a:rPr>
              <a:t>2</a:t>
            </a:r>
            <a:endParaRPr sz="1275" baseline="42483">
              <a:latin typeface="Calibri"/>
              <a:cs typeface="Calibri"/>
            </a:endParaRPr>
          </a:p>
        </p:txBody>
      </p:sp>
      <p:sp>
        <p:nvSpPr>
          <p:cNvPr id="17" name="object 17"/>
          <p:cNvSpPr/>
          <p:nvPr/>
        </p:nvSpPr>
        <p:spPr>
          <a:xfrm>
            <a:off x="4798430" y="4785730"/>
            <a:ext cx="1706880" cy="612775"/>
          </a:xfrm>
          <a:custGeom>
            <a:avLst/>
            <a:gdLst/>
            <a:ahLst/>
            <a:cxnLst/>
            <a:rect l="l" t="t" r="r" b="b"/>
            <a:pathLst>
              <a:path w="1706879" h="612775">
                <a:moveTo>
                  <a:pt x="0" y="0"/>
                </a:moveTo>
                <a:lnTo>
                  <a:pt x="1706439" y="0"/>
                </a:lnTo>
                <a:lnTo>
                  <a:pt x="1706439" y="612245"/>
                </a:lnTo>
                <a:lnTo>
                  <a:pt x="0" y="612245"/>
                </a:lnTo>
                <a:lnTo>
                  <a:pt x="0" y="0"/>
                </a:lnTo>
                <a:close/>
              </a:path>
            </a:pathLst>
          </a:custGeom>
          <a:ln w="9419">
            <a:solidFill>
              <a:srgbClr val="000000"/>
            </a:solidFill>
          </a:ln>
        </p:spPr>
        <p:txBody>
          <a:bodyPr wrap="square" lIns="0" tIns="0" rIns="0" bIns="0" rtlCol="0"/>
          <a:lstStyle/>
          <a:p>
            <a:endParaRPr/>
          </a:p>
        </p:txBody>
      </p:sp>
      <p:sp>
        <p:nvSpPr>
          <p:cNvPr id="18" name="object 18"/>
          <p:cNvSpPr txBox="1"/>
          <p:nvPr/>
        </p:nvSpPr>
        <p:spPr>
          <a:xfrm>
            <a:off x="2118713" y="6914246"/>
            <a:ext cx="1569720" cy="316865"/>
          </a:xfrm>
          <a:prstGeom prst="rect">
            <a:avLst/>
          </a:prstGeom>
        </p:spPr>
        <p:txBody>
          <a:bodyPr vert="horz" wrap="square" lIns="0" tIns="12700" rIns="0" bIns="0" rtlCol="0">
            <a:spAutoFit/>
          </a:bodyPr>
          <a:lstStyle/>
          <a:p>
            <a:pPr marL="63500">
              <a:lnSpc>
                <a:spcPts val="1535"/>
              </a:lnSpc>
              <a:spcBef>
                <a:spcPts val="100"/>
              </a:spcBef>
              <a:tabLst>
                <a:tab pos="1203325" algn="l"/>
              </a:tabLst>
            </a:pPr>
            <a:r>
              <a:rPr sz="1550" i="1" spc="185" dirty="0">
                <a:latin typeface="Calibri"/>
                <a:cs typeface="Calibri"/>
              </a:rPr>
              <a:t>λ</a:t>
            </a:r>
            <a:r>
              <a:rPr sz="1550" i="1" spc="430" dirty="0">
                <a:latin typeface="Calibri"/>
                <a:cs typeface="Calibri"/>
              </a:rPr>
              <a:t> </a:t>
            </a:r>
            <a:r>
              <a:rPr sz="1550" b="0" dirty="0">
                <a:latin typeface="Kozuka Gothic Pro EL"/>
                <a:cs typeface="Kozuka Gothic Pro EL"/>
              </a:rPr>
              <a:t>→</a:t>
            </a:r>
            <a:r>
              <a:rPr sz="1550" b="0" spc="-60" dirty="0">
                <a:latin typeface="Kozuka Gothic Pro EL"/>
                <a:cs typeface="Kozuka Gothic Pro EL"/>
              </a:rPr>
              <a:t> </a:t>
            </a:r>
            <a:r>
              <a:rPr sz="1550" i="1" spc="45" dirty="0">
                <a:latin typeface="Calibri"/>
                <a:cs typeface="Calibri"/>
              </a:rPr>
              <a:t>a</a:t>
            </a:r>
            <a:r>
              <a:rPr sz="1350" spc="67" baseline="43209" dirty="0">
                <a:latin typeface="Calibri"/>
                <a:cs typeface="Calibri"/>
              </a:rPr>
              <a:t>1/2</a:t>
            </a:r>
            <a:r>
              <a:rPr sz="1550" i="1" spc="45" dirty="0">
                <a:latin typeface="Calibri"/>
                <a:cs typeface="Calibri"/>
              </a:rPr>
              <a:t>λ	</a:t>
            </a:r>
            <a:r>
              <a:rPr sz="1550" spc="30" dirty="0">
                <a:latin typeface="Calibri"/>
                <a:cs typeface="Calibri"/>
              </a:rPr>
              <a:t>and</a:t>
            </a:r>
            <a:endParaRPr sz="1550">
              <a:latin typeface="Calibri"/>
              <a:cs typeface="Calibri"/>
            </a:endParaRPr>
          </a:p>
          <a:p>
            <a:pPr marL="161290">
              <a:lnSpc>
                <a:spcPts val="755"/>
              </a:lnSpc>
              <a:tabLst>
                <a:tab pos="878205" algn="l"/>
              </a:tabLst>
            </a:pPr>
            <a:r>
              <a:rPr sz="900" spc="-10" dirty="0">
                <a:latin typeface="Calibri"/>
                <a:cs typeface="Calibri"/>
              </a:rPr>
              <a:t>1	1</a:t>
            </a:r>
            <a:endParaRPr sz="900">
              <a:latin typeface="Calibri"/>
              <a:cs typeface="Calibri"/>
            </a:endParaRPr>
          </a:p>
        </p:txBody>
      </p:sp>
      <p:sp>
        <p:nvSpPr>
          <p:cNvPr id="19" name="object 19"/>
          <p:cNvSpPr txBox="1"/>
          <p:nvPr/>
        </p:nvSpPr>
        <p:spPr>
          <a:xfrm>
            <a:off x="3830460" y="6825847"/>
            <a:ext cx="1052830" cy="405130"/>
          </a:xfrm>
          <a:prstGeom prst="rect">
            <a:avLst/>
          </a:prstGeom>
        </p:spPr>
        <p:txBody>
          <a:bodyPr vert="horz" wrap="square" lIns="0" tIns="12700" rIns="0" bIns="0" rtlCol="0">
            <a:spAutoFit/>
          </a:bodyPr>
          <a:lstStyle/>
          <a:p>
            <a:pPr marL="50800">
              <a:lnSpc>
                <a:spcPct val="100000"/>
              </a:lnSpc>
              <a:spcBef>
                <a:spcPts val="100"/>
              </a:spcBef>
            </a:pPr>
            <a:r>
              <a:rPr sz="2325" i="1" spc="277" baseline="-25089" dirty="0">
                <a:latin typeface="Calibri"/>
                <a:cs typeface="Calibri"/>
              </a:rPr>
              <a:t>λ </a:t>
            </a:r>
            <a:r>
              <a:rPr sz="2325" b="0" baseline="-25089" dirty="0">
                <a:latin typeface="Kozuka Gothic Pro EL"/>
                <a:cs typeface="Kozuka Gothic Pro EL"/>
              </a:rPr>
              <a:t>→</a:t>
            </a:r>
            <a:r>
              <a:rPr sz="2325" b="0" spc="202" baseline="-25089" dirty="0">
                <a:latin typeface="Kozuka Gothic Pro EL"/>
                <a:cs typeface="Kozuka Gothic Pro EL"/>
              </a:rPr>
              <a:t> </a:t>
            </a:r>
            <a:r>
              <a:rPr sz="2325" i="1" spc="22" baseline="-25089" dirty="0">
                <a:latin typeface="Calibri"/>
                <a:cs typeface="Calibri"/>
              </a:rPr>
              <a:t>c</a:t>
            </a:r>
            <a:r>
              <a:rPr sz="900" b="0" spc="15" dirty="0">
                <a:latin typeface="Kozuka Gothic Pro EL"/>
                <a:cs typeface="Kozuka Gothic Pro EL"/>
              </a:rPr>
              <a:t>−</a:t>
            </a:r>
            <a:r>
              <a:rPr sz="900" spc="15" dirty="0">
                <a:latin typeface="Calibri"/>
                <a:cs typeface="Calibri"/>
              </a:rPr>
              <a:t>1/2</a:t>
            </a:r>
            <a:r>
              <a:rPr sz="2325" i="1" spc="22" baseline="-25089" dirty="0">
                <a:latin typeface="Calibri"/>
                <a:cs typeface="Calibri"/>
              </a:rPr>
              <a:t>λ</a:t>
            </a:r>
            <a:endParaRPr sz="2325" baseline="-25089">
              <a:latin typeface="Calibri"/>
              <a:cs typeface="Calibri"/>
            </a:endParaRPr>
          </a:p>
          <a:p>
            <a:pPr marL="155575">
              <a:lnSpc>
                <a:spcPct val="100000"/>
              </a:lnSpc>
              <a:spcBef>
                <a:spcPts val="45"/>
              </a:spcBef>
              <a:tabLst>
                <a:tab pos="956944" algn="l"/>
              </a:tabLst>
            </a:pPr>
            <a:r>
              <a:rPr sz="900" spc="-10" dirty="0">
                <a:latin typeface="Calibri"/>
                <a:cs typeface="Calibri"/>
              </a:rPr>
              <a:t>2	2</a:t>
            </a:r>
            <a:endParaRPr sz="900">
              <a:latin typeface="Calibri"/>
              <a:cs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328111" y="963168"/>
            <a:ext cx="7407275" cy="695960"/>
          </a:xfrm>
          <a:prstGeom prst="rect">
            <a:avLst/>
          </a:prstGeom>
        </p:spPr>
        <p:txBody>
          <a:bodyPr vert="horz" wrap="square" lIns="0" tIns="12700" rIns="0" bIns="0" rtlCol="0">
            <a:spAutoFit/>
          </a:bodyPr>
          <a:lstStyle/>
          <a:p>
            <a:pPr marL="12700">
              <a:lnSpc>
                <a:spcPct val="100000"/>
              </a:lnSpc>
              <a:spcBef>
                <a:spcPts val="100"/>
              </a:spcBef>
            </a:pPr>
            <a:r>
              <a:rPr spc="-25" dirty="0"/>
              <a:t>Weight </a:t>
            </a:r>
            <a:r>
              <a:rPr spc="-20" dirty="0"/>
              <a:t>decay used </a:t>
            </a:r>
            <a:r>
              <a:rPr spc="-10" dirty="0"/>
              <a:t>in</a:t>
            </a:r>
            <a:r>
              <a:rPr spc="-140" dirty="0"/>
              <a:t> </a:t>
            </a:r>
            <a:r>
              <a:rPr spc="-20" dirty="0"/>
              <a:t>practice</a:t>
            </a:r>
          </a:p>
        </p:txBody>
      </p:sp>
      <p:sp>
        <p:nvSpPr>
          <p:cNvPr id="4" name="object 4"/>
          <p:cNvSpPr txBox="1"/>
          <p:nvPr/>
        </p:nvSpPr>
        <p:spPr>
          <a:xfrm>
            <a:off x="585723" y="2100072"/>
            <a:ext cx="8751570" cy="1945639"/>
          </a:xfrm>
          <a:prstGeom prst="rect">
            <a:avLst/>
          </a:prstGeom>
        </p:spPr>
        <p:txBody>
          <a:bodyPr vert="horz" wrap="square" lIns="0" tIns="22860" rIns="0" bIns="0" rtlCol="0">
            <a:spAutoFit/>
          </a:bodyPr>
          <a:lstStyle/>
          <a:p>
            <a:pPr marL="351155" marR="5080" indent="-339090">
              <a:lnSpc>
                <a:spcPct val="97900"/>
              </a:lnSpc>
              <a:spcBef>
                <a:spcPts val="180"/>
              </a:spcBef>
              <a:buChar char="•"/>
              <a:tabLst>
                <a:tab pos="351155" algn="l"/>
                <a:tab pos="351790" algn="l"/>
              </a:tabLst>
            </a:pPr>
            <a:r>
              <a:rPr sz="3200" spc="-20" dirty="0">
                <a:solidFill>
                  <a:srgbClr val="3333CC"/>
                </a:solidFill>
                <a:latin typeface="Arial"/>
                <a:cs typeface="Arial"/>
              </a:rPr>
              <a:t>Because </a:t>
            </a:r>
            <a:r>
              <a:rPr sz="3200" spc="-5" dirty="0">
                <a:solidFill>
                  <a:srgbClr val="3333CC"/>
                </a:solidFill>
                <a:latin typeface="Arial"/>
                <a:cs typeface="Arial"/>
              </a:rPr>
              <a:t>it </a:t>
            </a:r>
            <a:r>
              <a:rPr sz="3200" spc="-15" dirty="0">
                <a:solidFill>
                  <a:srgbClr val="3333CC"/>
                </a:solidFill>
                <a:latin typeface="Arial"/>
                <a:cs typeface="Arial"/>
              </a:rPr>
              <a:t>can be </a:t>
            </a:r>
            <a:r>
              <a:rPr sz="3200" spc="-20" dirty="0">
                <a:solidFill>
                  <a:srgbClr val="3333CC"/>
                </a:solidFill>
                <a:latin typeface="Arial"/>
                <a:cs typeface="Arial"/>
              </a:rPr>
              <a:t>expensive </a:t>
            </a:r>
            <a:r>
              <a:rPr sz="3200" spc="-10" dirty="0">
                <a:solidFill>
                  <a:srgbClr val="3333CC"/>
                </a:solidFill>
                <a:latin typeface="Arial"/>
                <a:cs typeface="Arial"/>
              </a:rPr>
              <a:t>to </a:t>
            </a:r>
            <a:r>
              <a:rPr sz="3200" spc="-20" dirty="0">
                <a:solidFill>
                  <a:srgbClr val="3333CC"/>
                </a:solidFill>
                <a:latin typeface="Arial"/>
                <a:cs typeface="Arial"/>
              </a:rPr>
              <a:t>search </a:t>
            </a:r>
            <a:r>
              <a:rPr sz="3200" spc="-15" dirty="0">
                <a:solidFill>
                  <a:srgbClr val="3333CC"/>
                </a:solidFill>
                <a:latin typeface="Arial"/>
                <a:cs typeface="Arial"/>
              </a:rPr>
              <a:t>for the  </a:t>
            </a:r>
            <a:r>
              <a:rPr sz="3200" spc="-20" dirty="0">
                <a:solidFill>
                  <a:srgbClr val="3333CC"/>
                </a:solidFill>
                <a:latin typeface="Arial"/>
                <a:cs typeface="Arial"/>
              </a:rPr>
              <a:t>correct value </a:t>
            </a:r>
            <a:r>
              <a:rPr sz="3200" spc="-15" dirty="0">
                <a:solidFill>
                  <a:srgbClr val="3333CC"/>
                </a:solidFill>
                <a:latin typeface="Arial"/>
                <a:cs typeface="Arial"/>
              </a:rPr>
              <a:t>of </a:t>
            </a:r>
            <a:r>
              <a:rPr sz="3200" spc="-20" dirty="0">
                <a:solidFill>
                  <a:srgbClr val="3333CC"/>
                </a:solidFill>
                <a:latin typeface="Arial"/>
                <a:cs typeface="Arial"/>
              </a:rPr>
              <a:t>multiple </a:t>
            </a:r>
            <a:r>
              <a:rPr sz="3200" spc="-25" dirty="0">
                <a:solidFill>
                  <a:srgbClr val="3333CC"/>
                </a:solidFill>
                <a:latin typeface="Arial"/>
                <a:cs typeface="Arial"/>
              </a:rPr>
              <a:t>hyperparameters, </a:t>
            </a:r>
            <a:r>
              <a:rPr sz="3200" spc="-5" dirty="0">
                <a:solidFill>
                  <a:srgbClr val="3333CC"/>
                </a:solidFill>
                <a:latin typeface="Arial"/>
                <a:cs typeface="Arial"/>
              </a:rPr>
              <a:t>it is  </a:t>
            </a:r>
            <a:r>
              <a:rPr sz="3200" spc="-15" dirty="0">
                <a:solidFill>
                  <a:srgbClr val="3333CC"/>
                </a:solidFill>
                <a:latin typeface="Arial"/>
                <a:cs typeface="Arial"/>
              </a:rPr>
              <a:t>still </a:t>
            </a:r>
            <a:r>
              <a:rPr sz="3200" spc="-20" dirty="0">
                <a:solidFill>
                  <a:srgbClr val="3333CC"/>
                </a:solidFill>
                <a:latin typeface="Arial"/>
                <a:cs typeface="Arial"/>
              </a:rPr>
              <a:t>reasonable </a:t>
            </a:r>
            <a:r>
              <a:rPr sz="3200" spc="-10" dirty="0">
                <a:solidFill>
                  <a:srgbClr val="3333CC"/>
                </a:solidFill>
                <a:latin typeface="Arial"/>
                <a:cs typeface="Arial"/>
              </a:rPr>
              <a:t>to </a:t>
            </a:r>
            <a:r>
              <a:rPr sz="3200" spc="-15" dirty="0">
                <a:solidFill>
                  <a:srgbClr val="3333CC"/>
                </a:solidFill>
                <a:latin typeface="Arial"/>
                <a:cs typeface="Arial"/>
              </a:rPr>
              <a:t>use </a:t>
            </a:r>
            <a:r>
              <a:rPr sz="3200" spc="-20" dirty="0">
                <a:solidFill>
                  <a:srgbClr val="3333CC"/>
                </a:solidFill>
                <a:latin typeface="Arial"/>
                <a:cs typeface="Arial"/>
              </a:rPr>
              <a:t>same weight decay </a:t>
            </a:r>
            <a:r>
              <a:rPr sz="3200" spc="-15" dirty="0">
                <a:solidFill>
                  <a:srgbClr val="3333CC"/>
                </a:solidFill>
                <a:latin typeface="Arial"/>
                <a:cs typeface="Arial"/>
              </a:rPr>
              <a:t>at</a:t>
            </a:r>
            <a:r>
              <a:rPr sz="3200" spc="-180" dirty="0">
                <a:solidFill>
                  <a:srgbClr val="3333CC"/>
                </a:solidFill>
                <a:latin typeface="Arial"/>
                <a:cs typeface="Arial"/>
              </a:rPr>
              <a:t> </a:t>
            </a:r>
            <a:r>
              <a:rPr sz="3200" spc="-15" dirty="0">
                <a:solidFill>
                  <a:srgbClr val="3333CC"/>
                </a:solidFill>
                <a:latin typeface="Arial"/>
                <a:cs typeface="Arial"/>
              </a:rPr>
              <a:t>all  </a:t>
            </a:r>
            <a:r>
              <a:rPr sz="3200" spc="-20" dirty="0">
                <a:solidFill>
                  <a:srgbClr val="3333CC"/>
                </a:solidFill>
                <a:latin typeface="Arial"/>
                <a:cs typeface="Arial"/>
              </a:rPr>
              <a:t>layers </a:t>
            </a:r>
            <a:r>
              <a:rPr sz="3200" spc="-10" dirty="0">
                <a:solidFill>
                  <a:srgbClr val="3333CC"/>
                </a:solidFill>
                <a:latin typeface="Arial"/>
                <a:cs typeface="Arial"/>
              </a:rPr>
              <a:t>to </a:t>
            </a:r>
            <a:r>
              <a:rPr sz="3200" spc="-25" dirty="0">
                <a:solidFill>
                  <a:srgbClr val="3333CC"/>
                </a:solidFill>
                <a:latin typeface="Arial"/>
                <a:cs typeface="Arial"/>
              </a:rPr>
              <a:t>reduce </a:t>
            </a:r>
            <a:r>
              <a:rPr sz="3200" spc="-20" dirty="0">
                <a:solidFill>
                  <a:srgbClr val="3333CC"/>
                </a:solidFill>
                <a:latin typeface="Arial"/>
                <a:cs typeface="Arial"/>
              </a:rPr>
              <a:t>search</a:t>
            </a:r>
            <a:r>
              <a:rPr sz="3200" spc="-110" dirty="0">
                <a:solidFill>
                  <a:srgbClr val="3333CC"/>
                </a:solidFill>
                <a:latin typeface="Arial"/>
                <a:cs typeface="Arial"/>
              </a:rPr>
              <a:t> </a:t>
            </a:r>
            <a:r>
              <a:rPr sz="3200" spc="-20" dirty="0">
                <a:solidFill>
                  <a:srgbClr val="3333CC"/>
                </a:solidFill>
                <a:latin typeface="Arial"/>
                <a:cs typeface="Arial"/>
              </a:rPr>
              <a:t>space</a:t>
            </a:r>
            <a:endParaRPr sz="3200">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577576" y="963168"/>
            <a:ext cx="7579123" cy="689932"/>
          </a:xfrm>
          <a:prstGeom prst="rect">
            <a:avLst/>
          </a:prstGeom>
        </p:spPr>
        <p:txBody>
          <a:bodyPr vert="horz" wrap="square" lIns="0" tIns="12700" rIns="0" bIns="0" rtlCol="0">
            <a:spAutoFit/>
          </a:bodyPr>
          <a:lstStyle/>
          <a:p>
            <a:pPr marL="25400">
              <a:lnSpc>
                <a:spcPct val="100000"/>
              </a:lnSpc>
              <a:spcBef>
                <a:spcPts val="100"/>
              </a:spcBef>
              <a:tabLst>
                <a:tab pos="669925" algn="l"/>
              </a:tabLst>
            </a:pPr>
            <a:r>
              <a:rPr i="1" spc="-15" dirty="0">
                <a:solidFill>
                  <a:srgbClr val="000000"/>
                </a:solidFill>
                <a:latin typeface="Times New Roman"/>
                <a:cs typeface="Times New Roman"/>
              </a:rPr>
              <a:t>L</a:t>
            </a:r>
            <a:r>
              <a:rPr sz="4350" spc="-22" baseline="24904" dirty="0">
                <a:solidFill>
                  <a:srgbClr val="000000"/>
                </a:solidFill>
                <a:latin typeface="Times New Roman"/>
                <a:cs typeface="Times New Roman"/>
              </a:rPr>
              <a:t>2	</a:t>
            </a:r>
            <a:r>
              <a:rPr lang="en-US" sz="4400" spc="-25" dirty="0"/>
              <a:t>Pa</a:t>
            </a:r>
            <a:r>
              <a:rPr sz="4400" spc="-25" dirty="0"/>
              <a:t>rameter</a:t>
            </a:r>
            <a:r>
              <a:rPr sz="4400" spc="-80" dirty="0"/>
              <a:t> </a:t>
            </a:r>
            <a:r>
              <a:rPr sz="4400" spc="-25" dirty="0"/>
              <a:t>Regularization</a:t>
            </a:r>
            <a:endParaRPr sz="4400" dirty="0">
              <a:latin typeface="Times New Roman"/>
              <a:cs typeface="Times New Roman"/>
            </a:endParaRPr>
          </a:p>
        </p:txBody>
      </p:sp>
      <p:sp>
        <p:nvSpPr>
          <p:cNvPr id="5" name="object 5"/>
          <p:cNvSpPr txBox="1"/>
          <p:nvPr/>
        </p:nvSpPr>
        <p:spPr>
          <a:xfrm>
            <a:off x="1037844" y="2017775"/>
            <a:ext cx="6370320" cy="1750695"/>
          </a:xfrm>
          <a:prstGeom prst="rect">
            <a:avLst/>
          </a:prstGeom>
        </p:spPr>
        <p:txBody>
          <a:bodyPr vert="horz" wrap="square" lIns="0" tIns="94615" rIns="0" bIns="0" rtlCol="0">
            <a:spAutoFit/>
          </a:bodyPr>
          <a:lstStyle/>
          <a:p>
            <a:pPr marL="351790" indent="-339090">
              <a:lnSpc>
                <a:spcPct val="100000"/>
              </a:lnSpc>
              <a:spcBef>
                <a:spcPts val="745"/>
              </a:spcBef>
              <a:buChar char="•"/>
              <a:tabLst>
                <a:tab pos="351155" algn="l"/>
                <a:tab pos="351790" algn="l"/>
              </a:tabLst>
            </a:pPr>
            <a:r>
              <a:rPr sz="3200" spc="-20" dirty="0">
                <a:solidFill>
                  <a:srgbClr val="3333CC"/>
                </a:solidFill>
                <a:latin typeface="Arial"/>
                <a:cs typeface="Arial"/>
              </a:rPr>
              <a:t>Simplest and most </a:t>
            </a:r>
            <a:r>
              <a:rPr sz="3200" spc="-25" dirty="0">
                <a:solidFill>
                  <a:srgbClr val="3333CC"/>
                </a:solidFill>
                <a:latin typeface="Arial"/>
                <a:cs typeface="Arial"/>
              </a:rPr>
              <a:t>common</a:t>
            </a:r>
            <a:endParaRPr sz="3200" dirty="0">
              <a:latin typeface="Arial"/>
              <a:cs typeface="Arial"/>
            </a:endParaRPr>
          </a:p>
          <a:p>
            <a:pPr marL="351790" indent="-339090">
              <a:lnSpc>
                <a:spcPct val="100000"/>
              </a:lnSpc>
              <a:spcBef>
                <a:spcPts val="650"/>
              </a:spcBef>
              <a:buChar char="•"/>
              <a:tabLst>
                <a:tab pos="351155" algn="l"/>
                <a:tab pos="351790" algn="l"/>
              </a:tabLst>
            </a:pPr>
            <a:r>
              <a:rPr lang="en-US" sz="3200" spc="-15" dirty="0">
                <a:solidFill>
                  <a:srgbClr val="3333CC"/>
                </a:solidFill>
                <a:latin typeface="Arial"/>
                <a:cs typeface="Arial"/>
              </a:rPr>
              <a:t>Denoted as</a:t>
            </a:r>
            <a:r>
              <a:rPr sz="3200" spc="-15" dirty="0">
                <a:solidFill>
                  <a:srgbClr val="3333CC"/>
                </a:solidFill>
                <a:latin typeface="Arial"/>
                <a:cs typeface="Arial"/>
              </a:rPr>
              <a:t> </a:t>
            </a:r>
            <a:r>
              <a:rPr sz="3200" i="1" spc="-20" dirty="0">
                <a:solidFill>
                  <a:srgbClr val="3333CC"/>
                </a:solidFill>
                <a:latin typeface="Arial"/>
                <a:cs typeface="Arial"/>
              </a:rPr>
              <a:t>Weight</a:t>
            </a:r>
            <a:r>
              <a:rPr sz="3200" i="1" spc="-65" dirty="0">
                <a:solidFill>
                  <a:srgbClr val="3333CC"/>
                </a:solidFill>
                <a:latin typeface="Arial"/>
                <a:cs typeface="Arial"/>
              </a:rPr>
              <a:t> </a:t>
            </a:r>
            <a:r>
              <a:rPr sz="3200" i="1" spc="-20" dirty="0">
                <a:solidFill>
                  <a:srgbClr val="3333CC"/>
                </a:solidFill>
                <a:latin typeface="Arial"/>
                <a:cs typeface="Arial"/>
              </a:rPr>
              <a:t>decay</a:t>
            </a:r>
            <a:endParaRPr sz="3200" dirty="0">
              <a:latin typeface="Arial"/>
              <a:cs typeface="Arial"/>
            </a:endParaRPr>
          </a:p>
          <a:p>
            <a:pPr marL="351790" indent="-339090">
              <a:lnSpc>
                <a:spcPct val="100000"/>
              </a:lnSpc>
              <a:spcBef>
                <a:spcPts val="770"/>
              </a:spcBef>
              <a:buChar char="•"/>
              <a:tabLst>
                <a:tab pos="351155" algn="l"/>
                <a:tab pos="351790" algn="l"/>
              </a:tabLst>
            </a:pPr>
            <a:r>
              <a:rPr sz="3200" spc="-15" dirty="0">
                <a:solidFill>
                  <a:srgbClr val="3333CC"/>
                </a:solidFill>
                <a:latin typeface="Arial"/>
                <a:cs typeface="Arial"/>
              </a:rPr>
              <a:t>Drives </a:t>
            </a:r>
            <a:r>
              <a:rPr sz="3200" spc="-20" dirty="0">
                <a:solidFill>
                  <a:srgbClr val="3333CC"/>
                </a:solidFill>
                <a:latin typeface="Arial"/>
                <a:cs typeface="Arial"/>
              </a:rPr>
              <a:t>weights closer </a:t>
            </a:r>
            <a:r>
              <a:rPr sz="3200" spc="-10" dirty="0">
                <a:solidFill>
                  <a:srgbClr val="3333CC"/>
                </a:solidFill>
                <a:latin typeface="Arial"/>
                <a:cs typeface="Arial"/>
              </a:rPr>
              <a:t>to </a:t>
            </a:r>
            <a:r>
              <a:rPr sz="3200" spc="-15" dirty="0">
                <a:solidFill>
                  <a:srgbClr val="3333CC"/>
                </a:solidFill>
                <a:latin typeface="Arial"/>
                <a:cs typeface="Arial"/>
              </a:rPr>
              <a:t>the</a:t>
            </a:r>
            <a:r>
              <a:rPr sz="3200" spc="-120" dirty="0">
                <a:solidFill>
                  <a:srgbClr val="3333CC"/>
                </a:solidFill>
                <a:latin typeface="Arial"/>
                <a:cs typeface="Arial"/>
              </a:rPr>
              <a:t> </a:t>
            </a:r>
            <a:r>
              <a:rPr sz="3200" spc="-15" dirty="0">
                <a:solidFill>
                  <a:srgbClr val="3333CC"/>
                </a:solidFill>
                <a:latin typeface="Arial"/>
                <a:cs typeface="Arial"/>
              </a:rPr>
              <a:t>origin</a:t>
            </a:r>
            <a:endParaRPr sz="3200" dirty="0">
              <a:latin typeface="Arial"/>
              <a:cs typeface="Arial"/>
            </a:endParaRPr>
          </a:p>
        </p:txBody>
      </p:sp>
      <p:sp>
        <p:nvSpPr>
          <p:cNvPr id="6" name="object 6"/>
          <p:cNvSpPr txBox="1"/>
          <p:nvPr/>
        </p:nvSpPr>
        <p:spPr>
          <a:xfrm>
            <a:off x="1489963" y="3812032"/>
            <a:ext cx="5150485" cy="873125"/>
          </a:xfrm>
          <a:prstGeom prst="rect">
            <a:avLst/>
          </a:prstGeom>
        </p:spPr>
        <p:txBody>
          <a:bodyPr vert="horz" wrap="square" lIns="0" tIns="31750" rIns="0" bIns="0" rtlCol="0">
            <a:spAutoFit/>
          </a:bodyPr>
          <a:lstStyle/>
          <a:p>
            <a:pPr marL="295275" marR="5080" indent="-282575">
              <a:lnSpc>
                <a:spcPts val="3310"/>
              </a:lnSpc>
              <a:spcBef>
                <a:spcPts val="250"/>
              </a:spcBef>
            </a:pPr>
            <a:r>
              <a:rPr sz="2800" dirty="0">
                <a:solidFill>
                  <a:srgbClr val="336600"/>
                </a:solidFill>
                <a:latin typeface="Arial"/>
                <a:cs typeface="Arial"/>
              </a:rPr>
              <a:t>– </a:t>
            </a:r>
            <a:r>
              <a:rPr lang="en-US" sz="2800" spc="-10" dirty="0">
                <a:solidFill>
                  <a:srgbClr val="336600"/>
                </a:solidFill>
                <a:latin typeface="Arial"/>
                <a:cs typeface="Arial"/>
              </a:rPr>
              <a:t>adds</a:t>
            </a:r>
            <a:r>
              <a:rPr sz="2800" spc="-15" dirty="0">
                <a:solidFill>
                  <a:srgbClr val="336600"/>
                </a:solidFill>
                <a:latin typeface="Arial"/>
                <a:cs typeface="Arial"/>
              </a:rPr>
              <a:t> </a:t>
            </a:r>
            <a:r>
              <a:rPr sz="2800" dirty="0">
                <a:solidFill>
                  <a:srgbClr val="336600"/>
                </a:solidFill>
                <a:latin typeface="Arial"/>
                <a:cs typeface="Arial"/>
              </a:rPr>
              <a:t>a </a:t>
            </a:r>
            <a:r>
              <a:rPr sz="2800" spc="-15" dirty="0">
                <a:solidFill>
                  <a:srgbClr val="336600"/>
                </a:solidFill>
                <a:latin typeface="Arial"/>
                <a:cs typeface="Arial"/>
              </a:rPr>
              <a:t>regularization</a:t>
            </a:r>
            <a:r>
              <a:rPr sz="2800" spc="-210" dirty="0">
                <a:solidFill>
                  <a:srgbClr val="336600"/>
                </a:solidFill>
                <a:latin typeface="Arial"/>
                <a:cs typeface="Arial"/>
              </a:rPr>
              <a:t> </a:t>
            </a:r>
            <a:r>
              <a:rPr sz="2800" spc="-10" dirty="0">
                <a:solidFill>
                  <a:srgbClr val="336600"/>
                </a:solidFill>
                <a:latin typeface="Arial"/>
                <a:cs typeface="Arial"/>
              </a:rPr>
              <a:t>term to the </a:t>
            </a:r>
            <a:r>
              <a:rPr sz="2800" spc="-15" dirty="0">
                <a:solidFill>
                  <a:srgbClr val="336600"/>
                </a:solidFill>
                <a:latin typeface="Arial"/>
                <a:cs typeface="Arial"/>
              </a:rPr>
              <a:t>objectve</a:t>
            </a:r>
            <a:r>
              <a:rPr sz="2800" spc="-70" dirty="0">
                <a:solidFill>
                  <a:srgbClr val="336600"/>
                </a:solidFill>
                <a:latin typeface="Arial"/>
                <a:cs typeface="Arial"/>
              </a:rPr>
              <a:t> </a:t>
            </a:r>
            <a:r>
              <a:rPr sz="2800" spc="-15" dirty="0">
                <a:solidFill>
                  <a:srgbClr val="336600"/>
                </a:solidFill>
                <a:latin typeface="Arial"/>
                <a:cs typeface="Arial"/>
              </a:rPr>
              <a:t>function</a:t>
            </a:r>
            <a:endParaRPr sz="2800" dirty="0">
              <a:latin typeface="Arial"/>
              <a:cs typeface="Arial"/>
            </a:endParaRPr>
          </a:p>
        </p:txBody>
      </p:sp>
      <p:sp>
        <p:nvSpPr>
          <p:cNvPr id="7" name="object 7"/>
          <p:cNvSpPr txBox="1"/>
          <p:nvPr/>
        </p:nvSpPr>
        <p:spPr>
          <a:xfrm>
            <a:off x="1037844" y="4751832"/>
            <a:ext cx="7749540" cy="2005677"/>
          </a:xfrm>
          <a:prstGeom prst="rect">
            <a:avLst/>
          </a:prstGeom>
        </p:spPr>
        <p:txBody>
          <a:bodyPr vert="horz" wrap="square" lIns="0" tIns="30480" rIns="0" bIns="0" rtlCol="0">
            <a:spAutoFit/>
          </a:bodyPr>
          <a:lstStyle/>
          <a:p>
            <a:pPr marL="351790" marR="5080" indent="-339090">
              <a:lnSpc>
                <a:spcPts val="3820"/>
              </a:lnSpc>
              <a:spcBef>
                <a:spcPts val="240"/>
              </a:spcBef>
              <a:buChar char="•"/>
              <a:tabLst>
                <a:tab pos="351155" algn="l"/>
                <a:tab pos="351790" algn="l"/>
              </a:tabLst>
            </a:pPr>
            <a:r>
              <a:rPr sz="3200" spc="-10" dirty="0">
                <a:solidFill>
                  <a:srgbClr val="3333CC"/>
                </a:solidFill>
                <a:latin typeface="Arial"/>
                <a:cs typeface="Arial"/>
              </a:rPr>
              <a:t>In </a:t>
            </a:r>
            <a:r>
              <a:rPr lang="en-US" sz="3200" spc="-20" dirty="0">
                <a:solidFill>
                  <a:srgbClr val="3333CC"/>
                </a:solidFill>
                <a:latin typeface="Arial"/>
                <a:cs typeface="Arial"/>
              </a:rPr>
              <a:t>statistics </a:t>
            </a:r>
            <a:r>
              <a:rPr sz="3200" spc="-15" dirty="0">
                <a:solidFill>
                  <a:srgbClr val="3333CC"/>
                </a:solidFill>
                <a:latin typeface="Arial"/>
                <a:cs typeface="Arial"/>
              </a:rPr>
              <a:t>also </a:t>
            </a:r>
            <a:r>
              <a:rPr sz="3200" spc="-25" dirty="0">
                <a:solidFill>
                  <a:srgbClr val="3333CC"/>
                </a:solidFill>
                <a:latin typeface="Arial"/>
                <a:cs typeface="Arial"/>
              </a:rPr>
              <a:t>known </a:t>
            </a:r>
            <a:r>
              <a:rPr sz="3200" spc="-15" dirty="0">
                <a:solidFill>
                  <a:srgbClr val="3333CC"/>
                </a:solidFill>
                <a:latin typeface="Arial"/>
                <a:cs typeface="Arial"/>
              </a:rPr>
              <a:t>as</a:t>
            </a:r>
            <a:r>
              <a:rPr sz="3200" spc="-145" dirty="0">
                <a:solidFill>
                  <a:srgbClr val="3333CC"/>
                </a:solidFill>
                <a:latin typeface="Arial"/>
                <a:cs typeface="Arial"/>
              </a:rPr>
              <a:t> </a:t>
            </a:r>
            <a:r>
              <a:rPr sz="3200" i="1" spc="-20" dirty="0">
                <a:latin typeface="Arial"/>
                <a:cs typeface="Arial"/>
              </a:rPr>
              <a:t>ridge  regression</a:t>
            </a:r>
            <a:r>
              <a:rPr sz="3200" i="1" spc="-20" dirty="0">
                <a:solidFill>
                  <a:srgbClr val="3333CC"/>
                </a:solidFill>
                <a:latin typeface="Arial"/>
                <a:cs typeface="Arial"/>
              </a:rPr>
              <a:t> </a:t>
            </a:r>
            <a:r>
              <a:rPr sz="3200" spc="-15" dirty="0">
                <a:solidFill>
                  <a:srgbClr val="3333CC"/>
                </a:solidFill>
                <a:latin typeface="Arial"/>
                <a:cs typeface="Arial"/>
              </a:rPr>
              <a:t>or </a:t>
            </a:r>
            <a:r>
              <a:rPr sz="3200" i="1" spc="-20" dirty="0">
                <a:latin typeface="Arial"/>
                <a:cs typeface="Arial"/>
              </a:rPr>
              <a:t>Tikhonov</a:t>
            </a:r>
            <a:r>
              <a:rPr sz="3200" i="1" spc="-75" dirty="0">
                <a:latin typeface="Arial"/>
                <a:cs typeface="Arial"/>
              </a:rPr>
              <a:t> </a:t>
            </a:r>
            <a:r>
              <a:rPr sz="3200" i="1" spc="-20" dirty="0">
                <a:latin typeface="Arial"/>
                <a:cs typeface="Arial"/>
              </a:rPr>
              <a:t>regularization</a:t>
            </a:r>
            <a:endParaRPr lang="en-US" sz="3200" i="1" spc="-20" dirty="0">
              <a:latin typeface="Arial"/>
              <a:cs typeface="Arial"/>
            </a:endParaRPr>
          </a:p>
          <a:p>
            <a:pPr marL="351790" marR="5080" indent="-339090">
              <a:lnSpc>
                <a:spcPts val="3820"/>
              </a:lnSpc>
              <a:spcBef>
                <a:spcPts val="240"/>
              </a:spcBef>
              <a:buChar char="•"/>
              <a:tabLst>
                <a:tab pos="351155" algn="l"/>
                <a:tab pos="351790" algn="l"/>
              </a:tabLst>
            </a:pPr>
            <a:r>
              <a:rPr lang="en-US" sz="3200" spc="-20" dirty="0">
                <a:solidFill>
                  <a:srgbClr val="3333CC"/>
                </a:solidFill>
                <a:latin typeface="Arial"/>
                <a:cs typeface="Arial"/>
              </a:rPr>
              <a:t>Used for regularization of ill posed problems</a:t>
            </a:r>
            <a:endParaRPr sz="3200" dirty="0">
              <a:latin typeface="Arial"/>
              <a:cs typeface="Arial"/>
            </a:endParaRPr>
          </a:p>
        </p:txBody>
      </p:sp>
      <p:pic>
        <p:nvPicPr>
          <p:cNvPr id="14" name="Picture 13">
            <a:extLst>
              <a:ext uri="{FF2B5EF4-FFF2-40B4-BE49-F238E27FC236}">
                <a16:creationId xmlns:a16="http://schemas.microsoft.com/office/drawing/2014/main" id="{F4151389-51F7-7F43-8D85-67161CE5F9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5708" y="3689815"/>
            <a:ext cx="2247900" cy="10541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308100" y="685800"/>
            <a:ext cx="8534400" cy="689932"/>
          </a:xfrm>
          <a:prstGeom prst="rect">
            <a:avLst/>
          </a:prstGeom>
        </p:spPr>
        <p:txBody>
          <a:bodyPr vert="horz" wrap="square" lIns="0" tIns="12700" rIns="0" bIns="0" rtlCol="0">
            <a:spAutoFit/>
          </a:bodyPr>
          <a:lstStyle/>
          <a:p>
            <a:pPr marL="12700">
              <a:lnSpc>
                <a:spcPct val="100000"/>
              </a:lnSpc>
              <a:spcBef>
                <a:spcPts val="100"/>
              </a:spcBef>
            </a:pPr>
            <a:r>
              <a:rPr lang="en-US" spc="-25" dirty="0"/>
              <a:t>Ill-posed vs Well-posed Problems</a:t>
            </a:r>
            <a:endParaRPr spc="-20" dirty="0"/>
          </a:p>
        </p:txBody>
      </p:sp>
    </p:spTree>
    <p:extLst>
      <p:ext uri="{BB962C8B-B14F-4D97-AF65-F5344CB8AC3E}">
        <p14:creationId xmlns:p14="http://schemas.microsoft.com/office/powerpoint/2010/main" val="2322113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308100" y="685800"/>
            <a:ext cx="8534400" cy="689932"/>
          </a:xfrm>
          <a:prstGeom prst="rect">
            <a:avLst/>
          </a:prstGeom>
        </p:spPr>
        <p:txBody>
          <a:bodyPr vert="horz" wrap="square" lIns="0" tIns="12700" rIns="0" bIns="0" rtlCol="0">
            <a:spAutoFit/>
          </a:bodyPr>
          <a:lstStyle/>
          <a:p>
            <a:pPr marL="12700">
              <a:lnSpc>
                <a:spcPct val="100000"/>
              </a:lnSpc>
              <a:spcBef>
                <a:spcPts val="100"/>
              </a:spcBef>
            </a:pPr>
            <a:r>
              <a:rPr lang="en-US" spc="-25" dirty="0"/>
              <a:t>Ill-posed vs Well-posed Problems</a:t>
            </a:r>
            <a:endParaRPr spc="-20" dirty="0"/>
          </a:p>
        </p:txBody>
      </p:sp>
      <p:sp>
        <p:nvSpPr>
          <p:cNvPr id="4" name="object 4"/>
          <p:cNvSpPr txBox="1"/>
          <p:nvPr/>
        </p:nvSpPr>
        <p:spPr>
          <a:xfrm>
            <a:off x="689919" y="1676400"/>
            <a:ext cx="8751570" cy="4520084"/>
          </a:xfrm>
          <a:prstGeom prst="rect">
            <a:avLst/>
          </a:prstGeom>
        </p:spPr>
        <p:txBody>
          <a:bodyPr vert="horz" wrap="square" lIns="0" tIns="22860" rIns="0" bIns="0" rtlCol="0">
            <a:spAutoFit/>
          </a:bodyPr>
          <a:lstStyle/>
          <a:p>
            <a:pPr marL="351155" marR="5080" indent="-339090">
              <a:lnSpc>
                <a:spcPct val="97900"/>
              </a:lnSpc>
              <a:spcBef>
                <a:spcPts val="180"/>
              </a:spcBef>
              <a:buChar char="•"/>
              <a:tabLst>
                <a:tab pos="351155" algn="l"/>
                <a:tab pos="351790" algn="l"/>
              </a:tabLst>
            </a:pPr>
            <a:r>
              <a:rPr lang="en-US" sz="3200" spc="-20" dirty="0">
                <a:solidFill>
                  <a:srgbClr val="3333CC"/>
                </a:solidFill>
                <a:latin typeface="Arial"/>
                <a:cs typeface="Arial"/>
              </a:rPr>
              <a:t>A problem is well-posed if its solution:</a:t>
            </a:r>
          </a:p>
          <a:p>
            <a:pPr marL="808355" marR="5080" lvl="1" indent="-339090">
              <a:lnSpc>
                <a:spcPct val="97900"/>
              </a:lnSpc>
              <a:spcBef>
                <a:spcPts val="180"/>
              </a:spcBef>
              <a:buChar char="•"/>
              <a:tabLst>
                <a:tab pos="351155" algn="l"/>
                <a:tab pos="351790" algn="l"/>
              </a:tabLst>
            </a:pPr>
            <a:r>
              <a:rPr lang="en-US" sz="3200" spc="-20" dirty="0">
                <a:solidFill>
                  <a:srgbClr val="3333CC"/>
                </a:solidFill>
                <a:latin typeface="Arial"/>
                <a:cs typeface="Arial"/>
              </a:rPr>
              <a:t>Exists</a:t>
            </a:r>
          </a:p>
          <a:p>
            <a:pPr marL="808355" marR="5080" lvl="1" indent="-339090">
              <a:lnSpc>
                <a:spcPct val="97900"/>
              </a:lnSpc>
              <a:spcBef>
                <a:spcPts val="180"/>
              </a:spcBef>
              <a:buChar char="•"/>
              <a:tabLst>
                <a:tab pos="351155" algn="l"/>
                <a:tab pos="351790" algn="l"/>
              </a:tabLst>
            </a:pPr>
            <a:r>
              <a:rPr lang="en-US" sz="3200" spc="-20" dirty="0">
                <a:solidFill>
                  <a:srgbClr val="3333CC"/>
                </a:solidFill>
                <a:latin typeface="Arial"/>
                <a:cs typeface="Arial"/>
              </a:rPr>
              <a:t>Is unique</a:t>
            </a:r>
          </a:p>
          <a:p>
            <a:pPr marL="808355" marR="5080" lvl="1" indent="-339090">
              <a:lnSpc>
                <a:spcPct val="97900"/>
              </a:lnSpc>
              <a:spcBef>
                <a:spcPts val="180"/>
              </a:spcBef>
              <a:buChar char="•"/>
              <a:tabLst>
                <a:tab pos="351155" algn="l"/>
                <a:tab pos="351790" algn="l"/>
              </a:tabLst>
            </a:pPr>
            <a:r>
              <a:rPr lang="en-US" sz="3200" spc="-20" dirty="0">
                <a:solidFill>
                  <a:srgbClr val="3333CC"/>
                </a:solidFill>
                <a:latin typeface="Arial"/>
                <a:cs typeface="Arial"/>
              </a:rPr>
              <a:t>Depends continuously on the data (e.g. it is stable)</a:t>
            </a:r>
          </a:p>
          <a:p>
            <a:pPr marL="351155" marR="5080" indent="-339090">
              <a:lnSpc>
                <a:spcPct val="97900"/>
              </a:lnSpc>
              <a:spcBef>
                <a:spcPts val="180"/>
              </a:spcBef>
              <a:buChar char="•"/>
              <a:tabLst>
                <a:tab pos="351155" algn="l"/>
                <a:tab pos="351790" algn="l"/>
              </a:tabLst>
            </a:pPr>
            <a:r>
              <a:rPr lang="en-US" sz="3200" spc="-20" dirty="0">
                <a:solidFill>
                  <a:srgbClr val="3333CC"/>
                </a:solidFill>
                <a:latin typeface="Arial"/>
                <a:cs typeface="Arial"/>
              </a:rPr>
              <a:t>A problem is ill-posed if it is not well posed</a:t>
            </a:r>
          </a:p>
          <a:p>
            <a:pPr marL="808355" marR="5080" lvl="1" indent="-339090">
              <a:lnSpc>
                <a:spcPct val="97900"/>
              </a:lnSpc>
              <a:spcBef>
                <a:spcPts val="180"/>
              </a:spcBef>
              <a:buChar char="•"/>
              <a:tabLst>
                <a:tab pos="351155" algn="l"/>
                <a:tab pos="351790" algn="l"/>
              </a:tabLst>
            </a:pPr>
            <a:r>
              <a:rPr lang="en-US" sz="3200" spc="-20" dirty="0">
                <a:solidFill>
                  <a:srgbClr val="3333CC"/>
                </a:solidFill>
                <a:latin typeface="Arial"/>
                <a:cs typeface="Arial"/>
              </a:rPr>
              <a:t>Well-</a:t>
            </a:r>
            <a:r>
              <a:rPr lang="en-US" sz="3200" spc="-20" dirty="0" err="1">
                <a:solidFill>
                  <a:srgbClr val="3333CC"/>
                </a:solidFill>
                <a:latin typeface="Arial"/>
                <a:cs typeface="Arial"/>
              </a:rPr>
              <a:t>posedness</a:t>
            </a:r>
            <a:r>
              <a:rPr lang="en-US" sz="3200" spc="-20" dirty="0">
                <a:solidFill>
                  <a:srgbClr val="3333CC"/>
                </a:solidFill>
                <a:latin typeface="Arial"/>
                <a:cs typeface="Arial"/>
              </a:rPr>
              <a:t> is mainly used to mean stability of the solution</a:t>
            </a:r>
          </a:p>
          <a:p>
            <a:pPr marL="808355" marR="5080" lvl="1" indent="-339090">
              <a:lnSpc>
                <a:spcPct val="97900"/>
              </a:lnSpc>
              <a:spcBef>
                <a:spcPts val="180"/>
              </a:spcBef>
              <a:buChar char="•"/>
              <a:tabLst>
                <a:tab pos="351155" algn="l"/>
                <a:tab pos="351790" algn="l"/>
              </a:tabLst>
            </a:pPr>
            <a:r>
              <a:rPr lang="en-US" sz="3200" spc="-20" dirty="0">
                <a:solidFill>
                  <a:srgbClr val="3333CC"/>
                </a:solidFill>
                <a:latin typeface="Arial"/>
                <a:cs typeface="Arial"/>
              </a:rPr>
              <a:t>Noisy problems</a:t>
            </a:r>
            <a:endParaRPr sz="3200" dirty="0">
              <a:latin typeface="Arial"/>
              <a:cs typeface="Arial"/>
            </a:endParaRPr>
          </a:p>
        </p:txBody>
      </p:sp>
      <p:sp>
        <p:nvSpPr>
          <p:cNvPr id="6" name="TextBox 5">
            <a:extLst>
              <a:ext uri="{FF2B5EF4-FFF2-40B4-BE49-F238E27FC236}">
                <a16:creationId xmlns:a16="http://schemas.microsoft.com/office/drawing/2014/main" id="{EFE8823E-E682-5C41-BCB7-E01F48C2A37A}"/>
              </a:ext>
            </a:extLst>
          </p:cNvPr>
          <p:cNvSpPr txBox="1"/>
          <p:nvPr/>
        </p:nvSpPr>
        <p:spPr>
          <a:xfrm>
            <a:off x="5065704" y="6477000"/>
            <a:ext cx="2739724" cy="523220"/>
          </a:xfrm>
          <a:prstGeom prst="rect">
            <a:avLst/>
          </a:prstGeom>
          <a:noFill/>
        </p:spPr>
        <p:txBody>
          <a:bodyPr wrap="none" rtlCol="0">
            <a:spAutoFit/>
          </a:bodyPr>
          <a:lstStyle/>
          <a:p>
            <a:r>
              <a:rPr lang="en-US" sz="2800" dirty="0"/>
              <a:t>Hadamard (1903)</a:t>
            </a:r>
          </a:p>
        </p:txBody>
      </p:sp>
    </p:spTree>
    <p:extLst>
      <p:ext uri="{BB962C8B-B14F-4D97-AF65-F5344CB8AC3E}">
        <p14:creationId xmlns:p14="http://schemas.microsoft.com/office/powerpoint/2010/main" val="22883943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308100" y="685800"/>
            <a:ext cx="8133389" cy="689932"/>
          </a:xfrm>
          <a:prstGeom prst="rect">
            <a:avLst/>
          </a:prstGeom>
        </p:spPr>
        <p:txBody>
          <a:bodyPr vert="horz" wrap="square" lIns="0" tIns="12700" rIns="0" bIns="0" rtlCol="0">
            <a:spAutoFit/>
          </a:bodyPr>
          <a:lstStyle/>
          <a:p>
            <a:pPr marL="12700">
              <a:lnSpc>
                <a:spcPct val="100000"/>
              </a:lnSpc>
              <a:spcBef>
                <a:spcPts val="100"/>
              </a:spcBef>
            </a:pPr>
            <a:r>
              <a:rPr lang="en-US" spc="-25" dirty="0"/>
              <a:t>Ill-posed Problems</a:t>
            </a:r>
            <a:endParaRPr spc="-20" dirty="0"/>
          </a:p>
        </p:txBody>
      </p:sp>
      <p:sp>
        <p:nvSpPr>
          <p:cNvPr id="4" name="object 4"/>
          <p:cNvSpPr txBox="1"/>
          <p:nvPr/>
        </p:nvSpPr>
        <p:spPr>
          <a:xfrm>
            <a:off x="689919" y="1676400"/>
            <a:ext cx="8751570" cy="5536516"/>
          </a:xfrm>
          <a:prstGeom prst="rect">
            <a:avLst/>
          </a:prstGeom>
        </p:spPr>
        <p:txBody>
          <a:bodyPr vert="horz" wrap="square" lIns="0" tIns="22860" rIns="0" bIns="0" rtlCol="0">
            <a:spAutoFit/>
          </a:bodyPr>
          <a:lstStyle/>
          <a:p>
            <a:pPr marL="351155" marR="5080" indent="-339090">
              <a:lnSpc>
                <a:spcPct val="97900"/>
              </a:lnSpc>
              <a:spcBef>
                <a:spcPts val="180"/>
              </a:spcBef>
              <a:buChar char="•"/>
              <a:tabLst>
                <a:tab pos="351155" algn="l"/>
                <a:tab pos="351790" algn="l"/>
              </a:tabLst>
            </a:pPr>
            <a:r>
              <a:rPr lang="en-US" sz="3200" spc="-20" dirty="0">
                <a:solidFill>
                  <a:srgbClr val="3333CC"/>
                </a:solidFill>
                <a:latin typeface="Arial"/>
                <a:cs typeface="Arial"/>
              </a:rPr>
              <a:t>There are many problems for which we no specific algorithms</a:t>
            </a:r>
          </a:p>
          <a:p>
            <a:pPr marL="351155" marR="5080" indent="-339090">
              <a:lnSpc>
                <a:spcPct val="97900"/>
              </a:lnSpc>
              <a:spcBef>
                <a:spcPts val="180"/>
              </a:spcBef>
              <a:buChar char="•"/>
              <a:tabLst>
                <a:tab pos="351155" algn="l"/>
                <a:tab pos="351790" algn="l"/>
              </a:tabLst>
            </a:pPr>
            <a:r>
              <a:rPr lang="en-US" sz="3200" spc="-20" dirty="0">
                <a:solidFill>
                  <a:srgbClr val="3333CC"/>
                </a:solidFill>
                <a:latin typeface="Arial"/>
                <a:cs typeface="Arial"/>
              </a:rPr>
              <a:t>Some problems don’t even have a clean understanding of the domain</a:t>
            </a:r>
          </a:p>
          <a:p>
            <a:pPr marL="808355" marR="5080" lvl="1" indent="-339090">
              <a:lnSpc>
                <a:spcPct val="97900"/>
              </a:lnSpc>
              <a:spcBef>
                <a:spcPts val="180"/>
              </a:spcBef>
              <a:buChar char="•"/>
              <a:tabLst>
                <a:tab pos="351155" algn="l"/>
                <a:tab pos="351790" algn="l"/>
              </a:tabLst>
            </a:pPr>
            <a:r>
              <a:rPr lang="en-US" sz="3200" spc="-20" dirty="0">
                <a:solidFill>
                  <a:srgbClr val="3333CC"/>
                </a:solidFill>
                <a:latin typeface="Arial"/>
                <a:cs typeface="Arial"/>
              </a:rPr>
              <a:t>-&gt; Interested only in approximate solutions</a:t>
            </a:r>
          </a:p>
          <a:p>
            <a:pPr marL="351155" marR="5080" indent="-339090">
              <a:lnSpc>
                <a:spcPct val="97900"/>
              </a:lnSpc>
              <a:spcBef>
                <a:spcPts val="180"/>
              </a:spcBef>
              <a:buChar char="•"/>
              <a:tabLst>
                <a:tab pos="351155" algn="l"/>
                <a:tab pos="351790" algn="l"/>
              </a:tabLst>
            </a:pPr>
            <a:r>
              <a:rPr lang="en-US" sz="3200" spc="-20" dirty="0">
                <a:solidFill>
                  <a:srgbClr val="3333CC"/>
                </a:solidFill>
                <a:latin typeface="Arial"/>
                <a:cs typeface="Arial"/>
              </a:rPr>
              <a:t>Many AI and ML problems are like this</a:t>
            </a:r>
          </a:p>
          <a:p>
            <a:pPr marL="808355" marR="5080" lvl="1" indent="-339090">
              <a:lnSpc>
                <a:spcPct val="97900"/>
              </a:lnSpc>
              <a:spcBef>
                <a:spcPts val="180"/>
              </a:spcBef>
              <a:buChar char="•"/>
              <a:tabLst>
                <a:tab pos="351155" algn="l"/>
                <a:tab pos="351790" algn="l"/>
              </a:tabLst>
            </a:pPr>
            <a:r>
              <a:rPr lang="en-US" sz="3200" spc="-20" dirty="0">
                <a:solidFill>
                  <a:srgbClr val="3333CC"/>
                </a:solidFill>
                <a:latin typeface="Arial"/>
                <a:cs typeface="Arial"/>
              </a:rPr>
              <a:t>Vision</a:t>
            </a:r>
          </a:p>
          <a:p>
            <a:pPr marL="808355" marR="5080" lvl="1" indent="-339090">
              <a:lnSpc>
                <a:spcPct val="97900"/>
              </a:lnSpc>
              <a:spcBef>
                <a:spcPts val="180"/>
              </a:spcBef>
              <a:buChar char="•"/>
              <a:tabLst>
                <a:tab pos="351155" algn="l"/>
                <a:tab pos="351790" algn="l"/>
              </a:tabLst>
            </a:pPr>
            <a:r>
              <a:rPr lang="en-US" sz="3200" spc="-20" dirty="0">
                <a:solidFill>
                  <a:srgbClr val="3333CC"/>
                </a:solidFill>
                <a:latin typeface="Arial"/>
                <a:cs typeface="Arial"/>
              </a:rPr>
              <a:t>NLP</a:t>
            </a:r>
          </a:p>
          <a:p>
            <a:pPr marL="808355" marR="5080" lvl="1" indent="-339090">
              <a:lnSpc>
                <a:spcPct val="97900"/>
              </a:lnSpc>
              <a:spcBef>
                <a:spcPts val="180"/>
              </a:spcBef>
              <a:buChar char="•"/>
              <a:tabLst>
                <a:tab pos="351155" algn="l"/>
                <a:tab pos="351790" algn="l"/>
              </a:tabLst>
            </a:pPr>
            <a:r>
              <a:rPr lang="en-US" sz="3200" spc="-20" dirty="0">
                <a:solidFill>
                  <a:srgbClr val="3333CC"/>
                </a:solidFill>
                <a:latin typeface="Arial"/>
                <a:cs typeface="Arial"/>
              </a:rPr>
              <a:t>Learning</a:t>
            </a:r>
          </a:p>
          <a:p>
            <a:pPr marL="808355" marR="5080" lvl="1" indent="-339090">
              <a:lnSpc>
                <a:spcPct val="97900"/>
              </a:lnSpc>
              <a:spcBef>
                <a:spcPts val="180"/>
              </a:spcBef>
              <a:buChar char="•"/>
              <a:tabLst>
                <a:tab pos="351155" algn="l"/>
                <a:tab pos="351790" algn="l"/>
              </a:tabLst>
            </a:pPr>
            <a:r>
              <a:rPr lang="en-US" sz="3200" spc="-20" dirty="0">
                <a:solidFill>
                  <a:srgbClr val="3333CC"/>
                </a:solidFill>
                <a:latin typeface="Arial"/>
                <a:cs typeface="Arial"/>
              </a:rPr>
              <a:t>Navigation</a:t>
            </a:r>
          </a:p>
          <a:p>
            <a:pPr marL="808355" marR="5080" lvl="1" indent="-339090">
              <a:lnSpc>
                <a:spcPct val="97900"/>
              </a:lnSpc>
              <a:spcBef>
                <a:spcPts val="180"/>
              </a:spcBef>
              <a:buChar char="•"/>
              <a:tabLst>
                <a:tab pos="351155" algn="l"/>
                <a:tab pos="351790" algn="l"/>
              </a:tabLst>
            </a:pPr>
            <a:r>
              <a:rPr lang="en-US" sz="3200" spc="-20" dirty="0" err="1">
                <a:solidFill>
                  <a:srgbClr val="3333CC"/>
                </a:solidFill>
                <a:latin typeface="Arial"/>
                <a:cs typeface="Arial"/>
              </a:rPr>
              <a:t>etc</a:t>
            </a:r>
            <a:endParaRPr sz="3200" dirty="0">
              <a:latin typeface="Arial"/>
              <a:cs typeface="Arial"/>
            </a:endParaRPr>
          </a:p>
        </p:txBody>
      </p:sp>
    </p:spTree>
    <p:extLst>
      <p:ext uri="{BB962C8B-B14F-4D97-AF65-F5344CB8AC3E}">
        <p14:creationId xmlns:p14="http://schemas.microsoft.com/office/powerpoint/2010/main" val="2952964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55739" y="704088"/>
            <a:ext cx="8326755" cy="695960"/>
          </a:xfrm>
          <a:prstGeom prst="rect">
            <a:avLst/>
          </a:prstGeom>
        </p:spPr>
        <p:txBody>
          <a:bodyPr vert="horz" wrap="square" lIns="0" tIns="12700" rIns="0" bIns="0" rtlCol="0">
            <a:spAutoFit/>
          </a:bodyPr>
          <a:lstStyle/>
          <a:p>
            <a:pPr marL="12700">
              <a:lnSpc>
                <a:spcPct val="100000"/>
              </a:lnSpc>
              <a:spcBef>
                <a:spcPts val="100"/>
              </a:spcBef>
            </a:pPr>
            <a:r>
              <a:rPr spc="-25" dirty="0"/>
              <a:t>Gradient </a:t>
            </a:r>
            <a:r>
              <a:rPr spc="-15" dirty="0"/>
              <a:t>of </a:t>
            </a:r>
            <a:r>
              <a:rPr spc="-25" dirty="0"/>
              <a:t>Regularized</a:t>
            </a:r>
            <a:r>
              <a:rPr spc="-60" dirty="0"/>
              <a:t> </a:t>
            </a:r>
            <a:r>
              <a:rPr spc="-25" dirty="0"/>
              <a:t>Objective</a:t>
            </a:r>
          </a:p>
        </p:txBody>
      </p:sp>
      <p:sp>
        <p:nvSpPr>
          <p:cNvPr id="4" name="object 4"/>
          <p:cNvSpPr txBox="1"/>
          <p:nvPr/>
        </p:nvSpPr>
        <p:spPr>
          <a:xfrm>
            <a:off x="585723" y="1645920"/>
            <a:ext cx="7468234" cy="513080"/>
          </a:xfrm>
          <a:prstGeom prst="rect">
            <a:avLst/>
          </a:prstGeom>
        </p:spPr>
        <p:txBody>
          <a:bodyPr vert="horz" wrap="square" lIns="0" tIns="12700" rIns="0" bIns="0" rtlCol="0">
            <a:spAutoFit/>
          </a:bodyPr>
          <a:lstStyle/>
          <a:p>
            <a:pPr marL="351790" indent="-339090">
              <a:lnSpc>
                <a:spcPct val="100000"/>
              </a:lnSpc>
              <a:spcBef>
                <a:spcPts val="100"/>
              </a:spcBef>
              <a:buChar char="•"/>
              <a:tabLst>
                <a:tab pos="351155" algn="l"/>
                <a:tab pos="351790" algn="l"/>
              </a:tabLst>
            </a:pPr>
            <a:r>
              <a:rPr sz="3200" spc="-20" dirty="0">
                <a:solidFill>
                  <a:srgbClr val="3333CC"/>
                </a:solidFill>
                <a:latin typeface="Arial"/>
                <a:cs typeface="Arial"/>
              </a:rPr>
              <a:t>Objective </a:t>
            </a:r>
            <a:r>
              <a:rPr sz="3200" spc="-15" dirty="0">
                <a:solidFill>
                  <a:srgbClr val="3333CC"/>
                </a:solidFill>
                <a:latin typeface="Arial"/>
                <a:cs typeface="Arial"/>
              </a:rPr>
              <a:t>function </a:t>
            </a:r>
            <a:r>
              <a:rPr sz="2800" spc="-10" dirty="0">
                <a:solidFill>
                  <a:srgbClr val="3333CC"/>
                </a:solidFill>
                <a:latin typeface="Arial"/>
                <a:cs typeface="Arial"/>
              </a:rPr>
              <a:t>(with no bias</a:t>
            </a:r>
            <a:r>
              <a:rPr sz="2800" spc="-160" dirty="0">
                <a:solidFill>
                  <a:srgbClr val="3333CC"/>
                </a:solidFill>
                <a:latin typeface="Arial"/>
                <a:cs typeface="Arial"/>
              </a:rPr>
              <a:t> </a:t>
            </a:r>
            <a:r>
              <a:rPr sz="2800" spc="-15" dirty="0">
                <a:solidFill>
                  <a:srgbClr val="3333CC"/>
                </a:solidFill>
                <a:latin typeface="Arial"/>
                <a:cs typeface="Arial"/>
              </a:rPr>
              <a:t>parameter)</a:t>
            </a:r>
            <a:endParaRPr sz="2800" dirty="0">
              <a:latin typeface="Arial"/>
              <a:cs typeface="Arial"/>
            </a:endParaRPr>
          </a:p>
        </p:txBody>
      </p:sp>
      <p:sp>
        <p:nvSpPr>
          <p:cNvPr id="5" name="object 5"/>
          <p:cNvSpPr txBox="1"/>
          <p:nvPr/>
        </p:nvSpPr>
        <p:spPr>
          <a:xfrm>
            <a:off x="585723" y="2801112"/>
            <a:ext cx="6494780" cy="513080"/>
          </a:xfrm>
          <a:prstGeom prst="rect">
            <a:avLst/>
          </a:prstGeom>
        </p:spPr>
        <p:txBody>
          <a:bodyPr vert="horz" wrap="square" lIns="0" tIns="12700" rIns="0" bIns="0" rtlCol="0">
            <a:spAutoFit/>
          </a:bodyPr>
          <a:lstStyle/>
          <a:p>
            <a:pPr marL="351790" indent="-339090">
              <a:lnSpc>
                <a:spcPct val="100000"/>
              </a:lnSpc>
              <a:spcBef>
                <a:spcPts val="100"/>
              </a:spcBef>
              <a:buChar char="•"/>
              <a:tabLst>
                <a:tab pos="351155" algn="l"/>
                <a:tab pos="351790" algn="l"/>
              </a:tabLst>
            </a:pPr>
            <a:r>
              <a:rPr sz="3200" spc="-20" dirty="0">
                <a:solidFill>
                  <a:srgbClr val="3333CC"/>
                </a:solidFill>
                <a:latin typeface="Arial"/>
                <a:cs typeface="Arial"/>
              </a:rPr>
              <a:t>Corresponding </a:t>
            </a:r>
            <a:r>
              <a:rPr sz="3200" spc="-25" dirty="0">
                <a:solidFill>
                  <a:srgbClr val="3333CC"/>
                </a:solidFill>
                <a:latin typeface="Arial"/>
                <a:cs typeface="Arial"/>
              </a:rPr>
              <a:t>parameter</a:t>
            </a:r>
            <a:r>
              <a:rPr sz="3200" spc="-70" dirty="0">
                <a:solidFill>
                  <a:srgbClr val="3333CC"/>
                </a:solidFill>
                <a:latin typeface="Arial"/>
                <a:cs typeface="Arial"/>
              </a:rPr>
              <a:t> </a:t>
            </a:r>
            <a:r>
              <a:rPr sz="3200" spc="-25" dirty="0">
                <a:solidFill>
                  <a:srgbClr val="3333CC"/>
                </a:solidFill>
                <a:latin typeface="Arial"/>
                <a:cs typeface="Arial"/>
              </a:rPr>
              <a:t>gradient</a:t>
            </a:r>
            <a:endParaRPr sz="3200">
              <a:latin typeface="Arial"/>
              <a:cs typeface="Arial"/>
            </a:endParaRPr>
          </a:p>
        </p:txBody>
      </p:sp>
      <p:sp>
        <p:nvSpPr>
          <p:cNvPr id="6" name="object 6"/>
          <p:cNvSpPr txBox="1"/>
          <p:nvPr/>
        </p:nvSpPr>
        <p:spPr>
          <a:xfrm>
            <a:off x="1055739" y="6511031"/>
            <a:ext cx="7396480" cy="880369"/>
          </a:xfrm>
          <a:prstGeom prst="rect">
            <a:avLst/>
          </a:prstGeom>
        </p:spPr>
        <p:txBody>
          <a:bodyPr vert="horz" wrap="square" lIns="0" tIns="33655" rIns="0" bIns="0" rtlCol="0">
            <a:spAutoFit/>
          </a:bodyPr>
          <a:lstStyle/>
          <a:p>
            <a:pPr marL="295275" marR="5080" indent="-282575">
              <a:lnSpc>
                <a:spcPts val="3290"/>
              </a:lnSpc>
              <a:spcBef>
                <a:spcPts val="265"/>
              </a:spcBef>
            </a:pPr>
            <a:r>
              <a:rPr sz="2800" dirty="0">
                <a:solidFill>
                  <a:srgbClr val="336600"/>
                </a:solidFill>
                <a:latin typeface="Arial"/>
                <a:cs typeface="Arial"/>
              </a:rPr>
              <a:t>– </a:t>
            </a:r>
            <a:r>
              <a:rPr lang="en-US" sz="2800" spc="-15" dirty="0">
                <a:solidFill>
                  <a:srgbClr val="336600"/>
                </a:solidFill>
                <a:latin typeface="Arial"/>
                <a:cs typeface="Arial"/>
              </a:rPr>
              <a:t>The l</a:t>
            </a:r>
            <a:r>
              <a:rPr sz="2800" spc="-10" dirty="0">
                <a:solidFill>
                  <a:srgbClr val="336600"/>
                </a:solidFill>
                <a:latin typeface="Arial"/>
                <a:cs typeface="Arial"/>
              </a:rPr>
              <a:t>earning r</a:t>
            </a:r>
            <a:r>
              <a:rPr lang="en-US" sz="2800" spc="-10" dirty="0">
                <a:solidFill>
                  <a:srgbClr val="336600"/>
                </a:solidFill>
                <a:latin typeface="Arial"/>
                <a:cs typeface="Arial"/>
              </a:rPr>
              <a:t>ate is modified</a:t>
            </a:r>
            <a:r>
              <a:rPr sz="2800" spc="-10" dirty="0">
                <a:solidFill>
                  <a:srgbClr val="336600"/>
                </a:solidFill>
                <a:latin typeface="Arial"/>
                <a:cs typeface="Arial"/>
              </a:rPr>
              <a:t> to shrink </a:t>
            </a:r>
            <a:r>
              <a:rPr sz="2800" b="1" i="1" dirty="0">
                <a:latin typeface="Times New Roman"/>
                <a:cs typeface="Times New Roman"/>
              </a:rPr>
              <a:t>w</a:t>
            </a:r>
            <a:r>
              <a:rPr sz="2800" b="1" i="1" spc="-204" dirty="0">
                <a:latin typeface="Times New Roman"/>
                <a:cs typeface="Times New Roman"/>
              </a:rPr>
              <a:t> </a:t>
            </a:r>
            <a:r>
              <a:rPr sz="2800" spc="-15" dirty="0">
                <a:solidFill>
                  <a:srgbClr val="336600"/>
                </a:solidFill>
                <a:latin typeface="Arial"/>
                <a:cs typeface="Arial"/>
              </a:rPr>
              <a:t>by  constant factor </a:t>
            </a:r>
            <a:r>
              <a:rPr sz="2800" spc="-15" dirty="0">
                <a:latin typeface="Times New Roman"/>
                <a:cs typeface="Times New Roman"/>
              </a:rPr>
              <a:t>1-εα </a:t>
            </a:r>
            <a:r>
              <a:rPr sz="2800" spc="-10" dirty="0">
                <a:solidFill>
                  <a:srgbClr val="336600"/>
                </a:solidFill>
                <a:latin typeface="Arial"/>
                <a:cs typeface="Arial"/>
              </a:rPr>
              <a:t>at </a:t>
            </a:r>
            <a:r>
              <a:rPr sz="2800" spc="-15" dirty="0">
                <a:solidFill>
                  <a:srgbClr val="336600"/>
                </a:solidFill>
                <a:latin typeface="Arial"/>
                <a:cs typeface="Arial"/>
              </a:rPr>
              <a:t>each</a:t>
            </a:r>
            <a:r>
              <a:rPr sz="2800" spc="-204" dirty="0">
                <a:solidFill>
                  <a:srgbClr val="336600"/>
                </a:solidFill>
                <a:latin typeface="Arial"/>
                <a:cs typeface="Arial"/>
              </a:rPr>
              <a:t> </a:t>
            </a:r>
            <a:r>
              <a:rPr sz="2800" spc="-15" dirty="0">
                <a:solidFill>
                  <a:srgbClr val="336600"/>
                </a:solidFill>
                <a:latin typeface="Arial"/>
                <a:cs typeface="Arial"/>
              </a:rPr>
              <a:t>step</a:t>
            </a:r>
            <a:endParaRPr sz="2800" dirty="0">
              <a:latin typeface="Arial"/>
              <a:cs typeface="Arial"/>
            </a:endParaRPr>
          </a:p>
        </p:txBody>
      </p:sp>
      <p:sp>
        <p:nvSpPr>
          <p:cNvPr id="14" name="object 14"/>
          <p:cNvSpPr txBox="1"/>
          <p:nvPr/>
        </p:nvSpPr>
        <p:spPr>
          <a:xfrm>
            <a:off x="547623" y="3944111"/>
            <a:ext cx="8883650" cy="1641475"/>
          </a:xfrm>
          <a:prstGeom prst="rect">
            <a:avLst/>
          </a:prstGeom>
        </p:spPr>
        <p:txBody>
          <a:bodyPr vert="horz" wrap="square" lIns="0" tIns="12700" rIns="0" bIns="0" rtlCol="0">
            <a:spAutoFit/>
          </a:bodyPr>
          <a:lstStyle/>
          <a:p>
            <a:pPr marL="389890" indent="-339090">
              <a:lnSpc>
                <a:spcPts val="3700"/>
              </a:lnSpc>
              <a:spcBef>
                <a:spcPts val="100"/>
              </a:spcBef>
              <a:buChar char="•"/>
              <a:tabLst>
                <a:tab pos="389255" algn="l"/>
                <a:tab pos="389890" algn="l"/>
              </a:tabLst>
            </a:pPr>
            <a:r>
              <a:rPr sz="3200" spc="-15" dirty="0">
                <a:solidFill>
                  <a:srgbClr val="3333CC"/>
                </a:solidFill>
                <a:latin typeface="Arial"/>
                <a:cs typeface="Arial"/>
              </a:rPr>
              <a:t>To </a:t>
            </a:r>
            <a:r>
              <a:rPr sz="3200" spc="-20" dirty="0">
                <a:solidFill>
                  <a:srgbClr val="3333CC"/>
                </a:solidFill>
                <a:latin typeface="Arial"/>
                <a:cs typeface="Arial"/>
              </a:rPr>
              <a:t>perform </a:t>
            </a:r>
            <a:r>
              <a:rPr sz="3200" spc="-15" dirty="0">
                <a:solidFill>
                  <a:srgbClr val="3333CC"/>
                </a:solidFill>
                <a:latin typeface="Arial"/>
                <a:cs typeface="Arial"/>
              </a:rPr>
              <a:t>single </a:t>
            </a:r>
            <a:r>
              <a:rPr sz="3200" spc="-20" dirty="0">
                <a:solidFill>
                  <a:srgbClr val="3333CC"/>
                </a:solidFill>
                <a:latin typeface="Arial"/>
                <a:cs typeface="Arial"/>
              </a:rPr>
              <a:t>gradient step, perform</a:t>
            </a:r>
            <a:r>
              <a:rPr sz="3200" spc="-165" dirty="0">
                <a:solidFill>
                  <a:srgbClr val="3333CC"/>
                </a:solidFill>
                <a:latin typeface="Arial"/>
                <a:cs typeface="Arial"/>
              </a:rPr>
              <a:t> </a:t>
            </a:r>
            <a:r>
              <a:rPr sz="2800" spc="-15" dirty="0">
                <a:solidFill>
                  <a:srgbClr val="3333CC"/>
                </a:solidFill>
                <a:latin typeface="Arial"/>
                <a:cs typeface="Arial"/>
              </a:rPr>
              <a:t>update:</a:t>
            </a:r>
            <a:endParaRPr sz="2800" dirty="0">
              <a:latin typeface="Arial"/>
              <a:cs typeface="Arial"/>
            </a:endParaRPr>
          </a:p>
          <a:p>
            <a:pPr marL="389890" indent="-339090">
              <a:lnSpc>
                <a:spcPts val="3710"/>
              </a:lnSpc>
              <a:spcBef>
                <a:spcPts val="815"/>
              </a:spcBef>
              <a:buChar char="•"/>
              <a:tabLst>
                <a:tab pos="389255" algn="l"/>
                <a:tab pos="389890" algn="l"/>
              </a:tabLst>
            </a:pPr>
            <a:endParaRPr lang="en-US" sz="3200" spc="-20" dirty="0">
              <a:solidFill>
                <a:srgbClr val="3333CC"/>
              </a:solidFill>
              <a:latin typeface="Arial"/>
              <a:cs typeface="Arial"/>
            </a:endParaRPr>
          </a:p>
          <a:p>
            <a:pPr marL="389890" indent="-339090">
              <a:lnSpc>
                <a:spcPts val="3710"/>
              </a:lnSpc>
              <a:spcBef>
                <a:spcPts val="815"/>
              </a:spcBef>
              <a:buChar char="•"/>
              <a:tabLst>
                <a:tab pos="389255" algn="l"/>
                <a:tab pos="389890" algn="l"/>
              </a:tabLst>
            </a:pPr>
            <a:r>
              <a:rPr sz="3200" spc="-20" dirty="0">
                <a:solidFill>
                  <a:srgbClr val="3333CC"/>
                </a:solidFill>
                <a:latin typeface="Arial"/>
                <a:cs typeface="Arial"/>
              </a:rPr>
              <a:t>Written another way, </a:t>
            </a:r>
            <a:r>
              <a:rPr sz="3200" spc="-15" dirty="0">
                <a:solidFill>
                  <a:srgbClr val="3333CC"/>
                </a:solidFill>
                <a:latin typeface="Arial"/>
                <a:cs typeface="Arial"/>
              </a:rPr>
              <a:t>the </a:t>
            </a:r>
            <a:r>
              <a:rPr sz="3200" spc="-20" dirty="0">
                <a:solidFill>
                  <a:srgbClr val="3333CC"/>
                </a:solidFill>
                <a:latin typeface="Arial"/>
                <a:cs typeface="Arial"/>
              </a:rPr>
              <a:t>update</a:t>
            </a:r>
            <a:r>
              <a:rPr sz="3200" spc="-120" dirty="0">
                <a:solidFill>
                  <a:srgbClr val="3333CC"/>
                </a:solidFill>
                <a:latin typeface="Arial"/>
                <a:cs typeface="Arial"/>
              </a:rPr>
              <a:t> </a:t>
            </a:r>
            <a:r>
              <a:rPr sz="3200" spc="-5" dirty="0">
                <a:solidFill>
                  <a:srgbClr val="3333CC"/>
                </a:solidFill>
                <a:latin typeface="Arial"/>
                <a:cs typeface="Arial"/>
              </a:rPr>
              <a:t>is</a:t>
            </a:r>
            <a:endParaRPr sz="3200" dirty="0">
              <a:latin typeface="Arial"/>
              <a:cs typeface="Arial"/>
            </a:endParaRPr>
          </a:p>
        </p:txBody>
      </p:sp>
      <p:pic>
        <p:nvPicPr>
          <p:cNvPr id="17" name="Picture 16">
            <a:extLst>
              <a:ext uri="{FF2B5EF4-FFF2-40B4-BE49-F238E27FC236}">
                <a16:creationId xmlns:a16="http://schemas.microsoft.com/office/drawing/2014/main" id="{037EE0E4-7A5D-0C4E-906D-D9E3558C3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666" y="2146677"/>
            <a:ext cx="3094234" cy="737131"/>
          </a:xfrm>
          <a:prstGeom prst="rect">
            <a:avLst/>
          </a:prstGeom>
        </p:spPr>
      </p:pic>
      <p:pic>
        <p:nvPicPr>
          <p:cNvPr id="19" name="Picture 18">
            <a:extLst>
              <a:ext uri="{FF2B5EF4-FFF2-40B4-BE49-F238E27FC236}">
                <a16:creationId xmlns:a16="http://schemas.microsoft.com/office/drawing/2014/main" id="{B3C75767-2344-3343-8322-CEFCEB3D7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3183" y="3314192"/>
            <a:ext cx="4467320" cy="731016"/>
          </a:xfrm>
          <a:prstGeom prst="rect">
            <a:avLst/>
          </a:prstGeom>
        </p:spPr>
      </p:pic>
      <p:pic>
        <p:nvPicPr>
          <p:cNvPr id="21" name="Picture 20">
            <a:extLst>
              <a:ext uri="{FF2B5EF4-FFF2-40B4-BE49-F238E27FC236}">
                <a16:creationId xmlns:a16="http://schemas.microsoft.com/office/drawing/2014/main" id="{DE4447E5-81FC-4448-9AF3-E915E7507F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3900" y="4428855"/>
            <a:ext cx="4267200" cy="724198"/>
          </a:xfrm>
          <a:prstGeom prst="rect">
            <a:avLst/>
          </a:prstGeom>
        </p:spPr>
      </p:pic>
      <p:pic>
        <p:nvPicPr>
          <p:cNvPr id="23" name="Picture 22">
            <a:extLst>
              <a:ext uri="{FF2B5EF4-FFF2-40B4-BE49-F238E27FC236}">
                <a16:creationId xmlns:a16="http://schemas.microsoft.com/office/drawing/2014/main" id="{F50B6501-FDD4-2340-A031-9D92AECBCD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0040" y="5573245"/>
            <a:ext cx="4419600" cy="71669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65944" y="963168"/>
            <a:ext cx="7929880" cy="695960"/>
          </a:xfrm>
          <a:prstGeom prst="rect">
            <a:avLst/>
          </a:prstGeom>
        </p:spPr>
        <p:txBody>
          <a:bodyPr vert="horz" wrap="square" lIns="0" tIns="12700" rIns="0" bIns="0" rtlCol="0">
            <a:spAutoFit/>
          </a:bodyPr>
          <a:lstStyle/>
          <a:p>
            <a:pPr marL="12700">
              <a:lnSpc>
                <a:spcPct val="100000"/>
              </a:lnSpc>
              <a:spcBef>
                <a:spcPts val="100"/>
              </a:spcBef>
            </a:pPr>
            <a:r>
              <a:rPr spc="-20" dirty="0"/>
              <a:t>To study effect </a:t>
            </a:r>
            <a:r>
              <a:rPr spc="-15" dirty="0"/>
              <a:t>on </a:t>
            </a:r>
            <a:r>
              <a:rPr spc="-20" dirty="0"/>
              <a:t>entire</a:t>
            </a:r>
            <a:r>
              <a:rPr spc="-140" dirty="0"/>
              <a:t> </a:t>
            </a:r>
            <a:r>
              <a:rPr spc="-20" dirty="0"/>
              <a:t>training</a:t>
            </a:r>
          </a:p>
        </p:txBody>
      </p:sp>
      <p:sp>
        <p:nvSpPr>
          <p:cNvPr id="4" name="object 4"/>
          <p:cNvSpPr txBox="1"/>
          <p:nvPr/>
        </p:nvSpPr>
        <p:spPr>
          <a:xfrm>
            <a:off x="573023" y="2100072"/>
            <a:ext cx="8576945" cy="3674110"/>
          </a:xfrm>
          <a:prstGeom prst="rect">
            <a:avLst/>
          </a:prstGeom>
        </p:spPr>
        <p:txBody>
          <a:bodyPr vert="horz" wrap="square" lIns="0" tIns="24765" rIns="0" bIns="0" rtlCol="0">
            <a:spAutoFit/>
          </a:bodyPr>
          <a:lstStyle/>
          <a:p>
            <a:pPr marL="363855" marR="17780" indent="-339090">
              <a:lnSpc>
                <a:spcPct val="97500"/>
              </a:lnSpc>
              <a:spcBef>
                <a:spcPts val="195"/>
              </a:spcBef>
              <a:buChar char="•"/>
              <a:tabLst>
                <a:tab pos="363855" algn="l"/>
                <a:tab pos="364490" algn="l"/>
              </a:tabLst>
            </a:pPr>
            <a:r>
              <a:rPr sz="3200" spc="-20" dirty="0">
                <a:solidFill>
                  <a:srgbClr val="3333CC"/>
                </a:solidFill>
                <a:latin typeface="Arial"/>
                <a:cs typeface="Arial"/>
              </a:rPr>
              <a:t>Make quadratic approximation </a:t>
            </a:r>
            <a:r>
              <a:rPr sz="3200" spc="-10" dirty="0">
                <a:solidFill>
                  <a:srgbClr val="3333CC"/>
                </a:solidFill>
                <a:latin typeface="Arial"/>
                <a:cs typeface="Arial"/>
              </a:rPr>
              <a:t>to </a:t>
            </a:r>
            <a:r>
              <a:rPr sz="3200" spc="-15" dirty="0">
                <a:solidFill>
                  <a:srgbClr val="3333CC"/>
                </a:solidFill>
                <a:latin typeface="Arial"/>
                <a:cs typeface="Arial"/>
              </a:rPr>
              <a:t>the</a:t>
            </a:r>
            <a:r>
              <a:rPr sz="3200" spc="-170" dirty="0">
                <a:solidFill>
                  <a:srgbClr val="3333CC"/>
                </a:solidFill>
                <a:latin typeface="Arial"/>
                <a:cs typeface="Arial"/>
              </a:rPr>
              <a:t> </a:t>
            </a:r>
            <a:r>
              <a:rPr sz="3200" spc="-20" dirty="0">
                <a:solidFill>
                  <a:srgbClr val="3333CC"/>
                </a:solidFill>
                <a:latin typeface="Arial"/>
                <a:cs typeface="Arial"/>
              </a:rPr>
              <a:t>objective  function </a:t>
            </a:r>
            <a:r>
              <a:rPr sz="3200" spc="-5" dirty="0">
                <a:solidFill>
                  <a:srgbClr val="3333CC"/>
                </a:solidFill>
                <a:latin typeface="Arial"/>
                <a:cs typeface="Arial"/>
              </a:rPr>
              <a:t>in </a:t>
            </a:r>
            <a:r>
              <a:rPr sz="3200" spc="-15" dirty="0">
                <a:solidFill>
                  <a:srgbClr val="3333CC"/>
                </a:solidFill>
                <a:latin typeface="Arial"/>
                <a:cs typeface="Arial"/>
              </a:rPr>
              <a:t>the </a:t>
            </a:r>
            <a:r>
              <a:rPr sz="3200" spc="-25" dirty="0">
                <a:solidFill>
                  <a:srgbClr val="3333CC"/>
                </a:solidFill>
                <a:latin typeface="Arial"/>
                <a:cs typeface="Arial"/>
              </a:rPr>
              <a:t>neighborhood </a:t>
            </a:r>
            <a:r>
              <a:rPr sz="3200" spc="-15" dirty="0">
                <a:solidFill>
                  <a:srgbClr val="3333CC"/>
                </a:solidFill>
                <a:latin typeface="Arial"/>
                <a:cs typeface="Arial"/>
              </a:rPr>
              <a:t>of </a:t>
            </a:r>
            <a:r>
              <a:rPr sz="3200" spc="-25" dirty="0">
                <a:solidFill>
                  <a:srgbClr val="3333CC"/>
                </a:solidFill>
                <a:latin typeface="Arial"/>
                <a:cs typeface="Arial"/>
              </a:rPr>
              <a:t>minimal  </a:t>
            </a:r>
            <a:r>
              <a:rPr sz="3200" spc="-20" dirty="0">
                <a:solidFill>
                  <a:srgbClr val="3333CC"/>
                </a:solidFill>
                <a:latin typeface="Arial"/>
                <a:cs typeface="Arial"/>
              </a:rPr>
              <a:t>unregularized cost </a:t>
            </a:r>
            <a:r>
              <a:rPr sz="3200" b="1" i="1" spc="-20" dirty="0">
                <a:latin typeface="Times New Roman"/>
                <a:cs typeface="Times New Roman"/>
              </a:rPr>
              <a:t>w</a:t>
            </a:r>
            <a:r>
              <a:rPr sz="3200" i="1" spc="-20" dirty="0">
                <a:latin typeface="Times New Roman"/>
                <a:cs typeface="Times New Roman"/>
              </a:rPr>
              <a:t>*=</a:t>
            </a:r>
            <a:r>
              <a:rPr sz="3200" spc="-20" dirty="0">
                <a:latin typeface="Times New Roman"/>
                <a:cs typeface="Times New Roman"/>
              </a:rPr>
              <a:t>arg </a:t>
            </a:r>
            <a:r>
              <a:rPr sz="3200" spc="-15" dirty="0">
                <a:latin typeface="Times New Roman"/>
                <a:cs typeface="Times New Roman"/>
              </a:rPr>
              <a:t>min</a:t>
            </a:r>
            <a:r>
              <a:rPr sz="3150" b="1" i="1" spc="-22" baseline="-18518" dirty="0">
                <a:latin typeface="Times New Roman"/>
                <a:cs typeface="Times New Roman"/>
              </a:rPr>
              <a:t>w</a:t>
            </a:r>
            <a:r>
              <a:rPr sz="3150" b="1" i="1" spc="337" baseline="-18518" dirty="0">
                <a:latin typeface="Times New Roman"/>
                <a:cs typeface="Times New Roman"/>
              </a:rPr>
              <a:t> </a:t>
            </a:r>
            <a:r>
              <a:rPr sz="3200" i="1" spc="-15" dirty="0">
                <a:latin typeface="Times New Roman"/>
                <a:cs typeface="Times New Roman"/>
              </a:rPr>
              <a:t>J</a:t>
            </a:r>
            <a:r>
              <a:rPr sz="3200" spc="-15" dirty="0">
                <a:latin typeface="Times New Roman"/>
                <a:cs typeface="Times New Roman"/>
              </a:rPr>
              <a:t>(</a:t>
            </a:r>
            <a:r>
              <a:rPr sz="3200" b="1" i="1" spc="-15" dirty="0">
                <a:latin typeface="Times New Roman"/>
                <a:cs typeface="Times New Roman"/>
              </a:rPr>
              <a:t>w</a:t>
            </a:r>
            <a:r>
              <a:rPr sz="3200" spc="-15" dirty="0">
                <a:latin typeface="Times New Roman"/>
                <a:cs typeface="Times New Roman"/>
              </a:rPr>
              <a:t>)</a:t>
            </a:r>
            <a:endParaRPr sz="3200">
              <a:latin typeface="Times New Roman"/>
              <a:cs typeface="Times New Roman"/>
            </a:endParaRPr>
          </a:p>
          <a:p>
            <a:pPr marL="364490" indent="-339090">
              <a:lnSpc>
                <a:spcPct val="100000"/>
              </a:lnSpc>
              <a:spcBef>
                <a:spcPts val="770"/>
              </a:spcBef>
              <a:buChar char="•"/>
              <a:tabLst>
                <a:tab pos="363855" algn="l"/>
                <a:tab pos="364490" algn="l"/>
              </a:tabLst>
            </a:pPr>
            <a:r>
              <a:rPr sz="3200" spc="-20" dirty="0">
                <a:solidFill>
                  <a:srgbClr val="3333CC"/>
                </a:solidFill>
                <a:latin typeface="Arial"/>
                <a:cs typeface="Arial"/>
              </a:rPr>
              <a:t>The approximation </a:t>
            </a:r>
            <a:r>
              <a:rPr sz="3200" spc="-5" dirty="0">
                <a:solidFill>
                  <a:srgbClr val="3333CC"/>
                </a:solidFill>
                <a:latin typeface="Arial"/>
                <a:cs typeface="Arial"/>
              </a:rPr>
              <a:t>is </a:t>
            </a:r>
            <a:r>
              <a:rPr sz="3200" spc="-15" dirty="0">
                <a:solidFill>
                  <a:srgbClr val="3333CC"/>
                </a:solidFill>
                <a:latin typeface="Arial"/>
                <a:cs typeface="Arial"/>
              </a:rPr>
              <a:t>given</a:t>
            </a:r>
            <a:r>
              <a:rPr sz="3200" spc="-100" dirty="0">
                <a:solidFill>
                  <a:srgbClr val="3333CC"/>
                </a:solidFill>
                <a:latin typeface="Arial"/>
                <a:cs typeface="Arial"/>
              </a:rPr>
              <a:t> </a:t>
            </a:r>
            <a:r>
              <a:rPr sz="3200" spc="-15" dirty="0">
                <a:solidFill>
                  <a:srgbClr val="3333CC"/>
                </a:solidFill>
                <a:latin typeface="Arial"/>
                <a:cs typeface="Arial"/>
              </a:rPr>
              <a:t>by</a:t>
            </a:r>
            <a:endParaRPr sz="3200">
              <a:latin typeface="Arial"/>
              <a:cs typeface="Arial"/>
            </a:endParaRPr>
          </a:p>
          <a:p>
            <a:pPr marL="363855">
              <a:lnSpc>
                <a:spcPct val="100000"/>
              </a:lnSpc>
              <a:spcBef>
                <a:spcPts val="550"/>
              </a:spcBef>
            </a:pPr>
            <a:r>
              <a:rPr sz="3200" i="1" spc="-20" dirty="0">
                <a:latin typeface="Times New Roman"/>
                <a:cs typeface="Times New Roman"/>
              </a:rPr>
              <a:t>J</a:t>
            </a:r>
            <a:r>
              <a:rPr sz="3200" spc="-20" dirty="0">
                <a:latin typeface="Times New Roman"/>
                <a:cs typeface="Times New Roman"/>
              </a:rPr>
              <a:t>(</a:t>
            </a:r>
            <a:r>
              <a:rPr sz="3200" b="1" i="1" spc="-20" dirty="0">
                <a:latin typeface="Times New Roman"/>
                <a:cs typeface="Times New Roman"/>
              </a:rPr>
              <a:t>w</a:t>
            </a:r>
            <a:r>
              <a:rPr sz="3200" i="1" spc="-20" dirty="0">
                <a:latin typeface="Times New Roman"/>
                <a:cs typeface="Times New Roman"/>
              </a:rPr>
              <a:t>*</a:t>
            </a:r>
            <a:r>
              <a:rPr sz="3200" spc="-20" dirty="0">
                <a:latin typeface="Times New Roman"/>
                <a:cs typeface="Times New Roman"/>
              </a:rPr>
              <a:t>)+</a:t>
            </a:r>
            <a:r>
              <a:rPr sz="3200" i="1" spc="-20" dirty="0">
                <a:latin typeface="Times New Roman"/>
                <a:cs typeface="Times New Roman"/>
              </a:rPr>
              <a:t>½</a:t>
            </a:r>
            <a:r>
              <a:rPr sz="3200" spc="-20" dirty="0">
                <a:latin typeface="Times New Roman"/>
                <a:cs typeface="Times New Roman"/>
              </a:rPr>
              <a:t>(</a:t>
            </a:r>
            <a:r>
              <a:rPr sz="3200" b="1" i="1" spc="-20" dirty="0">
                <a:latin typeface="Times New Roman"/>
                <a:cs typeface="Times New Roman"/>
              </a:rPr>
              <a:t>w</a:t>
            </a:r>
            <a:r>
              <a:rPr sz="3200" i="1" spc="-20" dirty="0">
                <a:latin typeface="Times New Roman"/>
                <a:cs typeface="Times New Roman"/>
              </a:rPr>
              <a:t>-</a:t>
            </a:r>
            <a:r>
              <a:rPr sz="3200" b="1" i="1" spc="-20" dirty="0">
                <a:latin typeface="Times New Roman"/>
                <a:cs typeface="Times New Roman"/>
              </a:rPr>
              <a:t>w</a:t>
            </a:r>
            <a:r>
              <a:rPr sz="3200" i="1" spc="-20" dirty="0">
                <a:latin typeface="Times New Roman"/>
                <a:cs typeface="Times New Roman"/>
              </a:rPr>
              <a:t>*</a:t>
            </a:r>
            <a:r>
              <a:rPr sz="3200" spc="-20" dirty="0">
                <a:latin typeface="Times New Roman"/>
                <a:cs typeface="Times New Roman"/>
              </a:rPr>
              <a:t>)</a:t>
            </a:r>
            <a:r>
              <a:rPr sz="3150" i="1" spc="-30" baseline="23809" dirty="0">
                <a:latin typeface="Times New Roman"/>
                <a:cs typeface="Times New Roman"/>
              </a:rPr>
              <a:t>T</a:t>
            </a:r>
            <a:r>
              <a:rPr sz="3200" i="1" spc="-20" dirty="0">
                <a:latin typeface="Times New Roman"/>
                <a:cs typeface="Times New Roman"/>
              </a:rPr>
              <a:t>H</a:t>
            </a:r>
            <a:r>
              <a:rPr sz="3200" spc="-20" dirty="0">
                <a:latin typeface="Times New Roman"/>
                <a:cs typeface="Times New Roman"/>
              </a:rPr>
              <a:t>(</a:t>
            </a:r>
            <a:r>
              <a:rPr sz="3200" b="1" i="1" spc="-20" dirty="0">
                <a:latin typeface="Times New Roman"/>
                <a:cs typeface="Times New Roman"/>
              </a:rPr>
              <a:t>w</a:t>
            </a:r>
            <a:r>
              <a:rPr sz="3200" i="1" spc="-20" dirty="0">
                <a:latin typeface="Times New Roman"/>
                <a:cs typeface="Times New Roman"/>
              </a:rPr>
              <a:t>-</a:t>
            </a:r>
            <a:r>
              <a:rPr sz="3200" b="1" i="1" spc="-20" dirty="0">
                <a:latin typeface="Times New Roman"/>
                <a:cs typeface="Times New Roman"/>
              </a:rPr>
              <a:t>w</a:t>
            </a:r>
            <a:r>
              <a:rPr sz="3200" i="1" spc="-20" dirty="0">
                <a:latin typeface="Times New Roman"/>
                <a:cs typeface="Times New Roman"/>
              </a:rPr>
              <a:t>*</a:t>
            </a:r>
            <a:r>
              <a:rPr sz="3200" spc="-20" dirty="0">
                <a:latin typeface="Times New Roman"/>
                <a:cs typeface="Times New Roman"/>
              </a:rPr>
              <a:t>)</a:t>
            </a:r>
            <a:endParaRPr sz="3200">
              <a:latin typeface="Times New Roman"/>
              <a:cs typeface="Times New Roman"/>
            </a:endParaRPr>
          </a:p>
          <a:p>
            <a:pPr marL="364490" indent="-339090">
              <a:lnSpc>
                <a:spcPts val="3770"/>
              </a:lnSpc>
              <a:spcBef>
                <a:spcPts val="865"/>
              </a:spcBef>
              <a:buChar char="•"/>
              <a:tabLst>
                <a:tab pos="363855" algn="l"/>
                <a:tab pos="364490" algn="l"/>
              </a:tabLst>
            </a:pPr>
            <a:r>
              <a:rPr sz="3200" spc="-20" dirty="0">
                <a:solidFill>
                  <a:srgbClr val="3333CC"/>
                </a:solidFill>
                <a:latin typeface="Arial"/>
                <a:cs typeface="Arial"/>
              </a:rPr>
              <a:t>Where </a:t>
            </a:r>
            <a:r>
              <a:rPr sz="3200" i="1" dirty="0">
                <a:latin typeface="Times New Roman"/>
                <a:cs typeface="Times New Roman"/>
              </a:rPr>
              <a:t>H </a:t>
            </a:r>
            <a:r>
              <a:rPr sz="3200" spc="-5" dirty="0">
                <a:solidFill>
                  <a:srgbClr val="3333CC"/>
                </a:solidFill>
                <a:latin typeface="Arial"/>
                <a:cs typeface="Arial"/>
              </a:rPr>
              <a:t>is </a:t>
            </a:r>
            <a:r>
              <a:rPr sz="3200" spc="-15" dirty="0">
                <a:solidFill>
                  <a:srgbClr val="3333CC"/>
                </a:solidFill>
                <a:latin typeface="Arial"/>
                <a:cs typeface="Arial"/>
              </a:rPr>
              <a:t>the </a:t>
            </a:r>
            <a:r>
              <a:rPr sz="3200" spc="-20" dirty="0">
                <a:solidFill>
                  <a:srgbClr val="3333CC"/>
                </a:solidFill>
                <a:latin typeface="Arial"/>
                <a:cs typeface="Arial"/>
              </a:rPr>
              <a:t>Hessian matrix </a:t>
            </a:r>
            <a:r>
              <a:rPr sz="3200" spc="-15" dirty="0">
                <a:solidFill>
                  <a:srgbClr val="3333CC"/>
                </a:solidFill>
                <a:latin typeface="Arial"/>
                <a:cs typeface="Arial"/>
              </a:rPr>
              <a:t>of </a:t>
            </a:r>
            <a:r>
              <a:rPr sz="3200" i="1" dirty="0">
                <a:latin typeface="Times New Roman"/>
                <a:cs typeface="Times New Roman"/>
              </a:rPr>
              <a:t>J </a:t>
            </a:r>
            <a:r>
              <a:rPr sz="3200" spc="-15" dirty="0">
                <a:solidFill>
                  <a:srgbClr val="3333CC"/>
                </a:solidFill>
                <a:latin typeface="Arial"/>
                <a:cs typeface="Arial"/>
              </a:rPr>
              <a:t>wrt</a:t>
            </a:r>
            <a:r>
              <a:rPr sz="3200" spc="-60" dirty="0">
                <a:solidFill>
                  <a:srgbClr val="3333CC"/>
                </a:solidFill>
                <a:latin typeface="Arial"/>
                <a:cs typeface="Arial"/>
              </a:rPr>
              <a:t> </a:t>
            </a:r>
            <a:r>
              <a:rPr sz="3200" b="1" i="1" dirty="0">
                <a:latin typeface="Times New Roman"/>
                <a:cs typeface="Times New Roman"/>
              </a:rPr>
              <a:t>w</a:t>
            </a:r>
            <a:endParaRPr sz="3200">
              <a:latin typeface="Times New Roman"/>
              <a:cs typeface="Times New Roman"/>
            </a:endParaRPr>
          </a:p>
          <a:p>
            <a:pPr marL="363855">
              <a:lnSpc>
                <a:spcPts val="3770"/>
              </a:lnSpc>
            </a:pPr>
            <a:r>
              <a:rPr sz="3200" spc="-20" dirty="0">
                <a:solidFill>
                  <a:srgbClr val="3333CC"/>
                </a:solidFill>
                <a:latin typeface="Arial"/>
                <a:cs typeface="Arial"/>
              </a:rPr>
              <a:t>evaluated </a:t>
            </a:r>
            <a:r>
              <a:rPr sz="3200" spc="-15" dirty="0">
                <a:solidFill>
                  <a:srgbClr val="3333CC"/>
                </a:solidFill>
                <a:latin typeface="Arial"/>
                <a:cs typeface="Arial"/>
              </a:rPr>
              <a:t>at</a:t>
            </a:r>
            <a:r>
              <a:rPr sz="3200" spc="-50" dirty="0">
                <a:solidFill>
                  <a:srgbClr val="3333CC"/>
                </a:solidFill>
                <a:latin typeface="Arial"/>
                <a:cs typeface="Arial"/>
              </a:rPr>
              <a:t> </a:t>
            </a:r>
            <a:r>
              <a:rPr sz="3200" b="1" i="1" spc="-25" dirty="0">
                <a:latin typeface="Times New Roman"/>
                <a:cs typeface="Times New Roman"/>
              </a:rPr>
              <a:t>w*</a:t>
            </a:r>
            <a:endParaRPr sz="3200">
              <a:latin typeface="Times New Roman"/>
              <a:cs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p:nvPr/>
        </p:nvSpPr>
        <p:spPr>
          <a:xfrm>
            <a:off x="609255" y="563876"/>
            <a:ext cx="8841105" cy="152400"/>
          </a:xfrm>
          <a:prstGeom prst="rect">
            <a:avLst/>
          </a:prstGeom>
        </p:spPr>
        <p:txBody>
          <a:bodyPr vert="horz" wrap="square" lIns="0" tIns="0" rIns="0" bIns="0" rtlCol="0">
            <a:spAutoFit/>
          </a:bodyPr>
          <a:lstStyle/>
          <a:p>
            <a:pPr>
              <a:lnSpc>
                <a:spcPts val="1165"/>
              </a:lnSpc>
              <a:tabLst>
                <a:tab pos="8406130" algn="l"/>
              </a:tabLst>
            </a:pPr>
            <a:r>
              <a:rPr sz="1200" spc="-15" dirty="0">
                <a:latin typeface="Arial"/>
                <a:cs typeface="Arial"/>
              </a:rPr>
              <a:t>Dee</a:t>
            </a:r>
            <a:r>
              <a:rPr sz="1200" dirty="0">
                <a:latin typeface="Arial"/>
                <a:cs typeface="Arial"/>
              </a:rPr>
              <a:t>p</a:t>
            </a:r>
            <a:r>
              <a:rPr sz="1200" spc="-15" dirty="0">
                <a:latin typeface="Arial"/>
                <a:cs typeface="Arial"/>
              </a:rPr>
              <a:t> Lea</a:t>
            </a:r>
            <a:r>
              <a:rPr sz="1200" spc="-5" dirty="0">
                <a:latin typeface="Arial"/>
                <a:cs typeface="Arial"/>
              </a:rPr>
              <a:t>r</a:t>
            </a:r>
            <a:r>
              <a:rPr sz="1200" spc="-15" dirty="0">
                <a:latin typeface="Arial"/>
                <a:cs typeface="Arial"/>
              </a:rPr>
              <a:t>n</a:t>
            </a:r>
            <a:r>
              <a:rPr sz="1200" spc="-10" dirty="0">
                <a:latin typeface="Arial"/>
                <a:cs typeface="Arial"/>
              </a:rPr>
              <a:t>i</a:t>
            </a:r>
            <a:r>
              <a:rPr sz="1200" spc="-15" dirty="0">
                <a:latin typeface="Arial"/>
                <a:cs typeface="Arial"/>
              </a:rPr>
              <a:t>n</a:t>
            </a:r>
            <a:r>
              <a:rPr sz="1200" dirty="0">
                <a:latin typeface="Arial"/>
                <a:cs typeface="Arial"/>
              </a:rPr>
              <a:t>g	</a:t>
            </a:r>
            <a:r>
              <a:rPr sz="1200" spc="-10" dirty="0">
                <a:latin typeface="Arial"/>
                <a:cs typeface="Arial"/>
              </a:rPr>
              <a:t>S</a:t>
            </a:r>
            <a:r>
              <a:rPr sz="1200" spc="-5" dirty="0">
                <a:latin typeface="Arial"/>
                <a:cs typeface="Arial"/>
              </a:rPr>
              <a:t>r</a:t>
            </a:r>
            <a:r>
              <a:rPr sz="1200" spc="-10" dirty="0">
                <a:latin typeface="Arial"/>
                <a:cs typeface="Arial"/>
              </a:rPr>
              <a:t>i</a:t>
            </a:r>
            <a:r>
              <a:rPr sz="1200" spc="-15" dirty="0">
                <a:latin typeface="Arial"/>
                <a:cs typeface="Arial"/>
              </a:rPr>
              <a:t>ha</a:t>
            </a:r>
            <a:r>
              <a:rPr sz="1200" spc="-5" dirty="0">
                <a:latin typeface="Arial"/>
                <a:cs typeface="Arial"/>
              </a:rPr>
              <a:t>r</a:t>
            </a:r>
            <a:r>
              <a:rPr sz="1200" dirty="0">
                <a:latin typeface="Arial"/>
                <a:cs typeface="Arial"/>
              </a:rPr>
              <a:t>i</a:t>
            </a:r>
            <a:endParaRPr sz="1200">
              <a:latin typeface="Arial"/>
              <a:cs typeface="Arial"/>
            </a:endParaRPr>
          </a:p>
        </p:txBody>
      </p:sp>
      <p:sp>
        <p:nvSpPr>
          <p:cNvPr id="3" name="object 3"/>
          <p:cNvSpPr/>
          <p:nvPr/>
        </p:nvSpPr>
        <p:spPr>
          <a:xfrm>
            <a:off x="508000" y="520418"/>
            <a:ext cx="9042400" cy="803910"/>
          </a:xfrm>
          <a:custGeom>
            <a:avLst/>
            <a:gdLst/>
            <a:ahLst/>
            <a:cxnLst/>
            <a:rect l="l" t="t" r="r" b="b"/>
            <a:pathLst>
              <a:path w="9042400" h="803910">
                <a:moveTo>
                  <a:pt x="0" y="0"/>
                </a:moveTo>
                <a:lnTo>
                  <a:pt x="9042400" y="0"/>
                </a:lnTo>
                <a:lnTo>
                  <a:pt x="9042400" y="803769"/>
                </a:lnTo>
                <a:lnTo>
                  <a:pt x="0" y="803769"/>
                </a:lnTo>
                <a:lnTo>
                  <a:pt x="0" y="0"/>
                </a:lnTo>
                <a:close/>
              </a:path>
            </a:pathLst>
          </a:custGeom>
          <a:solidFill>
            <a:srgbClr val="FFFFFF"/>
          </a:solidFill>
        </p:spPr>
        <p:txBody>
          <a:bodyPr wrap="square" lIns="0" tIns="0" rIns="0" bIns="0" rtlCol="0"/>
          <a:lstStyle/>
          <a:p>
            <a:endParaRPr/>
          </a:p>
        </p:txBody>
      </p:sp>
      <p:sp>
        <p:nvSpPr>
          <p:cNvPr id="4" name="object 4"/>
          <p:cNvSpPr txBox="1">
            <a:spLocks noGrp="1"/>
          </p:cNvSpPr>
          <p:nvPr>
            <p:ph type="title"/>
          </p:nvPr>
        </p:nvSpPr>
        <p:spPr>
          <a:xfrm>
            <a:off x="731281" y="584199"/>
            <a:ext cx="8600440" cy="635000"/>
          </a:xfrm>
          <a:prstGeom prst="rect">
            <a:avLst/>
          </a:prstGeom>
        </p:spPr>
        <p:txBody>
          <a:bodyPr vert="horz" wrap="square" lIns="0" tIns="12700" rIns="0" bIns="0" rtlCol="0">
            <a:spAutoFit/>
          </a:bodyPr>
          <a:lstStyle/>
          <a:p>
            <a:pPr marL="38100">
              <a:lnSpc>
                <a:spcPct val="100000"/>
              </a:lnSpc>
              <a:spcBef>
                <a:spcPts val="100"/>
              </a:spcBef>
              <a:tabLst>
                <a:tab pos="2607310" algn="l"/>
              </a:tabLst>
            </a:pPr>
            <a:r>
              <a:rPr sz="4000" spc="-20" dirty="0"/>
              <a:t>Effect</a:t>
            </a:r>
            <a:r>
              <a:rPr sz="4000" spc="-25" dirty="0"/>
              <a:t> </a:t>
            </a:r>
            <a:r>
              <a:rPr sz="4000" spc="-15" dirty="0"/>
              <a:t>of</a:t>
            </a:r>
            <a:r>
              <a:rPr sz="4000" spc="-20" dirty="0"/>
              <a:t> </a:t>
            </a:r>
            <a:r>
              <a:rPr sz="4000" i="1" spc="-15" dirty="0">
                <a:solidFill>
                  <a:srgbClr val="000000"/>
                </a:solidFill>
                <a:latin typeface="Times New Roman"/>
                <a:cs typeface="Times New Roman"/>
              </a:rPr>
              <a:t>L</a:t>
            </a:r>
            <a:r>
              <a:rPr sz="3900" spc="-22" baseline="25641" dirty="0">
                <a:solidFill>
                  <a:srgbClr val="000000"/>
                </a:solidFill>
                <a:latin typeface="Times New Roman"/>
                <a:cs typeface="Times New Roman"/>
              </a:rPr>
              <a:t>2	</a:t>
            </a:r>
            <a:r>
              <a:rPr sz="4000" spc="-20" dirty="0"/>
              <a:t>regularization </a:t>
            </a:r>
            <a:r>
              <a:rPr sz="4000" spc="-15" dirty="0"/>
              <a:t>on </a:t>
            </a:r>
            <a:r>
              <a:rPr sz="4000" spc="-25" dirty="0"/>
              <a:t>optimal</a:t>
            </a:r>
            <a:r>
              <a:rPr sz="4000" spc="-110" dirty="0"/>
              <a:t> </a:t>
            </a:r>
            <a:r>
              <a:rPr sz="4000" i="1" dirty="0">
                <a:solidFill>
                  <a:srgbClr val="000000"/>
                </a:solidFill>
                <a:latin typeface="Times New Roman"/>
                <a:cs typeface="Times New Roman"/>
              </a:rPr>
              <a:t>w</a:t>
            </a:r>
            <a:endParaRPr sz="4000">
              <a:latin typeface="Times New Roman"/>
              <a:cs typeface="Times New Roman"/>
            </a:endParaRPr>
          </a:p>
        </p:txBody>
      </p:sp>
      <p:sp>
        <p:nvSpPr>
          <p:cNvPr id="5" name="object 5"/>
          <p:cNvSpPr/>
          <p:nvPr/>
        </p:nvSpPr>
        <p:spPr>
          <a:xfrm>
            <a:off x="508000" y="1394460"/>
            <a:ext cx="5877560" cy="448075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120253" y="1554956"/>
            <a:ext cx="3430146" cy="3416018"/>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508000" y="5393266"/>
            <a:ext cx="5048885" cy="1734820"/>
          </a:xfrm>
          <a:prstGeom prst="rect">
            <a:avLst/>
          </a:prstGeom>
          <a:ln w="9419">
            <a:solidFill>
              <a:srgbClr val="000000"/>
            </a:solidFill>
          </a:ln>
        </p:spPr>
        <p:txBody>
          <a:bodyPr vert="horz" wrap="square" lIns="0" tIns="36194" rIns="0" bIns="0" rtlCol="0">
            <a:spAutoFit/>
          </a:bodyPr>
          <a:lstStyle/>
          <a:p>
            <a:pPr marL="90170" marR="292100">
              <a:lnSpc>
                <a:spcPct val="99100"/>
              </a:lnSpc>
              <a:spcBef>
                <a:spcPts val="284"/>
              </a:spcBef>
            </a:pPr>
            <a:r>
              <a:rPr sz="1800" spc="-10" dirty="0">
                <a:solidFill>
                  <a:srgbClr val="660066"/>
                </a:solidFill>
                <a:latin typeface="Arial"/>
                <a:cs typeface="Arial"/>
              </a:rPr>
              <a:t>Along </a:t>
            </a:r>
            <a:r>
              <a:rPr sz="1800" i="1" spc="-10" dirty="0">
                <a:latin typeface="Times New Roman"/>
                <a:cs typeface="Times New Roman"/>
              </a:rPr>
              <a:t>w</a:t>
            </a:r>
            <a:r>
              <a:rPr sz="1800" spc="-15" baseline="-13888" dirty="0">
                <a:latin typeface="Times New Roman"/>
                <a:cs typeface="Times New Roman"/>
              </a:rPr>
              <a:t>1</a:t>
            </a:r>
            <a:r>
              <a:rPr sz="1800" spc="-10" dirty="0">
                <a:latin typeface="Arial"/>
                <a:cs typeface="Arial"/>
              </a:rPr>
              <a:t>, </a:t>
            </a:r>
            <a:r>
              <a:rPr sz="1800" spc="-10" dirty="0">
                <a:solidFill>
                  <a:srgbClr val="660066"/>
                </a:solidFill>
                <a:latin typeface="Arial"/>
                <a:cs typeface="Arial"/>
              </a:rPr>
              <a:t>eigen value of </a:t>
            </a:r>
            <a:r>
              <a:rPr sz="1800" spc="-15" dirty="0">
                <a:solidFill>
                  <a:srgbClr val="660066"/>
                </a:solidFill>
                <a:latin typeface="Arial"/>
                <a:cs typeface="Arial"/>
              </a:rPr>
              <a:t>Hessian </a:t>
            </a:r>
            <a:r>
              <a:rPr sz="1800" spc="-10" dirty="0">
                <a:solidFill>
                  <a:srgbClr val="660066"/>
                </a:solidFill>
                <a:latin typeface="Arial"/>
                <a:cs typeface="Arial"/>
              </a:rPr>
              <a:t>of </a:t>
            </a:r>
            <a:r>
              <a:rPr sz="1800" i="1" dirty="0">
                <a:latin typeface="Times New Roman"/>
                <a:cs typeface="Times New Roman"/>
              </a:rPr>
              <a:t>J </a:t>
            </a:r>
            <a:r>
              <a:rPr sz="1800" spc="-5" dirty="0">
                <a:solidFill>
                  <a:srgbClr val="660066"/>
                </a:solidFill>
                <a:latin typeface="Arial"/>
                <a:cs typeface="Arial"/>
              </a:rPr>
              <a:t>is </a:t>
            </a:r>
            <a:r>
              <a:rPr sz="1800" spc="-10" dirty="0">
                <a:solidFill>
                  <a:srgbClr val="660066"/>
                </a:solidFill>
                <a:latin typeface="Arial"/>
                <a:cs typeface="Arial"/>
              </a:rPr>
              <a:t>small</a:t>
            </a:r>
            <a:r>
              <a:rPr sz="1800" spc="-10" dirty="0">
                <a:latin typeface="Arial"/>
                <a:cs typeface="Arial"/>
              </a:rPr>
              <a:t>.  </a:t>
            </a:r>
            <a:r>
              <a:rPr sz="1800" i="1" dirty="0">
                <a:latin typeface="Times New Roman"/>
                <a:cs typeface="Times New Roman"/>
              </a:rPr>
              <a:t>J </a:t>
            </a:r>
            <a:r>
              <a:rPr sz="1800" spc="-15" dirty="0">
                <a:solidFill>
                  <a:srgbClr val="660066"/>
                </a:solidFill>
                <a:latin typeface="Arial"/>
                <a:cs typeface="Arial"/>
              </a:rPr>
              <a:t>does </a:t>
            </a:r>
            <a:r>
              <a:rPr sz="1800" spc="-10" dirty="0">
                <a:solidFill>
                  <a:srgbClr val="660066"/>
                </a:solidFill>
                <a:latin typeface="Arial"/>
                <a:cs typeface="Arial"/>
              </a:rPr>
              <a:t>not </a:t>
            </a:r>
            <a:r>
              <a:rPr sz="1800" spc="-15" dirty="0">
                <a:solidFill>
                  <a:srgbClr val="660066"/>
                </a:solidFill>
                <a:latin typeface="Arial"/>
                <a:cs typeface="Arial"/>
              </a:rPr>
              <a:t>increase much when moving  horizontally away </a:t>
            </a:r>
            <a:r>
              <a:rPr sz="1800" spc="-10" dirty="0">
                <a:solidFill>
                  <a:srgbClr val="660066"/>
                </a:solidFill>
                <a:latin typeface="Arial"/>
                <a:cs typeface="Arial"/>
              </a:rPr>
              <a:t>from </a:t>
            </a:r>
            <a:r>
              <a:rPr sz="1800" b="1" i="1" spc="-10" dirty="0">
                <a:latin typeface="Times New Roman"/>
                <a:cs typeface="Times New Roman"/>
              </a:rPr>
              <a:t>w*</a:t>
            </a:r>
            <a:r>
              <a:rPr sz="1800" spc="-10" dirty="0">
                <a:latin typeface="Arial"/>
                <a:cs typeface="Arial"/>
              </a:rPr>
              <a:t>. </a:t>
            </a:r>
            <a:r>
              <a:rPr sz="1800" spc="-15" dirty="0">
                <a:solidFill>
                  <a:srgbClr val="660066"/>
                </a:solidFill>
                <a:latin typeface="Arial"/>
                <a:cs typeface="Arial"/>
              </a:rPr>
              <a:t>Because </a:t>
            </a:r>
            <a:r>
              <a:rPr sz="1800" i="1" dirty="0">
                <a:latin typeface="Times New Roman"/>
                <a:cs typeface="Times New Roman"/>
              </a:rPr>
              <a:t>J </a:t>
            </a:r>
            <a:r>
              <a:rPr sz="1800" spc="-15" dirty="0">
                <a:solidFill>
                  <a:srgbClr val="660066"/>
                </a:solidFill>
                <a:latin typeface="Arial"/>
                <a:cs typeface="Arial"/>
              </a:rPr>
              <a:t>does not  have </a:t>
            </a:r>
            <a:r>
              <a:rPr sz="1800" dirty="0">
                <a:solidFill>
                  <a:srgbClr val="660066"/>
                </a:solidFill>
                <a:latin typeface="Arial"/>
                <a:cs typeface="Arial"/>
              </a:rPr>
              <a:t>a </a:t>
            </a:r>
            <a:r>
              <a:rPr sz="1800" spc="-15" dirty="0">
                <a:solidFill>
                  <a:srgbClr val="660066"/>
                </a:solidFill>
                <a:latin typeface="Arial"/>
                <a:cs typeface="Arial"/>
              </a:rPr>
              <a:t>strong preference </a:t>
            </a:r>
            <a:r>
              <a:rPr sz="1800" spc="-10" dirty="0">
                <a:solidFill>
                  <a:srgbClr val="660066"/>
                </a:solidFill>
                <a:latin typeface="Arial"/>
                <a:cs typeface="Arial"/>
              </a:rPr>
              <a:t>along this </a:t>
            </a:r>
            <a:r>
              <a:rPr sz="1800" spc="-15" dirty="0">
                <a:solidFill>
                  <a:srgbClr val="660066"/>
                </a:solidFill>
                <a:latin typeface="Arial"/>
                <a:cs typeface="Arial"/>
              </a:rPr>
              <a:t>direction,  </a:t>
            </a:r>
            <a:r>
              <a:rPr sz="1800" spc="-10" dirty="0">
                <a:solidFill>
                  <a:srgbClr val="660066"/>
                </a:solidFill>
                <a:latin typeface="Arial"/>
                <a:cs typeface="Arial"/>
              </a:rPr>
              <a:t>the </a:t>
            </a:r>
            <a:r>
              <a:rPr sz="1800" spc="-15" dirty="0">
                <a:solidFill>
                  <a:srgbClr val="660066"/>
                </a:solidFill>
                <a:latin typeface="Arial"/>
                <a:cs typeface="Arial"/>
              </a:rPr>
              <a:t>regularizer </a:t>
            </a:r>
            <a:r>
              <a:rPr sz="1800" spc="-10" dirty="0">
                <a:solidFill>
                  <a:srgbClr val="660066"/>
                </a:solidFill>
                <a:latin typeface="Arial"/>
                <a:cs typeface="Arial"/>
              </a:rPr>
              <a:t>has </a:t>
            </a:r>
            <a:r>
              <a:rPr sz="1800" dirty="0">
                <a:solidFill>
                  <a:srgbClr val="660066"/>
                </a:solidFill>
                <a:latin typeface="Arial"/>
                <a:cs typeface="Arial"/>
              </a:rPr>
              <a:t>a </a:t>
            </a:r>
            <a:r>
              <a:rPr sz="1800" spc="-10" dirty="0">
                <a:solidFill>
                  <a:srgbClr val="660066"/>
                </a:solidFill>
                <a:latin typeface="Arial"/>
                <a:cs typeface="Arial"/>
              </a:rPr>
              <a:t>strong </a:t>
            </a:r>
            <a:r>
              <a:rPr sz="1800" spc="-15" dirty="0">
                <a:solidFill>
                  <a:srgbClr val="660066"/>
                </a:solidFill>
                <a:latin typeface="Arial"/>
                <a:cs typeface="Arial"/>
              </a:rPr>
              <a:t>effect </a:t>
            </a:r>
            <a:r>
              <a:rPr sz="1800" spc="-10" dirty="0">
                <a:solidFill>
                  <a:srgbClr val="660066"/>
                </a:solidFill>
                <a:latin typeface="Arial"/>
                <a:cs typeface="Arial"/>
              </a:rPr>
              <a:t>on this axis.  The </a:t>
            </a:r>
            <a:r>
              <a:rPr sz="1800" spc="-15" dirty="0">
                <a:solidFill>
                  <a:srgbClr val="660066"/>
                </a:solidFill>
                <a:latin typeface="Arial"/>
                <a:cs typeface="Arial"/>
              </a:rPr>
              <a:t>regularizer </a:t>
            </a:r>
            <a:r>
              <a:rPr sz="1800" spc="-10" dirty="0">
                <a:solidFill>
                  <a:srgbClr val="660066"/>
                </a:solidFill>
                <a:latin typeface="Arial"/>
                <a:cs typeface="Arial"/>
              </a:rPr>
              <a:t>pulls </a:t>
            </a:r>
            <a:r>
              <a:rPr sz="1800" i="1" spc="-10" dirty="0">
                <a:latin typeface="Times New Roman"/>
                <a:cs typeface="Times New Roman"/>
              </a:rPr>
              <a:t>w</a:t>
            </a:r>
            <a:r>
              <a:rPr sz="1800" spc="-15" baseline="-13888" dirty="0">
                <a:latin typeface="Times New Roman"/>
                <a:cs typeface="Times New Roman"/>
              </a:rPr>
              <a:t>1 </a:t>
            </a:r>
            <a:r>
              <a:rPr sz="1800" spc="-10" dirty="0">
                <a:solidFill>
                  <a:srgbClr val="660066"/>
                </a:solidFill>
                <a:latin typeface="Arial"/>
                <a:cs typeface="Arial"/>
              </a:rPr>
              <a:t>close </a:t>
            </a:r>
            <a:r>
              <a:rPr sz="1800" spc="-5" dirty="0">
                <a:solidFill>
                  <a:srgbClr val="660066"/>
                </a:solidFill>
                <a:latin typeface="Arial"/>
                <a:cs typeface="Arial"/>
              </a:rPr>
              <a:t>to</a:t>
            </a:r>
            <a:r>
              <a:rPr sz="1800" spc="-155" dirty="0">
                <a:solidFill>
                  <a:srgbClr val="660066"/>
                </a:solidFill>
                <a:latin typeface="Arial"/>
                <a:cs typeface="Arial"/>
              </a:rPr>
              <a:t> </a:t>
            </a:r>
            <a:r>
              <a:rPr sz="1800" spc="-5" dirty="0">
                <a:latin typeface="Times New Roman"/>
                <a:cs typeface="Times New Roman"/>
              </a:rPr>
              <a:t>0</a:t>
            </a:r>
            <a:r>
              <a:rPr sz="1800" spc="-5" dirty="0">
                <a:latin typeface="Arial"/>
                <a:cs typeface="Arial"/>
              </a:rPr>
              <a:t>.</a:t>
            </a:r>
            <a:endParaRPr sz="1800">
              <a:latin typeface="Arial"/>
              <a:cs typeface="Arial"/>
            </a:endParaRPr>
          </a:p>
        </p:txBody>
      </p:sp>
      <p:sp>
        <p:nvSpPr>
          <p:cNvPr id="8" name="object 8"/>
          <p:cNvSpPr txBox="1"/>
          <p:nvPr/>
        </p:nvSpPr>
        <p:spPr>
          <a:xfrm>
            <a:off x="5632027" y="5393266"/>
            <a:ext cx="3895090" cy="1734820"/>
          </a:xfrm>
          <a:prstGeom prst="rect">
            <a:avLst/>
          </a:prstGeom>
          <a:ln w="9419">
            <a:solidFill>
              <a:srgbClr val="000000"/>
            </a:solidFill>
          </a:ln>
        </p:spPr>
        <p:txBody>
          <a:bodyPr vert="horz" wrap="square" lIns="0" tIns="49530" rIns="0" bIns="0" rtlCol="0">
            <a:spAutoFit/>
          </a:bodyPr>
          <a:lstStyle/>
          <a:p>
            <a:pPr marL="90170" marR="792480">
              <a:lnSpc>
                <a:spcPts val="2090"/>
              </a:lnSpc>
              <a:spcBef>
                <a:spcPts val="390"/>
              </a:spcBef>
            </a:pPr>
            <a:r>
              <a:rPr sz="1800" spc="-10" dirty="0">
                <a:solidFill>
                  <a:srgbClr val="660066"/>
                </a:solidFill>
                <a:latin typeface="Arial"/>
                <a:cs typeface="Arial"/>
              </a:rPr>
              <a:t>Along </a:t>
            </a:r>
            <a:r>
              <a:rPr sz="1800" i="1" spc="-10" dirty="0">
                <a:latin typeface="Times New Roman"/>
                <a:cs typeface="Times New Roman"/>
              </a:rPr>
              <a:t>w</a:t>
            </a:r>
            <a:r>
              <a:rPr sz="1800" i="1" spc="-15" baseline="-13888" dirty="0">
                <a:latin typeface="Times New Roman"/>
                <a:cs typeface="Times New Roman"/>
              </a:rPr>
              <a:t>2</a:t>
            </a:r>
            <a:r>
              <a:rPr sz="1800" spc="-10" dirty="0">
                <a:latin typeface="Arial"/>
                <a:cs typeface="Arial"/>
              </a:rPr>
              <a:t>, </a:t>
            </a:r>
            <a:r>
              <a:rPr sz="1800" i="1" dirty="0">
                <a:latin typeface="Times New Roman"/>
                <a:cs typeface="Times New Roman"/>
              </a:rPr>
              <a:t>J </a:t>
            </a:r>
            <a:r>
              <a:rPr sz="1800" spc="-5" dirty="0">
                <a:solidFill>
                  <a:srgbClr val="660066"/>
                </a:solidFill>
                <a:latin typeface="Arial"/>
                <a:cs typeface="Arial"/>
              </a:rPr>
              <a:t>is </a:t>
            </a:r>
            <a:r>
              <a:rPr sz="1800" spc="-10" dirty="0">
                <a:solidFill>
                  <a:srgbClr val="660066"/>
                </a:solidFill>
                <a:latin typeface="Arial"/>
                <a:cs typeface="Arial"/>
              </a:rPr>
              <a:t>very sensitive</a:t>
            </a:r>
            <a:r>
              <a:rPr sz="1800" spc="-95" dirty="0">
                <a:solidFill>
                  <a:srgbClr val="660066"/>
                </a:solidFill>
                <a:latin typeface="Arial"/>
                <a:cs typeface="Arial"/>
              </a:rPr>
              <a:t> </a:t>
            </a:r>
            <a:r>
              <a:rPr sz="1800" spc="-5" dirty="0">
                <a:solidFill>
                  <a:srgbClr val="660066"/>
                </a:solidFill>
                <a:latin typeface="Arial"/>
                <a:cs typeface="Arial"/>
              </a:rPr>
              <a:t>to  </a:t>
            </a:r>
            <a:r>
              <a:rPr sz="1800" spc="-15" dirty="0">
                <a:solidFill>
                  <a:srgbClr val="660066"/>
                </a:solidFill>
                <a:latin typeface="Arial"/>
                <a:cs typeface="Arial"/>
              </a:rPr>
              <a:t>movements away </a:t>
            </a:r>
            <a:r>
              <a:rPr sz="1800" spc="-10" dirty="0">
                <a:solidFill>
                  <a:srgbClr val="660066"/>
                </a:solidFill>
                <a:latin typeface="Arial"/>
                <a:cs typeface="Arial"/>
              </a:rPr>
              <a:t>from</a:t>
            </a:r>
            <a:r>
              <a:rPr sz="1800" spc="-60" dirty="0">
                <a:solidFill>
                  <a:srgbClr val="660066"/>
                </a:solidFill>
                <a:latin typeface="Arial"/>
                <a:cs typeface="Arial"/>
              </a:rPr>
              <a:t> </a:t>
            </a:r>
            <a:r>
              <a:rPr sz="1800" b="1" i="1" spc="-10" dirty="0">
                <a:latin typeface="Times New Roman"/>
                <a:cs typeface="Times New Roman"/>
              </a:rPr>
              <a:t>w*</a:t>
            </a:r>
            <a:r>
              <a:rPr sz="1800" spc="-10" dirty="0">
                <a:latin typeface="Times New Roman"/>
                <a:cs typeface="Times New Roman"/>
              </a:rPr>
              <a:t>.</a:t>
            </a:r>
            <a:endParaRPr sz="1800" dirty="0">
              <a:latin typeface="Times New Roman"/>
              <a:cs typeface="Times New Roman"/>
            </a:endParaRPr>
          </a:p>
          <a:p>
            <a:pPr marL="90170" marR="530225">
              <a:lnSpc>
                <a:spcPts val="2090"/>
              </a:lnSpc>
              <a:spcBef>
                <a:spcPts val="120"/>
              </a:spcBef>
            </a:pPr>
            <a:r>
              <a:rPr sz="1800" spc="-10" dirty="0">
                <a:solidFill>
                  <a:srgbClr val="660066"/>
                </a:solidFill>
                <a:latin typeface="Arial"/>
                <a:cs typeface="Arial"/>
              </a:rPr>
              <a:t>The </a:t>
            </a:r>
            <a:r>
              <a:rPr sz="1800" spc="-15" dirty="0">
                <a:solidFill>
                  <a:srgbClr val="660066"/>
                </a:solidFill>
                <a:latin typeface="Arial"/>
                <a:cs typeface="Arial"/>
              </a:rPr>
              <a:t>corresponding eigenvalue </a:t>
            </a:r>
            <a:r>
              <a:rPr sz="1800" spc="-5" dirty="0">
                <a:solidFill>
                  <a:srgbClr val="660066"/>
                </a:solidFill>
                <a:latin typeface="Arial"/>
                <a:cs typeface="Arial"/>
              </a:rPr>
              <a:t>is  </a:t>
            </a:r>
            <a:r>
              <a:rPr sz="1800" spc="-10" dirty="0">
                <a:solidFill>
                  <a:srgbClr val="660066"/>
                </a:solidFill>
                <a:latin typeface="Arial"/>
                <a:cs typeface="Arial"/>
              </a:rPr>
              <a:t>large, indicating high</a:t>
            </a:r>
            <a:r>
              <a:rPr sz="1800" spc="-65" dirty="0">
                <a:solidFill>
                  <a:srgbClr val="660066"/>
                </a:solidFill>
                <a:latin typeface="Arial"/>
                <a:cs typeface="Arial"/>
              </a:rPr>
              <a:t> </a:t>
            </a:r>
            <a:r>
              <a:rPr sz="1800" spc="-15" dirty="0">
                <a:solidFill>
                  <a:srgbClr val="660066"/>
                </a:solidFill>
                <a:latin typeface="Arial"/>
                <a:cs typeface="Arial"/>
              </a:rPr>
              <a:t>curvature.</a:t>
            </a:r>
            <a:endParaRPr sz="1800" dirty="0">
              <a:latin typeface="Arial"/>
              <a:cs typeface="Arial"/>
            </a:endParaRPr>
          </a:p>
          <a:p>
            <a:pPr marL="90170">
              <a:lnSpc>
                <a:spcPts val="2050"/>
              </a:lnSpc>
            </a:pPr>
            <a:r>
              <a:rPr sz="1800" spc="-10" dirty="0">
                <a:solidFill>
                  <a:srgbClr val="660066"/>
                </a:solidFill>
                <a:latin typeface="Arial"/>
                <a:cs typeface="Arial"/>
              </a:rPr>
              <a:t>As </a:t>
            </a:r>
            <a:r>
              <a:rPr sz="1800" dirty="0">
                <a:solidFill>
                  <a:srgbClr val="660066"/>
                </a:solidFill>
                <a:latin typeface="Arial"/>
                <a:cs typeface="Arial"/>
              </a:rPr>
              <a:t>a </a:t>
            </a:r>
            <a:r>
              <a:rPr sz="1800" spc="-10" dirty="0">
                <a:solidFill>
                  <a:srgbClr val="660066"/>
                </a:solidFill>
                <a:latin typeface="Arial"/>
                <a:cs typeface="Arial"/>
              </a:rPr>
              <a:t>result, </a:t>
            </a:r>
            <a:r>
              <a:rPr sz="1800" spc="-15" dirty="0">
                <a:solidFill>
                  <a:srgbClr val="660066"/>
                </a:solidFill>
                <a:latin typeface="Arial"/>
                <a:cs typeface="Arial"/>
              </a:rPr>
              <a:t>weight decay affects</a:t>
            </a:r>
            <a:r>
              <a:rPr sz="1800" spc="-95" dirty="0">
                <a:solidFill>
                  <a:srgbClr val="660066"/>
                </a:solidFill>
                <a:latin typeface="Arial"/>
                <a:cs typeface="Arial"/>
              </a:rPr>
              <a:t> </a:t>
            </a:r>
            <a:r>
              <a:rPr sz="1800" spc="-10" dirty="0">
                <a:solidFill>
                  <a:srgbClr val="660066"/>
                </a:solidFill>
                <a:latin typeface="Arial"/>
                <a:cs typeface="Arial"/>
              </a:rPr>
              <a:t>the</a:t>
            </a:r>
            <a:endParaRPr sz="1800" dirty="0">
              <a:latin typeface="Arial"/>
              <a:cs typeface="Arial"/>
            </a:endParaRPr>
          </a:p>
          <a:p>
            <a:pPr marL="90170">
              <a:lnSpc>
                <a:spcPct val="100000"/>
              </a:lnSpc>
              <a:spcBef>
                <a:spcPts val="70"/>
              </a:spcBef>
              <a:tabLst>
                <a:tab pos="3631565" algn="l"/>
              </a:tabLst>
            </a:pPr>
            <a:r>
              <a:rPr sz="1800" spc="-10" dirty="0">
                <a:solidFill>
                  <a:srgbClr val="660066"/>
                </a:solidFill>
                <a:latin typeface="Arial"/>
                <a:cs typeface="Arial"/>
              </a:rPr>
              <a:t>position of </a:t>
            </a:r>
            <a:r>
              <a:rPr sz="1800" i="1" spc="-10" dirty="0">
                <a:latin typeface="Times New Roman"/>
                <a:cs typeface="Times New Roman"/>
              </a:rPr>
              <a:t>w</a:t>
            </a:r>
            <a:r>
              <a:rPr sz="1800" spc="-15" baseline="-11574" dirty="0">
                <a:latin typeface="Times New Roman"/>
                <a:cs typeface="Times New Roman"/>
              </a:rPr>
              <a:t>2</a:t>
            </a:r>
            <a:r>
              <a:rPr sz="1800" spc="217" baseline="-11574" dirty="0">
                <a:latin typeface="Times New Roman"/>
                <a:cs typeface="Times New Roman"/>
              </a:rPr>
              <a:t> </a:t>
            </a:r>
            <a:r>
              <a:rPr sz="1800" spc="-10" dirty="0">
                <a:solidFill>
                  <a:srgbClr val="660066"/>
                </a:solidFill>
                <a:latin typeface="Arial"/>
                <a:cs typeface="Arial"/>
              </a:rPr>
              <a:t>relatively</a:t>
            </a:r>
            <a:r>
              <a:rPr sz="1800" spc="-15" dirty="0">
                <a:solidFill>
                  <a:srgbClr val="660066"/>
                </a:solidFill>
                <a:latin typeface="Arial"/>
                <a:cs typeface="Arial"/>
              </a:rPr>
              <a:t> </a:t>
            </a:r>
            <a:r>
              <a:rPr sz="1800" spc="-10" dirty="0">
                <a:solidFill>
                  <a:srgbClr val="660066"/>
                </a:solidFill>
                <a:latin typeface="Arial"/>
                <a:cs typeface="Arial"/>
              </a:rPr>
              <a:t>little	</a:t>
            </a:r>
            <a:endParaRPr sz="1400" dirty="0">
              <a:latin typeface="Arial"/>
              <a:cs typeface="Arial"/>
            </a:endParaRPr>
          </a:p>
        </p:txBody>
      </p:sp>
      <p:sp>
        <p:nvSpPr>
          <p:cNvPr id="9" name="object 9"/>
          <p:cNvSpPr txBox="1"/>
          <p:nvPr/>
        </p:nvSpPr>
        <p:spPr>
          <a:xfrm>
            <a:off x="4270957" y="2853232"/>
            <a:ext cx="1044575" cy="304800"/>
          </a:xfrm>
          <a:prstGeom prst="rect">
            <a:avLst/>
          </a:prstGeom>
          <a:ln w="9419">
            <a:solidFill>
              <a:srgbClr val="000000"/>
            </a:solidFill>
          </a:ln>
        </p:spPr>
        <p:txBody>
          <a:bodyPr vert="horz" wrap="square" lIns="0" tIns="0" rIns="0" bIns="0" rtlCol="0">
            <a:spAutoFit/>
          </a:bodyPr>
          <a:lstStyle/>
          <a:p>
            <a:pPr marL="18415">
              <a:lnSpc>
                <a:spcPts val="1985"/>
              </a:lnSpc>
            </a:pPr>
            <a:r>
              <a:rPr sz="1750" i="1" spc="220" dirty="0">
                <a:latin typeface="Cambria"/>
                <a:cs typeface="Cambria"/>
              </a:rPr>
              <a:t>J(</a:t>
            </a:r>
            <a:r>
              <a:rPr sz="1750" i="1" spc="-310" dirty="0">
                <a:latin typeface="Cambria"/>
                <a:cs typeface="Cambria"/>
              </a:rPr>
              <a:t> </a:t>
            </a:r>
            <a:r>
              <a:rPr sz="1750" b="1" i="1" spc="-5" dirty="0">
                <a:latin typeface="Palatino Linotype"/>
                <a:cs typeface="Palatino Linotype"/>
              </a:rPr>
              <a:t>w</a:t>
            </a:r>
            <a:r>
              <a:rPr sz="1750" i="1" spc="-5" dirty="0">
                <a:latin typeface="Cambria"/>
                <a:cs typeface="Cambria"/>
              </a:rPr>
              <a:t>; </a:t>
            </a:r>
            <a:r>
              <a:rPr sz="1750" i="1" spc="190" dirty="0">
                <a:latin typeface="Cambria"/>
                <a:cs typeface="Cambria"/>
              </a:rPr>
              <a:t>X,</a:t>
            </a:r>
            <a:r>
              <a:rPr sz="1750" b="1" i="1" spc="190" dirty="0">
                <a:latin typeface="Palatino Linotype"/>
                <a:cs typeface="Palatino Linotype"/>
              </a:rPr>
              <a:t>y</a:t>
            </a:r>
            <a:r>
              <a:rPr sz="1750" i="1" spc="190" dirty="0">
                <a:latin typeface="Cambria"/>
                <a:cs typeface="Cambria"/>
              </a:rPr>
              <a:t>)</a:t>
            </a:r>
            <a:endParaRPr sz="1750">
              <a:latin typeface="Cambria"/>
              <a:cs typeface="Cambria"/>
            </a:endParaRPr>
          </a:p>
        </p:txBody>
      </p:sp>
      <p:sp>
        <p:nvSpPr>
          <p:cNvPr id="10" name="object 10"/>
          <p:cNvSpPr txBox="1"/>
          <p:nvPr/>
        </p:nvSpPr>
        <p:spPr>
          <a:xfrm>
            <a:off x="8497023" y="4251977"/>
            <a:ext cx="807085" cy="386715"/>
          </a:xfrm>
          <a:prstGeom prst="rect">
            <a:avLst/>
          </a:prstGeom>
          <a:ln w="9419">
            <a:solidFill>
              <a:srgbClr val="000000"/>
            </a:solidFill>
          </a:ln>
        </p:spPr>
        <p:txBody>
          <a:bodyPr vert="horz" wrap="square" lIns="0" tIns="41910" rIns="0" bIns="0" rtlCol="0">
            <a:spAutoFit/>
          </a:bodyPr>
          <a:lstStyle/>
          <a:p>
            <a:pPr marL="26670">
              <a:lnSpc>
                <a:spcPct val="100000"/>
              </a:lnSpc>
              <a:spcBef>
                <a:spcPts val="330"/>
              </a:spcBef>
            </a:pPr>
            <a:r>
              <a:rPr sz="2150" i="1" spc="130" dirty="0">
                <a:latin typeface="Symbol"/>
                <a:cs typeface="Symbol"/>
              </a:rPr>
              <a:t></a:t>
            </a:r>
            <a:r>
              <a:rPr sz="2100" b="1" i="1" spc="130" dirty="0">
                <a:latin typeface="Calibri"/>
                <a:cs typeface="Calibri"/>
              </a:rPr>
              <a:t>w</a:t>
            </a:r>
            <a:r>
              <a:rPr sz="1800" i="1" spc="195" baseline="43981" dirty="0">
                <a:latin typeface="Calibri"/>
                <a:cs typeface="Calibri"/>
              </a:rPr>
              <a:t>T</a:t>
            </a:r>
            <a:r>
              <a:rPr sz="2100" b="1" i="1" spc="130" dirty="0">
                <a:latin typeface="Calibri"/>
                <a:cs typeface="Calibri"/>
              </a:rPr>
              <a:t>w</a:t>
            </a:r>
            <a:endParaRPr sz="2100">
              <a:latin typeface="Calibri"/>
              <a:cs typeface="Calibri"/>
            </a:endParaRPr>
          </a:p>
        </p:txBody>
      </p:sp>
      <p:sp>
        <p:nvSpPr>
          <p:cNvPr id="14" name="object 14"/>
          <p:cNvSpPr txBox="1"/>
          <p:nvPr/>
        </p:nvSpPr>
        <p:spPr>
          <a:xfrm>
            <a:off x="8037053" y="1402680"/>
            <a:ext cx="1042669" cy="304800"/>
          </a:xfrm>
          <a:prstGeom prst="rect">
            <a:avLst/>
          </a:prstGeom>
          <a:ln w="9419">
            <a:solidFill>
              <a:srgbClr val="000000"/>
            </a:solidFill>
          </a:ln>
        </p:spPr>
        <p:txBody>
          <a:bodyPr vert="horz" wrap="square" lIns="0" tIns="0" rIns="0" bIns="0" rtlCol="0">
            <a:spAutoFit/>
          </a:bodyPr>
          <a:lstStyle/>
          <a:p>
            <a:pPr marL="18415">
              <a:lnSpc>
                <a:spcPts val="1985"/>
              </a:lnSpc>
            </a:pPr>
            <a:r>
              <a:rPr sz="1750" i="1" spc="220" dirty="0">
                <a:latin typeface="Cambria"/>
                <a:cs typeface="Cambria"/>
              </a:rPr>
              <a:t>J(</a:t>
            </a:r>
            <a:r>
              <a:rPr sz="1750" i="1" spc="-320" dirty="0">
                <a:latin typeface="Cambria"/>
                <a:cs typeface="Cambria"/>
              </a:rPr>
              <a:t> </a:t>
            </a:r>
            <a:r>
              <a:rPr sz="1750" b="1" i="1" spc="-5" dirty="0">
                <a:latin typeface="Palatino Linotype"/>
                <a:cs typeface="Palatino Linotype"/>
              </a:rPr>
              <a:t>w</a:t>
            </a:r>
            <a:r>
              <a:rPr sz="1750" i="1" spc="-5" dirty="0">
                <a:latin typeface="Cambria"/>
                <a:cs typeface="Cambria"/>
              </a:rPr>
              <a:t>; </a:t>
            </a:r>
            <a:r>
              <a:rPr sz="1750" i="1" spc="190" dirty="0">
                <a:latin typeface="Cambria"/>
                <a:cs typeface="Cambria"/>
              </a:rPr>
              <a:t>X,</a:t>
            </a:r>
            <a:r>
              <a:rPr sz="1750" b="1" i="1" spc="190" dirty="0">
                <a:latin typeface="Palatino Linotype"/>
                <a:cs typeface="Palatino Linotype"/>
              </a:rPr>
              <a:t>y</a:t>
            </a:r>
            <a:r>
              <a:rPr sz="1750" i="1" spc="190" dirty="0">
                <a:latin typeface="Cambria"/>
                <a:cs typeface="Cambria"/>
              </a:rPr>
              <a:t>)</a:t>
            </a:r>
            <a:endParaRPr sz="1750">
              <a:latin typeface="Cambria"/>
              <a:cs typeface="Cambria"/>
            </a:endParaRPr>
          </a:p>
        </p:txBody>
      </p:sp>
      <p:sp>
        <p:nvSpPr>
          <p:cNvPr id="15" name="object 15"/>
          <p:cNvSpPr txBox="1"/>
          <p:nvPr/>
        </p:nvSpPr>
        <p:spPr>
          <a:xfrm>
            <a:off x="2688537" y="4082432"/>
            <a:ext cx="807085" cy="386715"/>
          </a:xfrm>
          <a:prstGeom prst="rect">
            <a:avLst/>
          </a:prstGeom>
          <a:ln w="9419">
            <a:solidFill>
              <a:srgbClr val="000000"/>
            </a:solidFill>
          </a:ln>
        </p:spPr>
        <p:txBody>
          <a:bodyPr vert="horz" wrap="square" lIns="0" tIns="41910" rIns="0" bIns="0" rtlCol="0">
            <a:spAutoFit/>
          </a:bodyPr>
          <a:lstStyle/>
          <a:p>
            <a:pPr marL="26670">
              <a:lnSpc>
                <a:spcPct val="100000"/>
              </a:lnSpc>
              <a:spcBef>
                <a:spcPts val="330"/>
              </a:spcBef>
            </a:pPr>
            <a:r>
              <a:rPr sz="2150" i="1" spc="130" dirty="0">
                <a:latin typeface="Symbol"/>
                <a:cs typeface="Symbol"/>
              </a:rPr>
              <a:t></a:t>
            </a:r>
            <a:r>
              <a:rPr sz="2100" b="1" i="1" spc="130" dirty="0">
                <a:latin typeface="Calibri"/>
                <a:cs typeface="Calibri"/>
              </a:rPr>
              <a:t>w</a:t>
            </a:r>
            <a:r>
              <a:rPr sz="1800" i="1" spc="195" baseline="43981" dirty="0">
                <a:latin typeface="Calibri"/>
                <a:cs typeface="Calibri"/>
              </a:rPr>
              <a:t>T</a:t>
            </a:r>
            <a:r>
              <a:rPr sz="2100" b="1" i="1" spc="130" dirty="0">
                <a:latin typeface="Calibri"/>
                <a:cs typeface="Calibri"/>
              </a:rPr>
              <a:t>w</a:t>
            </a:r>
            <a:endParaRPr sz="2100">
              <a:latin typeface="Calibri"/>
              <a:cs typeface="Calibri"/>
            </a:endParaRPr>
          </a:p>
        </p:txBody>
      </p:sp>
      <p:pic>
        <p:nvPicPr>
          <p:cNvPr id="17" name="Picture 16">
            <a:extLst>
              <a:ext uri="{FF2B5EF4-FFF2-40B4-BE49-F238E27FC236}">
                <a16:creationId xmlns:a16="http://schemas.microsoft.com/office/drawing/2014/main" id="{C5A7A502-DB81-1E4A-BB7F-C6F6B9ED9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7505" y="1459136"/>
            <a:ext cx="3003393" cy="72037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27100" y="376868"/>
            <a:ext cx="8915400" cy="689932"/>
          </a:xfrm>
          <a:prstGeom prst="rect">
            <a:avLst/>
          </a:prstGeom>
        </p:spPr>
        <p:txBody>
          <a:bodyPr vert="horz" wrap="square" lIns="0" tIns="12700" rIns="0" bIns="0" rtlCol="0">
            <a:spAutoFit/>
          </a:bodyPr>
          <a:lstStyle/>
          <a:p>
            <a:pPr marL="12700">
              <a:lnSpc>
                <a:spcPct val="100000"/>
              </a:lnSpc>
              <a:spcBef>
                <a:spcPts val="100"/>
              </a:spcBef>
            </a:pPr>
            <a:r>
              <a:rPr lang="en-US" spc="-25" dirty="0"/>
              <a:t>Last time – Deep Feedforward NNs</a:t>
            </a:r>
            <a:endParaRPr spc="-25" dirty="0"/>
          </a:p>
        </p:txBody>
      </p:sp>
      <p:sp>
        <p:nvSpPr>
          <p:cNvPr id="4" name="object 4"/>
          <p:cNvSpPr txBox="1"/>
          <p:nvPr/>
        </p:nvSpPr>
        <p:spPr>
          <a:xfrm>
            <a:off x="546100" y="1299532"/>
            <a:ext cx="10147300" cy="6149889"/>
          </a:xfrm>
          <a:prstGeom prst="rect">
            <a:avLst/>
          </a:prstGeom>
        </p:spPr>
        <p:txBody>
          <a:bodyPr vert="horz" wrap="square" lIns="0" tIns="23495" rIns="0" bIns="0" rtlCol="0">
            <a:spAutoFit/>
          </a:bodyPr>
          <a:lstStyle/>
          <a:p>
            <a:pPr marL="12065" marR="398145">
              <a:lnSpc>
                <a:spcPct val="97800"/>
              </a:lnSpc>
              <a:spcBef>
                <a:spcPts val="185"/>
              </a:spcBef>
              <a:tabLst>
                <a:tab pos="351155" algn="l"/>
                <a:tab pos="351790" algn="l"/>
              </a:tabLst>
            </a:pPr>
            <a:r>
              <a:rPr lang="en-US" sz="3200" dirty="0">
                <a:solidFill>
                  <a:srgbClr val="3333CC"/>
                </a:solidFill>
                <a:latin typeface="Arial"/>
                <a:cs typeface="Arial"/>
              </a:rPr>
              <a:t>Deep feedforward neural networks</a:t>
            </a:r>
          </a:p>
          <a:p>
            <a:pPr marL="991235" marR="3054350" indent="-457200">
              <a:lnSpc>
                <a:spcPts val="4600"/>
              </a:lnSpc>
              <a:spcBef>
                <a:spcPts val="250"/>
              </a:spcBef>
              <a:buFont typeface="Arial" panose="020B0604020202020204" pitchFamily="34" charset="0"/>
              <a:buChar char="•"/>
            </a:pPr>
            <a:r>
              <a:rPr lang="en-US" sz="3200" dirty="0">
                <a:solidFill>
                  <a:srgbClr val="3333CC"/>
                </a:solidFill>
              </a:rPr>
              <a:t>Learning issues – Perceptron, </a:t>
            </a:r>
            <a:r>
              <a:rPr lang="en-US" sz="3200" spc="-5" dirty="0">
                <a:solidFill>
                  <a:srgbClr val="3333CC"/>
                </a:solidFill>
              </a:rPr>
              <a:t>XOR  </a:t>
            </a:r>
          </a:p>
          <a:p>
            <a:pPr marL="991235" marR="3054350" indent="-457200">
              <a:lnSpc>
                <a:spcPts val="4600"/>
              </a:lnSpc>
              <a:spcBef>
                <a:spcPts val="250"/>
              </a:spcBef>
              <a:buFont typeface="Arial" panose="020B0604020202020204" pitchFamily="34" charset="0"/>
              <a:buChar char="•"/>
            </a:pPr>
            <a:r>
              <a:rPr lang="en-US" sz="3200" dirty="0">
                <a:solidFill>
                  <a:srgbClr val="3333CC"/>
                </a:solidFill>
              </a:rPr>
              <a:t>Gradient based</a:t>
            </a:r>
            <a:r>
              <a:rPr lang="en-US" sz="3200" spc="-80" dirty="0">
                <a:solidFill>
                  <a:srgbClr val="3333CC"/>
                </a:solidFill>
              </a:rPr>
              <a:t> </a:t>
            </a:r>
            <a:r>
              <a:rPr lang="en-US" sz="3200" dirty="0">
                <a:solidFill>
                  <a:srgbClr val="3333CC"/>
                </a:solidFill>
              </a:rPr>
              <a:t>Learning  </a:t>
            </a:r>
          </a:p>
          <a:p>
            <a:pPr marL="991235" marR="3054350" indent="-457200">
              <a:lnSpc>
                <a:spcPts val="4600"/>
              </a:lnSpc>
              <a:spcBef>
                <a:spcPts val="250"/>
              </a:spcBef>
              <a:buFont typeface="Arial" panose="020B0604020202020204" pitchFamily="34" charset="0"/>
              <a:buChar char="•"/>
            </a:pPr>
            <a:r>
              <a:rPr lang="en-US" sz="3200" dirty="0">
                <a:solidFill>
                  <a:srgbClr val="3333CC"/>
                </a:solidFill>
              </a:rPr>
              <a:t>Lots of neurons &amp; hidden </a:t>
            </a:r>
            <a:r>
              <a:rPr lang="en-US" sz="3200" spc="-5" dirty="0">
                <a:solidFill>
                  <a:srgbClr val="3333CC"/>
                </a:solidFill>
              </a:rPr>
              <a:t>Units  </a:t>
            </a:r>
          </a:p>
          <a:p>
            <a:pPr marL="991235" marR="3054350" indent="-457200">
              <a:lnSpc>
                <a:spcPts val="4600"/>
              </a:lnSpc>
              <a:spcBef>
                <a:spcPts val="250"/>
              </a:spcBef>
              <a:buFont typeface="Arial" panose="020B0604020202020204" pitchFamily="34" charset="0"/>
              <a:buChar char="•"/>
            </a:pPr>
            <a:r>
              <a:rPr lang="en-US" sz="3200" dirty="0">
                <a:solidFill>
                  <a:srgbClr val="3333CC"/>
                </a:solidFill>
              </a:rPr>
              <a:t>Architecture</a:t>
            </a:r>
            <a:r>
              <a:rPr lang="en-US" sz="3200" spc="-10" dirty="0">
                <a:solidFill>
                  <a:srgbClr val="3333CC"/>
                </a:solidFill>
              </a:rPr>
              <a:t> </a:t>
            </a:r>
            <a:r>
              <a:rPr lang="en-US" sz="3200" dirty="0">
                <a:solidFill>
                  <a:srgbClr val="3333CC"/>
                </a:solidFill>
              </a:rPr>
              <a:t>Design</a:t>
            </a:r>
          </a:p>
          <a:p>
            <a:pPr marL="1448435" marR="3054350" lvl="1" indent="-457200">
              <a:lnSpc>
                <a:spcPts val="4600"/>
              </a:lnSpc>
              <a:spcBef>
                <a:spcPts val="250"/>
              </a:spcBef>
              <a:buFont typeface="Arial" panose="020B0604020202020204" pitchFamily="34" charset="0"/>
              <a:buChar char="•"/>
            </a:pPr>
            <a:r>
              <a:rPr lang="en-US" sz="3200" dirty="0">
                <a:solidFill>
                  <a:srgbClr val="3333CC"/>
                </a:solidFill>
              </a:rPr>
              <a:t>Deep vs wide networks</a:t>
            </a:r>
          </a:p>
          <a:p>
            <a:pPr marL="1448435" marR="3054350" lvl="1" indent="-457200">
              <a:lnSpc>
                <a:spcPts val="4600"/>
              </a:lnSpc>
              <a:spcBef>
                <a:spcPts val="250"/>
              </a:spcBef>
              <a:buFont typeface="Arial" panose="020B0604020202020204" pitchFamily="34" charset="0"/>
              <a:buChar char="•"/>
            </a:pPr>
            <a:r>
              <a:rPr lang="en-US" sz="3200" dirty="0">
                <a:solidFill>
                  <a:srgbClr val="3333CC"/>
                </a:solidFill>
              </a:rPr>
              <a:t>Universal approximation theorem </a:t>
            </a:r>
          </a:p>
          <a:p>
            <a:pPr marL="991235" marR="5080" indent="-457200">
              <a:lnSpc>
                <a:spcPts val="4600"/>
              </a:lnSpc>
              <a:buFont typeface="Arial" panose="020B0604020202020204" pitchFamily="34" charset="0"/>
              <a:buChar char="•"/>
            </a:pPr>
            <a:r>
              <a:rPr lang="en-US" sz="3200" dirty="0">
                <a:solidFill>
                  <a:srgbClr val="3333CC"/>
                </a:solidFill>
              </a:rPr>
              <a:t>Backpropagation and </a:t>
            </a:r>
            <a:r>
              <a:rPr lang="en-US" sz="3200" spc="-5" dirty="0">
                <a:solidFill>
                  <a:srgbClr val="3333CC"/>
                </a:solidFill>
              </a:rPr>
              <a:t>related differentiation</a:t>
            </a:r>
            <a:endParaRPr lang="en-US" spc="-5" dirty="0"/>
          </a:p>
          <a:p>
            <a:pPr marL="808355" marR="398145" lvl="1" indent="-339090">
              <a:lnSpc>
                <a:spcPct val="97800"/>
              </a:lnSpc>
              <a:spcBef>
                <a:spcPts val="185"/>
              </a:spcBef>
              <a:buChar char="•"/>
              <a:tabLst>
                <a:tab pos="351155" algn="l"/>
                <a:tab pos="351790" algn="l"/>
              </a:tabLst>
            </a:pPr>
            <a:endParaRPr lang="en-US" sz="3200" dirty="0">
              <a:solidFill>
                <a:srgbClr val="3333CC"/>
              </a:solidFill>
              <a:latin typeface="Arial"/>
              <a:cs typeface="Arial"/>
            </a:endParaRPr>
          </a:p>
          <a:p>
            <a:pPr marL="351155" marR="398145" indent="-339090">
              <a:lnSpc>
                <a:spcPct val="97800"/>
              </a:lnSpc>
              <a:spcBef>
                <a:spcPts val="185"/>
              </a:spcBef>
              <a:buChar char="•"/>
              <a:tabLst>
                <a:tab pos="351155" algn="l"/>
                <a:tab pos="351790" algn="l"/>
              </a:tabLst>
            </a:pPr>
            <a:endParaRPr lang="en-US" sz="2400" dirty="0">
              <a:latin typeface="Arial"/>
              <a:cs typeface="Arial"/>
            </a:endParaRPr>
          </a:p>
          <a:p>
            <a:pPr marL="351155" marR="398145" indent="-339090">
              <a:lnSpc>
                <a:spcPct val="97800"/>
              </a:lnSpc>
              <a:spcBef>
                <a:spcPts val="185"/>
              </a:spcBef>
              <a:buChar char="•"/>
              <a:tabLst>
                <a:tab pos="351155" algn="l"/>
                <a:tab pos="351790" algn="l"/>
              </a:tabLst>
            </a:pPr>
            <a:endParaRPr sz="2400" dirty="0">
              <a:latin typeface="Arial"/>
              <a:cs typeface="Arial"/>
            </a:endParaRPr>
          </a:p>
        </p:txBody>
      </p:sp>
    </p:spTree>
    <p:extLst>
      <p:ext uri="{BB962C8B-B14F-4D97-AF65-F5344CB8AC3E}">
        <p14:creationId xmlns:p14="http://schemas.microsoft.com/office/powerpoint/2010/main" val="2800126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928443" y="697991"/>
            <a:ext cx="4205605" cy="695960"/>
          </a:xfrm>
          <a:prstGeom prst="rect">
            <a:avLst/>
          </a:prstGeom>
        </p:spPr>
        <p:txBody>
          <a:bodyPr vert="horz" wrap="square" lIns="0" tIns="12700" rIns="0" bIns="0" rtlCol="0">
            <a:spAutoFit/>
          </a:bodyPr>
          <a:lstStyle/>
          <a:p>
            <a:pPr marL="25400">
              <a:lnSpc>
                <a:spcPct val="100000"/>
              </a:lnSpc>
              <a:spcBef>
                <a:spcPts val="100"/>
              </a:spcBef>
            </a:pPr>
            <a:r>
              <a:rPr i="1" spc="-15" dirty="0">
                <a:solidFill>
                  <a:srgbClr val="000000"/>
                </a:solidFill>
                <a:latin typeface="Times New Roman"/>
                <a:cs typeface="Times New Roman"/>
              </a:rPr>
              <a:t>L</a:t>
            </a:r>
            <a:r>
              <a:rPr sz="4350" spc="-22" baseline="24904" dirty="0">
                <a:solidFill>
                  <a:srgbClr val="000000"/>
                </a:solidFill>
                <a:latin typeface="Times New Roman"/>
                <a:cs typeface="Times New Roman"/>
              </a:rPr>
              <a:t>1</a:t>
            </a:r>
            <a:r>
              <a:rPr sz="4350" spc="345" baseline="24904" dirty="0">
                <a:solidFill>
                  <a:srgbClr val="000000"/>
                </a:solidFill>
                <a:latin typeface="Times New Roman"/>
                <a:cs typeface="Times New Roman"/>
              </a:rPr>
              <a:t> </a:t>
            </a:r>
            <a:r>
              <a:rPr sz="4400" spc="-25" dirty="0"/>
              <a:t>Regularization</a:t>
            </a:r>
            <a:endParaRPr sz="4400">
              <a:latin typeface="Times New Roman"/>
              <a:cs typeface="Times New Roman"/>
            </a:endParaRPr>
          </a:p>
        </p:txBody>
      </p:sp>
      <p:sp>
        <p:nvSpPr>
          <p:cNvPr id="5" name="object 5"/>
          <p:cNvSpPr txBox="1"/>
          <p:nvPr/>
        </p:nvSpPr>
        <p:spPr>
          <a:xfrm>
            <a:off x="1037844" y="3720591"/>
            <a:ext cx="7559040"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336600"/>
                </a:solidFill>
                <a:latin typeface="Arial"/>
                <a:cs typeface="Arial"/>
              </a:rPr>
              <a:t>– </a:t>
            </a:r>
            <a:r>
              <a:rPr sz="2800" spc="-15" dirty="0">
                <a:solidFill>
                  <a:srgbClr val="336600"/>
                </a:solidFill>
                <a:latin typeface="Arial"/>
                <a:cs typeface="Arial"/>
              </a:rPr>
              <a:t>which sums </a:t>
            </a:r>
            <a:r>
              <a:rPr sz="2800" spc="-10" dirty="0">
                <a:solidFill>
                  <a:srgbClr val="336600"/>
                </a:solidFill>
                <a:latin typeface="Arial"/>
                <a:cs typeface="Arial"/>
              </a:rPr>
              <a:t>the </a:t>
            </a:r>
            <a:r>
              <a:rPr sz="2800" spc="-15" dirty="0">
                <a:solidFill>
                  <a:srgbClr val="336600"/>
                </a:solidFill>
                <a:latin typeface="Arial"/>
                <a:cs typeface="Arial"/>
              </a:rPr>
              <a:t>absolute values </a:t>
            </a:r>
            <a:r>
              <a:rPr sz="2800" spc="-10" dirty="0">
                <a:solidFill>
                  <a:srgbClr val="336600"/>
                </a:solidFill>
                <a:latin typeface="Arial"/>
                <a:cs typeface="Arial"/>
              </a:rPr>
              <a:t>of</a:t>
            </a:r>
            <a:r>
              <a:rPr sz="2800" spc="-229" dirty="0">
                <a:solidFill>
                  <a:srgbClr val="336600"/>
                </a:solidFill>
                <a:latin typeface="Arial"/>
                <a:cs typeface="Arial"/>
              </a:rPr>
              <a:t> </a:t>
            </a:r>
            <a:r>
              <a:rPr sz="2800" spc="-15" dirty="0">
                <a:solidFill>
                  <a:srgbClr val="336600"/>
                </a:solidFill>
                <a:latin typeface="Arial"/>
                <a:cs typeface="Arial"/>
              </a:rPr>
              <a:t>parameters</a:t>
            </a:r>
            <a:endParaRPr sz="2800">
              <a:latin typeface="Arial"/>
              <a:cs typeface="Arial"/>
            </a:endParaRPr>
          </a:p>
        </p:txBody>
      </p:sp>
      <p:sp>
        <p:nvSpPr>
          <p:cNvPr id="7" name="object 7"/>
          <p:cNvSpPr/>
          <p:nvPr/>
        </p:nvSpPr>
        <p:spPr>
          <a:xfrm>
            <a:off x="3559809" y="3177260"/>
            <a:ext cx="0" cy="403225"/>
          </a:xfrm>
          <a:custGeom>
            <a:avLst/>
            <a:gdLst/>
            <a:ahLst/>
            <a:cxnLst/>
            <a:rect l="l" t="t" r="r" b="b"/>
            <a:pathLst>
              <a:path h="403225">
                <a:moveTo>
                  <a:pt x="0" y="0"/>
                </a:moveTo>
                <a:lnTo>
                  <a:pt x="0" y="403147"/>
                </a:lnTo>
              </a:path>
            </a:pathLst>
          </a:custGeom>
          <a:ln w="13380">
            <a:solidFill>
              <a:srgbClr val="000000"/>
            </a:solidFill>
          </a:ln>
        </p:spPr>
        <p:txBody>
          <a:bodyPr wrap="square" lIns="0" tIns="0" rIns="0" bIns="0" rtlCol="0"/>
          <a:lstStyle/>
          <a:p>
            <a:endParaRPr/>
          </a:p>
        </p:txBody>
      </p:sp>
      <p:sp>
        <p:nvSpPr>
          <p:cNvPr id="8" name="object 8"/>
          <p:cNvSpPr/>
          <p:nvPr/>
        </p:nvSpPr>
        <p:spPr>
          <a:xfrm>
            <a:off x="3492907" y="3177260"/>
            <a:ext cx="0" cy="403225"/>
          </a:xfrm>
          <a:custGeom>
            <a:avLst/>
            <a:gdLst/>
            <a:ahLst/>
            <a:cxnLst/>
            <a:rect l="l" t="t" r="r" b="b"/>
            <a:pathLst>
              <a:path h="403225">
                <a:moveTo>
                  <a:pt x="0" y="0"/>
                </a:moveTo>
                <a:lnTo>
                  <a:pt x="0" y="403147"/>
                </a:lnTo>
              </a:path>
            </a:pathLst>
          </a:custGeom>
          <a:ln w="13380">
            <a:solidFill>
              <a:srgbClr val="000000"/>
            </a:solidFill>
          </a:ln>
        </p:spPr>
        <p:txBody>
          <a:bodyPr wrap="square" lIns="0" tIns="0" rIns="0" bIns="0" rtlCol="0"/>
          <a:lstStyle/>
          <a:p>
            <a:endParaRPr/>
          </a:p>
        </p:txBody>
      </p:sp>
      <p:sp>
        <p:nvSpPr>
          <p:cNvPr id="9" name="object 9"/>
          <p:cNvSpPr/>
          <p:nvPr/>
        </p:nvSpPr>
        <p:spPr>
          <a:xfrm>
            <a:off x="3858405" y="3177260"/>
            <a:ext cx="0" cy="403225"/>
          </a:xfrm>
          <a:custGeom>
            <a:avLst/>
            <a:gdLst/>
            <a:ahLst/>
            <a:cxnLst/>
            <a:rect l="l" t="t" r="r" b="b"/>
            <a:pathLst>
              <a:path h="403225">
                <a:moveTo>
                  <a:pt x="0" y="0"/>
                </a:moveTo>
                <a:lnTo>
                  <a:pt x="0" y="403147"/>
                </a:lnTo>
              </a:path>
            </a:pathLst>
          </a:custGeom>
          <a:ln w="13380">
            <a:solidFill>
              <a:srgbClr val="000000"/>
            </a:solidFill>
          </a:ln>
        </p:spPr>
        <p:txBody>
          <a:bodyPr wrap="square" lIns="0" tIns="0" rIns="0" bIns="0" rtlCol="0"/>
          <a:lstStyle/>
          <a:p>
            <a:endParaRPr/>
          </a:p>
        </p:txBody>
      </p:sp>
      <p:sp>
        <p:nvSpPr>
          <p:cNvPr id="10" name="object 10"/>
          <p:cNvSpPr/>
          <p:nvPr/>
        </p:nvSpPr>
        <p:spPr>
          <a:xfrm>
            <a:off x="3791503" y="3177260"/>
            <a:ext cx="0" cy="403225"/>
          </a:xfrm>
          <a:custGeom>
            <a:avLst/>
            <a:gdLst/>
            <a:ahLst/>
            <a:cxnLst/>
            <a:rect l="l" t="t" r="r" b="b"/>
            <a:pathLst>
              <a:path h="403225">
                <a:moveTo>
                  <a:pt x="0" y="0"/>
                </a:moveTo>
                <a:lnTo>
                  <a:pt x="0" y="403147"/>
                </a:lnTo>
              </a:path>
            </a:pathLst>
          </a:custGeom>
          <a:ln w="13380">
            <a:solidFill>
              <a:srgbClr val="000000"/>
            </a:solidFill>
          </a:ln>
        </p:spPr>
        <p:txBody>
          <a:bodyPr wrap="square" lIns="0" tIns="0" rIns="0" bIns="0" rtlCol="0"/>
          <a:lstStyle/>
          <a:p>
            <a:endParaRPr/>
          </a:p>
        </p:txBody>
      </p:sp>
      <p:sp>
        <p:nvSpPr>
          <p:cNvPr id="11" name="object 11"/>
          <p:cNvSpPr txBox="1"/>
          <p:nvPr/>
        </p:nvSpPr>
        <p:spPr>
          <a:xfrm>
            <a:off x="3856645" y="3426747"/>
            <a:ext cx="91440" cy="213360"/>
          </a:xfrm>
          <a:prstGeom prst="rect">
            <a:avLst/>
          </a:prstGeom>
        </p:spPr>
        <p:txBody>
          <a:bodyPr vert="horz" wrap="square" lIns="0" tIns="16510" rIns="0" bIns="0" rtlCol="0">
            <a:spAutoFit/>
          </a:bodyPr>
          <a:lstStyle/>
          <a:p>
            <a:pPr>
              <a:lnSpc>
                <a:spcPct val="100000"/>
              </a:lnSpc>
              <a:spcBef>
                <a:spcPts val="130"/>
              </a:spcBef>
            </a:pPr>
            <a:r>
              <a:rPr sz="1200" spc="5" dirty="0">
                <a:latin typeface="Calibri"/>
                <a:cs typeface="Calibri"/>
              </a:rPr>
              <a:t>1</a:t>
            </a:r>
            <a:endParaRPr sz="1200">
              <a:latin typeface="Calibri"/>
              <a:cs typeface="Calibri"/>
            </a:endParaRPr>
          </a:p>
        </p:txBody>
      </p:sp>
      <p:sp>
        <p:nvSpPr>
          <p:cNvPr id="12" name="object 12"/>
          <p:cNvSpPr/>
          <p:nvPr/>
        </p:nvSpPr>
        <p:spPr>
          <a:xfrm>
            <a:off x="4582361" y="3177260"/>
            <a:ext cx="0" cy="403225"/>
          </a:xfrm>
          <a:custGeom>
            <a:avLst/>
            <a:gdLst/>
            <a:ahLst/>
            <a:cxnLst/>
            <a:rect l="l" t="t" r="r" b="b"/>
            <a:pathLst>
              <a:path h="403225">
                <a:moveTo>
                  <a:pt x="0" y="0"/>
                </a:moveTo>
                <a:lnTo>
                  <a:pt x="0" y="403147"/>
                </a:lnTo>
              </a:path>
            </a:pathLst>
          </a:custGeom>
          <a:ln w="13380">
            <a:solidFill>
              <a:srgbClr val="000000"/>
            </a:solidFill>
          </a:ln>
        </p:spPr>
        <p:txBody>
          <a:bodyPr wrap="square" lIns="0" tIns="0" rIns="0" bIns="0" rtlCol="0"/>
          <a:lstStyle/>
          <a:p>
            <a:endParaRPr/>
          </a:p>
        </p:txBody>
      </p:sp>
      <p:sp>
        <p:nvSpPr>
          <p:cNvPr id="13" name="object 13"/>
          <p:cNvSpPr/>
          <p:nvPr/>
        </p:nvSpPr>
        <p:spPr>
          <a:xfrm>
            <a:off x="4879549" y="3177260"/>
            <a:ext cx="0" cy="403225"/>
          </a:xfrm>
          <a:custGeom>
            <a:avLst/>
            <a:gdLst/>
            <a:ahLst/>
            <a:cxnLst/>
            <a:rect l="l" t="t" r="r" b="b"/>
            <a:pathLst>
              <a:path h="403225">
                <a:moveTo>
                  <a:pt x="0" y="0"/>
                </a:moveTo>
                <a:lnTo>
                  <a:pt x="0" y="403147"/>
                </a:lnTo>
              </a:path>
            </a:pathLst>
          </a:custGeom>
          <a:ln w="13380">
            <a:solidFill>
              <a:srgbClr val="000000"/>
            </a:solidFill>
          </a:ln>
        </p:spPr>
        <p:txBody>
          <a:bodyPr wrap="square" lIns="0" tIns="0" rIns="0" bIns="0" rtlCol="0"/>
          <a:lstStyle/>
          <a:p>
            <a:endParaRPr/>
          </a:p>
        </p:txBody>
      </p:sp>
      <p:sp>
        <p:nvSpPr>
          <p:cNvPr id="14" name="object 14"/>
          <p:cNvSpPr txBox="1"/>
          <p:nvPr/>
        </p:nvSpPr>
        <p:spPr>
          <a:xfrm>
            <a:off x="4367920" y="3545858"/>
            <a:ext cx="60960" cy="213360"/>
          </a:xfrm>
          <a:prstGeom prst="rect">
            <a:avLst/>
          </a:prstGeom>
        </p:spPr>
        <p:txBody>
          <a:bodyPr vert="horz" wrap="square" lIns="0" tIns="16510" rIns="0" bIns="0" rtlCol="0">
            <a:spAutoFit/>
          </a:bodyPr>
          <a:lstStyle/>
          <a:p>
            <a:pPr>
              <a:lnSpc>
                <a:spcPct val="100000"/>
              </a:lnSpc>
              <a:spcBef>
                <a:spcPts val="130"/>
              </a:spcBef>
            </a:pPr>
            <a:r>
              <a:rPr sz="1200" i="1" spc="100" dirty="0">
                <a:latin typeface="Calibri"/>
                <a:cs typeface="Calibri"/>
              </a:rPr>
              <a:t>i</a:t>
            </a:r>
            <a:endParaRPr sz="1200">
              <a:latin typeface="Calibri"/>
              <a:cs typeface="Calibri"/>
            </a:endParaRPr>
          </a:p>
        </p:txBody>
      </p:sp>
      <p:sp>
        <p:nvSpPr>
          <p:cNvPr id="15" name="object 15"/>
          <p:cNvSpPr txBox="1"/>
          <p:nvPr/>
        </p:nvSpPr>
        <p:spPr>
          <a:xfrm>
            <a:off x="560323" y="1335024"/>
            <a:ext cx="8473440" cy="2237792"/>
          </a:xfrm>
          <a:prstGeom prst="rect">
            <a:avLst/>
          </a:prstGeom>
        </p:spPr>
        <p:txBody>
          <a:bodyPr vert="horz" wrap="square" lIns="0" tIns="97790" rIns="0" bIns="0" rtlCol="0">
            <a:spAutoFit/>
          </a:bodyPr>
          <a:lstStyle/>
          <a:p>
            <a:pPr marL="377190" indent="-339090">
              <a:lnSpc>
                <a:spcPct val="100000"/>
              </a:lnSpc>
              <a:spcBef>
                <a:spcPts val="770"/>
              </a:spcBef>
              <a:buFont typeface="Times New Roman"/>
              <a:buChar char="•"/>
              <a:tabLst>
                <a:tab pos="376555" algn="l"/>
                <a:tab pos="377190" algn="l"/>
              </a:tabLst>
            </a:pPr>
            <a:r>
              <a:rPr sz="3200" i="1" spc="-15" dirty="0">
                <a:latin typeface="Times New Roman"/>
                <a:cs typeface="Times New Roman"/>
              </a:rPr>
              <a:t>L</a:t>
            </a:r>
            <a:r>
              <a:rPr sz="3150" spc="-22" baseline="23809" dirty="0">
                <a:latin typeface="Times New Roman"/>
                <a:cs typeface="Times New Roman"/>
              </a:rPr>
              <a:t>2 </a:t>
            </a:r>
            <a:r>
              <a:rPr lang="en-US" sz="3200" spc="-20" baseline="23809" dirty="0">
                <a:solidFill>
                  <a:srgbClr val="3333CC"/>
                </a:solidFill>
                <a:latin typeface="Arial"/>
                <a:cs typeface="Arial"/>
              </a:rPr>
              <a:t> </a:t>
            </a:r>
            <a:r>
              <a:rPr sz="3200" spc="-5" dirty="0">
                <a:solidFill>
                  <a:srgbClr val="3333CC"/>
                </a:solidFill>
                <a:latin typeface="Arial"/>
                <a:cs typeface="Arial"/>
              </a:rPr>
              <a:t>is </a:t>
            </a:r>
            <a:r>
              <a:rPr lang="en-US" sz="3200" spc="-5" dirty="0">
                <a:solidFill>
                  <a:srgbClr val="3333CC"/>
                </a:solidFill>
                <a:latin typeface="Arial"/>
                <a:cs typeface="Arial"/>
              </a:rPr>
              <a:t>a very </a:t>
            </a:r>
            <a:r>
              <a:rPr sz="3200" spc="-25" dirty="0">
                <a:solidFill>
                  <a:srgbClr val="3333CC"/>
                </a:solidFill>
                <a:latin typeface="Arial"/>
                <a:cs typeface="Arial"/>
              </a:rPr>
              <a:t>common </a:t>
            </a:r>
            <a:r>
              <a:rPr sz="3200" spc="-20" dirty="0">
                <a:solidFill>
                  <a:srgbClr val="3333CC"/>
                </a:solidFill>
                <a:latin typeface="Arial"/>
                <a:cs typeface="Arial"/>
              </a:rPr>
              <a:t>weight</a:t>
            </a:r>
            <a:r>
              <a:rPr sz="3200" spc="-240" dirty="0">
                <a:solidFill>
                  <a:srgbClr val="3333CC"/>
                </a:solidFill>
                <a:latin typeface="Arial"/>
                <a:cs typeface="Arial"/>
              </a:rPr>
              <a:t> </a:t>
            </a:r>
            <a:r>
              <a:rPr sz="3200" spc="-25" dirty="0">
                <a:solidFill>
                  <a:srgbClr val="3333CC"/>
                </a:solidFill>
                <a:latin typeface="Arial"/>
                <a:cs typeface="Arial"/>
              </a:rPr>
              <a:t>decay</a:t>
            </a:r>
            <a:r>
              <a:rPr lang="en-US" sz="3200" spc="-25" dirty="0">
                <a:solidFill>
                  <a:srgbClr val="3333CC"/>
                </a:solidFill>
                <a:latin typeface="Arial"/>
                <a:cs typeface="Arial"/>
              </a:rPr>
              <a:t> </a:t>
            </a:r>
            <a:endParaRPr sz="3200" dirty="0">
              <a:latin typeface="Arial"/>
              <a:cs typeface="Arial"/>
            </a:endParaRPr>
          </a:p>
          <a:p>
            <a:pPr marL="377190" indent="-339090">
              <a:lnSpc>
                <a:spcPct val="100000"/>
              </a:lnSpc>
              <a:spcBef>
                <a:spcPts val="670"/>
              </a:spcBef>
              <a:buChar char="•"/>
              <a:tabLst>
                <a:tab pos="376555" algn="l"/>
                <a:tab pos="377190" algn="l"/>
              </a:tabLst>
            </a:pPr>
            <a:r>
              <a:rPr sz="3200" spc="-20" dirty="0">
                <a:solidFill>
                  <a:srgbClr val="3333CC"/>
                </a:solidFill>
                <a:latin typeface="Arial"/>
                <a:cs typeface="Arial"/>
              </a:rPr>
              <a:t>Other ways </a:t>
            </a:r>
            <a:r>
              <a:rPr sz="3200" spc="-5" dirty="0">
                <a:solidFill>
                  <a:srgbClr val="3333CC"/>
                </a:solidFill>
                <a:latin typeface="Arial"/>
                <a:cs typeface="Arial"/>
              </a:rPr>
              <a:t>to </a:t>
            </a:r>
            <a:r>
              <a:rPr sz="3200" spc="-20" dirty="0">
                <a:solidFill>
                  <a:srgbClr val="3333CC"/>
                </a:solidFill>
                <a:latin typeface="Arial"/>
                <a:cs typeface="Arial"/>
              </a:rPr>
              <a:t>penalize </a:t>
            </a:r>
            <a:r>
              <a:rPr sz="3200" spc="-25" dirty="0">
                <a:solidFill>
                  <a:srgbClr val="3333CC"/>
                </a:solidFill>
                <a:latin typeface="Arial"/>
                <a:cs typeface="Arial"/>
              </a:rPr>
              <a:t>model parameter</a:t>
            </a:r>
            <a:r>
              <a:rPr sz="3200" spc="-60" dirty="0">
                <a:solidFill>
                  <a:srgbClr val="3333CC"/>
                </a:solidFill>
                <a:latin typeface="Arial"/>
                <a:cs typeface="Arial"/>
              </a:rPr>
              <a:t> </a:t>
            </a:r>
            <a:r>
              <a:rPr sz="3200" spc="-15" dirty="0">
                <a:solidFill>
                  <a:srgbClr val="3333CC"/>
                </a:solidFill>
                <a:latin typeface="Arial"/>
                <a:cs typeface="Arial"/>
              </a:rPr>
              <a:t>size</a:t>
            </a:r>
            <a:endParaRPr sz="3200" dirty="0">
              <a:latin typeface="Arial"/>
              <a:cs typeface="Arial"/>
            </a:endParaRPr>
          </a:p>
          <a:p>
            <a:pPr marL="377190" indent="-339090">
              <a:lnSpc>
                <a:spcPts val="3770"/>
              </a:lnSpc>
              <a:spcBef>
                <a:spcPts val="650"/>
              </a:spcBef>
              <a:buFont typeface="Times New Roman"/>
              <a:buChar char="•"/>
              <a:tabLst>
                <a:tab pos="376555" algn="l"/>
                <a:tab pos="377190" algn="l"/>
              </a:tabLst>
            </a:pPr>
            <a:r>
              <a:rPr sz="3200" i="1" spc="-15" dirty="0">
                <a:latin typeface="Times New Roman"/>
                <a:cs typeface="Times New Roman"/>
              </a:rPr>
              <a:t>L</a:t>
            </a:r>
            <a:r>
              <a:rPr sz="3150" spc="-22" baseline="23809" dirty="0">
                <a:latin typeface="Times New Roman"/>
                <a:cs typeface="Times New Roman"/>
              </a:rPr>
              <a:t>1 </a:t>
            </a:r>
            <a:r>
              <a:rPr sz="3200" spc="-20" dirty="0">
                <a:solidFill>
                  <a:srgbClr val="3333CC"/>
                </a:solidFill>
                <a:latin typeface="Arial"/>
                <a:cs typeface="Arial"/>
              </a:rPr>
              <a:t>regularization </a:t>
            </a:r>
            <a:r>
              <a:rPr sz="3200" spc="-5" dirty="0">
                <a:solidFill>
                  <a:srgbClr val="3333CC"/>
                </a:solidFill>
                <a:latin typeface="Arial"/>
                <a:cs typeface="Arial"/>
              </a:rPr>
              <a:t>is </a:t>
            </a:r>
            <a:r>
              <a:rPr sz="3200" spc="-25" dirty="0">
                <a:solidFill>
                  <a:srgbClr val="3333CC"/>
                </a:solidFill>
                <a:latin typeface="Arial"/>
                <a:cs typeface="Arial"/>
              </a:rPr>
              <a:t>defined</a:t>
            </a:r>
            <a:r>
              <a:rPr sz="3200" spc="-240" dirty="0">
                <a:solidFill>
                  <a:srgbClr val="3333CC"/>
                </a:solidFill>
                <a:latin typeface="Arial"/>
                <a:cs typeface="Arial"/>
              </a:rPr>
              <a:t> </a:t>
            </a:r>
            <a:r>
              <a:rPr sz="3200" spc="-15" dirty="0">
                <a:solidFill>
                  <a:srgbClr val="3333CC"/>
                </a:solidFill>
                <a:latin typeface="Arial"/>
                <a:cs typeface="Arial"/>
              </a:rPr>
              <a:t>as</a:t>
            </a:r>
            <a:endParaRPr sz="3200" dirty="0">
              <a:latin typeface="Arial"/>
              <a:cs typeface="Arial"/>
            </a:endParaRPr>
          </a:p>
          <a:p>
            <a:pPr marL="2091055">
              <a:lnSpc>
                <a:spcPts val="3770"/>
              </a:lnSpc>
              <a:tabLst>
                <a:tab pos="2996565" algn="l"/>
                <a:tab pos="3467100" algn="l"/>
              </a:tabLst>
            </a:pPr>
            <a:r>
              <a:rPr sz="2100" spc="175" dirty="0">
                <a:latin typeface="Symbol"/>
                <a:cs typeface="Symbol"/>
              </a:rPr>
              <a:t>Ω</a:t>
            </a:r>
            <a:r>
              <a:rPr sz="2100" spc="175" dirty="0">
                <a:latin typeface="Calibri"/>
                <a:cs typeface="Calibri"/>
              </a:rPr>
              <a:t>(</a:t>
            </a:r>
            <a:r>
              <a:rPr sz="2150" b="1" i="1" spc="175" dirty="0">
                <a:latin typeface="Symbol"/>
                <a:cs typeface="Symbol"/>
              </a:rPr>
              <a:t></a:t>
            </a:r>
            <a:r>
              <a:rPr sz="2150" b="1" i="1" spc="-330" dirty="0">
                <a:latin typeface="Times New Roman"/>
                <a:cs typeface="Times New Roman"/>
              </a:rPr>
              <a:t> </a:t>
            </a:r>
            <a:r>
              <a:rPr sz="2100" spc="190" dirty="0">
                <a:latin typeface="Calibri"/>
                <a:cs typeface="Calibri"/>
              </a:rPr>
              <a:t>)</a:t>
            </a:r>
            <a:r>
              <a:rPr sz="2100" spc="-5" dirty="0">
                <a:latin typeface="Calibri"/>
                <a:cs typeface="Calibri"/>
              </a:rPr>
              <a:t> </a:t>
            </a:r>
            <a:r>
              <a:rPr sz="2100" spc="15" dirty="0">
                <a:latin typeface="Symbol"/>
                <a:cs typeface="Symbol"/>
              </a:rPr>
              <a:t></a:t>
            </a:r>
            <a:r>
              <a:rPr sz="2100" spc="15" dirty="0">
                <a:latin typeface="Times New Roman"/>
                <a:cs typeface="Times New Roman"/>
              </a:rPr>
              <a:t>	</a:t>
            </a:r>
            <a:r>
              <a:rPr sz="2100" b="1" i="1" spc="70" dirty="0">
                <a:latin typeface="Calibri"/>
                <a:cs typeface="Calibri"/>
              </a:rPr>
              <a:t>w	</a:t>
            </a:r>
            <a:r>
              <a:rPr sz="2100" spc="15" dirty="0">
                <a:latin typeface="Symbol"/>
                <a:cs typeface="Symbol"/>
              </a:rPr>
              <a:t></a:t>
            </a:r>
            <a:r>
              <a:rPr sz="2100" spc="15" dirty="0">
                <a:latin typeface="Times New Roman"/>
                <a:cs typeface="Times New Roman"/>
              </a:rPr>
              <a:t> </a:t>
            </a:r>
            <a:r>
              <a:rPr sz="4800" spc="-7" baseline="-6944" dirty="0">
                <a:latin typeface="Symbol"/>
                <a:cs typeface="Symbol"/>
              </a:rPr>
              <a:t></a:t>
            </a:r>
            <a:r>
              <a:rPr sz="4800" spc="-359" baseline="-6944" dirty="0">
                <a:latin typeface="Times New Roman"/>
                <a:cs typeface="Times New Roman"/>
              </a:rPr>
              <a:t> </a:t>
            </a:r>
            <a:r>
              <a:rPr sz="2100" i="1" spc="5" dirty="0">
                <a:latin typeface="Calibri"/>
                <a:cs typeface="Calibri"/>
              </a:rPr>
              <a:t>w</a:t>
            </a:r>
            <a:r>
              <a:rPr sz="1800" i="1" spc="7" baseline="-34722" dirty="0">
                <a:latin typeface="Calibri"/>
                <a:cs typeface="Calibri"/>
              </a:rPr>
              <a:t>i</a:t>
            </a:r>
            <a:endParaRPr sz="1800" baseline="-34722" dirty="0">
              <a:latin typeface="Calibri"/>
              <a:cs typeface="Calibri"/>
            </a:endParaRPr>
          </a:p>
        </p:txBody>
      </p:sp>
      <p:sp>
        <p:nvSpPr>
          <p:cNvPr id="16" name="object 16"/>
          <p:cNvSpPr txBox="1"/>
          <p:nvPr/>
        </p:nvSpPr>
        <p:spPr>
          <a:xfrm>
            <a:off x="4904549" y="3561364"/>
            <a:ext cx="91440" cy="213360"/>
          </a:xfrm>
          <a:prstGeom prst="rect">
            <a:avLst/>
          </a:prstGeom>
        </p:spPr>
        <p:txBody>
          <a:bodyPr vert="horz" wrap="square" lIns="0" tIns="16510" rIns="0" bIns="0" rtlCol="0">
            <a:spAutoFit/>
          </a:bodyPr>
          <a:lstStyle/>
          <a:p>
            <a:pPr>
              <a:lnSpc>
                <a:spcPct val="100000"/>
              </a:lnSpc>
              <a:spcBef>
                <a:spcPts val="130"/>
              </a:spcBef>
            </a:pPr>
            <a:r>
              <a:rPr sz="1200" spc="5" dirty="0">
                <a:latin typeface="Calibri"/>
                <a:cs typeface="Calibri"/>
              </a:rPr>
              <a:t>1</a:t>
            </a:r>
            <a:endParaRPr sz="1200">
              <a:latin typeface="Calibri"/>
              <a:cs typeface="Calibri"/>
            </a:endParaRPr>
          </a:p>
        </p:txBody>
      </p:sp>
      <p:sp>
        <p:nvSpPr>
          <p:cNvPr id="17" name="object 17"/>
          <p:cNvSpPr/>
          <p:nvPr/>
        </p:nvSpPr>
        <p:spPr>
          <a:xfrm>
            <a:off x="2613183" y="3109118"/>
            <a:ext cx="2421255" cy="686435"/>
          </a:xfrm>
          <a:custGeom>
            <a:avLst/>
            <a:gdLst/>
            <a:ahLst/>
            <a:cxnLst/>
            <a:rect l="l" t="t" r="r" b="b"/>
            <a:pathLst>
              <a:path w="2421254" h="686435">
                <a:moveTo>
                  <a:pt x="0" y="0"/>
                </a:moveTo>
                <a:lnTo>
                  <a:pt x="2420725" y="0"/>
                </a:lnTo>
                <a:lnTo>
                  <a:pt x="2420725" y="686029"/>
                </a:lnTo>
                <a:lnTo>
                  <a:pt x="0" y="686029"/>
                </a:lnTo>
                <a:lnTo>
                  <a:pt x="0" y="0"/>
                </a:lnTo>
                <a:close/>
              </a:path>
            </a:pathLst>
          </a:custGeom>
          <a:ln w="9419">
            <a:solidFill>
              <a:srgbClr val="000000"/>
            </a:solidFill>
          </a:ln>
        </p:spPr>
        <p:txBody>
          <a:bodyPr wrap="square" lIns="0" tIns="0" rIns="0" bIns="0" rtlCol="0"/>
          <a:lstStyle/>
          <a:p>
            <a:endParaRPr/>
          </a:p>
        </p:txBody>
      </p:sp>
      <p:pic>
        <p:nvPicPr>
          <p:cNvPr id="21" name="Picture 20">
            <a:extLst>
              <a:ext uri="{FF2B5EF4-FFF2-40B4-BE49-F238E27FC236}">
                <a16:creationId xmlns:a16="http://schemas.microsoft.com/office/drawing/2014/main" id="{F19B7205-C0DC-3842-BBCE-DE8626E7B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0511" y="1393951"/>
            <a:ext cx="850900" cy="584200"/>
          </a:xfrm>
          <a:prstGeom prst="rect">
            <a:avLst/>
          </a:prstGeom>
        </p:spPr>
      </p:pic>
      <p:sp>
        <p:nvSpPr>
          <p:cNvPr id="22" name="TextBox 21">
            <a:extLst>
              <a:ext uri="{FF2B5EF4-FFF2-40B4-BE49-F238E27FC236}">
                <a16:creationId xmlns:a16="http://schemas.microsoft.com/office/drawing/2014/main" id="{28D9B144-C791-5649-8A7D-DF447F7D82F5}"/>
              </a:ext>
            </a:extLst>
          </p:cNvPr>
          <p:cNvSpPr txBox="1"/>
          <p:nvPr/>
        </p:nvSpPr>
        <p:spPr>
          <a:xfrm>
            <a:off x="809111" y="4739033"/>
            <a:ext cx="7391400" cy="1815882"/>
          </a:xfrm>
          <a:prstGeom prst="rect">
            <a:avLst/>
          </a:prstGeom>
          <a:noFill/>
        </p:spPr>
        <p:txBody>
          <a:bodyPr wrap="square" rtlCol="0">
            <a:spAutoFit/>
          </a:bodyPr>
          <a:lstStyle/>
          <a:p>
            <a:r>
              <a:rPr lang="en-US" sz="2800" i="1" spc="-15" dirty="0">
                <a:latin typeface="Times New Roman"/>
                <a:cs typeface="Times New Roman"/>
              </a:rPr>
              <a:t>L</a:t>
            </a:r>
            <a:r>
              <a:rPr lang="en-US" sz="2800" spc="-22" baseline="23809" dirty="0">
                <a:latin typeface="Times New Roman"/>
                <a:cs typeface="Times New Roman"/>
              </a:rPr>
              <a:t>2 </a:t>
            </a:r>
            <a:r>
              <a:rPr lang="en-US" sz="2800" spc="-20" dirty="0">
                <a:solidFill>
                  <a:srgbClr val="3333CC"/>
                </a:solidFill>
                <a:latin typeface="Arial"/>
                <a:cs typeface="Arial"/>
              </a:rPr>
              <a:t> regularization vs </a:t>
            </a:r>
            <a:r>
              <a:rPr lang="en-US" sz="2800" i="1" spc="-15" dirty="0">
                <a:latin typeface="Times New Roman"/>
                <a:cs typeface="Times New Roman"/>
              </a:rPr>
              <a:t>L</a:t>
            </a:r>
            <a:r>
              <a:rPr lang="en-US" sz="2800" spc="-22" baseline="23809" dirty="0">
                <a:latin typeface="Times New Roman"/>
                <a:cs typeface="Times New Roman"/>
              </a:rPr>
              <a:t>1 </a:t>
            </a:r>
            <a:r>
              <a:rPr lang="en-US" sz="2800" spc="-20" dirty="0">
                <a:solidFill>
                  <a:srgbClr val="3333CC"/>
                </a:solidFill>
                <a:latin typeface="Arial"/>
                <a:cs typeface="Arial"/>
              </a:rPr>
              <a:t>regularization:</a:t>
            </a:r>
          </a:p>
          <a:p>
            <a:endParaRPr lang="en-US" sz="2800" spc="-20" dirty="0">
              <a:solidFill>
                <a:srgbClr val="3333CC"/>
              </a:solidFill>
              <a:latin typeface="Arial"/>
              <a:cs typeface="Arial"/>
            </a:endParaRPr>
          </a:p>
          <a:p>
            <a:r>
              <a:rPr lang="en-US" sz="2800" i="1" spc="-15" dirty="0">
                <a:latin typeface="Times New Roman"/>
                <a:cs typeface="Times New Roman"/>
              </a:rPr>
              <a:t>L</a:t>
            </a:r>
            <a:r>
              <a:rPr lang="en-US" sz="2800" spc="-22" baseline="23809" dirty="0">
                <a:latin typeface="Times New Roman"/>
                <a:cs typeface="Times New Roman"/>
              </a:rPr>
              <a:t>1 </a:t>
            </a:r>
            <a:r>
              <a:rPr lang="en-US" sz="2800" spc="-20" dirty="0">
                <a:solidFill>
                  <a:srgbClr val="3333CC"/>
                </a:solidFill>
                <a:latin typeface="Arial"/>
                <a:cs typeface="Arial"/>
              </a:rPr>
              <a:t>regularization is more sparse with some zero parameters.  </a:t>
            </a:r>
            <a:endParaRPr lang="en-US" sz="28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928443" y="697991"/>
            <a:ext cx="4205605" cy="695960"/>
          </a:xfrm>
          <a:prstGeom prst="rect">
            <a:avLst/>
          </a:prstGeom>
        </p:spPr>
        <p:txBody>
          <a:bodyPr vert="horz" wrap="square" lIns="0" tIns="12700" rIns="0" bIns="0" rtlCol="0">
            <a:spAutoFit/>
          </a:bodyPr>
          <a:lstStyle/>
          <a:p>
            <a:pPr marL="25400">
              <a:lnSpc>
                <a:spcPct val="100000"/>
              </a:lnSpc>
              <a:spcBef>
                <a:spcPts val="100"/>
              </a:spcBef>
            </a:pPr>
            <a:r>
              <a:rPr i="1" spc="-15" dirty="0">
                <a:solidFill>
                  <a:srgbClr val="000000"/>
                </a:solidFill>
                <a:latin typeface="Times New Roman"/>
                <a:cs typeface="Times New Roman"/>
              </a:rPr>
              <a:t>L</a:t>
            </a:r>
            <a:r>
              <a:rPr sz="4350" spc="-22" baseline="24904" dirty="0">
                <a:solidFill>
                  <a:srgbClr val="000000"/>
                </a:solidFill>
                <a:latin typeface="Times New Roman"/>
                <a:cs typeface="Times New Roman"/>
              </a:rPr>
              <a:t>1</a:t>
            </a:r>
            <a:r>
              <a:rPr sz="4350" spc="345" baseline="24904" dirty="0">
                <a:solidFill>
                  <a:srgbClr val="000000"/>
                </a:solidFill>
                <a:latin typeface="Times New Roman"/>
                <a:cs typeface="Times New Roman"/>
              </a:rPr>
              <a:t> </a:t>
            </a:r>
            <a:r>
              <a:rPr sz="4400" spc="-25" dirty="0"/>
              <a:t>Regularization</a:t>
            </a:r>
            <a:endParaRPr sz="4400">
              <a:latin typeface="Times New Roman"/>
              <a:cs typeface="Times New Roman"/>
            </a:endParaRPr>
          </a:p>
        </p:txBody>
      </p:sp>
      <p:sp>
        <p:nvSpPr>
          <p:cNvPr id="5" name="object 5"/>
          <p:cNvSpPr txBox="1"/>
          <p:nvPr/>
        </p:nvSpPr>
        <p:spPr>
          <a:xfrm>
            <a:off x="1037844" y="3720591"/>
            <a:ext cx="7559040"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336600"/>
                </a:solidFill>
                <a:latin typeface="Arial"/>
                <a:cs typeface="Arial"/>
              </a:rPr>
              <a:t>– </a:t>
            </a:r>
            <a:r>
              <a:rPr sz="2800" spc="-15" dirty="0">
                <a:solidFill>
                  <a:srgbClr val="336600"/>
                </a:solidFill>
                <a:latin typeface="Arial"/>
                <a:cs typeface="Arial"/>
              </a:rPr>
              <a:t>which sums </a:t>
            </a:r>
            <a:r>
              <a:rPr sz="2800" spc="-10" dirty="0">
                <a:solidFill>
                  <a:srgbClr val="336600"/>
                </a:solidFill>
                <a:latin typeface="Arial"/>
                <a:cs typeface="Arial"/>
              </a:rPr>
              <a:t>the </a:t>
            </a:r>
            <a:r>
              <a:rPr sz="2800" spc="-15" dirty="0">
                <a:solidFill>
                  <a:srgbClr val="336600"/>
                </a:solidFill>
                <a:latin typeface="Arial"/>
                <a:cs typeface="Arial"/>
              </a:rPr>
              <a:t>absolute values </a:t>
            </a:r>
            <a:r>
              <a:rPr sz="2800" spc="-10" dirty="0">
                <a:solidFill>
                  <a:srgbClr val="336600"/>
                </a:solidFill>
                <a:latin typeface="Arial"/>
                <a:cs typeface="Arial"/>
              </a:rPr>
              <a:t>of</a:t>
            </a:r>
            <a:r>
              <a:rPr sz="2800" spc="-229" dirty="0">
                <a:solidFill>
                  <a:srgbClr val="336600"/>
                </a:solidFill>
                <a:latin typeface="Arial"/>
                <a:cs typeface="Arial"/>
              </a:rPr>
              <a:t> </a:t>
            </a:r>
            <a:r>
              <a:rPr sz="2800" spc="-15" dirty="0">
                <a:solidFill>
                  <a:srgbClr val="336600"/>
                </a:solidFill>
                <a:latin typeface="Arial"/>
                <a:cs typeface="Arial"/>
              </a:rPr>
              <a:t>parameters</a:t>
            </a:r>
            <a:endParaRPr sz="2800">
              <a:latin typeface="Arial"/>
              <a:cs typeface="Arial"/>
            </a:endParaRPr>
          </a:p>
        </p:txBody>
      </p:sp>
      <p:sp>
        <p:nvSpPr>
          <p:cNvPr id="7" name="object 7"/>
          <p:cNvSpPr/>
          <p:nvPr/>
        </p:nvSpPr>
        <p:spPr>
          <a:xfrm>
            <a:off x="3559809" y="3177260"/>
            <a:ext cx="0" cy="403225"/>
          </a:xfrm>
          <a:custGeom>
            <a:avLst/>
            <a:gdLst/>
            <a:ahLst/>
            <a:cxnLst/>
            <a:rect l="l" t="t" r="r" b="b"/>
            <a:pathLst>
              <a:path h="403225">
                <a:moveTo>
                  <a:pt x="0" y="0"/>
                </a:moveTo>
                <a:lnTo>
                  <a:pt x="0" y="403147"/>
                </a:lnTo>
              </a:path>
            </a:pathLst>
          </a:custGeom>
          <a:ln w="13380">
            <a:solidFill>
              <a:srgbClr val="000000"/>
            </a:solidFill>
          </a:ln>
        </p:spPr>
        <p:txBody>
          <a:bodyPr wrap="square" lIns="0" tIns="0" rIns="0" bIns="0" rtlCol="0"/>
          <a:lstStyle/>
          <a:p>
            <a:endParaRPr/>
          </a:p>
        </p:txBody>
      </p:sp>
      <p:sp>
        <p:nvSpPr>
          <p:cNvPr id="8" name="object 8"/>
          <p:cNvSpPr/>
          <p:nvPr/>
        </p:nvSpPr>
        <p:spPr>
          <a:xfrm>
            <a:off x="3492907" y="3177260"/>
            <a:ext cx="0" cy="403225"/>
          </a:xfrm>
          <a:custGeom>
            <a:avLst/>
            <a:gdLst/>
            <a:ahLst/>
            <a:cxnLst/>
            <a:rect l="l" t="t" r="r" b="b"/>
            <a:pathLst>
              <a:path h="403225">
                <a:moveTo>
                  <a:pt x="0" y="0"/>
                </a:moveTo>
                <a:lnTo>
                  <a:pt x="0" y="403147"/>
                </a:lnTo>
              </a:path>
            </a:pathLst>
          </a:custGeom>
          <a:ln w="13380">
            <a:solidFill>
              <a:srgbClr val="000000"/>
            </a:solidFill>
          </a:ln>
        </p:spPr>
        <p:txBody>
          <a:bodyPr wrap="square" lIns="0" tIns="0" rIns="0" bIns="0" rtlCol="0"/>
          <a:lstStyle/>
          <a:p>
            <a:endParaRPr/>
          </a:p>
        </p:txBody>
      </p:sp>
      <p:sp>
        <p:nvSpPr>
          <p:cNvPr id="9" name="object 9"/>
          <p:cNvSpPr/>
          <p:nvPr/>
        </p:nvSpPr>
        <p:spPr>
          <a:xfrm>
            <a:off x="3858405" y="3177260"/>
            <a:ext cx="0" cy="403225"/>
          </a:xfrm>
          <a:custGeom>
            <a:avLst/>
            <a:gdLst/>
            <a:ahLst/>
            <a:cxnLst/>
            <a:rect l="l" t="t" r="r" b="b"/>
            <a:pathLst>
              <a:path h="403225">
                <a:moveTo>
                  <a:pt x="0" y="0"/>
                </a:moveTo>
                <a:lnTo>
                  <a:pt x="0" y="403147"/>
                </a:lnTo>
              </a:path>
            </a:pathLst>
          </a:custGeom>
          <a:ln w="13380">
            <a:solidFill>
              <a:srgbClr val="000000"/>
            </a:solidFill>
          </a:ln>
        </p:spPr>
        <p:txBody>
          <a:bodyPr wrap="square" lIns="0" tIns="0" rIns="0" bIns="0" rtlCol="0"/>
          <a:lstStyle/>
          <a:p>
            <a:endParaRPr/>
          </a:p>
        </p:txBody>
      </p:sp>
      <p:sp>
        <p:nvSpPr>
          <p:cNvPr id="10" name="object 10"/>
          <p:cNvSpPr/>
          <p:nvPr/>
        </p:nvSpPr>
        <p:spPr>
          <a:xfrm>
            <a:off x="3791503" y="3177260"/>
            <a:ext cx="0" cy="403225"/>
          </a:xfrm>
          <a:custGeom>
            <a:avLst/>
            <a:gdLst/>
            <a:ahLst/>
            <a:cxnLst/>
            <a:rect l="l" t="t" r="r" b="b"/>
            <a:pathLst>
              <a:path h="403225">
                <a:moveTo>
                  <a:pt x="0" y="0"/>
                </a:moveTo>
                <a:lnTo>
                  <a:pt x="0" y="403147"/>
                </a:lnTo>
              </a:path>
            </a:pathLst>
          </a:custGeom>
          <a:ln w="13380">
            <a:solidFill>
              <a:srgbClr val="000000"/>
            </a:solidFill>
          </a:ln>
        </p:spPr>
        <p:txBody>
          <a:bodyPr wrap="square" lIns="0" tIns="0" rIns="0" bIns="0" rtlCol="0"/>
          <a:lstStyle/>
          <a:p>
            <a:endParaRPr/>
          </a:p>
        </p:txBody>
      </p:sp>
      <p:sp>
        <p:nvSpPr>
          <p:cNvPr id="11" name="object 11"/>
          <p:cNvSpPr txBox="1"/>
          <p:nvPr/>
        </p:nvSpPr>
        <p:spPr>
          <a:xfrm>
            <a:off x="3856645" y="3426747"/>
            <a:ext cx="91440" cy="213360"/>
          </a:xfrm>
          <a:prstGeom prst="rect">
            <a:avLst/>
          </a:prstGeom>
        </p:spPr>
        <p:txBody>
          <a:bodyPr vert="horz" wrap="square" lIns="0" tIns="16510" rIns="0" bIns="0" rtlCol="0">
            <a:spAutoFit/>
          </a:bodyPr>
          <a:lstStyle/>
          <a:p>
            <a:pPr>
              <a:lnSpc>
                <a:spcPct val="100000"/>
              </a:lnSpc>
              <a:spcBef>
                <a:spcPts val="130"/>
              </a:spcBef>
            </a:pPr>
            <a:r>
              <a:rPr sz="1200" spc="5" dirty="0">
                <a:latin typeface="Calibri"/>
                <a:cs typeface="Calibri"/>
              </a:rPr>
              <a:t>1</a:t>
            </a:r>
            <a:endParaRPr sz="1200">
              <a:latin typeface="Calibri"/>
              <a:cs typeface="Calibri"/>
            </a:endParaRPr>
          </a:p>
        </p:txBody>
      </p:sp>
      <p:sp>
        <p:nvSpPr>
          <p:cNvPr id="12" name="object 12"/>
          <p:cNvSpPr/>
          <p:nvPr/>
        </p:nvSpPr>
        <p:spPr>
          <a:xfrm>
            <a:off x="4582361" y="3177260"/>
            <a:ext cx="0" cy="403225"/>
          </a:xfrm>
          <a:custGeom>
            <a:avLst/>
            <a:gdLst/>
            <a:ahLst/>
            <a:cxnLst/>
            <a:rect l="l" t="t" r="r" b="b"/>
            <a:pathLst>
              <a:path h="403225">
                <a:moveTo>
                  <a:pt x="0" y="0"/>
                </a:moveTo>
                <a:lnTo>
                  <a:pt x="0" y="403147"/>
                </a:lnTo>
              </a:path>
            </a:pathLst>
          </a:custGeom>
          <a:ln w="13380">
            <a:solidFill>
              <a:srgbClr val="000000"/>
            </a:solidFill>
          </a:ln>
        </p:spPr>
        <p:txBody>
          <a:bodyPr wrap="square" lIns="0" tIns="0" rIns="0" bIns="0" rtlCol="0"/>
          <a:lstStyle/>
          <a:p>
            <a:endParaRPr/>
          </a:p>
        </p:txBody>
      </p:sp>
      <p:sp>
        <p:nvSpPr>
          <p:cNvPr id="13" name="object 13"/>
          <p:cNvSpPr/>
          <p:nvPr/>
        </p:nvSpPr>
        <p:spPr>
          <a:xfrm>
            <a:off x="4879549" y="3177260"/>
            <a:ext cx="0" cy="403225"/>
          </a:xfrm>
          <a:custGeom>
            <a:avLst/>
            <a:gdLst/>
            <a:ahLst/>
            <a:cxnLst/>
            <a:rect l="l" t="t" r="r" b="b"/>
            <a:pathLst>
              <a:path h="403225">
                <a:moveTo>
                  <a:pt x="0" y="0"/>
                </a:moveTo>
                <a:lnTo>
                  <a:pt x="0" y="403147"/>
                </a:lnTo>
              </a:path>
            </a:pathLst>
          </a:custGeom>
          <a:ln w="13380">
            <a:solidFill>
              <a:srgbClr val="000000"/>
            </a:solidFill>
          </a:ln>
        </p:spPr>
        <p:txBody>
          <a:bodyPr wrap="square" lIns="0" tIns="0" rIns="0" bIns="0" rtlCol="0"/>
          <a:lstStyle/>
          <a:p>
            <a:endParaRPr/>
          </a:p>
        </p:txBody>
      </p:sp>
      <p:sp>
        <p:nvSpPr>
          <p:cNvPr id="14" name="object 14"/>
          <p:cNvSpPr txBox="1"/>
          <p:nvPr/>
        </p:nvSpPr>
        <p:spPr>
          <a:xfrm>
            <a:off x="4367920" y="3545858"/>
            <a:ext cx="60960" cy="213360"/>
          </a:xfrm>
          <a:prstGeom prst="rect">
            <a:avLst/>
          </a:prstGeom>
        </p:spPr>
        <p:txBody>
          <a:bodyPr vert="horz" wrap="square" lIns="0" tIns="16510" rIns="0" bIns="0" rtlCol="0">
            <a:spAutoFit/>
          </a:bodyPr>
          <a:lstStyle/>
          <a:p>
            <a:pPr>
              <a:lnSpc>
                <a:spcPct val="100000"/>
              </a:lnSpc>
              <a:spcBef>
                <a:spcPts val="130"/>
              </a:spcBef>
            </a:pPr>
            <a:r>
              <a:rPr sz="1200" i="1" spc="100" dirty="0">
                <a:latin typeface="Calibri"/>
                <a:cs typeface="Calibri"/>
              </a:rPr>
              <a:t>i</a:t>
            </a:r>
            <a:endParaRPr sz="1200">
              <a:latin typeface="Calibri"/>
              <a:cs typeface="Calibri"/>
            </a:endParaRPr>
          </a:p>
        </p:txBody>
      </p:sp>
      <p:sp>
        <p:nvSpPr>
          <p:cNvPr id="15" name="object 15"/>
          <p:cNvSpPr txBox="1"/>
          <p:nvPr/>
        </p:nvSpPr>
        <p:spPr>
          <a:xfrm>
            <a:off x="560323" y="1335024"/>
            <a:ext cx="8473440" cy="2237792"/>
          </a:xfrm>
          <a:prstGeom prst="rect">
            <a:avLst/>
          </a:prstGeom>
        </p:spPr>
        <p:txBody>
          <a:bodyPr vert="horz" wrap="square" lIns="0" tIns="97790" rIns="0" bIns="0" rtlCol="0">
            <a:spAutoFit/>
          </a:bodyPr>
          <a:lstStyle/>
          <a:p>
            <a:pPr marL="377190" indent="-339090">
              <a:lnSpc>
                <a:spcPct val="100000"/>
              </a:lnSpc>
              <a:spcBef>
                <a:spcPts val="770"/>
              </a:spcBef>
              <a:buFont typeface="Times New Roman"/>
              <a:buChar char="•"/>
              <a:tabLst>
                <a:tab pos="376555" algn="l"/>
                <a:tab pos="377190" algn="l"/>
              </a:tabLst>
            </a:pPr>
            <a:r>
              <a:rPr sz="3200" i="1" spc="-15" dirty="0">
                <a:latin typeface="Times New Roman"/>
                <a:cs typeface="Times New Roman"/>
              </a:rPr>
              <a:t>L</a:t>
            </a:r>
            <a:r>
              <a:rPr sz="3150" spc="-22" baseline="23809" dirty="0">
                <a:latin typeface="Times New Roman"/>
                <a:cs typeface="Times New Roman"/>
              </a:rPr>
              <a:t>2 </a:t>
            </a:r>
            <a:r>
              <a:rPr lang="en-US" sz="3200" spc="-20" baseline="23809" dirty="0">
                <a:solidFill>
                  <a:srgbClr val="3333CC"/>
                </a:solidFill>
                <a:latin typeface="Arial"/>
                <a:cs typeface="Arial"/>
              </a:rPr>
              <a:t> </a:t>
            </a:r>
            <a:r>
              <a:rPr lang="en-US" sz="3200" spc="-25" dirty="0">
                <a:solidFill>
                  <a:srgbClr val="3333CC"/>
                </a:solidFill>
                <a:latin typeface="Arial"/>
                <a:cs typeface="Arial"/>
              </a:rPr>
              <a:t>- c</a:t>
            </a:r>
            <a:r>
              <a:rPr sz="3200" spc="-25" dirty="0">
                <a:solidFill>
                  <a:srgbClr val="3333CC"/>
                </a:solidFill>
                <a:latin typeface="Arial"/>
                <a:cs typeface="Arial"/>
              </a:rPr>
              <a:t>ommon </a:t>
            </a:r>
            <a:r>
              <a:rPr sz="3200" spc="-20" dirty="0">
                <a:solidFill>
                  <a:srgbClr val="3333CC"/>
                </a:solidFill>
                <a:latin typeface="Arial"/>
                <a:cs typeface="Arial"/>
              </a:rPr>
              <a:t>weight</a:t>
            </a:r>
            <a:r>
              <a:rPr sz="3200" spc="-240" dirty="0">
                <a:solidFill>
                  <a:srgbClr val="3333CC"/>
                </a:solidFill>
                <a:latin typeface="Arial"/>
                <a:cs typeface="Arial"/>
              </a:rPr>
              <a:t> </a:t>
            </a:r>
            <a:r>
              <a:rPr sz="3200" spc="-25" dirty="0">
                <a:solidFill>
                  <a:srgbClr val="3333CC"/>
                </a:solidFill>
                <a:latin typeface="Arial"/>
                <a:cs typeface="Arial"/>
              </a:rPr>
              <a:t>decay</a:t>
            </a:r>
            <a:r>
              <a:rPr lang="en-US" sz="3200" spc="-25" dirty="0">
                <a:solidFill>
                  <a:srgbClr val="3333CC"/>
                </a:solidFill>
                <a:latin typeface="Arial"/>
                <a:cs typeface="Arial"/>
              </a:rPr>
              <a:t> </a:t>
            </a:r>
            <a:endParaRPr sz="3200" dirty="0">
              <a:latin typeface="Arial"/>
              <a:cs typeface="Arial"/>
            </a:endParaRPr>
          </a:p>
          <a:p>
            <a:pPr marL="377190" indent="-339090">
              <a:lnSpc>
                <a:spcPct val="100000"/>
              </a:lnSpc>
              <a:spcBef>
                <a:spcPts val="670"/>
              </a:spcBef>
              <a:buChar char="•"/>
              <a:tabLst>
                <a:tab pos="376555" algn="l"/>
                <a:tab pos="377190" algn="l"/>
              </a:tabLst>
            </a:pPr>
            <a:r>
              <a:rPr sz="3200" spc="-20" dirty="0">
                <a:solidFill>
                  <a:srgbClr val="3333CC"/>
                </a:solidFill>
                <a:latin typeface="Arial"/>
                <a:cs typeface="Arial"/>
              </a:rPr>
              <a:t>Other ways </a:t>
            </a:r>
            <a:r>
              <a:rPr sz="3200" spc="-5" dirty="0">
                <a:solidFill>
                  <a:srgbClr val="3333CC"/>
                </a:solidFill>
                <a:latin typeface="Arial"/>
                <a:cs typeface="Arial"/>
              </a:rPr>
              <a:t>to </a:t>
            </a:r>
            <a:r>
              <a:rPr sz="3200" spc="-20" dirty="0">
                <a:solidFill>
                  <a:srgbClr val="3333CC"/>
                </a:solidFill>
                <a:latin typeface="Arial"/>
                <a:cs typeface="Arial"/>
              </a:rPr>
              <a:t>penalize </a:t>
            </a:r>
            <a:r>
              <a:rPr sz="3200" spc="-25" dirty="0">
                <a:solidFill>
                  <a:srgbClr val="3333CC"/>
                </a:solidFill>
                <a:latin typeface="Arial"/>
                <a:cs typeface="Arial"/>
              </a:rPr>
              <a:t>model parameter</a:t>
            </a:r>
            <a:r>
              <a:rPr sz="3200" spc="-60" dirty="0">
                <a:solidFill>
                  <a:srgbClr val="3333CC"/>
                </a:solidFill>
                <a:latin typeface="Arial"/>
                <a:cs typeface="Arial"/>
              </a:rPr>
              <a:t> </a:t>
            </a:r>
            <a:r>
              <a:rPr sz="3200" spc="-15" dirty="0">
                <a:solidFill>
                  <a:srgbClr val="3333CC"/>
                </a:solidFill>
                <a:latin typeface="Arial"/>
                <a:cs typeface="Arial"/>
              </a:rPr>
              <a:t>size</a:t>
            </a:r>
            <a:endParaRPr sz="3200" dirty="0">
              <a:latin typeface="Arial"/>
              <a:cs typeface="Arial"/>
            </a:endParaRPr>
          </a:p>
          <a:p>
            <a:pPr marL="377190" indent="-339090">
              <a:lnSpc>
                <a:spcPts val="3770"/>
              </a:lnSpc>
              <a:spcBef>
                <a:spcPts val="650"/>
              </a:spcBef>
              <a:buFont typeface="Times New Roman"/>
              <a:buChar char="•"/>
              <a:tabLst>
                <a:tab pos="376555" algn="l"/>
                <a:tab pos="377190" algn="l"/>
              </a:tabLst>
            </a:pPr>
            <a:r>
              <a:rPr sz="3200" i="1" spc="-15" dirty="0">
                <a:latin typeface="Times New Roman"/>
                <a:cs typeface="Times New Roman"/>
              </a:rPr>
              <a:t>L</a:t>
            </a:r>
            <a:r>
              <a:rPr sz="3150" spc="-22" baseline="23809" dirty="0">
                <a:latin typeface="Times New Roman"/>
                <a:cs typeface="Times New Roman"/>
              </a:rPr>
              <a:t>1 </a:t>
            </a:r>
            <a:r>
              <a:rPr sz="3200" spc="-20" dirty="0">
                <a:solidFill>
                  <a:srgbClr val="3333CC"/>
                </a:solidFill>
                <a:latin typeface="Arial"/>
                <a:cs typeface="Arial"/>
              </a:rPr>
              <a:t>regularization </a:t>
            </a:r>
            <a:r>
              <a:rPr sz="3200" spc="-5" dirty="0">
                <a:solidFill>
                  <a:srgbClr val="3333CC"/>
                </a:solidFill>
                <a:latin typeface="Arial"/>
                <a:cs typeface="Arial"/>
              </a:rPr>
              <a:t>is </a:t>
            </a:r>
            <a:r>
              <a:rPr sz="3200" spc="-25" dirty="0">
                <a:solidFill>
                  <a:srgbClr val="3333CC"/>
                </a:solidFill>
                <a:latin typeface="Arial"/>
                <a:cs typeface="Arial"/>
              </a:rPr>
              <a:t>defined</a:t>
            </a:r>
            <a:r>
              <a:rPr sz="3200" spc="-240" dirty="0">
                <a:solidFill>
                  <a:srgbClr val="3333CC"/>
                </a:solidFill>
                <a:latin typeface="Arial"/>
                <a:cs typeface="Arial"/>
              </a:rPr>
              <a:t> </a:t>
            </a:r>
            <a:r>
              <a:rPr sz="3200" spc="-15" dirty="0">
                <a:solidFill>
                  <a:srgbClr val="3333CC"/>
                </a:solidFill>
                <a:latin typeface="Arial"/>
                <a:cs typeface="Arial"/>
              </a:rPr>
              <a:t>as</a:t>
            </a:r>
            <a:endParaRPr sz="3200" dirty="0">
              <a:latin typeface="Arial"/>
              <a:cs typeface="Arial"/>
            </a:endParaRPr>
          </a:p>
          <a:p>
            <a:pPr marL="2091055">
              <a:lnSpc>
                <a:spcPts val="3770"/>
              </a:lnSpc>
              <a:tabLst>
                <a:tab pos="2996565" algn="l"/>
                <a:tab pos="3467100" algn="l"/>
              </a:tabLst>
            </a:pPr>
            <a:r>
              <a:rPr sz="2100" spc="175" dirty="0">
                <a:latin typeface="Symbol"/>
                <a:cs typeface="Symbol"/>
              </a:rPr>
              <a:t>Ω</a:t>
            </a:r>
            <a:r>
              <a:rPr sz="2100" spc="175" dirty="0">
                <a:latin typeface="Calibri"/>
                <a:cs typeface="Calibri"/>
              </a:rPr>
              <a:t>(</a:t>
            </a:r>
            <a:r>
              <a:rPr sz="2150" b="1" i="1" spc="175" dirty="0">
                <a:latin typeface="Symbol"/>
                <a:cs typeface="Symbol"/>
              </a:rPr>
              <a:t></a:t>
            </a:r>
            <a:r>
              <a:rPr sz="2150" b="1" i="1" spc="-330" dirty="0">
                <a:latin typeface="Times New Roman"/>
                <a:cs typeface="Times New Roman"/>
              </a:rPr>
              <a:t> </a:t>
            </a:r>
            <a:r>
              <a:rPr sz="2100" spc="190" dirty="0">
                <a:latin typeface="Calibri"/>
                <a:cs typeface="Calibri"/>
              </a:rPr>
              <a:t>)</a:t>
            </a:r>
            <a:r>
              <a:rPr sz="2100" spc="-5" dirty="0">
                <a:latin typeface="Calibri"/>
                <a:cs typeface="Calibri"/>
              </a:rPr>
              <a:t> </a:t>
            </a:r>
            <a:r>
              <a:rPr sz="2100" spc="15" dirty="0">
                <a:latin typeface="Symbol"/>
                <a:cs typeface="Symbol"/>
              </a:rPr>
              <a:t></a:t>
            </a:r>
            <a:r>
              <a:rPr sz="2100" spc="15" dirty="0">
                <a:latin typeface="Times New Roman"/>
                <a:cs typeface="Times New Roman"/>
              </a:rPr>
              <a:t>	</a:t>
            </a:r>
            <a:r>
              <a:rPr sz="2100" b="1" i="1" spc="70" dirty="0">
                <a:latin typeface="Calibri"/>
                <a:cs typeface="Calibri"/>
              </a:rPr>
              <a:t>w	</a:t>
            </a:r>
            <a:r>
              <a:rPr sz="2100" spc="15" dirty="0">
                <a:latin typeface="Symbol"/>
                <a:cs typeface="Symbol"/>
              </a:rPr>
              <a:t></a:t>
            </a:r>
            <a:r>
              <a:rPr sz="2100" spc="15" dirty="0">
                <a:latin typeface="Times New Roman"/>
                <a:cs typeface="Times New Roman"/>
              </a:rPr>
              <a:t> </a:t>
            </a:r>
            <a:r>
              <a:rPr sz="4800" spc="-7" baseline="-6944" dirty="0">
                <a:latin typeface="Symbol"/>
                <a:cs typeface="Symbol"/>
              </a:rPr>
              <a:t></a:t>
            </a:r>
            <a:r>
              <a:rPr sz="4800" spc="-359" baseline="-6944" dirty="0">
                <a:latin typeface="Times New Roman"/>
                <a:cs typeface="Times New Roman"/>
              </a:rPr>
              <a:t> </a:t>
            </a:r>
            <a:r>
              <a:rPr sz="2100" i="1" spc="5" dirty="0">
                <a:latin typeface="Calibri"/>
                <a:cs typeface="Calibri"/>
              </a:rPr>
              <a:t>w</a:t>
            </a:r>
            <a:r>
              <a:rPr sz="1800" i="1" spc="7" baseline="-34722" dirty="0">
                <a:latin typeface="Calibri"/>
                <a:cs typeface="Calibri"/>
              </a:rPr>
              <a:t>i</a:t>
            </a:r>
            <a:endParaRPr sz="1800" baseline="-34722" dirty="0">
              <a:latin typeface="Calibri"/>
              <a:cs typeface="Calibri"/>
            </a:endParaRPr>
          </a:p>
        </p:txBody>
      </p:sp>
      <p:sp>
        <p:nvSpPr>
          <p:cNvPr id="16" name="object 16"/>
          <p:cNvSpPr txBox="1"/>
          <p:nvPr/>
        </p:nvSpPr>
        <p:spPr>
          <a:xfrm>
            <a:off x="4904549" y="3561364"/>
            <a:ext cx="91440" cy="213360"/>
          </a:xfrm>
          <a:prstGeom prst="rect">
            <a:avLst/>
          </a:prstGeom>
        </p:spPr>
        <p:txBody>
          <a:bodyPr vert="horz" wrap="square" lIns="0" tIns="16510" rIns="0" bIns="0" rtlCol="0">
            <a:spAutoFit/>
          </a:bodyPr>
          <a:lstStyle/>
          <a:p>
            <a:pPr>
              <a:lnSpc>
                <a:spcPct val="100000"/>
              </a:lnSpc>
              <a:spcBef>
                <a:spcPts val="130"/>
              </a:spcBef>
            </a:pPr>
            <a:r>
              <a:rPr sz="1200" spc="5" dirty="0">
                <a:latin typeface="Calibri"/>
                <a:cs typeface="Calibri"/>
              </a:rPr>
              <a:t>1</a:t>
            </a:r>
            <a:endParaRPr sz="1200">
              <a:latin typeface="Calibri"/>
              <a:cs typeface="Calibri"/>
            </a:endParaRPr>
          </a:p>
        </p:txBody>
      </p:sp>
      <p:sp>
        <p:nvSpPr>
          <p:cNvPr id="17" name="object 17"/>
          <p:cNvSpPr/>
          <p:nvPr/>
        </p:nvSpPr>
        <p:spPr>
          <a:xfrm>
            <a:off x="2613183" y="3109118"/>
            <a:ext cx="2421255" cy="686435"/>
          </a:xfrm>
          <a:custGeom>
            <a:avLst/>
            <a:gdLst/>
            <a:ahLst/>
            <a:cxnLst/>
            <a:rect l="l" t="t" r="r" b="b"/>
            <a:pathLst>
              <a:path w="2421254" h="686435">
                <a:moveTo>
                  <a:pt x="0" y="0"/>
                </a:moveTo>
                <a:lnTo>
                  <a:pt x="2420725" y="0"/>
                </a:lnTo>
                <a:lnTo>
                  <a:pt x="2420725" y="686029"/>
                </a:lnTo>
                <a:lnTo>
                  <a:pt x="0" y="686029"/>
                </a:lnTo>
                <a:lnTo>
                  <a:pt x="0" y="0"/>
                </a:lnTo>
                <a:close/>
              </a:path>
            </a:pathLst>
          </a:custGeom>
          <a:ln w="9419">
            <a:solidFill>
              <a:srgbClr val="000000"/>
            </a:solidFill>
          </a:ln>
        </p:spPr>
        <p:txBody>
          <a:bodyPr wrap="square" lIns="0" tIns="0" rIns="0" bIns="0" rtlCol="0"/>
          <a:lstStyle/>
          <a:p>
            <a:endParaRPr/>
          </a:p>
        </p:txBody>
      </p:sp>
      <p:sp>
        <p:nvSpPr>
          <p:cNvPr id="18" name="object 18"/>
          <p:cNvSpPr/>
          <p:nvPr/>
        </p:nvSpPr>
        <p:spPr>
          <a:xfrm>
            <a:off x="2443802" y="4604048"/>
            <a:ext cx="3969697" cy="2341328"/>
          </a:xfrm>
          <a:prstGeom prst="rect">
            <a:avLst/>
          </a:prstGeom>
          <a:blipFill>
            <a:blip r:embed="rId2" cstate="print"/>
            <a:stretch>
              <a:fillRect/>
            </a:stretch>
          </a:blipFill>
        </p:spPr>
        <p:txBody>
          <a:bodyPr wrap="square" lIns="0" tIns="0" rIns="0" bIns="0" rtlCol="0"/>
          <a:lstStyle/>
          <a:p>
            <a:endParaRPr/>
          </a:p>
        </p:txBody>
      </p:sp>
      <p:sp>
        <p:nvSpPr>
          <p:cNvPr id="19" name="object 19"/>
          <p:cNvSpPr txBox="1"/>
          <p:nvPr/>
        </p:nvSpPr>
        <p:spPr>
          <a:xfrm>
            <a:off x="2904650" y="7086600"/>
            <a:ext cx="3048000" cy="177800"/>
          </a:xfrm>
          <a:prstGeom prst="rect">
            <a:avLst/>
          </a:prstGeom>
        </p:spPr>
        <p:txBody>
          <a:bodyPr vert="horz" wrap="square" lIns="0" tIns="12700" rIns="0" bIns="0" rtlCol="0">
            <a:spAutoFit/>
          </a:bodyPr>
          <a:lstStyle/>
          <a:p>
            <a:pPr marL="12700">
              <a:lnSpc>
                <a:spcPct val="100000"/>
              </a:lnSpc>
              <a:spcBef>
                <a:spcPts val="100"/>
              </a:spcBef>
            </a:pPr>
            <a:r>
              <a:rPr sz="1000" spc="-10" dirty="0">
                <a:latin typeface="Arial"/>
                <a:cs typeface="Arial"/>
              </a:rPr>
              <a:t>Image Source:</a:t>
            </a:r>
            <a:r>
              <a:rPr sz="1000" spc="-5" dirty="0">
                <a:latin typeface="Arial"/>
                <a:cs typeface="Arial"/>
              </a:rPr>
              <a:t> </a:t>
            </a:r>
            <a:r>
              <a:rPr sz="1000" spc="-15" dirty="0">
                <a:latin typeface="Arial"/>
                <a:cs typeface="Arial"/>
              </a:rPr>
              <a:t>https://zhuanlan.zhihu.com/p/28023308</a:t>
            </a:r>
            <a:endParaRPr sz="1000" dirty="0">
              <a:latin typeface="Arial"/>
              <a:cs typeface="Arial"/>
            </a:endParaRPr>
          </a:p>
        </p:txBody>
      </p:sp>
      <p:pic>
        <p:nvPicPr>
          <p:cNvPr id="21" name="Picture 20">
            <a:extLst>
              <a:ext uri="{FF2B5EF4-FFF2-40B4-BE49-F238E27FC236}">
                <a16:creationId xmlns:a16="http://schemas.microsoft.com/office/drawing/2014/main" id="{F19B7205-C0DC-3842-BBCE-DE8626E7B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0511" y="1393951"/>
            <a:ext cx="850900" cy="584200"/>
          </a:xfrm>
          <a:prstGeom prst="rect">
            <a:avLst/>
          </a:prstGeom>
        </p:spPr>
      </p:pic>
    </p:spTree>
    <p:extLst>
      <p:ext uri="{BB962C8B-B14F-4D97-AF65-F5344CB8AC3E}">
        <p14:creationId xmlns:p14="http://schemas.microsoft.com/office/powerpoint/2010/main" val="23316786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35489" y="691895"/>
            <a:ext cx="7588250" cy="695960"/>
          </a:xfrm>
          <a:prstGeom prst="rect">
            <a:avLst/>
          </a:prstGeom>
        </p:spPr>
        <p:txBody>
          <a:bodyPr vert="horz" wrap="square" lIns="0" tIns="12700" rIns="0" bIns="0" rtlCol="0">
            <a:spAutoFit/>
          </a:bodyPr>
          <a:lstStyle/>
          <a:p>
            <a:pPr marL="12700">
              <a:lnSpc>
                <a:spcPct val="100000"/>
              </a:lnSpc>
              <a:spcBef>
                <a:spcPts val="100"/>
              </a:spcBef>
            </a:pPr>
            <a:r>
              <a:rPr spc="-25" dirty="0"/>
              <a:t>Sparsity </a:t>
            </a:r>
            <a:r>
              <a:rPr spc="-20" dirty="0"/>
              <a:t>and </a:t>
            </a:r>
            <a:r>
              <a:rPr spc="-25" dirty="0"/>
              <a:t>Feature</a:t>
            </a:r>
            <a:r>
              <a:rPr spc="-90" dirty="0"/>
              <a:t> </a:t>
            </a:r>
            <a:r>
              <a:rPr spc="-25" dirty="0"/>
              <a:t>Selection</a:t>
            </a:r>
          </a:p>
        </p:txBody>
      </p:sp>
      <p:sp>
        <p:nvSpPr>
          <p:cNvPr id="5" name="object 5"/>
          <p:cNvSpPr txBox="1"/>
          <p:nvPr/>
        </p:nvSpPr>
        <p:spPr>
          <a:xfrm>
            <a:off x="547623" y="1633728"/>
            <a:ext cx="8712835" cy="5291455"/>
          </a:xfrm>
          <a:prstGeom prst="rect">
            <a:avLst/>
          </a:prstGeom>
        </p:spPr>
        <p:txBody>
          <a:bodyPr vert="horz" wrap="square" lIns="0" tIns="17145" rIns="0" bIns="0" rtlCol="0">
            <a:spAutoFit/>
          </a:bodyPr>
          <a:lstStyle/>
          <a:p>
            <a:pPr marL="50800" marR="535305">
              <a:lnSpc>
                <a:spcPct val="99100"/>
              </a:lnSpc>
              <a:spcBef>
                <a:spcPts val="135"/>
              </a:spcBef>
              <a:buChar char="•"/>
              <a:tabLst>
                <a:tab pos="445770" algn="l"/>
                <a:tab pos="446405" algn="l"/>
              </a:tabLst>
            </a:pPr>
            <a:r>
              <a:rPr sz="3200" spc="-20" dirty="0">
                <a:solidFill>
                  <a:srgbClr val="3333CC"/>
                </a:solidFill>
                <a:latin typeface="Arial"/>
                <a:cs typeface="Arial"/>
              </a:rPr>
              <a:t>The sparsity property </a:t>
            </a:r>
            <a:r>
              <a:rPr lang="en-US" sz="3200" spc="-20" dirty="0">
                <a:solidFill>
                  <a:srgbClr val="3333CC"/>
                </a:solidFill>
                <a:latin typeface="Arial"/>
                <a:cs typeface="Arial"/>
              </a:rPr>
              <a:t>caused</a:t>
            </a:r>
            <a:r>
              <a:rPr sz="3200" spc="-20" dirty="0">
                <a:solidFill>
                  <a:srgbClr val="3333CC"/>
                </a:solidFill>
                <a:latin typeface="Arial"/>
                <a:cs typeface="Arial"/>
              </a:rPr>
              <a:t> </a:t>
            </a:r>
            <a:r>
              <a:rPr sz="3200" spc="-15" dirty="0">
                <a:solidFill>
                  <a:srgbClr val="3333CC"/>
                </a:solidFill>
                <a:latin typeface="Arial"/>
                <a:cs typeface="Arial"/>
              </a:rPr>
              <a:t>by </a:t>
            </a:r>
            <a:r>
              <a:rPr sz="3200" i="1" spc="-15" dirty="0">
                <a:latin typeface="Times New Roman"/>
                <a:cs typeface="Times New Roman"/>
              </a:rPr>
              <a:t>L</a:t>
            </a:r>
            <a:r>
              <a:rPr sz="3150" spc="-22" baseline="23809" dirty="0">
                <a:latin typeface="Times New Roman"/>
                <a:cs typeface="Times New Roman"/>
              </a:rPr>
              <a:t>1 </a:t>
            </a:r>
            <a:r>
              <a:rPr sz="2100" spc="-15" dirty="0">
                <a:solidFill>
                  <a:srgbClr val="3333CC"/>
                </a:solidFill>
                <a:latin typeface="Times New Roman"/>
                <a:cs typeface="Times New Roman"/>
              </a:rPr>
              <a:t> </a:t>
            </a:r>
            <a:r>
              <a:rPr sz="3200" spc="-20" dirty="0">
                <a:solidFill>
                  <a:srgbClr val="3333CC"/>
                </a:solidFill>
                <a:latin typeface="Arial"/>
                <a:cs typeface="Arial"/>
              </a:rPr>
              <a:t>regularization has </a:t>
            </a:r>
            <a:r>
              <a:rPr sz="3200" spc="-25" dirty="0">
                <a:solidFill>
                  <a:srgbClr val="3333CC"/>
                </a:solidFill>
                <a:latin typeface="Arial"/>
                <a:cs typeface="Arial"/>
              </a:rPr>
              <a:t>been </a:t>
            </a:r>
            <a:r>
              <a:rPr sz="3200" spc="-20" dirty="0">
                <a:solidFill>
                  <a:srgbClr val="3333CC"/>
                </a:solidFill>
                <a:latin typeface="Arial"/>
                <a:cs typeface="Arial"/>
              </a:rPr>
              <a:t>used extensively </a:t>
            </a:r>
            <a:r>
              <a:rPr sz="3200" spc="-15" dirty="0">
                <a:solidFill>
                  <a:srgbClr val="3333CC"/>
                </a:solidFill>
                <a:latin typeface="Arial"/>
                <a:cs typeface="Arial"/>
              </a:rPr>
              <a:t>as</a:t>
            </a:r>
            <a:r>
              <a:rPr sz="3200" spc="-190" dirty="0">
                <a:solidFill>
                  <a:srgbClr val="3333CC"/>
                </a:solidFill>
                <a:latin typeface="Arial"/>
                <a:cs typeface="Arial"/>
              </a:rPr>
              <a:t> </a:t>
            </a:r>
            <a:r>
              <a:rPr sz="3200" dirty="0">
                <a:solidFill>
                  <a:srgbClr val="3333CC"/>
                </a:solidFill>
                <a:latin typeface="Arial"/>
                <a:cs typeface="Arial"/>
              </a:rPr>
              <a:t>a  </a:t>
            </a:r>
            <a:r>
              <a:rPr sz="3200" spc="-20" dirty="0">
                <a:solidFill>
                  <a:srgbClr val="3333CC"/>
                </a:solidFill>
                <a:latin typeface="Arial"/>
                <a:cs typeface="Arial"/>
              </a:rPr>
              <a:t>feature selection</a:t>
            </a:r>
            <a:r>
              <a:rPr sz="3200" spc="-65" dirty="0">
                <a:solidFill>
                  <a:srgbClr val="3333CC"/>
                </a:solidFill>
                <a:latin typeface="Arial"/>
                <a:cs typeface="Arial"/>
              </a:rPr>
              <a:t> </a:t>
            </a:r>
            <a:r>
              <a:rPr sz="3200" spc="-25" dirty="0">
                <a:solidFill>
                  <a:srgbClr val="3333CC"/>
                </a:solidFill>
                <a:latin typeface="Arial"/>
                <a:cs typeface="Arial"/>
              </a:rPr>
              <a:t>mechanism</a:t>
            </a:r>
            <a:endParaRPr sz="3200" dirty="0">
              <a:latin typeface="Arial"/>
              <a:cs typeface="Arial"/>
            </a:endParaRPr>
          </a:p>
          <a:p>
            <a:pPr marL="446405" marR="1087755" indent="-395605">
              <a:lnSpc>
                <a:spcPts val="3290"/>
              </a:lnSpc>
              <a:spcBef>
                <a:spcPts val="830"/>
              </a:spcBef>
              <a:tabLst>
                <a:tab pos="445770" algn="l"/>
              </a:tabLst>
            </a:pPr>
            <a:r>
              <a:rPr sz="2800" dirty="0">
                <a:solidFill>
                  <a:srgbClr val="336600"/>
                </a:solidFill>
                <a:latin typeface="Arial"/>
                <a:cs typeface="Arial"/>
              </a:rPr>
              <a:t>–	</a:t>
            </a:r>
            <a:r>
              <a:rPr sz="2800" spc="-15" dirty="0">
                <a:solidFill>
                  <a:srgbClr val="336600"/>
                </a:solidFill>
                <a:latin typeface="Arial"/>
                <a:cs typeface="Arial"/>
              </a:rPr>
              <a:t>Feature selection simplifies </a:t>
            </a:r>
            <a:r>
              <a:rPr sz="2800" spc="-10" dirty="0">
                <a:solidFill>
                  <a:srgbClr val="336600"/>
                </a:solidFill>
                <a:latin typeface="Arial"/>
                <a:cs typeface="Arial"/>
              </a:rPr>
              <a:t>an </a:t>
            </a:r>
            <a:r>
              <a:rPr sz="2800" spc="-15" dirty="0">
                <a:solidFill>
                  <a:srgbClr val="336600"/>
                </a:solidFill>
                <a:latin typeface="Arial"/>
                <a:cs typeface="Arial"/>
              </a:rPr>
              <a:t>ML problem </a:t>
            </a:r>
            <a:r>
              <a:rPr sz="2800" spc="-10" dirty="0">
                <a:solidFill>
                  <a:srgbClr val="336600"/>
                </a:solidFill>
                <a:latin typeface="Arial"/>
                <a:cs typeface="Arial"/>
              </a:rPr>
              <a:t>by  </a:t>
            </a:r>
            <a:r>
              <a:rPr sz="2800" spc="-15" dirty="0">
                <a:solidFill>
                  <a:srgbClr val="336600"/>
                </a:solidFill>
                <a:latin typeface="Arial"/>
                <a:cs typeface="Arial"/>
              </a:rPr>
              <a:t>choosing subset </a:t>
            </a:r>
            <a:r>
              <a:rPr sz="2800" spc="-10" dirty="0">
                <a:solidFill>
                  <a:srgbClr val="336600"/>
                </a:solidFill>
                <a:latin typeface="Arial"/>
                <a:cs typeface="Arial"/>
              </a:rPr>
              <a:t>of </a:t>
            </a:r>
            <a:r>
              <a:rPr sz="2800" spc="-15" dirty="0">
                <a:solidFill>
                  <a:srgbClr val="336600"/>
                </a:solidFill>
                <a:latin typeface="Arial"/>
                <a:cs typeface="Arial"/>
              </a:rPr>
              <a:t>available</a:t>
            </a:r>
            <a:r>
              <a:rPr sz="2800" spc="-75" dirty="0">
                <a:solidFill>
                  <a:srgbClr val="336600"/>
                </a:solidFill>
                <a:latin typeface="Arial"/>
                <a:cs typeface="Arial"/>
              </a:rPr>
              <a:t> </a:t>
            </a:r>
            <a:r>
              <a:rPr sz="2800" spc="-15" dirty="0">
                <a:solidFill>
                  <a:srgbClr val="336600"/>
                </a:solidFill>
                <a:latin typeface="Arial"/>
                <a:cs typeface="Arial"/>
              </a:rPr>
              <a:t>features</a:t>
            </a:r>
            <a:endParaRPr sz="2800" dirty="0">
              <a:latin typeface="Arial"/>
              <a:cs typeface="Arial"/>
            </a:endParaRPr>
          </a:p>
          <a:p>
            <a:pPr marL="50800" marR="43180">
              <a:lnSpc>
                <a:spcPct val="97500"/>
              </a:lnSpc>
              <a:spcBef>
                <a:spcPts val="750"/>
              </a:spcBef>
              <a:buChar char="•"/>
              <a:tabLst>
                <a:tab pos="445770" algn="l"/>
                <a:tab pos="446405" algn="l"/>
              </a:tabLst>
            </a:pPr>
            <a:r>
              <a:rPr lang="en-US" sz="3200" spc="-20" dirty="0">
                <a:solidFill>
                  <a:srgbClr val="3333CC"/>
                </a:solidFill>
                <a:latin typeface="Arial"/>
                <a:cs typeface="Arial"/>
              </a:rPr>
              <a:t> </a:t>
            </a:r>
            <a:r>
              <a:rPr sz="3200" spc="-20" dirty="0">
                <a:solidFill>
                  <a:srgbClr val="3333CC"/>
                </a:solidFill>
                <a:latin typeface="Arial"/>
                <a:cs typeface="Arial"/>
              </a:rPr>
              <a:t>LASSO (Least Absolute Shrinkage </a:t>
            </a:r>
            <a:r>
              <a:rPr sz="3200" spc="-25" dirty="0">
                <a:solidFill>
                  <a:srgbClr val="3333CC"/>
                </a:solidFill>
                <a:latin typeface="Arial"/>
                <a:cs typeface="Arial"/>
              </a:rPr>
              <a:t>and  </a:t>
            </a:r>
            <a:r>
              <a:rPr sz="3200" spc="-20" dirty="0">
                <a:solidFill>
                  <a:srgbClr val="3333CC"/>
                </a:solidFill>
                <a:latin typeface="Arial"/>
                <a:cs typeface="Arial"/>
              </a:rPr>
              <a:t>Selection Operator) integrates </a:t>
            </a:r>
            <a:r>
              <a:rPr sz="3200" spc="-15" dirty="0">
                <a:solidFill>
                  <a:srgbClr val="3333CC"/>
                </a:solidFill>
                <a:latin typeface="Arial"/>
                <a:cs typeface="Arial"/>
              </a:rPr>
              <a:t>an </a:t>
            </a:r>
            <a:r>
              <a:rPr sz="3200" i="1" spc="-15" dirty="0">
                <a:latin typeface="Times New Roman"/>
                <a:cs typeface="Times New Roman"/>
              </a:rPr>
              <a:t>L</a:t>
            </a:r>
            <a:r>
              <a:rPr sz="3150" spc="-22" baseline="23809" dirty="0">
                <a:latin typeface="Times New Roman"/>
                <a:cs typeface="Times New Roman"/>
              </a:rPr>
              <a:t>1 </a:t>
            </a:r>
            <a:r>
              <a:rPr sz="3200" spc="-20" dirty="0">
                <a:solidFill>
                  <a:srgbClr val="3333CC"/>
                </a:solidFill>
                <a:latin typeface="Arial"/>
                <a:cs typeface="Arial"/>
              </a:rPr>
              <a:t>penalty </a:t>
            </a:r>
            <a:r>
              <a:rPr sz="3200" spc="-15" dirty="0">
                <a:solidFill>
                  <a:srgbClr val="3333CC"/>
                </a:solidFill>
                <a:latin typeface="Arial"/>
                <a:cs typeface="Arial"/>
              </a:rPr>
              <a:t>with  </a:t>
            </a:r>
            <a:r>
              <a:rPr sz="3200" dirty="0">
                <a:solidFill>
                  <a:srgbClr val="3333CC"/>
                </a:solidFill>
                <a:latin typeface="Arial"/>
                <a:cs typeface="Arial"/>
              </a:rPr>
              <a:t>a </a:t>
            </a:r>
            <a:r>
              <a:rPr sz="3200" spc="-20" dirty="0">
                <a:solidFill>
                  <a:srgbClr val="3333CC"/>
                </a:solidFill>
                <a:latin typeface="Arial"/>
                <a:cs typeface="Arial"/>
              </a:rPr>
              <a:t>linear </a:t>
            </a:r>
            <a:r>
              <a:rPr sz="3200" spc="-25" dirty="0">
                <a:solidFill>
                  <a:srgbClr val="3333CC"/>
                </a:solidFill>
                <a:latin typeface="Arial"/>
                <a:cs typeface="Arial"/>
              </a:rPr>
              <a:t>model </a:t>
            </a:r>
            <a:r>
              <a:rPr sz="3200" spc="-20" dirty="0">
                <a:solidFill>
                  <a:srgbClr val="3333CC"/>
                </a:solidFill>
                <a:latin typeface="Arial"/>
                <a:cs typeface="Arial"/>
              </a:rPr>
              <a:t>and least squares cost</a:t>
            </a:r>
            <a:r>
              <a:rPr sz="3200" spc="-114" dirty="0">
                <a:solidFill>
                  <a:srgbClr val="3333CC"/>
                </a:solidFill>
                <a:latin typeface="Arial"/>
                <a:cs typeface="Arial"/>
              </a:rPr>
              <a:t> </a:t>
            </a:r>
            <a:r>
              <a:rPr sz="3200" spc="-20" dirty="0">
                <a:solidFill>
                  <a:srgbClr val="3333CC"/>
                </a:solidFill>
                <a:latin typeface="Arial"/>
                <a:cs typeface="Arial"/>
              </a:rPr>
              <a:t>function</a:t>
            </a:r>
            <a:endParaRPr sz="3200" dirty="0">
              <a:latin typeface="Arial"/>
              <a:cs typeface="Arial"/>
            </a:endParaRPr>
          </a:p>
          <a:p>
            <a:pPr marL="446405" marR="150495" indent="-395605">
              <a:lnSpc>
                <a:spcPct val="98200"/>
              </a:lnSpc>
              <a:spcBef>
                <a:spcPts val="725"/>
              </a:spcBef>
              <a:tabLst>
                <a:tab pos="445770" algn="l"/>
              </a:tabLst>
            </a:pPr>
            <a:r>
              <a:rPr sz="2800" dirty="0">
                <a:solidFill>
                  <a:srgbClr val="336600"/>
                </a:solidFill>
                <a:latin typeface="Arial"/>
                <a:cs typeface="Arial"/>
              </a:rPr>
              <a:t>–	</a:t>
            </a:r>
            <a:r>
              <a:rPr sz="2800" spc="-15" dirty="0">
                <a:solidFill>
                  <a:srgbClr val="336600"/>
                </a:solidFill>
                <a:latin typeface="Arial"/>
                <a:cs typeface="Arial"/>
              </a:rPr>
              <a:t>The </a:t>
            </a:r>
            <a:r>
              <a:rPr sz="2800" i="1" spc="-10" dirty="0">
                <a:latin typeface="Times New Roman"/>
                <a:cs typeface="Times New Roman"/>
              </a:rPr>
              <a:t>L</a:t>
            </a:r>
            <a:r>
              <a:rPr sz="2700" spc="-15" baseline="24691" dirty="0">
                <a:latin typeface="Times New Roman"/>
                <a:cs typeface="Times New Roman"/>
              </a:rPr>
              <a:t>1 </a:t>
            </a:r>
            <a:r>
              <a:rPr sz="2800" spc="-15" dirty="0">
                <a:solidFill>
                  <a:srgbClr val="336600"/>
                </a:solidFill>
                <a:latin typeface="Arial"/>
                <a:cs typeface="Arial"/>
              </a:rPr>
              <a:t>penalty causes </a:t>
            </a:r>
            <a:r>
              <a:rPr sz="2800" dirty="0">
                <a:solidFill>
                  <a:srgbClr val="336600"/>
                </a:solidFill>
                <a:latin typeface="Arial"/>
                <a:cs typeface="Arial"/>
              </a:rPr>
              <a:t>a </a:t>
            </a:r>
            <a:r>
              <a:rPr sz="2800" spc="-15" dirty="0">
                <a:solidFill>
                  <a:srgbClr val="336600"/>
                </a:solidFill>
                <a:latin typeface="Arial"/>
                <a:cs typeface="Arial"/>
              </a:rPr>
              <a:t>subset </a:t>
            </a:r>
            <a:r>
              <a:rPr sz="2800" spc="-10" dirty="0">
                <a:solidFill>
                  <a:srgbClr val="336600"/>
                </a:solidFill>
                <a:latin typeface="Arial"/>
                <a:cs typeface="Arial"/>
              </a:rPr>
              <a:t>of the </a:t>
            </a:r>
            <a:r>
              <a:rPr sz="2800" spc="-15" dirty="0">
                <a:solidFill>
                  <a:srgbClr val="336600"/>
                </a:solidFill>
                <a:latin typeface="Arial"/>
                <a:cs typeface="Arial"/>
              </a:rPr>
              <a:t>weights to  become zero, suggesting that those features </a:t>
            </a:r>
            <a:r>
              <a:rPr sz="2800" spc="-10" dirty="0">
                <a:solidFill>
                  <a:srgbClr val="336600"/>
                </a:solidFill>
                <a:latin typeface="Arial"/>
                <a:cs typeface="Arial"/>
              </a:rPr>
              <a:t>can </a:t>
            </a:r>
            <a:r>
              <a:rPr sz="2800" spc="-15" dirty="0">
                <a:solidFill>
                  <a:srgbClr val="336600"/>
                </a:solidFill>
                <a:latin typeface="Arial"/>
                <a:cs typeface="Arial"/>
              </a:rPr>
              <a:t>be  discarded</a:t>
            </a:r>
            <a:endParaRPr sz="2800" dirty="0">
              <a:latin typeface="Aria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93103" y="992631"/>
            <a:ext cx="6675120" cy="635000"/>
          </a:xfrm>
          <a:prstGeom prst="rect">
            <a:avLst/>
          </a:prstGeom>
        </p:spPr>
        <p:txBody>
          <a:bodyPr vert="horz" wrap="square" lIns="0" tIns="12700" rIns="0" bIns="0" rtlCol="0">
            <a:spAutoFit/>
          </a:bodyPr>
          <a:lstStyle/>
          <a:p>
            <a:pPr marL="12700">
              <a:lnSpc>
                <a:spcPct val="100000"/>
              </a:lnSpc>
              <a:spcBef>
                <a:spcPts val="100"/>
              </a:spcBef>
            </a:pPr>
            <a:r>
              <a:rPr sz="4000" spc="-20" dirty="0"/>
              <a:t>Sparsity with Lasso</a:t>
            </a:r>
            <a:r>
              <a:rPr sz="4000" spc="-135" dirty="0"/>
              <a:t> </a:t>
            </a:r>
            <a:r>
              <a:rPr sz="4000" spc="-20" dirty="0"/>
              <a:t>constraint</a:t>
            </a:r>
            <a:endParaRPr sz="4000"/>
          </a:p>
        </p:txBody>
      </p:sp>
      <p:sp>
        <p:nvSpPr>
          <p:cNvPr id="5" name="object 5"/>
          <p:cNvSpPr txBox="1"/>
          <p:nvPr/>
        </p:nvSpPr>
        <p:spPr>
          <a:xfrm>
            <a:off x="1025144" y="2047239"/>
            <a:ext cx="7698740" cy="2156460"/>
          </a:xfrm>
          <a:prstGeom prst="rect">
            <a:avLst/>
          </a:prstGeom>
        </p:spPr>
        <p:txBody>
          <a:bodyPr vert="horz" wrap="square" lIns="0" tIns="63500" rIns="0" bIns="0" rtlCol="0">
            <a:spAutoFit/>
          </a:bodyPr>
          <a:lstStyle/>
          <a:p>
            <a:pPr marL="364490" marR="17780" indent="-339090">
              <a:lnSpc>
                <a:spcPts val="3000"/>
              </a:lnSpc>
              <a:spcBef>
                <a:spcPts val="500"/>
              </a:spcBef>
              <a:buChar char="•"/>
              <a:tabLst>
                <a:tab pos="363855" algn="l"/>
                <a:tab pos="364490" algn="l"/>
              </a:tabLst>
            </a:pPr>
            <a:r>
              <a:rPr sz="2800" spc="-15" dirty="0">
                <a:solidFill>
                  <a:srgbClr val="3333CC"/>
                </a:solidFill>
                <a:latin typeface="Arial"/>
                <a:cs typeface="Arial"/>
              </a:rPr>
              <a:t>With </a:t>
            </a:r>
            <a:r>
              <a:rPr sz="2800" i="1" spc="-15" dirty="0">
                <a:latin typeface="Times New Roman"/>
                <a:cs typeface="Times New Roman"/>
              </a:rPr>
              <a:t>q</a:t>
            </a:r>
            <a:r>
              <a:rPr sz="2800" spc="-15" dirty="0">
                <a:latin typeface="Times New Roman"/>
                <a:cs typeface="Times New Roman"/>
              </a:rPr>
              <a:t>=1 </a:t>
            </a:r>
            <a:r>
              <a:rPr sz="2800" spc="-10" dirty="0">
                <a:solidFill>
                  <a:srgbClr val="3333CC"/>
                </a:solidFill>
                <a:latin typeface="Arial"/>
                <a:cs typeface="Arial"/>
              </a:rPr>
              <a:t>and </a:t>
            </a:r>
            <a:r>
              <a:rPr sz="2800" i="1" dirty="0">
                <a:latin typeface="Cambria"/>
                <a:cs typeface="Cambria"/>
              </a:rPr>
              <a:t>λ </a:t>
            </a:r>
            <a:r>
              <a:rPr sz="2800" spc="-5" dirty="0">
                <a:solidFill>
                  <a:srgbClr val="3333CC"/>
                </a:solidFill>
                <a:latin typeface="Arial"/>
                <a:cs typeface="Arial"/>
              </a:rPr>
              <a:t>is </a:t>
            </a:r>
            <a:r>
              <a:rPr sz="2800" spc="-15" dirty="0">
                <a:solidFill>
                  <a:srgbClr val="3333CC"/>
                </a:solidFill>
                <a:latin typeface="Arial"/>
                <a:cs typeface="Arial"/>
              </a:rPr>
              <a:t>sufficiently </a:t>
            </a:r>
            <a:r>
              <a:rPr sz="2800" spc="-10" dirty="0">
                <a:solidFill>
                  <a:srgbClr val="3333CC"/>
                </a:solidFill>
                <a:latin typeface="Arial"/>
                <a:cs typeface="Arial"/>
              </a:rPr>
              <a:t>large, </a:t>
            </a:r>
            <a:r>
              <a:rPr sz="2800" spc="-15" dirty="0">
                <a:solidFill>
                  <a:srgbClr val="3333CC"/>
                </a:solidFill>
                <a:latin typeface="Arial"/>
                <a:cs typeface="Arial"/>
              </a:rPr>
              <a:t>some </a:t>
            </a:r>
            <a:r>
              <a:rPr sz="2800" spc="-10" dirty="0">
                <a:solidFill>
                  <a:srgbClr val="3333CC"/>
                </a:solidFill>
                <a:latin typeface="Arial"/>
                <a:cs typeface="Arial"/>
              </a:rPr>
              <a:t>of the  </a:t>
            </a:r>
            <a:r>
              <a:rPr sz="2800" spc="-15" dirty="0">
                <a:solidFill>
                  <a:srgbClr val="3333CC"/>
                </a:solidFill>
                <a:latin typeface="Arial"/>
                <a:cs typeface="Arial"/>
              </a:rPr>
              <a:t>coefficients </a:t>
            </a:r>
            <a:r>
              <a:rPr sz="2800" i="1" spc="-15" dirty="0">
                <a:latin typeface="Times New Roman"/>
                <a:cs typeface="Times New Roman"/>
              </a:rPr>
              <a:t>w</a:t>
            </a:r>
            <a:r>
              <a:rPr sz="2700" i="1" spc="-22" baseline="-18518" dirty="0">
                <a:latin typeface="Times New Roman"/>
                <a:cs typeface="Times New Roman"/>
              </a:rPr>
              <a:t>j </a:t>
            </a:r>
            <a:r>
              <a:rPr sz="2800" spc="-10" dirty="0">
                <a:solidFill>
                  <a:srgbClr val="3333CC"/>
                </a:solidFill>
                <a:latin typeface="Arial"/>
                <a:cs typeface="Arial"/>
              </a:rPr>
              <a:t>are driven to</a:t>
            </a:r>
            <a:r>
              <a:rPr sz="2800" spc="-175" dirty="0">
                <a:solidFill>
                  <a:srgbClr val="3333CC"/>
                </a:solidFill>
                <a:latin typeface="Arial"/>
                <a:cs typeface="Arial"/>
              </a:rPr>
              <a:t> </a:t>
            </a:r>
            <a:r>
              <a:rPr sz="2800" spc="-10" dirty="0">
                <a:solidFill>
                  <a:srgbClr val="3333CC"/>
                </a:solidFill>
                <a:latin typeface="Arial"/>
                <a:cs typeface="Arial"/>
              </a:rPr>
              <a:t>zero</a:t>
            </a:r>
            <a:endParaRPr sz="2800">
              <a:latin typeface="Arial"/>
              <a:cs typeface="Arial"/>
            </a:endParaRPr>
          </a:p>
          <a:p>
            <a:pPr marL="364490" indent="-339090">
              <a:lnSpc>
                <a:spcPct val="100000"/>
              </a:lnSpc>
              <a:spcBef>
                <a:spcPts val="295"/>
              </a:spcBef>
              <a:buChar char="•"/>
              <a:tabLst>
                <a:tab pos="363855" algn="l"/>
                <a:tab pos="364490" algn="l"/>
              </a:tabLst>
            </a:pPr>
            <a:r>
              <a:rPr sz="2800" spc="-15" dirty="0">
                <a:solidFill>
                  <a:srgbClr val="3333CC"/>
                </a:solidFill>
                <a:latin typeface="Arial"/>
                <a:cs typeface="Arial"/>
              </a:rPr>
              <a:t>Leads </a:t>
            </a:r>
            <a:r>
              <a:rPr sz="2800" spc="-10" dirty="0">
                <a:solidFill>
                  <a:srgbClr val="3333CC"/>
                </a:solidFill>
                <a:latin typeface="Arial"/>
                <a:cs typeface="Arial"/>
              </a:rPr>
              <a:t>to </a:t>
            </a:r>
            <a:r>
              <a:rPr sz="2800" dirty="0">
                <a:solidFill>
                  <a:srgbClr val="3333CC"/>
                </a:solidFill>
                <a:latin typeface="Arial"/>
                <a:cs typeface="Arial"/>
              </a:rPr>
              <a:t>a </a:t>
            </a:r>
            <a:r>
              <a:rPr sz="2800" spc="-15" dirty="0">
                <a:solidFill>
                  <a:srgbClr val="3333CC"/>
                </a:solidFill>
                <a:latin typeface="Arial"/>
                <a:cs typeface="Arial"/>
              </a:rPr>
              <a:t>sparse</a:t>
            </a:r>
            <a:r>
              <a:rPr sz="2800" spc="-85" dirty="0">
                <a:solidFill>
                  <a:srgbClr val="3333CC"/>
                </a:solidFill>
                <a:latin typeface="Arial"/>
                <a:cs typeface="Arial"/>
              </a:rPr>
              <a:t> </a:t>
            </a:r>
            <a:r>
              <a:rPr sz="2800" spc="-20" dirty="0">
                <a:solidFill>
                  <a:srgbClr val="3333CC"/>
                </a:solidFill>
                <a:latin typeface="Arial"/>
                <a:cs typeface="Arial"/>
              </a:rPr>
              <a:t>model</a:t>
            </a:r>
            <a:endParaRPr sz="2800">
              <a:latin typeface="Arial"/>
              <a:cs typeface="Arial"/>
            </a:endParaRPr>
          </a:p>
          <a:p>
            <a:pPr marL="476884">
              <a:lnSpc>
                <a:spcPct val="100000"/>
              </a:lnSpc>
              <a:spcBef>
                <a:spcPts val="254"/>
              </a:spcBef>
            </a:pPr>
            <a:r>
              <a:rPr sz="2400" dirty="0">
                <a:solidFill>
                  <a:srgbClr val="336600"/>
                </a:solidFill>
                <a:latin typeface="Arial"/>
                <a:cs typeface="Arial"/>
              </a:rPr>
              <a:t>– </a:t>
            </a:r>
            <a:r>
              <a:rPr sz="2400" spc="-15" dirty="0">
                <a:solidFill>
                  <a:srgbClr val="336600"/>
                </a:solidFill>
                <a:latin typeface="Arial"/>
                <a:cs typeface="Arial"/>
              </a:rPr>
              <a:t>where corresponding </a:t>
            </a:r>
            <a:r>
              <a:rPr sz="2400" spc="-10" dirty="0">
                <a:solidFill>
                  <a:srgbClr val="336600"/>
                </a:solidFill>
                <a:latin typeface="Arial"/>
                <a:cs typeface="Arial"/>
              </a:rPr>
              <a:t>basis </a:t>
            </a:r>
            <a:r>
              <a:rPr sz="2400" spc="-15" dirty="0">
                <a:solidFill>
                  <a:srgbClr val="336600"/>
                </a:solidFill>
                <a:latin typeface="Arial"/>
                <a:cs typeface="Arial"/>
              </a:rPr>
              <a:t>functions </a:t>
            </a:r>
            <a:r>
              <a:rPr sz="2400" spc="-10" dirty="0">
                <a:solidFill>
                  <a:srgbClr val="336600"/>
                </a:solidFill>
                <a:latin typeface="Arial"/>
                <a:cs typeface="Arial"/>
              </a:rPr>
              <a:t>play no</a:t>
            </a:r>
            <a:r>
              <a:rPr sz="2400" spc="135" dirty="0">
                <a:solidFill>
                  <a:srgbClr val="336600"/>
                </a:solidFill>
                <a:latin typeface="Arial"/>
                <a:cs typeface="Arial"/>
              </a:rPr>
              <a:t> </a:t>
            </a:r>
            <a:r>
              <a:rPr sz="2400" spc="-10" dirty="0">
                <a:solidFill>
                  <a:srgbClr val="336600"/>
                </a:solidFill>
                <a:latin typeface="Arial"/>
                <a:cs typeface="Arial"/>
              </a:rPr>
              <a:t>role</a:t>
            </a:r>
            <a:endParaRPr sz="2400">
              <a:latin typeface="Arial"/>
              <a:cs typeface="Arial"/>
            </a:endParaRPr>
          </a:p>
          <a:p>
            <a:pPr marL="364490" indent="-339090">
              <a:lnSpc>
                <a:spcPct val="100000"/>
              </a:lnSpc>
              <a:spcBef>
                <a:spcPts val="225"/>
              </a:spcBef>
              <a:buChar char="•"/>
              <a:tabLst>
                <a:tab pos="363855" algn="l"/>
                <a:tab pos="364490" algn="l"/>
              </a:tabLst>
            </a:pPr>
            <a:r>
              <a:rPr sz="2800" spc="-10" dirty="0">
                <a:solidFill>
                  <a:srgbClr val="3333CC"/>
                </a:solidFill>
                <a:latin typeface="Arial"/>
                <a:cs typeface="Arial"/>
              </a:rPr>
              <a:t>Origin of </a:t>
            </a:r>
            <a:r>
              <a:rPr sz="2800" spc="-15" dirty="0">
                <a:solidFill>
                  <a:srgbClr val="3333CC"/>
                </a:solidFill>
                <a:latin typeface="Arial"/>
                <a:cs typeface="Arial"/>
              </a:rPr>
              <a:t>sparsity </a:t>
            </a:r>
            <a:r>
              <a:rPr sz="2800" spc="-5" dirty="0">
                <a:solidFill>
                  <a:srgbClr val="3333CC"/>
                </a:solidFill>
                <a:latin typeface="Arial"/>
                <a:cs typeface="Arial"/>
              </a:rPr>
              <a:t>is </a:t>
            </a:r>
            <a:r>
              <a:rPr sz="2800" spc="-15" dirty="0">
                <a:solidFill>
                  <a:srgbClr val="3333CC"/>
                </a:solidFill>
                <a:latin typeface="Arial"/>
                <a:cs typeface="Arial"/>
              </a:rPr>
              <a:t>illustrated</a:t>
            </a:r>
            <a:r>
              <a:rPr sz="2800" spc="-100" dirty="0">
                <a:solidFill>
                  <a:srgbClr val="3333CC"/>
                </a:solidFill>
                <a:latin typeface="Arial"/>
                <a:cs typeface="Arial"/>
              </a:rPr>
              <a:t> </a:t>
            </a:r>
            <a:r>
              <a:rPr sz="2800" spc="-15" dirty="0">
                <a:solidFill>
                  <a:srgbClr val="3333CC"/>
                </a:solidFill>
                <a:latin typeface="Arial"/>
                <a:cs typeface="Arial"/>
              </a:rPr>
              <a:t>here:</a:t>
            </a:r>
            <a:endParaRPr sz="2800">
              <a:latin typeface="Arial"/>
              <a:cs typeface="Arial"/>
            </a:endParaRPr>
          </a:p>
        </p:txBody>
      </p:sp>
      <p:sp>
        <p:nvSpPr>
          <p:cNvPr id="6" name="object 6"/>
          <p:cNvSpPr/>
          <p:nvPr/>
        </p:nvSpPr>
        <p:spPr>
          <a:xfrm>
            <a:off x="5481320" y="5116971"/>
            <a:ext cx="1616134" cy="2121387"/>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5330612" y="4338320"/>
            <a:ext cx="3918585" cy="639445"/>
          </a:xfrm>
          <a:prstGeom prst="rect">
            <a:avLst/>
          </a:prstGeom>
          <a:ln w="12558">
            <a:solidFill>
              <a:srgbClr val="000000"/>
            </a:solidFill>
          </a:ln>
        </p:spPr>
        <p:txBody>
          <a:bodyPr vert="horz" wrap="square" lIns="0" tIns="50165" rIns="0" bIns="0" rtlCol="0">
            <a:spAutoFit/>
          </a:bodyPr>
          <a:lstStyle/>
          <a:p>
            <a:pPr marL="90170" marR="214629">
              <a:lnSpc>
                <a:spcPts val="2090"/>
              </a:lnSpc>
              <a:spcBef>
                <a:spcPts val="395"/>
              </a:spcBef>
            </a:pPr>
            <a:r>
              <a:rPr sz="1800" spc="-15" dirty="0">
                <a:solidFill>
                  <a:srgbClr val="660066"/>
                </a:solidFill>
                <a:latin typeface="Arial"/>
                <a:cs typeface="Arial"/>
              </a:rPr>
              <a:t>Minimization </a:t>
            </a:r>
            <a:r>
              <a:rPr sz="1800" spc="-10" dirty="0">
                <a:solidFill>
                  <a:srgbClr val="660066"/>
                </a:solidFill>
                <a:latin typeface="Arial"/>
                <a:cs typeface="Arial"/>
              </a:rPr>
              <a:t>with </a:t>
            </a:r>
            <a:r>
              <a:rPr sz="1800" spc="-15" dirty="0">
                <a:solidFill>
                  <a:srgbClr val="660066"/>
                </a:solidFill>
                <a:latin typeface="Arial"/>
                <a:cs typeface="Arial"/>
              </a:rPr>
              <a:t>Lasso Regularizer  </a:t>
            </a:r>
            <a:r>
              <a:rPr sz="1800" dirty="0">
                <a:solidFill>
                  <a:srgbClr val="660066"/>
                </a:solidFill>
                <a:latin typeface="Arial"/>
                <a:cs typeface="Arial"/>
              </a:rPr>
              <a:t>A </a:t>
            </a:r>
            <a:r>
              <a:rPr sz="1800" spc="-10" dirty="0">
                <a:solidFill>
                  <a:srgbClr val="660066"/>
                </a:solidFill>
                <a:latin typeface="Arial"/>
                <a:cs typeface="Arial"/>
              </a:rPr>
              <a:t>sparse solution with</a:t>
            </a:r>
            <a:r>
              <a:rPr sz="1800" spc="-185" dirty="0">
                <a:solidFill>
                  <a:srgbClr val="660066"/>
                </a:solidFill>
                <a:latin typeface="Arial"/>
                <a:cs typeface="Arial"/>
              </a:rPr>
              <a:t> </a:t>
            </a:r>
            <a:r>
              <a:rPr sz="1800" i="1" spc="-15" dirty="0">
                <a:latin typeface="Times New Roman"/>
                <a:cs typeface="Times New Roman"/>
              </a:rPr>
              <a:t>w</a:t>
            </a:r>
            <a:r>
              <a:rPr sz="1800" spc="-22" baseline="-13888" dirty="0">
                <a:latin typeface="Times New Roman"/>
                <a:cs typeface="Times New Roman"/>
              </a:rPr>
              <a:t>1</a:t>
            </a:r>
            <a:r>
              <a:rPr sz="1800" i="1" spc="-15" dirty="0">
                <a:latin typeface="Times New Roman"/>
                <a:cs typeface="Times New Roman"/>
              </a:rPr>
              <a:t>*</a:t>
            </a:r>
            <a:r>
              <a:rPr sz="1800" spc="-15" dirty="0">
                <a:latin typeface="Times New Roman"/>
                <a:cs typeface="Times New Roman"/>
              </a:rPr>
              <a:t>=0</a:t>
            </a:r>
            <a:endParaRPr sz="1800">
              <a:latin typeface="Times New Roman"/>
              <a:cs typeface="Times New Roman"/>
            </a:endParaRPr>
          </a:p>
        </p:txBody>
      </p:sp>
      <p:sp>
        <p:nvSpPr>
          <p:cNvPr id="8" name="object 8"/>
          <p:cNvSpPr/>
          <p:nvPr/>
        </p:nvSpPr>
        <p:spPr>
          <a:xfrm>
            <a:off x="1412239" y="5143658"/>
            <a:ext cx="1616134" cy="2121387"/>
          </a:xfrm>
          <a:prstGeom prst="rect">
            <a:avLst/>
          </a:prstGeom>
          <a:blipFill>
            <a:blip r:embed="rId3" cstate="print"/>
            <a:stretch>
              <a:fillRect/>
            </a:stretch>
          </a:blipFill>
        </p:spPr>
        <p:txBody>
          <a:bodyPr wrap="square" lIns="0" tIns="0" rIns="0" bIns="0" rtlCol="0"/>
          <a:lstStyle/>
          <a:p>
            <a:endParaRPr/>
          </a:p>
        </p:txBody>
      </p:sp>
      <p:sp>
        <p:nvSpPr>
          <p:cNvPr id="9" name="object 9"/>
          <p:cNvSpPr txBox="1"/>
          <p:nvPr/>
        </p:nvSpPr>
        <p:spPr>
          <a:xfrm>
            <a:off x="1035473" y="4338320"/>
            <a:ext cx="2734945" cy="639445"/>
          </a:xfrm>
          <a:prstGeom prst="rect">
            <a:avLst/>
          </a:prstGeom>
          <a:ln w="9419">
            <a:solidFill>
              <a:srgbClr val="000000"/>
            </a:solidFill>
          </a:ln>
        </p:spPr>
        <p:txBody>
          <a:bodyPr vert="horz" wrap="square" lIns="0" tIns="33655" rIns="0" bIns="0" rtlCol="0">
            <a:spAutoFit/>
          </a:bodyPr>
          <a:lstStyle/>
          <a:p>
            <a:pPr marL="90170">
              <a:lnSpc>
                <a:spcPts val="2125"/>
              </a:lnSpc>
              <a:spcBef>
                <a:spcPts val="265"/>
              </a:spcBef>
            </a:pPr>
            <a:r>
              <a:rPr sz="1800" spc="-15" dirty="0">
                <a:solidFill>
                  <a:srgbClr val="660066"/>
                </a:solidFill>
                <a:latin typeface="Arial"/>
                <a:cs typeface="Arial"/>
              </a:rPr>
              <a:t>Quadratic </a:t>
            </a:r>
            <a:r>
              <a:rPr sz="1800" spc="-10" dirty="0">
                <a:solidFill>
                  <a:srgbClr val="660066"/>
                </a:solidFill>
                <a:latin typeface="Arial"/>
                <a:cs typeface="Arial"/>
              </a:rPr>
              <a:t>solution</a:t>
            </a:r>
            <a:r>
              <a:rPr sz="1800" spc="-45" dirty="0">
                <a:solidFill>
                  <a:srgbClr val="660066"/>
                </a:solidFill>
                <a:latin typeface="Arial"/>
                <a:cs typeface="Arial"/>
              </a:rPr>
              <a:t> </a:t>
            </a:r>
            <a:r>
              <a:rPr sz="1800" spc="-15" dirty="0">
                <a:solidFill>
                  <a:srgbClr val="660066"/>
                </a:solidFill>
                <a:latin typeface="Arial"/>
                <a:cs typeface="Arial"/>
              </a:rPr>
              <a:t>where</a:t>
            </a:r>
            <a:endParaRPr sz="1800">
              <a:latin typeface="Arial"/>
              <a:cs typeface="Arial"/>
            </a:endParaRPr>
          </a:p>
          <a:p>
            <a:pPr marL="90170">
              <a:lnSpc>
                <a:spcPts val="2125"/>
              </a:lnSpc>
            </a:pPr>
            <a:r>
              <a:rPr sz="1800" i="1" spc="-10" dirty="0">
                <a:latin typeface="Times New Roman"/>
                <a:cs typeface="Times New Roman"/>
              </a:rPr>
              <a:t>w</a:t>
            </a:r>
            <a:r>
              <a:rPr sz="1800" i="1" spc="-15" baseline="-13888" dirty="0">
                <a:latin typeface="Times New Roman"/>
                <a:cs typeface="Times New Roman"/>
              </a:rPr>
              <a:t>1</a:t>
            </a:r>
            <a:r>
              <a:rPr sz="1800" i="1" spc="-10" dirty="0">
                <a:latin typeface="Times New Roman"/>
                <a:cs typeface="Times New Roman"/>
              </a:rPr>
              <a:t>* </a:t>
            </a:r>
            <a:r>
              <a:rPr sz="1800" spc="-10" dirty="0">
                <a:solidFill>
                  <a:srgbClr val="660066"/>
                </a:solidFill>
                <a:latin typeface="Arial"/>
                <a:cs typeface="Arial"/>
              </a:rPr>
              <a:t>and </a:t>
            </a:r>
            <a:r>
              <a:rPr sz="1800" i="1" spc="-10" dirty="0">
                <a:latin typeface="Times New Roman"/>
                <a:cs typeface="Times New Roman"/>
              </a:rPr>
              <a:t>w</a:t>
            </a:r>
            <a:r>
              <a:rPr sz="1800" spc="-15" baseline="-13888" dirty="0">
                <a:latin typeface="Times New Roman"/>
                <a:cs typeface="Times New Roman"/>
              </a:rPr>
              <a:t>0</a:t>
            </a:r>
            <a:r>
              <a:rPr sz="1800" i="1" spc="-10" dirty="0">
                <a:latin typeface="Times New Roman"/>
                <a:cs typeface="Times New Roman"/>
              </a:rPr>
              <a:t>* </a:t>
            </a:r>
            <a:r>
              <a:rPr sz="1800" spc="-10" dirty="0">
                <a:solidFill>
                  <a:srgbClr val="660066"/>
                </a:solidFill>
                <a:latin typeface="Arial"/>
                <a:cs typeface="Arial"/>
              </a:rPr>
              <a:t>are</a:t>
            </a:r>
            <a:r>
              <a:rPr sz="1800" spc="-204" dirty="0">
                <a:solidFill>
                  <a:srgbClr val="660066"/>
                </a:solidFill>
                <a:latin typeface="Arial"/>
                <a:cs typeface="Arial"/>
              </a:rPr>
              <a:t> </a:t>
            </a:r>
            <a:r>
              <a:rPr sz="1800" spc="-15" dirty="0">
                <a:solidFill>
                  <a:srgbClr val="660066"/>
                </a:solidFill>
                <a:latin typeface="Arial"/>
                <a:cs typeface="Arial"/>
              </a:rPr>
              <a:t>nonzero</a:t>
            </a:r>
            <a:endParaRPr sz="1800">
              <a:latin typeface="Arial"/>
              <a:cs typeface="Arial"/>
            </a:endParaRPr>
          </a:p>
        </p:txBody>
      </p:sp>
      <p:sp>
        <p:nvSpPr>
          <p:cNvPr id="10" name="object 10"/>
          <p:cNvSpPr txBox="1"/>
          <p:nvPr/>
        </p:nvSpPr>
        <p:spPr>
          <a:xfrm>
            <a:off x="2997031" y="5187695"/>
            <a:ext cx="1118235" cy="718820"/>
          </a:xfrm>
          <a:prstGeom prst="rect">
            <a:avLst/>
          </a:prstGeom>
        </p:spPr>
        <p:txBody>
          <a:bodyPr vert="horz" wrap="square" lIns="0" tIns="15875" rIns="0" bIns="0" rtlCol="0">
            <a:spAutoFit/>
          </a:bodyPr>
          <a:lstStyle/>
          <a:p>
            <a:pPr marL="12700" marR="5080">
              <a:lnSpc>
                <a:spcPct val="98300"/>
              </a:lnSpc>
              <a:spcBef>
                <a:spcPts val="125"/>
              </a:spcBef>
            </a:pPr>
            <a:r>
              <a:rPr sz="1400" spc="-15" dirty="0">
                <a:solidFill>
                  <a:srgbClr val="660066"/>
                </a:solidFill>
                <a:latin typeface="Arial"/>
                <a:cs typeface="Arial"/>
              </a:rPr>
              <a:t>Contours </a:t>
            </a:r>
            <a:r>
              <a:rPr sz="1400" spc="-10" dirty="0">
                <a:solidFill>
                  <a:srgbClr val="660066"/>
                </a:solidFill>
                <a:latin typeface="Arial"/>
                <a:cs typeface="Arial"/>
              </a:rPr>
              <a:t>of  U</a:t>
            </a:r>
            <a:r>
              <a:rPr sz="1400" spc="-15" dirty="0">
                <a:solidFill>
                  <a:srgbClr val="660066"/>
                </a:solidFill>
                <a:latin typeface="Arial"/>
                <a:cs typeface="Arial"/>
              </a:rPr>
              <a:t>n</a:t>
            </a:r>
            <a:r>
              <a:rPr sz="1400" spc="-10" dirty="0">
                <a:solidFill>
                  <a:srgbClr val="660066"/>
                </a:solidFill>
                <a:latin typeface="Arial"/>
                <a:cs typeface="Arial"/>
              </a:rPr>
              <a:t>r</a:t>
            </a:r>
            <a:r>
              <a:rPr sz="1400" spc="-15" dirty="0">
                <a:solidFill>
                  <a:srgbClr val="660066"/>
                </a:solidFill>
                <a:latin typeface="Arial"/>
                <a:cs typeface="Arial"/>
              </a:rPr>
              <a:t>egu</a:t>
            </a:r>
            <a:r>
              <a:rPr sz="1400" spc="-5" dirty="0">
                <a:solidFill>
                  <a:srgbClr val="660066"/>
                </a:solidFill>
                <a:latin typeface="Arial"/>
                <a:cs typeface="Arial"/>
              </a:rPr>
              <a:t>l</a:t>
            </a:r>
            <a:r>
              <a:rPr sz="1400" spc="-15" dirty="0">
                <a:solidFill>
                  <a:srgbClr val="660066"/>
                </a:solidFill>
                <a:latin typeface="Arial"/>
                <a:cs typeface="Arial"/>
              </a:rPr>
              <a:t>a</a:t>
            </a:r>
            <a:r>
              <a:rPr sz="1400" spc="-10" dirty="0">
                <a:solidFill>
                  <a:srgbClr val="660066"/>
                </a:solidFill>
                <a:latin typeface="Arial"/>
                <a:cs typeface="Arial"/>
              </a:rPr>
              <a:t>r</a:t>
            </a:r>
            <a:r>
              <a:rPr sz="1400" spc="-5" dirty="0">
                <a:solidFill>
                  <a:srgbClr val="660066"/>
                </a:solidFill>
                <a:latin typeface="Arial"/>
                <a:cs typeface="Arial"/>
              </a:rPr>
              <a:t>i</a:t>
            </a:r>
            <a:r>
              <a:rPr sz="1400" spc="-10" dirty="0">
                <a:solidFill>
                  <a:srgbClr val="660066"/>
                </a:solidFill>
                <a:latin typeface="Arial"/>
                <a:cs typeface="Arial"/>
              </a:rPr>
              <a:t>z</a:t>
            </a:r>
            <a:r>
              <a:rPr sz="1400" spc="-15" dirty="0">
                <a:solidFill>
                  <a:srgbClr val="660066"/>
                </a:solidFill>
                <a:latin typeface="Arial"/>
                <a:cs typeface="Arial"/>
              </a:rPr>
              <a:t>e</a:t>
            </a:r>
            <a:r>
              <a:rPr sz="1400" dirty="0">
                <a:solidFill>
                  <a:srgbClr val="660066"/>
                </a:solidFill>
                <a:latin typeface="Arial"/>
                <a:cs typeface="Arial"/>
              </a:rPr>
              <a:t>d  </a:t>
            </a:r>
            <a:r>
              <a:rPr sz="1400" spc="-10" dirty="0">
                <a:solidFill>
                  <a:srgbClr val="660066"/>
                </a:solidFill>
                <a:latin typeface="Arial"/>
                <a:cs typeface="Arial"/>
              </a:rPr>
              <a:t>Error</a:t>
            </a:r>
            <a:r>
              <a:rPr sz="1400" spc="-90" dirty="0">
                <a:solidFill>
                  <a:srgbClr val="660066"/>
                </a:solidFill>
                <a:latin typeface="Arial"/>
                <a:cs typeface="Arial"/>
              </a:rPr>
              <a:t> </a:t>
            </a:r>
            <a:r>
              <a:rPr sz="1400" spc="-10" dirty="0">
                <a:solidFill>
                  <a:srgbClr val="660066"/>
                </a:solidFill>
                <a:latin typeface="Arial"/>
                <a:cs typeface="Arial"/>
              </a:rPr>
              <a:t>functio</a:t>
            </a:r>
            <a:r>
              <a:rPr sz="1800" spc="-10" dirty="0">
                <a:solidFill>
                  <a:srgbClr val="3333CC"/>
                </a:solidFill>
                <a:latin typeface="Arial"/>
                <a:cs typeface="Arial"/>
              </a:rPr>
              <a:t>n</a:t>
            </a:r>
            <a:endParaRPr sz="1800">
              <a:latin typeface="Arial"/>
              <a:cs typeface="Arial"/>
            </a:endParaRPr>
          </a:p>
        </p:txBody>
      </p:sp>
      <p:sp>
        <p:nvSpPr>
          <p:cNvPr id="11" name="object 11"/>
          <p:cNvSpPr/>
          <p:nvPr/>
        </p:nvSpPr>
        <p:spPr>
          <a:xfrm>
            <a:off x="2693247" y="5614101"/>
            <a:ext cx="229542" cy="155931"/>
          </a:xfrm>
          <a:prstGeom prst="rect">
            <a:avLst/>
          </a:prstGeom>
          <a:blipFill>
            <a:blip r:embed="rId4" cstate="print"/>
            <a:stretch>
              <a:fillRect/>
            </a:stretch>
          </a:blipFill>
        </p:spPr>
        <p:txBody>
          <a:bodyPr wrap="square" lIns="0" tIns="0" rIns="0" bIns="0" rtlCol="0"/>
          <a:lstStyle/>
          <a:p>
            <a:endParaRPr/>
          </a:p>
        </p:txBody>
      </p:sp>
      <p:sp>
        <p:nvSpPr>
          <p:cNvPr id="12" name="object 12"/>
          <p:cNvSpPr txBox="1"/>
          <p:nvPr/>
        </p:nvSpPr>
        <p:spPr>
          <a:xfrm>
            <a:off x="585723" y="6153911"/>
            <a:ext cx="825500" cy="431165"/>
          </a:xfrm>
          <a:prstGeom prst="rect">
            <a:avLst/>
          </a:prstGeom>
        </p:spPr>
        <p:txBody>
          <a:bodyPr vert="horz" wrap="square" lIns="0" tIns="36830" rIns="0" bIns="0" rtlCol="0">
            <a:spAutoFit/>
          </a:bodyPr>
          <a:lstStyle/>
          <a:p>
            <a:pPr marL="60960" marR="5080" indent="-48895">
              <a:lnSpc>
                <a:spcPts val="1510"/>
              </a:lnSpc>
              <a:spcBef>
                <a:spcPts val="290"/>
              </a:spcBef>
            </a:pPr>
            <a:r>
              <a:rPr sz="1400" spc="-10" dirty="0">
                <a:solidFill>
                  <a:srgbClr val="660066"/>
                </a:solidFill>
                <a:latin typeface="Arial"/>
                <a:cs typeface="Arial"/>
              </a:rPr>
              <a:t>C</a:t>
            </a:r>
            <a:r>
              <a:rPr sz="1400" spc="-15" dirty="0">
                <a:solidFill>
                  <a:srgbClr val="660066"/>
                </a:solidFill>
                <a:latin typeface="Arial"/>
                <a:cs typeface="Arial"/>
              </a:rPr>
              <a:t>on</a:t>
            </a:r>
            <a:r>
              <a:rPr sz="1400" spc="-10" dirty="0">
                <a:solidFill>
                  <a:srgbClr val="660066"/>
                </a:solidFill>
                <a:latin typeface="Arial"/>
                <a:cs typeface="Arial"/>
              </a:rPr>
              <a:t>str</a:t>
            </a:r>
            <a:r>
              <a:rPr sz="1400" spc="-15" dirty="0">
                <a:solidFill>
                  <a:srgbClr val="660066"/>
                </a:solidFill>
                <a:latin typeface="Arial"/>
                <a:cs typeface="Arial"/>
              </a:rPr>
              <a:t>a</a:t>
            </a:r>
            <a:r>
              <a:rPr sz="1400" spc="-5" dirty="0">
                <a:solidFill>
                  <a:srgbClr val="660066"/>
                </a:solidFill>
                <a:latin typeface="Arial"/>
                <a:cs typeface="Arial"/>
              </a:rPr>
              <a:t>i</a:t>
            </a:r>
            <a:r>
              <a:rPr sz="1400" spc="-15" dirty="0">
                <a:solidFill>
                  <a:srgbClr val="660066"/>
                </a:solidFill>
                <a:latin typeface="Arial"/>
                <a:cs typeface="Arial"/>
              </a:rPr>
              <a:t>n</a:t>
            </a:r>
            <a:r>
              <a:rPr sz="1400" dirty="0">
                <a:solidFill>
                  <a:srgbClr val="660066"/>
                </a:solidFill>
                <a:latin typeface="Arial"/>
                <a:cs typeface="Arial"/>
              </a:rPr>
              <a:t>t  </a:t>
            </a:r>
            <a:r>
              <a:rPr sz="1400" spc="-10" dirty="0">
                <a:solidFill>
                  <a:srgbClr val="660066"/>
                </a:solidFill>
                <a:latin typeface="Arial"/>
                <a:cs typeface="Arial"/>
              </a:rPr>
              <a:t>region</a:t>
            </a:r>
            <a:endParaRPr sz="1400">
              <a:latin typeface="Arial"/>
              <a:cs typeface="Arial"/>
            </a:endParaRPr>
          </a:p>
        </p:txBody>
      </p:sp>
      <p:sp>
        <p:nvSpPr>
          <p:cNvPr id="13" name="object 13"/>
          <p:cNvSpPr/>
          <p:nvPr/>
        </p:nvSpPr>
        <p:spPr>
          <a:xfrm>
            <a:off x="1258725" y="6517950"/>
            <a:ext cx="304800" cy="156845"/>
          </a:xfrm>
          <a:custGeom>
            <a:avLst/>
            <a:gdLst/>
            <a:ahLst/>
            <a:cxnLst/>
            <a:rect l="l" t="t" r="r" b="b"/>
            <a:pathLst>
              <a:path w="304800" h="156845">
                <a:moveTo>
                  <a:pt x="256481" y="139473"/>
                </a:moveTo>
                <a:lnTo>
                  <a:pt x="248056" y="156323"/>
                </a:lnTo>
                <a:lnTo>
                  <a:pt x="304222" y="156323"/>
                </a:lnTo>
                <a:lnTo>
                  <a:pt x="295797" y="145090"/>
                </a:lnTo>
                <a:lnTo>
                  <a:pt x="267714" y="145090"/>
                </a:lnTo>
                <a:lnTo>
                  <a:pt x="256481" y="139473"/>
                </a:lnTo>
                <a:close/>
              </a:path>
              <a:path w="304800" h="156845">
                <a:moveTo>
                  <a:pt x="262097" y="128240"/>
                </a:moveTo>
                <a:lnTo>
                  <a:pt x="256481" y="139473"/>
                </a:lnTo>
                <a:lnTo>
                  <a:pt x="267714" y="145090"/>
                </a:lnTo>
                <a:lnTo>
                  <a:pt x="273330" y="133857"/>
                </a:lnTo>
                <a:lnTo>
                  <a:pt x="262097" y="128240"/>
                </a:lnTo>
                <a:close/>
              </a:path>
              <a:path w="304800" h="156845">
                <a:moveTo>
                  <a:pt x="270522" y="111391"/>
                </a:moveTo>
                <a:lnTo>
                  <a:pt x="262097" y="128240"/>
                </a:lnTo>
                <a:lnTo>
                  <a:pt x="273330" y="133857"/>
                </a:lnTo>
                <a:lnTo>
                  <a:pt x="267714" y="145090"/>
                </a:lnTo>
                <a:lnTo>
                  <a:pt x="295797" y="145090"/>
                </a:lnTo>
                <a:lnTo>
                  <a:pt x="270522" y="111391"/>
                </a:lnTo>
                <a:close/>
              </a:path>
              <a:path w="304800" h="156845">
                <a:moveTo>
                  <a:pt x="5616" y="0"/>
                </a:moveTo>
                <a:lnTo>
                  <a:pt x="0" y="11233"/>
                </a:lnTo>
                <a:lnTo>
                  <a:pt x="256481" y="139473"/>
                </a:lnTo>
                <a:lnTo>
                  <a:pt x="262097" y="128240"/>
                </a:lnTo>
                <a:lnTo>
                  <a:pt x="5616" y="0"/>
                </a:lnTo>
                <a:close/>
              </a:path>
            </a:pathLst>
          </a:custGeom>
          <a:solidFill>
            <a:srgbClr val="000000"/>
          </a:solidFill>
        </p:spPr>
        <p:txBody>
          <a:bodyPr wrap="square" lIns="0" tIns="0" rIns="0" bIns="0" rtlCol="0"/>
          <a:lstStyle/>
          <a:p>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60763" y="725424"/>
            <a:ext cx="8142605" cy="695960"/>
          </a:xfrm>
          <a:prstGeom prst="rect">
            <a:avLst/>
          </a:prstGeom>
        </p:spPr>
        <p:txBody>
          <a:bodyPr vert="horz" wrap="square" lIns="0" tIns="12700" rIns="0" bIns="0" rtlCol="0">
            <a:spAutoFit/>
          </a:bodyPr>
          <a:lstStyle/>
          <a:p>
            <a:pPr marL="12700">
              <a:lnSpc>
                <a:spcPct val="100000"/>
              </a:lnSpc>
              <a:spcBef>
                <a:spcPts val="100"/>
              </a:spcBef>
            </a:pPr>
            <a:r>
              <a:rPr spc="-25" dirty="0"/>
              <a:t>Regularization </a:t>
            </a:r>
            <a:r>
              <a:rPr spc="-20" dirty="0"/>
              <a:t>with linear</a:t>
            </a:r>
            <a:r>
              <a:rPr spc="-55" dirty="0"/>
              <a:t> </a:t>
            </a:r>
            <a:r>
              <a:rPr spc="-25" dirty="0"/>
              <a:t>models</a:t>
            </a:r>
          </a:p>
        </p:txBody>
      </p:sp>
      <p:sp>
        <p:nvSpPr>
          <p:cNvPr id="5" name="object 5"/>
          <p:cNvSpPr/>
          <p:nvPr/>
        </p:nvSpPr>
        <p:spPr>
          <a:xfrm>
            <a:off x="3412067" y="1877207"/>
            <a:ext cx="5920459" cy="5115319"/>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22301" y="3505200"/>
            <a:ext cx="2448078" cy="1342776"/>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698500" y="2819400"/>
            <a:ext cx="2148840"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7030A0"/>
                </a:solidFill>
                <a:latin typeface="Arial"/>
                <a:cs typeface="Arial"/>
              </a:rPr>
              <a:t>Norm</a:t>
            </a:r>
            <a:r>
              <a:rPr sz="1800" spc="-60" dirty="0">
                <a:solidFill>
                  <a:srgbClr val="7030A0"/>
                </a:solidFill>
                <a:latin typeface="Arial"/>
                <a:cs typeface="Arial"/>
              </a:rPr>
              <a:t> </a:t>
            </a:r>
            <a:r>
              <a:rPr sz="1800" spc="-15" dirty="0">
                <a:solidFill>
                  <a:srgbClr val="7030A0"/>
                </a:solidFill>
                <a:latin typeface="Arial"/>
                <a:cs typeface="Arial"/>
              </a:rPr>
              <a:t>Regularization:</a:t>
            </a:r>
            <a:endParaRPr sz="1800" dirty="0">
              <a:latin typeface="Arial"/>
              <a:cs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84992" y="745997"/>
            <a:ext cx="6688455" cy="741680"/>
          </a:xfrm>
          <a:prstGeom prst="rect">
            <a:avLst/>
          </a:prstGeom>
        </p:spPr>
        <p:txBody>
          <a:bodyPr vert="horz" wrap="square" lIns="0" tIns="12700" rIns="0" bIns="0" rtlCol="0">
            <a:spAutoFit/>
          </a:bodyPr>
          <a:lstStyle/>
          <a:p>
            <a:pPr marL="12700">
              <a:lnSpc>
                <a:spcPct val="100000"/>
              </a:lnSpc>
              <a:spcBef>
                <a:spcPts val="100"/>
              </a:spcBef>
            </a:pPr>
            <a:r>
              <a:rPr sz="4700" spc="-10" dirty="0"/>
              <a:t>Regularization</a:t>
            </a:r>
            <a:r>
              <a:rPr sz="4700" spc="-35" dirty="0"/>
              <a:t> </a:t>
            </a:r>
            <a:r>
              <a:rPr sz="4700" spc="-5" dirty="0"/>
              <a:t>Strategies</a:t>
            </a:r>
            <a:endParaRPr sz="4700"/>
          </a:p>
        </p:txBody>
      </p:sp>
      <p:sp>
        <p:nvSpPr>
          <p:cNvPr id="5" name="object 5"/>
          <p:cNvSpPr txBox="1">
            <a:spLocks noGrp="1"/>
          </p:cNvSpPr>
          <p:nvPr>
            <p:ph sz="half" idx="2"/>
          </p:nvPr>
        </p:nvSpPr>
        <p:spPr>
          <a:prstGeom prst="rect">
            <a:avLst/>
          </a:prstGeom>
        </p:spPr>
        <p:txBody>
          <a:bodyPr vert="horz" wrap="square" lIns="0" tIns="85725" rIns="0" bIns="0" rtlCol="0">
            <a:spAutoFit/>
          </a:bodyPr>
          <a:lstStyle/>
          <a:p>
            <a:pPr marL="561340" indent="-548640">
              <a:lnSpc>
                <a:spcPct val="100000"/>
              </a:lnSpc>
              <a:spcBef>
                <a:spcPts val="675"/>
              </a:spcBef>
              <a:buAutoNum type="arabicPeriod"/>
              <a:tabLst>
                <a:tab pos="560705" algn="l"/>
                <a:tab pos="561340" algn="l"/>
              </a:tabLst>
            </a:pPr>
            <a:r>
              <a:rPr spc="-25" dirty="0"/>
              <a:t>Parameter </a:t>
            </a:r>
            <a:r>
              <a:rPr spc="-20" dirty="0"/>
              <a:t>Norm</a:t>
            </a:r>
            <a:r>
              <a:rPr spc="-90" dirty="0"/>
              <a:t> </a:t>
            </a:r>
            <a:r>
              <a:rPr spc="-20" dirty="0"/>
              <a:t>Penalties</a:t>
            </a:r>
          </a:p>
          <a:p>
            <a:pPr marL="560705" marR="182880" indent="-548640">
              <a:lnSpc>
                <a:spcPts val="3100"/>
              </a:lnSpc>
              <a:spcBef>
                <a:spcPts val="695"/>
              </a:spcBef>
              <a:buAutoNum type="arabicPeriod"/>
              <a:tabLst>
                <a:tab pos="560705" algn="l"/>
                <a:tab pos="561340" algn="l"/>
              </a:tabLst>
            </a:pPr>
            <a:r>
              <a:rPr spc="-15" dirty="0">
                <a:solidFill>
                  <a:srgbClr val="3333CC"/>
                </a:solidFill>
              </a:rPr>
              <a:t>Norm </a:t>
            </a:r>
            <a:r>
              <a:rPr spc="-20" dirty="0">
                <a:solidFill>
                  <a:srgbClr val="3333CC"/>
                </a:solidFill>
              </a:rPr>
              <a:t>Penalties </a:t>
            </a:r>
            <a:r>
              <a:rPr spc="-10" dirty="0">
                <a:solidFill>
                  <a:srgbClr val="3333CC"/>
                </a:solidFill>
              </a:rPr>
              <a:t>as  </a:t>
            </a:r>
            <a:r>
              <a:rPr spc="-20" dirty="0">
                <a:solidFill>
                  <a:srgbClr val="3333CC"/>
                </a:solidFill>
              </a:rPr>
              <a:t>Constrained</a:t>
            </a:r>
            <a:r>
              <a:rPr spc="-80" dirty="0">
                <a:solidFill>
                  <a:srgbClr val="3333CC"/>
                </a:solidFill>
              </a:rPr>
              <a:t> </a:t>
            </a:r>
            <a:r>
              <a:rPr spc="-20" dirty="0">
                <a:solidFill>
                  <a:srgbClr val="3333CC"/>
                </a:solidFill>
              </a:rPr>
              <a:t>Optimization</a:t>
            </a:r>
          </a:p>
          <a:p>
            <a:pPr marL="560705" marR="36195" indent="-548640">
              <a:lnSpc>
                <a:spcPts val="3000"/>
              </a:lnSpc>
              <a:spcBef>
                <a:spcPts val="670"/>
              </a:spcBef>
              <a:buAutoNum type="arabicPeriod"/>
              <a:tabLst>
                <a:tab pos="560705" algn="l"/>
                <a:tab pos="561340" algn="l"/>
              </a:tabLst>
            </a:pPr>
            <a:r>
              <a:rPr spc="-20" dirty="0"/>
              <a:t>Regularization </a:t>
            </a:r>
            <a:r>
              <a:rPr spc="-15" dirty="0"/>
              <a:t>and</a:t>
            </a:r>
            <a:r>
              <a:rPr spc="-65" dirty="0"/>
              <a:t> </a:t>
            </a:r>
            <a:r>
              <a:rPr spc="-20" dirty="0"/>
              <a:t>Under-  constrained</a:t>
            </a:r>
            <a:r>
              <a:rPr spc="-50" dirty="0"/>
              <a:t> </a:t>
            </a:r>
            <a:r>
              <a:rPr spc="-20" dirty="0"/>
              <a:t>Problems</a:t>
            </a:r>
          </a:p>
          <a:p>
            <a:pPr marL="561340" indent="-548640">
              <a:lnSpc>
                <a:spcPct val="100000"/>
              </a:lnSpc>
              <a:spcBef>
                <a:spcPts val="520"/>
              </a:spcBef>
              <a:buAutoNum type="arabicPeriod"/>
              <a:tabLst>
                <a:tab pos="560705" algn="l"/>
                <a:tab pos="561340" algn="l"/>
              </a:tabLst>
            </a:pPr>
            <a:r>
              <a:rPr spc="-20" dirty="0"/>
              <a:t>Data Set</a:t>
            </a:r>
            <a:r>
              <a:rPr spc="-70" dirty="0"/>
              <a:t> </a:t>
            </a:r>
            <a:r>
              <a:rPr spc="-20" dirty="0"/>
              <a:t>Augmentation</a:t>
            </a:r>
          </a:p>
          <a:p>
            <a:pPr marL="561340" indent="-548640">
              <a:lnSpc>
                <a:spcPct val="100000"/>
              </a:lnSpc>
              <a:spcBef>
                <a:spcPts val="580"/>
              </a:spcBef>
              <a:buAutoNum type="arabicPeriod"/>
              <a:tabLst>
                <a:tab pos="560705" algn="l"/>
                <a:tab pos="561340" algn="l"/>
              </a:tabLst>
            </a:pPr>
            <a:r>
              <a:rPr spc="-15" dirty="0"/>
              <a:t>Noise</a:t>
            </a:r>
            <a:r>
              <a:rPr spc="-45" dirty="0"/>
              <a:t> </a:t>
            </a:r>
            <a:r>
              <a:rPr spc="-20" dirty="0"/>
              <a:t>Robustness</a:t>
            </a:r>
          </a:p>
          <a:p>
            <a:pPr marL="561340" indent="-548640">
              <a:lnSpc>
                <a:spcPct val="100000"/>
              </a:lnSpc>
              <a:spcBef>
                <a:spcPts val="575"/>
              </a:spcBef>
              <a:buAutoNum type="arabicPeriod"/>
              <a:tabLst>
                <a:tab pos="560705" algn="l"/>
                <a:tab pos="561340" algn="l"/>
              </a:tabLst>
            </a:pPr>
            <a:r>
              <a:rPr spc="-20" dirty="0"/>
              <a:t>Semi-supervised</a:t>
            </a:r>
            <a:r>
              <a:rPr spc="-55" dirty="0"/>
              <a:t> </a:t>
            </a:r>
            <a:r>
              <a:rPr spc="-20" dirty="0"/>
              <a:t>learning</a:t>
            </a:r>
          </a:p>
          <a:p>
            <a:pPr marL="561340" indent="-548640">
              <a:lnSpc>
                <a:spcPct val="100000"/>
              </a:lnSpc>
              <a:spcBef>
                <a:spcPts val="575"/>
              </a:spcBef>
              <a:buAutoNum type="arabicPeriod"/>
              <a:tabLst>
                <a:tab pos="560705" algn="l"/>
                <a:tab pos="561340" algn="l"/>
              </a:tabLst>
            </a:pPr>
            <a:r>
              <a:rPr spc="-20" dirty="0"/>
              <a:t>Multi-task</a:t>
            </a:r>
            <a:r>
              <a:rPr spc="-45" dirty="0"/>
              <a:t> </a:t>
            </a:r>
            <a:r>
              <a:rPr spc="-15" dirty="0"/>
              <a:t>learning</a:t>
            </a:r>
          </a:p>
        </p:txBody>
      </p:sp>
      <p:sp>
        <p:nvSpPr>
          <p:cNvPr id="7" name="object 6">
            <a:extLst>
              <a:ext uri="{FF2B5EF4-FFF2-40B4-BE49-F238E27FC236}">
                <a16:creationId xmlns:a16="http://schemas.microsoft.com/office/drawing/2014/main" id="{96F27C60-0141-B99D-56DA-A3BC846F31F4}"/>
              </a:ext>
            </a:extLst>
          </p:cNvPr>
          <p:cNvSpPr txBox="1"/>
          <p:nvPr/>
        </p:nvSpPr>
        <p:spPr>
          <a:xfrm>
            <a:off x="5483691" y="1805432"/>
            <a:ext cx="4206409" cy="4035079"/>
          </a:xfrm>
          <a:prstGeom prst="rect">
            <a:avLst/>
          </a:prstGeom>
        </p:spPr>
        <p:txBody>
          <a:bodyPr vert="horz" wrap="square" lIns="0" tIns="79375" rIns="0" bIns="0" rtlCol="0">
            <a:spAutoFit/>
          </a:bodyPr>
          <a:lstStyle/>
          <a:p>
            <a:pPr marL="12700">
              <a:lnSpc>
                <a:spcPct val="100000"/>
              </a:lnSpc>
              <a:spcBef>
                <a:spcPts val="625"/>
              </a:spcBef>
              <a:tabLst>
                <a:tab pos="464184" algn="l"/>
              </a:tabLst>
            </a:pPr>
            <a:r>
              <a:rPr sz="2600" spc="-10" dirty="0">
                <a:solidFill>
                  <a:srgbClr val="808080"/>
                </a:solidFill>
                <a:latin typeface="Arial"/>
                <a:cs typeface="Arial"/>
              </a:rPr>
              <a:t>8.	Early</a:t>
            </a:r>
            <a:r>
              <a:rPr sz="2600" spc="-35" dirty="0">
                <a:solidFill>
                  <a:srgbClr val="808080"/>
                </a:solidFill>
                <a:latin typeface="Arial"/>
                <a:cs typeface="Arial"/>
              </a:rPr>
              <a:t> </a:t>
            </a:r>
            <a:r>
              <a:rPr sz="2600" spc="-15" dirty="0">
                <a:solidFill>
                  <a:srgbClr val="808080"/>
                </a:solidFill>
                <a:latin typeface="Arial"/>
                <a:cs typeface="Arial"/>
              </a:rPr>
              <a:t>Stopping</a:t>
            </a:r>
            <a:endParaRPr sz="2600" dirty="0">
              <a:latin typeface="Arial"/>
              <a:cs typeface="Arial"/>
            </a:endParaRPr>
          </a:p>
          <a:p>
            <a:pPr marL="12700" marR="408305">
              <a:lnSpc>
                <a:spcPts val="2780"/>
              </a:lnSpc>
              <a:spcBef>
                <a:spcPts val="705"/>
              </a:spcBef>
              <a:tabLst>
                <a:tab pos="464184" algn="l"/>
                <a:tab pos="464820" algn="l"/>
              </a:tabLst>
            </a:pPr>
            <a:r>
              <a:rPr lang="en-US" sz="2600" spc="-15" dirty="0">
                <a:solidFill>
                  <a:srgbClr val="808080"/>
                </a:solidFill>
                <a:latin typeface="Arial"/>
                <a:cs typeface="Arial"/>
              </a:rPr>
              <a:t>9.  </a:t>
            </a:r>
            <a:r>
              <a:rPr sz="2600" spc="-15" dirty="0">
                <a:solidFill>
                  <a:srgbClr val="808080"/>
                </a:solidFill>
                <a:latin typeface="Arial"/>
                <a:cs typeface="Arial"/>
              </a:rPr>
              <a:t>Parameter </a:t>
            </a:r>
            <a:r>
              <a:rPr sz="2600" spc="-10" dirty="0">
                <a:solidFill>
                  <a:srgbClr val="808080"/>
                </a:solidFill>
                <a:latin typeface="Arial"/>
                <a:cs typeface="Arial"/>
              </a:rPr>
              <a:t>tying</a:t>
            </a:r>
            <a:r>
              <a:rPr sz="2600" spc="-125" dirty="0">
                <a:solidFill>
                  <a:srgbClr val="808080"/>
                </a:solidFill>
                <a:latin typeface="Arial"/>
                <a:cs typeface="Arial"/>
              </a:rPr>
              <a:t> </a:t>
            </a:r>
            <a:r>
              <a:rPr sz="2600" spc="-10" dirty="0">
                <a:solidFill>
                  <a:srgbClr val="808080"/>
                </a:solidFill>
                <a:latin typeface="Arial"/>
                <a:cs typeface="Arial"/>
              </a:rPr>
              <a:t>and  </a:t>
            </a:r>
            <a:r>
              <a:rPr lang="en-US" sz="2600" spc="-10" dirty="0">
                <a:solidFill>
                  <a:srgbClr val="808080"/>
                </a:solidFill>
                <a:latin typeface="Arial"/>
                <a:cs typeface="Arial"/>
              </a:rPr>
              <a:t> </a:t>
            </a:r>
            <a:r>
              <a:rPr sz="2600" spc="-15" dirty="0">
                <a:solidFill>
                  <a:srgbClr val="808080"/>
                </a:solidFill>
                <a:latin typeface="Arial"/>
                <a:cs typeface="Arial"/>
              </a:rPr>
              <a:t>parameter</a:t>
            </a:r>
            <a:r>
              <a:rPr sz="2600" spc="-40" dirty="0">
                <a:solidFill>
                  <a:srgbClr val="808080"/>
                </a:solidFill>
                <a:latin typeface="Arial"/>
                <a:cs typeface="Arial"/>
              </a:rPr>
              <a:t> </a:t>
            </a:r>
            <a:r>
              <a:rPr sz="2600" spc="-15" dirty="0">
                <a:solidFill>
                  <a:srgbClr val="808080"/>
                </a:solidFill>
                <a:latin typeface="Arial"/>
                <a:cs typeface="Arial"/>
              </a:rPr>
              <a:t>sharing</a:t>
            </a:r>
            <a:endParaRPr sz="2600" dirty="0">
              <a:latin typeface="Arial"/>
              <a:cs typeface="Arial"/>
            </a:endParaRPr>
          </a:p>
          <a:p>
            <a:pPr marL="12700">
              <a:lnSpc>
                <a:spcPct val="100000"/>
              </a:lnSpc>
              <a:spcBef>
                <a:spcPts val="550"/>
              </a:spcBef>
              <a:tabLst>
                <a:tab pos="464184" algn="l"/>
                <a:tab pos="464820" algn="l"/>
              </a:tabLst>
            </a:pPr>
            <a:r>
              <a:rPr lang="en-US" sz="2600" spc="-15" dirty="0">
                <a:solidFill>
                  <a:srgbClr val="808080"/>
                </a:solidFill>
                <a:latin typeface="Arial"/>
                <a:cs typeface="Arial"/>
              </a:rPr>
              <a:t>10. </a:t>
            </a:r>
            <a:r>
              <a:rPr sz="2600" spc="-15" dirty="0">
                <a:solidFill>
                  <a:srgbClr val="808080"/>
                </a:solidFill>
                <a:latin typeface="Arial"/>
                <a:cs typeface="Arial"/>
              </a:rPr>
              <a:t>Sparse</a:t>
            </a:r>
            <a:r>
              <a:rPr sz="2600" spc="-70" dirty="0">
                <a:solidFill>
                  <a:srgbClr val="808080"/>
                </a:solidFill>
                <a:latin typeface="Arial"/>
                <a:cs typeface="Arial"/>
              </a:rPr>
              <a:t> </a:t>
            </a:r>
            <a:r>
              <a:rPr sz="2600" spc="-15" dirty="0">
                <a:solidFill>
                  <a:srgbClr val="808080"/>
                </a:solidFill>
                <a:latin typeface="Arial"/>
                <a:cs typeface="Arial"/>
              </a:rPr>
              <a:t>representations</a:t>
            </a:r>
            <a:endParaRPr lang="en-US" sz="2600" dirty="0">
              <a:latin typeface="Arial"/>
              <a:cs typeface="Arial"/>
            </a:endParaRPr>
          </a:p>
          <a:p>
            <a:pPr marL="12700">
              <a:lnSpc>
                <a:spcPct val="100000"/>
              </a:lnSpc>
              <a:spcBef>
                <a:spcPts val="550"/>
              </a:spcBef>
              <a:tabLst>
                <a:tab pos="464184" algn="l"/>
                <a:tab pos="464820" algn="l"/>
              </a:tabLst>
            </a:pPr>
            <a:r>
              <a:rPr lang="en-US" sz="2600" spc="-15" dirty="0">
                <a:solidFill>
                  <a:srgbClr val="808080"/>
                </a:solidFill>
                <a:latin typeface="Arial"/>
                <a:cs typeface="Arial"/>
              </a:rPr>
              <a:t>11. </a:t>
            </a:r>
            <a:r>
              <a:rPr sz="2600" spc="-15" dirty="0">
                <a:solidFill>
                  <a:srgbClr val="808080"/>
                </a:solidFill>
                <a:latin typeface="Arial"/>
                <a:cs typeface="Arial"/>
              </a:rPr>
              <a:t>Bagging </a:t>
            </a:r>
            <a:r>
              <a:rPr sz="2600" spc="-10" dirty="0">
                <a:solidFill>
                  <a:srgbClr val="808080"/>
                </a:solidFill>
                <a:latin typeface="Arial"/>
                <a:cs typeface="Arial"/>
              </a:rPr>
              <a:t>and </a:t>
            </a:r>
            <a:r>
              <a:rPr sz="2600" spc="-15" dirty="0">
                <a:solidFill>
                  <a:srgbClr val="808080"/>
                </a:solidFill>
                <a:latin typeface="Arial"/>
                <a:cs typeface="Arial"/>
              </a:rPr>
              <a:t>other  ensemble</a:t>
            </a:r>
            <a:r>
              <a:rPr sz="2600" spc="-85" dirty="0">
                <a:solidFill>
                  <a:srgbClr val="808080"/>
                </a:solidFill>
                <a:latin typeface="Arial"/>
                <a:cs typeface="Arial"/>
              </a:rPr>
              <a:t> </a:t>
            </a:r>
            <a:r>
              <a:rPr sz="2600" spc="-20" dirty="0">
                <a:solidFill>
                  <a:srgbClr val="808080"/>
                </a:solidFill>
                <a:latin typeface="Arial"/>
                <a:cs typeface="Arial"/>
              </a:rPr>
              <a:t>methods</a:t>
            </a:r>
            <a:endParaRPr sz="2600" dirty="0">
              <a:latin typeface="Arial"/>
              <a:cs typeface="Arial"/>
            </a:endParaRPr>
          </a:p>
          <a:p>
            <a:pPr marL="12700">
              <a:lnSpc>
                <a:spcPct val="100000"/>
              </a:lnSpc>
              <a:spcBef>
                <a:spcPts val="455"/>
              </a:spcBef>
              <a:tabLst>
                <a:tab pos="464184" algn="l"/>
                <a:tab pos="464820" algn="l"/>
              </a:tabLst>
            </a:pPr>
            <a:r>
              <a:rPr lang="en-US" sz="2600" spc="-15" dirty="0">
                <a:solidFill>
                  <a:srgbClr val="808080"/>
                </a:solidFill>
                <a:latin typeface="Arial"/>
                <a:cs typeface="Arial"/>
              </a:rPr>
              <a:t>12. </a:t>
            </a:r>
            <a:r>
              <a:rPr sz="2600" spc="-15" dirty="0">
                <a:solidFill>
                  <a:srgbClr val="808080"/>
                </a:solidFill>
                <a:latin typeface="Arial"/>
                <a:cs typeface="Arial"/>
              </a:rPr>
              <a:t>Dropout</a:t>
            </a:r>
            <a:endParaRPr sz="2600" dirty="0">
              <a:latin typeface="Arial"/>
              <a:cs typeface="Arial"/>
            </a:endParaRPr>
          </a:p>
          <a:p>
            <a:pPr marL="12700">
              <a:lnSpc>
                <a:spcPct val="100000"/>
              </a:lnSpc>
              <a:spcBef>
                <a:spcPts val="530"/>
              </a:spcBef>
              <a:tabLst>
                <a:tab pos="464820" algn="l"/>
              </a:tabLst>
            </a:pPr>
            <a:r>
              <a:rPr lang="en-US" sz="2600" spc="-15" dirty="0">
                <a:solidFill>
                  <a:srgbClr val="808080"/>
                </a:solidFill>
                <a:latin typeface="Arial"/>
                <a:cs typeface="Arial"/>
              </a:rPr>
              <a:t>13. </a:t>
            </a:r>
            <a:r>
              <a:rPr sz="2600" spc="-15" dirty="0">
                <a:solidFill>
                  <a:srgbClr val="808080"/>
                </a:solidFill>
                <a:latin typeface="Arial"/>
                <a:cs typeface="Arial"/>
              </a:rPr>
              <a:t>Adversarial</a:t>
            </a:r>
            <a:r>
              <a:rPr sz="2600" spc="-25" dirty="0">
                <a:solidFill>
                  <a:srgbClr val="808080"/>
                </a:solidFill>
                <a:latin typeface="Arial"/>
                <a:cs typeface="Arial"/>
              </a:rPr>
              <a:t> </a:t>
            </a:r>
            <a:r>
              <a:rPr sz="2600" spc="-10" dirty="0">
                <a:solidFill>
                  <a:srgbClr val="808080"/>
                </a:solidFill>
                <a:latin typeface="Arial"/>
                <a:cs typeface="Arial"/>
              </a:rPr>
              <a:t>training</a:t>
            </a:r>
            <a:endParaRPr sz="2600" dirty="0">
              <a:latin typeface="Arial"/>
              <a:cs typeface="Arial"/>
            </a:endParaRPr>
          </a:p>
          <a:p>
            <a:pPr marL="12700">
              <a:lnSpc>
                <a:spcPct val="100000"/>
              </a:lnSpc>
              <a:spcBef>
                <a:spcPts val="505"/>
              </a:spcBef>
              <a:tabLst>
                <a:tab pos="464820" algn="l"/>
              </a:tabLst>
            </a:pPr>
            <a:r>
              <a:rPr lang="en-US" sz="2600" spc="-55" dirty="0">
                <a:solidFill>
                  <a:srgbClr val="808080"/>
                </a:solidFill>
                <a:latin typeface="Arial"/>
                <a:cs typeface="Arial"/>
              </a:rPr>
              <a:t>14. </a:t>
            </a:r>
            <a:r>
              <a:rPr sz="2600" spc="-55" dirty="0">
                <a:solidFill>
                  <a:srgbClr val="808080"/>
                </a:solidFill>
                <a:latin typeface="Arial"/>
                <a:cs typeface="Arial"/>
              </a:rPr>
              <a:t>Tangent</a:t>
            </a:r>
            <a:r>
              <a:rPr sz="2600" spc="-35" dirty="0">
                <a:solidFill>
                  <a:srgbClr val="808080"/>
                </a:solidFill>
                <a:latin typeface="Arial"/>
                <a:cs typeface="Arial"/>
              </a:rPr>
              <a:t> </a:t>
            </a:r>
            <a:r>
              <a:rPr sz="2600" spc="-15" dirty="0">
                <a:solidFill>
                  <a:srgbClr val="808080"/>
                </a:solidFill>
                <a:latin typeface="Arial"/>
                <a:cs typeface="Arial"/>
              </a:rPr>
              <a:t>methods</a:t>
            </a:r>
            <a:endParaRPr sz="2600" dirty="0">
              <a:latin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634280" y="778509"/>
            <a:ext cx="8791575" cy="680720"/>
          </a:xfrm>
          <a:prstGeom prst="rect">
            <a:avLst/>
          </a:prstGeom>
        </p:spPr>
        <p:txBody>
          <a:bodyPr vert="horz" wrap="square" lIns="0" tIns="12700" rIns="0" bIns="0" rtlCol="0">
            <a:spAutoFit/>
          </a:bodyPr>
          <a:lstStyle/>
          <a:p>
            <a:pPr marL="12700">
              <a:lnSpc>
                <a:spcPct val="100000"/>
              </a:lnSpc>
              <a:spcBef>
                <a:spcPts val="100"/>
              </a:spcBef>
            </a:pPr>
            <a:r>
              <a:rPr sz="4300" spc="-20" dirty="0"/>
              <a:t>Topics </a:t>
            </a:r>
            <a:r>
              <a:rPr sz="4300" spc="-5" dirty="0"/>
              <a:t>in </a:t>
            </a:r>
            <a:r>
              <a:rPr sz="4300" spc="-15" dirty="0"/>
              <a:t>Norm </a:t>
            </a:r>
            <a:r>
              <a:rPr sz="4300" spc="-20" dirty="0"/>
              <a:t>Penalty</a:t>
            </a:r>
            <a:r>
              <a:rPr sz="4300" spc="-80" dirty="0"/>
              <a:t> </a:t>
            </a:r>
            <a:r>
              <a:rPr sz="4300" spc="-20" dirty="0"/>
              <a:t>Optimization</a:t>
            </a:r>
            <a:endParaRPr sz="4300" dirty="0"/>
          </a:p>
        </p:txBody>
      </p:sp>
      <p:sp>
        <p:nvSpPr>
          <p:cNvPr id="5" name="object 5"/>
          <p:cNvSpPr txBox="1"/>
          <p:nvPr/>
        </p:nvSpPr>
        <p:spPr>
          <a:xfrm>
            <a:off x="725043" y="1840737"/>
            <a:ext cx="7671434" cy="2540000"/>
          </a:xfrm>
          <a:prstGeom prst="rect">
            <a:avLst/>
          </a:prstGeom>
        </p:spPr>
        <p:txBody>
          <a:bodyPr vert="horz" wrap="square" lIns="0" tIns="128270" rIns="0" bIns="0" rtlCol="0">
            <a:spAutoFit/>
          </a:bodyPr>
          <a:lstStyle/>
          <a:p>
            <a:pPr marL="561340" indent="-548640">
              <a:lnSpc>
                <a:spcPct val="100000"/>
              </a:lnSpc>
              <a:spcBef>
                <a:spcPts val="1010"/>
              </a:spcBef>
              <a:buAutoNum type="arabicPeriod"/>
              <a:tabLst>
                <a:tab pos="560705" algn="l"/>
                <a:tab pos="561340" algn="l"/>
              </a:tabLst>
            </a:pPr>
            <a:r>
              <a:rPr sz="3400" dirty="0">
                <a:solidFill>
                  <a:srgbClr val="3333CC"/>
                </a:solidFill>
                <a:latin typeface="Arial"/>
                <a:cs typeface="Arial"/>
              </a:rPr>
              <a:t>Lagrangian</a:t>
            </a:r>
            <a:r>
              <a:rPr sz="3400" spc="-5" dirty="0">
                <a:solidFill>
                  <a:srgbClr val="3333CC"/>
                </a:solidFill>
                <a:latin typeface="Arial"/>
                <a:cs typeface="Arial"/>
              </a:rPr>
              <a:t> </a:t>
            </a:r>
            <a:r>
              <a:rPr sz="3400" dirty="0">
                <a:solidFill>
                  <a:srgbClr val="3333CC"/>
                </a:solidFill>
                <a:latin typeface="Arial"/>
                <a:cs typeface="Arial"/>
              </a:rPr>
              <a:t>formulation</a:t>
            </a:r>
            <a:endParaRPr sz="3400" dirty="0">
              <a:latin typeface="Arial"/>
              <a:cs typeface="Arial"/>
            </a:endParaRPr>
          </a:p>
          <a:p>
            <a:pPr marL="561340" indent="-548640">
              <a:lnSpc>
                <a:spcPct val="100000"/>
              </a:lnSpc>
              <a:spcBef>
                <a:spcPts val="915"/>
              </a:spcBef>
              <a:buAutoNum type="arabicPeriod"/>
              <a:tabLst>
                <a:tab pos="560705" algn="l"/>
                <a:tab pos="561340" algn="l"/>
              </a:tabLst>
            </a:pPr>
            <a:r>
              <a:rPr sz="3400" spc="5" dirty="0">
                <a:solidFill>
                  <a:srgbClr val="3333CC"/>
                </a:solidFill>
                <a:latin typeface="Arial"/>
                <a:cs typeface="Arial"/>
              </a:rPr>
              <a:t>KKT</a:t>
            </a:r>
            <a:r>
              <a:rPr sz="3400" spc="-5" dirty="0">
                <a:solidFill>
                  <a:srgbClr val="3333CC"/>
                </a:solidFill>
                <a:latin typeface="Arial"/>
                <a:cs typeface="Arial"/>
              </a:rPr>
              <a:t> </a:t>
            </a:r>
            <a:r>
              <a:rPr sz="3400" dirty="0">
                <a:solidFill>
                  <a:srgbClr val="3333CC"/>
                </a:solidFill>
                <a:latin typeface="Arial"/>
                <a:cs typeface="Arial"/>
              </a:rPr>
              <a:t>multiplier</a:t>
            </a:r>
            <a:endParaRPr sz="3400" dirty="0">
              <a:latin typeface="Arial"/>
              <a:cs typeface="Arial"/>
            </a:endParaRPr>
          </a:p>
          <a:p>
            <a:pPr marL="561340" indent="-548640">
              <a:lnSpc>
                <a:spcPct val="100000"/>
              </a:lnSpc>
              <a:spcBef>
                <a:spcPts val="840"/>
              </a:spcBef>
              <a:buAutoNum type="arabicPeriod"/>
              <a:tabLst>
                <a:tab pos="560705" algn="l"/>
                <a:tab pos="561340" algn="l"/>
              </a:tabLst>
            </a:pPr>
            <a:r>
              <a:rPr sz="3400" dirty="0">
                <a:solidFill>
                  <a:srgbClr val="3333CC"/>
                </a:solidFill>
                <a:latin typeface="Arial"/>
                <a:cs typeface="Arial"/>
              </a:rPr>
              <a:t>Equivalence to norm</a:t>
            </a:r>
            <a:r>
              <a:rPr sz="3400" spc="-5" dirty="0">
                <a:solidFill>
                  <a:srgbClr val="3333CC"/>
                </a:solidFill>
                <a:latin typeface="Arial"/>
                <a:cs typeface="Arial"/>
              </a:rPr>
              <a:t> </a:t>
            </a:r>
            <a:r>
              <a:rPr sz="3400" dirty="0">
                <a:solidFill>
                  <a:srgbClr val="3333CC"/>
                </a:solidFill>
                <a:latin typeface="Arial"/>
                <a:cs typeface="Arial"/>
              </a:rPr>
              <a:t>penalty</a:t>
            </a:r>
            <a:endParaRPr sz="3400" dirty="0">
              <a:latin typeface="Arial"/>
              <a:cs typeface="Arial"/>
            </a:endParaRPr>
          </a:p>
          <a:p>
            <a:pPr marL="561340" indent="-548640">
              <a:lnSpc>
                <a:spcPct val="100000"/>
              </a:lnSpc>
              <a:spcBef>
                <a:spcPts val="815"/>
              </a:spcBef>
              <a:buAutoNum type="arabicPeriod"/>
              <a:tabLst>
                <a:tab pos="560705" algn="l"/>
                <a:tab pos="561340" algn="l"/>
                <a:tab pos="4387215" algn="l"/>
              </a:tabLst>
            </a:pPr>
            <a:r>
              <a:rPr sz="3400" dirty="0">
                <a:solidFill>
                  <a:srgbClr val="3333CC"/>
                </a:solidFill>
                <a:latin typeface="Arial"/>
                <a:cs typeface="Arial"/>
              </a:rPr>
              <a:t>Explicit</a:t>
            </a:r>
            <a:r>
              <a:rPr sz="3400" spc="10" dirty="0">
                <a:solidFill>
                  <a:srgbClr val="3333CC"/>
                </a:solidFill>
                <a:latin typeface="Arial"/>
                <a:cs typeface="Arial"/>
              </a:rPr>
              <a:t> </a:t>
            </a:r>
            <a:r>
              <a:rPr sz="3400" dirty="0">
                <a:solidFill>
                  <a:srgbClr val="3333CC"/>
                </a:solidFill>
                <a:latin typeface="Arial"/>
                <a:cs typeface="Arial"/>
              </a:rPr>
              <a:t>constraints</a:t>
            </a:r>
            <a:r>
              <a:rPr lang="en-US" sz="3400" dirty="0">
                <a:solidFill>
                  <a:srgbClr val="3333CC"/>
                </a:solidFill>
                <a:latin typeface="Arial"/>
                <a:cs typeface="Arial"/>
              </a:rPr>
              <a:t> </a:t>
            </a:r>
            <a:r>
              <a:rPr sz="3400" dirty="0">
                <a:solidFill>
                  <a:srgbClr val="3333CC"/>
                </a:solidFill>
                <a:latin typeface="Arial"/>
                <a:cs typeface="Arial"/>
              </a:rPr>
              <a:t>and</a:t>
            </a:r>
            <a:r>
              <a:rPr sz="3400" spc="-70" dirty="0">
                <a:solidFill>
                  <a:srgbClr val="3333CC"/>
                </a:solidFill>
                <a:latin typeface="Arial"/>
                <a:cs typeface="Arial"/>
              </a:rPr>
              <a:t> </a:t>
            </a:r>
            <a:r>
              <a:rPr sz="3400" dirty="0">
                <a:solidFill>
                  <a:srgbClr val="3333CC"/>
                </a:solidFill>
                <a:latin typeface="Arial"/>
                <a:cs typeface="Arial"/>
              </a:rPr>
              <a:t>Reprojection</a:t>
            </a:r>
            <a:endParaRPr sz="3400" dirty="0">
              <a:latin typeface="Arial"/>
              <a:cs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68907" y="465581"/>
            <a:ext cx="6720205" cy="741680"/>
          </a:xfrm>
          <a:prstGeom prst="rect">
            <a:avLst/>
          </a:prstGeom>
        </p:spPr>
        <p:txBody>
          <a:bodyPr vert="horz" wrap="square" lIns="0" tIns="12700" rIns="0" bIns="0" rtlCol="0">
            <a:spAutoFit/>
          </a:bodyPr>
          <a:lstStyle/>
          <a:p>
            <a:pPr marL="12700">
              <a:lnSpc>
                <a:spcPct val="100000"/>
              </a:lnSpc>
              <a:spcBef>
                <a:spcPts val="100"/>
              </a:spcBef>
            </a:pPr>
            <a:r>
              <a:rPr sz="4700" spc="-5" dirty="0"/>
              <a:t>Constrained</a:t>
            </a:r>
            <a:r>
              <a:rPr sz="4700" spc="-45" dirty="0"/>
              <a:t> </a:t>
            </a:r>
            <a:r>
              <a:rPr sz="4700" spc="-10" dirty="0"/>
              <a:t>Optimization</a:t>
            </a:r>
            <a:endParaRPr sz="4700"/>
          </a:p>
        </p:txBody>
      </p:sp>
      <p:sp>
        <p:nvSpPr>
          <p:cNvPr id="5" name="object 5"/>
          <p:cNvSpPr txBox="1"/>
          <p:nvPr/>
        </p:nvSpPr>
        <p:spPr>
          <a:xfrm>
            <a:off x="223816" y="1386585"/>
            <a:ext cx="8590280" cy="543560"/>
          </a:xfrm>
          <a:prstGeom prst="rect">
            <a:avLst/>
          </a:prstGeom>
        </p:spPr>
        <p:txBody>
          <a:bodyPr vert="horz" wrap="square" lIns="0" tIns="12700" rIns="0" bIns="0" rtlCol="0">
            <a:spAutoFit/>
          </a:bodyPr>
          <a:lstStyle/>
          <a:p>
            <a:pPr marL="378460" indent="-365760">
              <a:lnSpc>
                <a:spcPct val="100000"/>
              </a:lnSpc>
              <a:spcBef>
                <a:spcPts val="100"/>
              </a:spcBef>
              <a:buChar char="•"/>
              <a:tabLst>
                <a:tab pos="377825" algn="l"/>
                <a:tab pos="378460" algn="l"/>
              </a:tabLst>
            </a:pPr>
            <a:r>
              <a:rPr sz="3400" dirty="0">
                <a:solidFill>
                  <a:srgbClr val="3333CC"/>
                </a:solidFill>
                <a:latin typeface="Arial"/>
                <a:cs typeface="Arial"/>
              </a:rPr>
              <a:t>Consider the cost function regularized by</a:t>
            </a:r>
            <a:r>
              <a:rPr sz="3400" spc="-60" dirty="0">
                <a:solidFill>
                  <a:srgbClr val="3333CC"/>
                </a:solidFill>
                <a:latin typeface="Arial"/>
                <a:cs typeface="Arial"/>
              </a:rPr>
              <a:t> </a:t>
            </a:r>
            <a:r>
              <a:rPr sz="3400" dirty="0">
                <a:solidFill>
                  <a:srgbClr val="3333CC"/>
                </a:solidFill>
                <a:latin typeface="Arial"/>
                <a:cs typeface="Arial"/>
              </a:rPr>
              <a:t>a</a:t>
            </a:r>
            <a:endParaRPr sz="3400">
              <a:latin typeface="Arial"/>
              <a:cs typeface="Arial"/>
            </a:endParaRPr>
          </a:p>
        </p:txBody>
      </p:sp>
      <p:sp>
        <p:nvSpPr>
          <p:cNvPr id="6" name="object 6"/>
          <p:cNvSpPr txBox="1"/>
          <p:nvPr/>
        </p:nvSpPr>
        <p:spPr>
          <a:xfrm>
            <a:off x="589576" y="1907793"/>
            <a:ext cx="2525395" cy="543560"/>
          </a:xfrm>
          <a:prstGeom prst="rect">
            <a:avLst/>
          </a:prstGeom>
        </p:spPr>
        <p:txBody>
          <a:bodyPr vert="horz" wrap="square" lIns="0" tIns="12700" rIns="0" bIns="0" rtlCol="0">
            <a:spAutoFit/>
          </a:bodyPr>
          <a:lstStyle/>
          <a:p>
            <a:pPr marL="12700">
              <a:lnSpc>
                <a:spcPct val="100000"/>
              </a:lnSpc>
              <a:spcBef>
                <a:spcPts val="100"/>
              </a:spcBef>
            </a:pPr>
            <a:r>
              <a:rPr sz="3400" spc="-5" dirty="0">
                <a:solidFill>
                  <a:srgbClr val="3333CC"/>
                </a:solidFill>
                <a:latin typeface="Arial"/>
                <a:cs typeface="Arial"/>
              </a:rPr>
              <a:t>norm</a:t>
            </a:r>
            <a:r>
              <a:rPr sz="3400" spc="-70" dirty="0">
                <a:solidFill>
                  <a:srgbClr val="3333CC"/>
                </a:solidFill>
                <a:latin typeface="Arial"/>
                <a:cs typeface="Arial"/>
              </a:rPr>
              <a:t> </a:t>
            </a:r>
            <a:r>
              <a:rPr sz="3400" dirty="0">
                <a:solidFill>
                  <a:srgbClr val="3333CC"/>
                </a:solidFill>
                <a:latin typeface="Arial"/>
                <a:cs typeface="Arial"/>
              </a:rPr>
              <a:t>penalty</a:t>
            </a:r>
            <a:endParaRPr sz="3400">
              <a:latin typeface="Arial"/>
              <a:cs typeface="Arial"/>
            </a:endParaRPr>
          </a:p>
        </p:txBody>
      </p:sp>
      <p:sp>
        <p:nvSpPr>
          <p:cNvPr id="7" name="object 7"/>
          <p:cNvSpPr txBox="1"/>
          <p:nvPr/>
        </p:nvSpPr>
        <p:spPr>
          <a:xfrm>
            <a:off x="223816" y="2544825"/>
            <a:ext cx="9521190" cy="4637167"/>
          </a:xfrm>
          <a:prstGeom prst="rect">
            <a:avLst/>
          </a:prstGeom>
        </p:spPr>
        <p:txBody>
          <a:bodyPr vert="horz" wrap="square" lIns="0" tIns="10160" rIns="0" bIns="0" rtlCol="0">
            <a:spAutoFit/>
          </a:bodyPr>
          <a:lstStyle/>
          <a:p>
            <a:pPr marL="378460" marR="643890" indent="-365760">
              <a:lnSpc>
                <a:spcPct val="100400"/>
              </a:lnSpc>
              <a:spcBef>
                <a:spcPts val="80"/>
              </a:spcBef>
              <a:buChar char="•"/>
              <a:tabLst>
                <a:tab pos="377825" algn="l"/>
                <a:tab pos="378460" algn="l"/>
              </a:tabLst>
            </a:pPr>
            <a:r>
              <a:rPr lang="en-US" sz="3400" spc="5" dirty="0">
                <a:solidFill>
                  <a:srgbClr val="3333CC"/>
                </a:solidFill>
                <a:latin typeface="Arial"/>
                <a:cs typeface="Arial"/>
              </a:rPr>
              <a:t>W</a:t>
            </a:r>
            <a:r>
              <a:rPr sz="3400" spc="5" dirty="0">
                <a:solidFill>
                  <a:srgbClr val="3333CC"/>
                </a:solidFill>
                <a:latin typeface="Arial"/>
                <a:cs typeface="Arial"/>
              </a:rPr>
              <a:t>e </a:t>
            </a:r>
            <a:r>
              <a:rPr sz="3400" dirty="0">
                <a:solidFill>
                  <a:srgbClr val="3333CC"/>
                </a:solidFill>
                <a:latin typeface="Arial"/>
                <a:cs typeface="Arial"/>
              </a:rPr>
              <a:t>can minimize a function subject to  constraints by constructing a generalized  </a:t>
            </a:r>
            <a:r>
              <a:rPr sz="3400" spc="-5" dirty="0">
                <a:solidFill>
                  <a:srgbClr val="3333CC"/>
                </a:solidFill>
                <a:latin typeface="Arial"/>
                <a:cs typeface="Arial"/>
              </a:rPr>
              <a:t>Lagrange </a:t>
            </a:r>
            <a:r>
              <a:rPr sz="3400" dirty="0">
                <a:solidFill>
                  <a:srgbClr val="3333CC"/>
                </a:solidFill>
                <a:latin typeface="Arial"/>
                <a:cs typeface="Arial"/>
              </a:rPr>
              <a:t>function, consisting of the original  objective function plus a set of</a:t>
            </a:r>
            <a:r>
              <a:rPr sz="3400" spc="-30" dirty="0">
                <a:solidFill>
                  <a:srgbClr val="3333CC"/>
                </a:solidFill>
                <a:latin typeface="Arial"/>
                <a:cs typeface="Arial"/>
              </a:rPr>
              <a:t> </a:t>
            </a:r>
            <a:r>
              <a:rPr sz="3400" dirty="0">
                <a:solidFill>
                  <a:srgbClr val="3333CC"/>
                </a:solidFill>
                <a:latin typeface="Arial"/>
                <a:cs typeface="Arial"/>
              </a:rPr>
              <a:t>penalties</a:t>
            </a:r>
            <a:r>
              <a:rPr lang="en-US" sz="3400" dirty="0">
                <a:solidFill>
                  <a:srgbClr val="3333CC"/>
                </a:solidFill>
                <a:latin typeface="Arial"/>
                <a:cs typeface="Arial"/>
              </a:rPr>
              <a:t> – Ch4.</a:t>
            </a:r>
          </a:p>
          <a:p>
            <a:pPr marL="12700" marR="643890">
              <a:lnSpc>
                <a:spcPct val="100400"/>
              </a:lnSpc>
              <a:spcBef>
                <a:spcPts val="80"/>
              </a:spcBef>
              <a:tabLst>
                <a:tab pos="377825" algn="l"/>
                <a:tab pos="378460" algn="l"/>
              </a:tabLst>
            </a:pPr>
            <a:endParaRPr sz="3400" dirty="0">
              <a:latin typeface="Arial"/>
              <a:cs typeface="Arial"/>
            </a:endParaRPr>
          </a:p>
          <a:p>
            <a:pPr marL="805180" marR="5080" indent="-304800">
              <a:lnSpc>
                <a:spcPct val="100299"/>
              </a:lnSpc>
              <a:spcBef>
                <a:spcPts val="705"/>
              </a:spcBef>
            </a:pPr>
            <a:r>
              <a:rPr sz="3000" dirty="0">
                <a:solidFill>
                  <a:srgbClr val="336600"/>
                </a:solidFill>
                <a:latin typeface="Arial"/>
                <a:cs typeface="Arial"/>
              </a:rPr>
              <a:t>– </a:t>
            </a:r>
            <a:r>
              <a:rPr sz="3000" spc="-10" dirty="0">
                <a:solidFill>
                  <a:srgbClr val="336600"/>
                </a:solidFill>
                <a:latin typeface="Arial"/>
                <a:cs typeface="Arial"/>
              </a:rPr>
              <a:t>Each </a:t>
            </a:r>
            <a:r>
              <a:rPr sz="3000" spc="-5" dirty="0">
                <a:solidFill>
                  <a:srgbClr val="336600"/>
                </a:solidFill>
                <a:latin typeface="Arial"/>
                <a:cs typeface="Arial"/>
              </a:rPr>
              <a:t>penalty </a:t>
            </a:r>
            <a:r>
              <a:rPr sz="3000" dirty="0">
                <a:solidFill>
                  <a:srgbClr val="336600"/>
                </a:solidFill>
                <a:latin typeface="Arial"/>
                <a:cs typeface="Arial"/>
              </a:rPr>
              <a:t>is a </a:t>
            </a:r>
            <a:r>
              <a:rPr sz="3000" spc="-5" dirty="0">
                <a:solidFill>
                  <a:srgbClr val="336600"/>
                </a:solidFill>
                <a:latin typeface="Arial"/>
                <a:cs typeface="Arial"/>
              </a:rPr>
              <a:t>product </a:t>
            </a:r>
            <a:r>
              <a:rPr sz="3000" spc="-10" dirty="0">
                <a:solidFill>
                  <a:srgbClr val="336600"/>
                </a:solidFill>
                <a:latin typeface="Arial"/>
                <a:cs typeface="Arial"/>
              </a:rPr>
              <a:t>between </a:t>
            </a:r>
            <a:r>
              <a:rPr sz="3000" dirty="0">
                <a:solidFill>
                  <a:srgbClr val="336600"/>
                </a:solidFill>
                <a:latin typeface="Arial"/>
                <a:cs typeface="Arial"/>
              </a:rPr>
              <a:t>a </a:t>
            </a:r>
            <a:r>
              <a:rPr sz="3000" spc="-10" dirty="0">
                <a:solidFill>
                  <a:srgbClr val="336600"/>
                </a:solidFill>
                <a:latin typeface="Arial"/>
                <a:cs typeface="Arial"/>
              </a:rPr>
              <a:t>coefficient  </a:t>
            </a:r>
            <a:r>
              <a:rPr sz="3000" spc="-5" dirty="0">
                <a:solidFill>
                  <a:srgbClr val="336600"/>
                </a:solidFill>
                <a:latin typeface="Arial"/>
                <a:cs typeface="Arial"/>
              </a:rPr>
              <a:t>called </a:t>
            </a:r>
            <a:r>
              <a:rPr sz="3000" dirty="0">
                <a:solidFill>
                  <a:srgbClr val="336600"/>
                </a:solidFill>
                <a:latin typeface="Arial"/>
                <a:cs typeface="Arial"/>
              </a:rPr>
              <a:t>a </a:t>
            </a:r>
            <a:r>
              <a:rPr sz="3000" spc="-10" dirty="0">
                <a:solidFill>
                  <a:srgbClr val="336600"/>
                </a:solidFill>
                <a:latin typeface="Arial"/>
                <a:cs typeface="Arial"/>
              </a:rPr>
              <a:t>Karush-Kuhn-Tucker </a:t>
            </a:r>
            <a:r>
              <a:rPr sz="3000" spc="-15" dirty="0">
                <a:solidFill>
                  <a:srgbClr val="336600"/>
                </a:solidFill>
                <a:latin typeface="Arial"/>
                <a:cs typeface="Arial"/>
              </a:rPr>
              <a:t>(KKT) </a:t>
            </a:r>
            <a:r>
              <a:rPr sz="3000" spc="-5" dirty="0">
                <a:solidFill>
                  <a:srgbClr val="336600"/>
                </a:solidFill>
                <a:latin typeface="Arial"/>
                <a:cs typeface="Arial"/>
              </a:rPr>
              <a:t>multiplier and </a:t>
            </a:r>
            <a:r>
              <a:rPr sz="3000" dirty="0">
                <a:solidFill>
                  <a:srgbClr val="336600"/>
                </a:solidFill>
                <a:latin typeface="Arial"/>
                <a:cs typeface="Arial"/>
              </a:rPr>
              <a:t>a  </a:t>
            </a:r>
            <a:r>
              <a:rPr sz="3000" spc="-10" dirty="0">
                <a:solidFill>
                  <a:srgbClr val="336600"/>
                </a:solidFill>
                <a:latin typeface="Arial"/>
                <a:cs typeface="Arial"/>
              </a:rPr>
              <a:t>function </a:t>
            </a:r>
            <a:r>
              <a:rPr sz="3000" spc="-5" dirty="0">
                <a:solidFill>
                  <a:srgbClr val="336600"/>
                </a:solidFill>
                <a:latin typeface="Arial"/>
                <a:cs typeface="Arial"/>
              </a:rPr>
              <a:t>representing </a:t>
            </a:r>
            <a:r>
              <a:rPr sz="3000" spc="-10" dirty="0">
                <a:solidFill>
                  <a:srgbClr val="336600"/>
                </a:solidFill>
                <a:latin typeface="Arial"/>
                <a:cs typeface="Arial"/>
              </a:rPr>
              <a:t>whether </a:t>
            </a:r>
            <a:r>
              <a:rPr sz="3000" spc="-5" dirty="0">
                <a:solidFill>
                  <a:srgbClr val="336600"/>
                </a:solidFill>
                <a:latin typeface="Arial"/>
                <a:cs typeface="Arial"/>
              </a:rPr>
              <a:t>constraint </a:t>
            </a:r>
            <a:r>
              <a:rPr sz="3000" dirty="0">
                <a:solidFill>
                  <a:srgbClr val="336600"/>
                </a:solidFill>
                <a:latin typeface="Arial"/>
                <a:cs typeface="Arial"/>
              </a:rPr>
              <a:t>is</a:t>
            </a:r>
            <a:r>
              <a:rPr sz="3000" spc="-15" dirty="0">
                <a:solidFill>
                  <a:srgbClr val="336600"/>
                </a:solidFill>
                <a:latin typeface="Arial"/>
                <a:cs typeface="Arial"/>
              </a:rPr>
              <a:t> </a:t>
            </a:r>
            <a:r>
              <a:rPr sz="3000" spc="-10" dirty="0">
                <a:solidFill>
                  <a:srgbClr val="336600"/>
                </a:solidFill>
                <a:latin typeface="Arial"/>
                <a:cs typeface="Arial"/>
              </a:rPr>
              <a:t>satisfied</a:t>
            </a:r>
            <a:endParaRPr sz="3000" dirty="0">
              <a:latin typeface="Arial"/>
              <a:cs typeface="Arial"/>
            </a:endParaRPr>
          </a:p>
        </p:txBody>
      </p:sp>
      <p:pic>
        <p:nvPicPr>
          <p:cNvPr id="10" name="Picture 9">
            <a:extLst>
              <a:ext uri="{FF2B5EF4-FFF2-40B4-BE49-F238E27FC236}">
                <a16:creationId xmlns:a16="http://schemas.microsoft.com/office/drawing/2014/main" id="{7A3D96E1-7A07-FA4A-B845-478440190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300" y="1929455"/>
            <a:ext cx="4573507" cy="61804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099012" y="465581"/>
            <a:ext cx="5859780" cy="741680"/>
          </a:xfrm>
          <a:prstGeom prst="rect">
            <a:avLst/>
          </a:prstGeom>
        </p:spPr>
        <p:txBody>
          <a:bodyPr vert="horz" wrap="square" lIns="0" tIns="12700" rIns="0" bIns="0" rtlCol="0">
            <a:spAutoFit/>
          </a:bodyPr>
          <a:lstStyle/>
          <a:p>
            <a:pPr marL="12700">
              <a:lnSpc>
                <a:spcPct val="100000"/>
              </a:lnSpc>
              <a:spcBef>
                <a:spcPts val="100"/>
              </a:spcBef>
            </a:pPr>
            <a:r>
              <a:rPr sz="4700" spc="-5" dirty="0"/>
              <a:t>Lagrange</a:t>
            </a:r>
            <a:r>
              <a:rPr sz="4700" spc="-55" dirty="0"/>
              <a:t> </a:t>
            </a:r>
            <a:r>
              <a:rPr sz="4700" spc="-10" dirty="0"/>
              <a:t>Formulation</a:t>
            </a:r>
            <a:endParaRPr sz="4700"/>
          </a:p>
        </p:txBody>
      </p:sp>
      <p:sp>
        <p:nvSpPr>
          <p:cNvPr id="5" name="object 5"/>
          <p:cNvSpPr txBox="1"/>
          <p:nvPr/>
        </p:nvSpPr>
        <p:spPr>
          <a:xfrm>
            <a:off x="237363" y="4288282"/>
            <a:ext cx="1637030" cy="543560"/>
          </a:xfrm>
          <a:prstGeom prst="rect">
            <a:avLst/>
          </a:prstGeom>
        </p:spPr>
        <p:txBody>
          <a:bodyPr vert="horz" wrap="square" lIns="0" tIns="12700" rIns="0" bIns="0" rtlCol="0">
            <a:spAutoFit/>
          </a:bodyPr>
          <a:lstStyle/>
          <a:p>
            <a:pPr marL="12700">
              <a:lnSpc>
                <a:spcPct val="100000"/>
              </a:lnSpc>
              <a:spcBef>
                <a:spcPts val="100"/>
              </a:spcBef>
            </a:pPr>
            <a:r>
              <a:rPr sz="3400" dirty="0">
                <a:solidFill>
                  <a:srgbClr val="3333CC"/>
                </a:solidFill>
                <a:latin typeface="Arial"/>
                <a:cs typeface="Arial"/>
              </a:rPr>
              <a:t>given</a:t>
            </a:r>
            <a:r>
              <a:rPr sz="3400" spc="-85" dirty="0">
                <a:solidFill>
                  <a:srgbClr val="3333CC"/>
                </a:solidFill>
                <a:latin typeface="Arial"/>
                <a:cs typeface="Arial"/>
              </a:rPr>
              <a:t> </a:t>
            </a:r>
            <a:r>
              <a:rPr sz="3400" dirty="0">
                <a:solidFill>
                  <a:srgbClr val="3333CC"/>
                </a:solidFill>
                <a:latin typeface="Arial"/>
                <a:cs typeface="Arial"/>
              </a:rPr>
              <a:t>by</a:t>
            </a:r>
            <a:endParaRPr sz="3400">
              <a:latin typeface="Arial"/>
              <a:cs typeface="Arial"/>
            </a:endParaRPr>
          </a:p>
        </p:txBody>
      </p:sp>
      <p:sp>
        <p:nvSpPr>
          <p:cNvPr id="6" name="object 6"/>
          <p:cNvSpPr txBox="1"/>
          <p:nvPr/>
        </p:nvSpPr>
        <p:spPr>
          <a:xfrm>
            <a:off x="237363" y="5531865"/>
            <a:ext cx="9295130" cy="1064895"/>
          </a:xfrm>
          <a:prstGeom prst="rect">
            <a:avLst/>
          </a:prstGeom>
        </p:spPr>
        <p:txBody>
          <a:bodyPr vert="horz" wrap="square" lIns="0" tIns="12700" rIns="0" bIns="0" rtlCol="0">
            <a:spAutoFit/>
          </a:bodyPr>
          <a:lstStyle/>
          <a:p>
            <a:pPr marL="439420" indent="-426720">
              <a:lnSpc>
                <a:spcPct val="100000"/>
              </a:lnSpc>
              <a:spcBef>
                <a:spcPts val="100"/>
              </a:spcBef>
              <a:buChar char="•"/>
              <a:tabLst>
                <a:tab pos="438784" algn="l"/>
                <a:tab pos="439420" algn="l"/>
              </a:tabLst>
            </a:pPr>
            <a:r>
              <a:rPr sz="3400" dirty="0">
                <a:solidFill>
                  <a:srgbClr val="3333CC"/>
                </a:solidFill>
                <a:latin typeface="Arial"/>
                <a:cs typeface="Arial"/>
              </a:rPr>
              <a:t>Solving this problem requires modifying both</a:t>
            </a:r>
            <a:r>
              <a:rPr sz="3400" spc="-45" dirty="0">
                <a:solidFill>
                  <a:srgbClr val="3333CC"/>
                </a:solidFill>
                <a:latin typeface="Arial"/>
                <a:cs typeface="Arial"/>
              </a:rPr>
              <a:t> </a:t>
            </a:r>
            <a:r>
              <a:rPr sz="3400" dirty="0">
                <a:latin typeface="Times New Roman"/>
                <a:cs typeface="Times New Roman"/>
              </a:rPr>
              <a:t>θ</a:t>
            </a:r>
            <a:endParaRPr sz="3400">
              <a:latin typeface="Times New Roman"/>
              <a:cs typeface="Times New Roman"/>
            </a:endParaRPr>
          </a:p>
          <a:p>
            <a:pPr marL="12700">
              <a:lnSpc>
                <a:spcPct val="100000"/>
              </a:lnSpc>
              <a:spcBef>
                <a:spcPts val="25"/>
              </a:spcBef>
            </a:pPr>
            <a:r>
              <a:rPr sz="3400" dirty="0">
                <a:solidFill>
                  <a:srgbClr val="3333CC"/>
                </a:solidFill>
                <a:latin typeface="Arial"/>
                <a:cs typeface="Arial"/>
              </a:rPr>
              <a:t>and </a:t>
            </a:r>
            <a:r>
              <a:rPr sz="3400" dirty="0">
                <a:latin typeface="Times New Roman"/>
                <a:cs typeface="Times New Roman"/>
              </a:rPr>
              <a:t>α</a:t>
            </a:r>
            <a:endParaRPr sz="3400">
              <a:latin typeface="Times New Roman"/>
              <a:cs typeface="Times New Roman"/>
            </a:endParaRPr>
          </a:p>
        </p:txBody>
      </p:sp>
      <p:sp>
        <p:nvSpPr>
          <p:cNvPr id="7" name="object 7"/>
          <p:cNvSpPr txBox="1"/>
          <p:nvPr/>
        </p:nvSpPr>
        <p:spPr>
          <a:xfrm>
            <a:off x="237363" y="6676897"/>
            <a:ext cx="7026909" cy="482600"/>
          </a:xfrm>
          <a:prstGeom prst="rect">
            <a:avLst/>
          </a:prstGeom>
        </p:spPr>
        <p:txBody>
          <a:bodyPr vert="horz" wrap="square" lIns="0" tIns="12700" rIns="0" bIns="0" rtlCol="0">
            <a:spAutoFit/>
          </a:bodyPr>
          <a:lstStyle/>
          <a:p>
            <a:pPr marL="12700">
              <a:lnSpc>
                <a:spcPct val="100000"/>
              </a:lnSpc>
              <a:spcBef>
                <a:spcPts val="100"/>
              </a:spcBef>
              <a:tabLst>
                <a:tab pos="438784" algn="l"/>
              </a:tabLst>
            </a:pPr>
            <a:r>
              <a:rPr sz="3000" dirty="0">
                <a:solidFill>
                  <a:srgbClr val="336600"/>
                </a:solidFill>
                <a:latin typeface="Arial"/>
                <a:cs typeface="Arial"/>
              </a:rPr>
              <a:t>–	</a:t>
            </a:r>
            <a:r>
              <a:rPr sz="3000" spc="-5" dirty="0">
                <a:solidFill>
                  <a:srgbClr val="336600"/>
                </a:solidFill>
                <a:latin typeface="Arial"/>
                <a:cs typeface="Arial"/>
              </a:rPr>
              <a:t>Many different </a:t>
            </a:r>
            <a:r>
              <a:rPr lang="en-US" sz="3000" spc="-5" dirty="0">
                <a:solidFill>
                  <a:srgbClr val="336600"/>
                </a:solidFill>
                <a:latin typeface="Arial"/>
                <a:cs typeface="Arial"/>
              </a:rPr>
              <a:t>methods</a:t>
            </a:r>
            <a:r>
              <a:rPr sz="3000" spc="-5" dirty="0">
                <a:solidFill>
                  <a:srgbClr val="336600"/>
                </a:solidFill>
                <a:latin typeface="Arial"/>
                <a:cs typeface="Arial"/>
              </a:rPr>
              <a:t> are</a:t>
            </a:r>
            <a:r>
              <a:rPr sz="3000" spc="-114" dirty="0">
                <a:solidFill>
                  <a:srgbClr val="336600"/>
                </a:solidFill>
                <a:latin typeface="Arial"/>
                <a:cs typeface="Arial"/>
              </a:rPr>
              <a:t> </a:t>
            </a:r>
            <a:r>
              <a:rPr sz="3000" spc="-5" dirty="0">
                <a:solidFill>
                  <a:srgbClr val="336600"/>
                </a:solidFill>
                <a:latin typeface="Arial"/>
                <a:cs typeface="Arial"/>
              </a:rPr>
              <a:t>possible</a:t>
            </a:r>
            <a:endParaRPr sz="3000" dirty="0">
              <a:latin typeface="Arial"/>
              <a:cs typeface="Arial"/>
            </a:endParaRPr>
          </a:p>
        </p:txBody>
      </p:sp>
      <p:sp>
        <p:nvSpPr>
          <p:cNvPr id="9" name="object 9"/>
          <p:cNvSpPr txBox="1"/>
          <p:nvPr/>
        </p:nvSpPr>
        <p:spPr>
          <a:xfrm>
            <a:off x="237363" y="1468881"/>
            <a:ext cx="9102090" cy="1562223"/>
          </a:xfrm>
          <a:prstGeom prst="rect">
            <a:avLst/>
          </a:prstGeom>
        </p:spPr>
        <p:txBody>
          <a:bodyPr vert="horz" wrap="square" lIns="0" tIns="9525" rIns="0" bIns="0" rtlCol="0">
            <a:spAutoFit/>
          </a:bodyPr>
          <a:lstStyle/>
          <a:p>
            <a:pPr marL="12700" marR="5080">
              <a:lnSpc>
                <a:spcPct val="100600"/>
              </a:lnSpc>
              <a:spcBef>
                <a:spcPts val="75"/>
              </a:spcBef>
              <a:buChar char="•"/>
              <a:tabLst>
                <a:tab pos="438784" algn="l"/>
                <a:tab pos="439420" algn="l"/>
              </a:tabLst>
            </a:pPr>
            <a:r>
              <a:rPr sz="3400" dirty="0">
                <a:solidFill>
                  <a:srgbClr val="3333CC"/>
                </a:solidFill>
                <a:latin typeface="Arial"/>
                <a:cs typeface="Arial"/>
              </a:rPr>
              <a:t>If </a:t>
            </a:r>
            <a:r>
              <a:rPr sz="3400" spc="5" dirty="0">
                <a:solidFill>
                  <a:srgbClr val="3333CC"/>
                </a:solidFill>
                <a:latin typeface="Arial"/>
                <a:cs typeface="Arial"/>
              </a:rPr>
              <a:t>we </a:t>
            </a:r>
            <a:r>
              <a:rPr sz="3400" dirty="0">
                <a:solidFill>
                  <a:srgbClr val="3333CC"/>
                </a:solidFill>
                <a:latin typeface="Arial"/>
                <a:cs typeface="Arial"/>
              </a:rPr>
              <a:t>wanted to constrain </a:t>
            </a:r>
            <a:r>
              <a:rPr sz="3400" dirty="0">
                <a:latin typeface="Times New Roman"/>
                <a:cs typeface="Times New Roman"/>
              </a:rPr>
              <a:t>Ω(θ) </a:t>
            </a:r>
            <a:r>
              <a:rPr sz="3400" dirty="0">
                <a:solidFill>
                  <a:srgbClr val="3333CC"/>
                </a:solidFill>
                <a:latin typeface="Arial"/>
                <a:cs typeface="Arial"/>
              </a:rPr>
              <a:t>to be less than  some constant </a:t>
            </a:r>
            <a:r>
              <a:rPr sz="3400" i="1" spc="10" dirty="0">
                <a:latin typeface="Calibri"/>
                <a:cs typeface="Calibri"/>
              </a:rPr>
              <a:t>k</a:t>
            </a:r>
            <a:r>
              <a:rPr sz="3400" spc="10" dirty="0">
                <a:solidFill>
                  <a:srgbClr val="3333CC"/>
                </a:solidFill>
                <a:latin typeface="Arial"/>
                <a:cs typeface="Arial"/>
              </a:rPr>
              <a:t>, </a:t>
            </a:r>
            <a:r>
              <a:rPr sz="3400" spc="5" dirty="0">
                <a:solidFill>
                  <a:srgbClr val="3333CC"/>
                </a:solidFill>
                <a:latin typeface="Arial"/>
                <a:cs typeface="Arial"/>
              </a:rPr>
              <a:t>we </a:t>
            </a:r>
            <a:r>
              <a:rPr sz="3400" dirty="0">
                <a:solidFill>
                  <a:srgbClr val="3333CC"/>
                </a:solidFill>
                <a:latin typeface="Arial"/>
                <a:cs typeface="Arial"/>
              </a:rPr>
              <a:t>could construct a  generalized </a:t>
            </a:r>
            <a:r>
              <a:rPr sz="3400" spc="-5" dirty="0">
                <a:solidFill>
                  <a:srgbClr val="3333CC"/>
                </a:solidFill>
                <a:latin typeface="Arial"/>
                <a:cs typeface="Arial"/>
              </a:rPr>
              <a:t>Lagrange </a:t>
            </a:r>
            <a:r>
              <a:rPr sz="3400" dirty="0">
                <a:solidFill>
                  <a:srgbClr val="3333CC"/>
                </a:solidFill>
                <a:latin typeface="Arial"/>
                <a:cs typeface="Arial"/>
              </a:rPr>
              <a:t>function</a:t>
            </a:r>
            <a:r>
              <a:rPr lang="en-US" sz="3400" dirty="0">
                <a:latin typeface="Arial"/>
                <a:cs typeface="Arial"/>
              </a:rPr>
              <a:t> </a:t>
            </a:r>
            <a:r>
              <a:rPr sz="3400" dirty="0">
                <a:solidFill>
                  <a:srgbClr val="3333CC"/>
                </a:solidFill>
                <a:latin typeface="Arial"/>
                <a:cs typeface="Arial"/>
              </a:rPr>
              <a:t>is</a:t>
            </a:r>
            <a:endParaRPr sz="3400" dirty="0">
              <a:latin typeface="Arial"/>
              <a:cs typeface="Arial"/>
            </a:endParaRPr>
          </a:p>
        </p:txBody>
      </p:sp>
      <p:pic>
        <p:nvPicPr>
          <p:cNvPr id="20" name="Picture 19">
            <a:extLst>
              <a:ext uri="{FF2B5EF4-FFF2-40B4-BE49-F238E27FC236}">
                <a16:creationId xmlns:a16="http://schemas.microsoft.com/office/drawing/2014/main" id="{BC4C3039-2053-224E-BD83-06A6B64D6C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508" y="4465065"/>
            <a:ext cx="4749800" cy="1066800"/>
          </a:xfrm>
          <a:prstGeom prst="rect">
            <a:avLst/>
          </a:prstGeom>
        </p:spPr>
      </p:pic>
      <p:pic>
        <p:nvPicPr>
          <p:cNvPr id="22" name="Picture 21">
            <a:extLst>
              <a:ext uri="{FF2B5EF4-FFF2-40B4-BE49-F238E27FC236}">
                <a16:creationId xmlns:a16="http://schemas.microsoft.com/office/drawing/2014/main" id="{F07A02C7-10A8-B448-934D-77E7DB084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2561" y="3238122"/>
            <a:ext cx="7023100" cy="9398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53380" y="745997"/>
            <a:ext cx="8940800" cy="736099"/>
          </a:xfrm>
          <a:prstGeom prst="rect">
            <a:avLst/>
          </a:prstGeom>
        </p:spPr>
        <p:txBody>
          <a:bodyPr vert="horz" wrap="square" lIns="0" tIns="12700" rIns="0" bIns="0" rtlCol="0">
            <a:spAutoFit/>
          </a:bodyPr>
          <a:lstStyle/>
          <a:p>
            <a:pPr marL="12700">
              <a:lnSpc>
                <a:spcPct val="100000"/>
              </a:lnSpc>
              <a:spcBef>
                <a:spcPts val="100"/>
              </a:spcBef>
            </a:pPr>
            <a:r>
              <a:rPr sz="4700" spc="-5" dirty="0"/>
              <a:t>Insight into </a:t>
            </a:r>
            <a:r>
              <a:rPr lang="en-US" sz="4700" spc="-5" dirty="0"/>
              <a:t>E</a:t>
            </a:r>
            <a:r>
              <a:rPr sz="4700" spc="-5" dirty="0"/>
              <a:t>ffect of</a:t>
            </a:r>
            <a:r>
              <a:rPr sz="4700" spc="-65" dirty="0"/>
              <a:t> </a:t>
            </a:r>
            <a:r>
              <a:rPr lang="en-US" sz="4700" spc="-5" dirty="0"/>
              <a:t>C</a:t>
            </a:r>
            <a:r>
              <a:rPr sz="4700" spc="-5" dirty="0"/>
              <a:t>onstraint</a:t>
            </a:r>
            <a:endParaRPr sz="4700" dirty="0"/>
          </a:p>
        </p:txBody>
      </p:sp>
      <p:sp>
        <p:nvSpPr>
          <p:cNvPr id="5" name="object 5"/>
          <p:cNvSpPr txBox="1"/>
          <p:nvPr/>
        </p:nvSpPr>
        <p:spPr>
          <a:xfrm>
            <a:off x="603123" y="4876545"/>
            <a:ext cx="5777230" cy="543560"/>
          </a:xfrm>
          <a:prstGeom prst="rect">
            <a:avLst/>
          </a:prstGeom>
        </p:spPr>
        <p:txBody>
          <a:bodyPr vert="horz" wrap="square" lIns="0" tIns="12700" rIns="0" bIns="0" rtlCol="0">
            <a:spAutoFit/>
          </a:bodyPr>
          <a:lstStyle/>
          <a:p>
            <a:pPr marL="12700">
              <a:lnSpc>
                <a:spcPct val="100000"/>
              </a:lnSpc>
              <a:spcBef>
                <a:spcPts val="100"/>
              </a:spcBef>
            </a:pPr>
            <a:r>
              <a:rPr sz="3400" dirty="0">
                <a:solidFill>
                  <a:srgbClr val="3333CC"/>
                </a:solidFill>
                <a:latin typeface="Arial"/>
                <a:cs typeface="Arial"/>
              </a:rPr>
              <a:t>training problem of</a:t>
            </a:r>
            <a:r>
              <a:rPr sz="3400" spc="-60" dirty="0">
                <a:solidFill>
                  <a:srgbClr val="3333CC"/>
                </a:solidFill>
                <a:latin typeface="Arial"/>
                <a:cs typeface="Arial"/>
              </a:rPr>
              <a:t> </a:t>
            </a:r>
            <a:r>
              <a:rPr sz="3400" dirty="0">
                <a:solidFill>
                  <a:srgbClr val="3333CC"/>
                </a:solidFill>
                <a:latin typeface="Arial"/>
                <a:cs typeface="Arial"/>
              </a:rPr>
              <a:t>minimizing</a:t>
            </a:r>
            <a:endParaRPr sz="3400" dirty="0">
              <a:latin typeface="Arial"/>
              <a:cs typeface="Arial"/>
            </a:endParaRPr>
          </a:p>
        </p:txBody>
      </p:sp>
      <p:sp>
        <p:nvSpPr>
          <p:cNvPr id="6" name="object 6"/>
          <p:cNvSpPr txBox="1"/>
          <p:nvPr/>
        </p:nvSpPr>
        <p:spPr>
          <a:xfrm>
            <a:off x="237363" y="5513577"/>
            <a:ext cx="9481185" cy="1666239"/>
          </a:xfrm>
          <a:prstGeom prst="rect">
            <a:avLst/>
          </a:prstGeom>
        </p:spPr>
        <p:txBody>
          <a:bodyPr vert="horz" wrap="square" lIns="0" tIns="9525" rIns="0" bIns="0" rtlCol="0">
            <a:spAutoFit/>
          </a:bodyPr>
          <a:lstStyle/>
          <a:p>
            <a:pPr marL="377825" marR="5080" indent="-365760">
              <a:lnSpc>
                <a:spcPct val="100600"/>
              </a:lnSpc>
              <a:spcBef>
                <a:spcPts val="75"/>
              </a:spcBef>
              <a:buChar char="•"/>
              <a:tabLst>
                <a:tab pos="377825" algn="l"/>
                <a:tab pos="378460" algn="l"/>
              </a:tabLst>
            </a:pPr>
            <a:r>
              <a:rPr sz="3400" spc="5" dirty="0">
                <a:solidFill>
                  <a:srgbClr val="3333CC"/>
                </a:solidFill>
                <a:latin typeface="Arial"/>
                <a:cs typeface="Arial"/>
              </a:rPr>
              <a:t>We </a:t>
            </a:r>
            <a:r>
              <a:rPr sz="3400" dirty="0">
                <a:solidFill>
                  <a:srgbClr val="3333CC"/>
                </a:solidFill>
                <a:latin typeface="Arial"/>
                <a:cs typeface="Arial"/>
              </a:rPr>
              <a:t>can thus think of the parameter norm  penalty as imposing a constraint on the</a:t>
            </a:r>
            <a:r>
              <a:rPr sz="3400" spc="-50" dirty="0">
                <a:solidFill>
                  <a:srgbClr val="3333CC"/>
                </a:solidFill>
                <a:latin typeface="Arial"/>
                <a:cs typeface="Arial"/>
              </a:rPr>
              <a:t> </a:t>
            </a:r>
            <a:r>
              <a:rPr sz="3400" dirty="0">
                <a:solidFill>
                  <a:srgbClr val="3333CC"/>
                </a:solidFill>
                <a:latin typeface="Arial"/>
                <a:cs typeface="Arial"/>
              </a:rPr>
              <a:t>weights</a:t>
            </a:r>
            <a:endParaRPr sz="3400" dirty="0">
              <a:latin typeface="Arial"/>
              <a:cs typeface="Arial"/>
            </a:endParaRPr>
          </a:p>
          <a:p>
            <a:pPr marR="389890" algn="r">
              <a:lnSpc>
                <a:spcPct val="100000"/>
              </a:lnSpc>
              <a:spcBef>
                <a:spcPts val="2930"/>
              </a:spcBef>
            </a:pPr>
            <a:endParaRPr sz="1500" dirty="0">
              <a:latin typeface="Arial"/>
              <a:cs typeface="Arial"/>
            </a:endParaRPr>
          </a:p>
        </p:txBody>
      </p:sp>
      <p:sp>
        <p:nvSpPr>
          <p:cNvPr id="7" name="object 7"/>
          <p:cNvSpPr txBox="1"/>
          <p:nvPr/>
        </p:nvSpPr>
        <p:spPr>
          <a:xfrm>
            <a:off x="237363" y="1956561"/>
            <a:ext cx="8940800" cy="2945765"/>
          </a:xfrm>
          <a:prstGeom prst="rect">
            <a:avLst/>
          </a:prstGeom>
        </p:spPr>
        <p:txBody>
          <a:bodyPr vert="horz" wrap="square" lIns="0" tIns="9525" rIns="0" bIns="0" rtlCol="0">
            <a:spAutoFit/>
          </a:bodyPr>
          <a:lstStyle/>
          <a:p>
            <a:pPr marL="377825" marR="5080" indent="-365760">
              <a:lnSpc>
                <a:spcPct val="100600"/>
              </a:lnSpc>
              <a:spcBef>
                <a:spcPts val="75"/>
              </a:spcBef>
              <a:buChar char="•"/>
              <a:tabLst>
                <a:tab pos="377825" algn="l"/>
                <a:tab pos="378460" algn="l"/>
              </a:tabLst>
            </a:pPr>
            <a:r>
              <a:rPr sz="3400" spc="5" dirty="0">
                <a:solidFill>
                  <a:srgbClr val="3333CC"/>
                </a:solidFill>
                <a:latin typeface="Arial"/>
                <a:cs typeface="Arial"/>
              </a:rPr>
              <a:t>We </a:t>
            </a:r>
            <a:r>
              <a:rPr sz="3400" dirty="0">
                <a:solidFill>
                  <a:srgbClr val="3333CC"/>
                </a:solidFill>
                <a:latin typeface="Arial"/>
                <a:cs typeface="Arial"/>
              </a:rPr>
              <a:t>can fix </a:t>
            </a:r>
            <a:r>
              <a:rPr sz="3400" dirty="0">
                <a:latin typeface="Times New Roman"/>
                <a:cs typeface="Times New Roman"/>
              </a:rPr>
              <a:t>α* </a:t>
            </a:r>
            <a:r>
              <a:rPr lang="en-US" sz="3400" dirty="0">
                <a:solidFill>
                  <a:srgbClr val="3333CC"/>
                </a:solidFill>
                <a:latin typeface="Arial"/>
                <a:cs typeface="Arial"/>
              </a:rPr>
              <a:t>as the optimal </a:t>
            </a:r>
            <a:r>
              <a:rPr lang="el-GR" sz="3400" dirty="0">
                <a:latin typeface="Times New Roman"/>
                <a:cs typeface="Times New Roman"/>
              </a:rPr>
              <a:t>α</a:t>
            </a:r>
            <a:r>
              <a:rPr lang="en-US" sz="3400" dirty="0">
                <a:solidFill>
                  <a:srgbClr val="3333CC"/>
                </a:solidFill>
                <a:latin typeface="Arial"/>
                <a:cs typeface="Arial"/>
              </a:rPr>
              <a:t> a</a:t>
            </a:r>
            <a:r>
              <a:rPr sz="3400" dirty="0">
                <a:solidFill>
                  <a:srgbClr val="3333CC"/>
                </a:solidFill>
                <a:latin typeface="Arial"/>
                <a:cs typeface="Arial"/>
              </a:rPr>
              <a:t>nd view the problem as just a  function of</a:t>
            </a:r>
            <a:r>
              <a:rPr sz="3400" spc="-10" dirty="0">
                <a:solidFill>
                  <a:srgbClr val="3333CC"/>
                </a:solidFill>
                <a:latin typeface="Arial"/>
                <a:cs typeface="Arial"/>
              </a:rPr>
              <a:t> </a:t>
            </a:r>
            <a:r>
              <a:rPr sz="3400" spc="5" dirty="0">
                <a:latin typeface="Times New Roman"/>
                <a:cs typeface="Times New Roman"/>
              </a:rPr>
              <a:t>θ</a:t>
            </a:r>
            <a:r>
              <a:rPr sz="3400" spc="5" dirty="0">
                <a:solidFill>
                  <a:srgbClr val="3333CC"/>
                </a:solidFill>
                <a:latin typeface="Arial"/>
                <a:cs typeface="Arial"/>
              </a:rPr>
              <a:t>:</a:t>
            </a:r>
            <a:endParaRPr sz="3400" dirty="0">
              <a:latin typeface="Arial"/>
              <a:cs typeface="Arial"/>
            </a:endParaRPr>
          </a:p>
          <a:p>
            <a:pPr marL="450215">
              <a:lnSpc>
                <a:spcPts val="5135"/>
              </a:lnSpc>
              <a:spcBef>
                <a:spcPts val="535"/>
              </a:spcBef>
            </a:pPr>
            <a:r>
              <a:rPr sz="2600" i="1" spc="65" dirty="0">
                <a:latin typeface="Symbol"/>
                <a:cs typeface="Symbol"/>
              </a:rPr>
              <a:t></a:t>
            </a:r>
            <a:r>
              <a:rPr sz="2550" spc="65" dirty="0">
                <a:latin typeface="Calibri"/>
                <a:cs typeface="Calibri"/>
              </a:rPr>
              <a:t>* </a:t>
            </a:r>
            <a:r>
              <a:rPr sz="2550" spc="5" dirty="0">
                <a:latin typeface="Symbol"/>
                <a:cs typeface="Symbol"/>
              </a:rPr>
              <a:t></a:t>
            </a:r>
            <a:r>
              <a:rPr sz="2550" spc="95" dirty="0">
                <a:latin typeface="Times New Roman"/>
                <a:cs typeface="Times New Roman"/>
              </a:rPr>
              <a:t> </a:t>
            </a:r>
            <a:r>
              <a:rPr sz="2550" spc="65" dirty="0">
                <a:latin typeface="Calibri"/>
                <a:cs typeface="Calibri"/>
              </a:rPr>
              <a:t>arg</a:t>
            </a:r>
            <a:r>
              <a:rPr sz="2550" spc="-185" dirty="0">
                <a:latin typeface="Calibri"/>
                <a:cs typeface="Calibri"/>
              </a:rPr>
              <a:t> </a:t>
            </a:r>
            <a:r>
              <a:rPr sz="2550" spc="75" dirty="0">
                <a:latin typeface="Calibri"/>
                <a:cs typeface="Calibri"/>
              </a:rPr>
              <a:t>min</a:t>
            </a:r>
            <a:r>
              <a:rPr sz="2550" spc="-265" dirty="0">
                <a:latin typeface="Calibri"/>
                <a:cs typeface="Calibri"/>
              </a:rPr>
              <a:t> </a:t>
            </a:r>
            <a:r>
              <a:rPr sz="2550" i="1" spc="270" dirty="0">
                <a:latin typeface="Cambria"/>
                <a:cs typeface="Cambria"/>
              </a:rPr>
              <a:t>L</a:t>
            </a:r>
            <a:r>
              <a:rPr sz="2550" i="1" spc="-220" dirty="0">
                <a:latin typeface="Cambria"/>
                <a:cs typeface="Cambria"/>
              </a:rPr>
              <a:t> </a:t>
            </a:r>
            <a:r>
              <a:rPr sz="6675" spc="-157" baseline="-4369" dirty="0">
                <a:latin typeface="Symbol"/>
                <a:cs typeface="Symbol"/>
              </a:rPr>
              <a:t></a:t>
            </a:r>
            <a:r>
              <a:rPr sz="2600" i="1" spc="-105" dirty="0">
                <a:latin typeface="Symbol"/>
                <a:cs typeface="Symbol"/>
              </a:rPr>
              <a:t></a:t>
            </a:r>
            <a:r>
              <a:rPr sz="2550" spc="-105" dirty="0">
                <a:latin typeface="Calibri"/>
                <a:cs typeface="Calibri"/>
              </a:rPr>
              <a:t>,</a:t>
            </a:r>
            <a:r>
              <a:rPr sz="2600" i="1" spc="-105" dirty="0">
                <a:latin typeface="Symbol"/>
                <a:cs typeface="Symbol"/>
              </a:rPr>
              <a:t></a:t>
            </a:r>
            <a:r>
              <a:rPr sz="2600" i="1" spc="30" dirty="0">
                <a:latin typeface="Times New Roman"/>
                <a:cs typeface="Times New Roman"/>
              </a:rPr>
              <a:t> </a:t>
            </a:r>
            <a:r>
              <a:rPr sz="2550" spc="-290" dirty="0">
                <a:latin typeface="Calibri"/>
                <a:cs typeface="Calibri"/>
              </a:rPr>
              <a:t>*</a:t>
            </a:r>
            <a:r>
              <a:rPr sz="6675" spc="-434" baseline="-4369" dirty="0">
                <a:latin typeface="Symbol"/>
                <a:cs typeface="Symbol"/>
              </a:rPr>
              <a:t></a:t>
            </a:r>
            <a:r>
              <a:rPr sz="6675" spc="-697" baseline="-4369" dirty="0">
                <a:latin typeface="Times New Roman"/>
                <a:cs typeface="Times New Roman"/>
              </a:rPr>
              <a:t> </a:t>
            </a:r>
            <a:r>
              <a:rPr sz="2550" spc="5" dirty="0">
                <a:latin typeface="Symbol"/>
                <a:cs typeface="Symbol"/>
              </a:rPr>
              <a:t></a:t>
            </a:r>
            <a:r>
              <a:rPr sz="2550" spc="95" dirty="0">
                <a:latin typeface="Times New Roman"/>
                <a:cs typeface="Times New Roman"/>
              </a:rPr>
              <a:t> </a:t>
            </a:r>
            <a:r>
              <a:rPr sz="2550" spc="65" dirty="0">
                <a:latin typeface="Calibri"/>
                <a:cs typeface="Calibri"/>
              </a:rPr>
              <a:t>arg</a:t>
            </a:r>
            <a:r>
              <a:rPr sz="2550" spc="-185" dirty="0">
                <a:latin typeface="Calibri"/>
                <a:cs typeface="Calibri"/>
              </a:rPr>
              <a:t> </a:t>
            </a:r>
            <a:r>
              <a:rPr sz="2550" spc="260" dirty="0">
                <a:latin typeface="Calibri"/>
                <a:cs typeface="Calibri"/>
              </a:rPr>
              <a:t>min</a:t>
            </a:r>
            <a:r>
              <a:rPr sz="2550" i="1" spc="260" dirty="0">
                <a:latin typeface="Cambria"/>
                <a:cs typeface="Cambria"/>
              </a:rPr>
              <a:t>J</a:t>
            </a:r>
            <a:r>
              <a:rPr sz="2550" spc="260" dirty="0">
                <a:latin typeface="Calibri"/>
                <a:cs typeface="Calibri"/>
              </a:rPr>
              <a:t>(</a:t>
            </a:r>
            <a:r>
              <a:rPr sz="2600" i="1" spc="260" dirty="0">
                <a:latin typeface="Symbol"/>
                <a:cs typeface="Symbol"/>
              </a:rPr>
              <a:t></a:t>
            </a:r>
            <a:r>
              <a:rPr sz="2550" spc="260" dirty="0">
                <a:latin typeface="Calibri"/>
                <a:cs typeface="Calibri"/>
              </a:rPr>
              <a:t>;</a:t>
            </a:r>
            <a:r>
              <a:rPr sz="2550" i="1" spc="260" dirty="0">
                <a:latin typeface="Cambria"/>
                <a:cs typeface="Cambria"/>
              </a:rPr>
              <a:t>X</a:t>
            </a:r>
            <a:r>
              <a:rPr sz="2550" spc="260" dirty="0">
                <a:latin typeface="Calibri"/>
                <a:cs typeface="Calibri"/>
              </a:rPr>
              <a:t>,</a:t>
            </a:r>
            <a:r>
              <a:rPr sz="2550" i="1" spc="260" dirty="0">
                <a:latin typeface="Cambria"/>
                <a:cs typeface="Cambria"/>
              </a:rPr>
              <a:t>y</a:t>
            </a:r>
            <a:r>
              <a:rPr sz="2550" spc="260" dirty="0">
                <a:latin typeface="Calibri"/>
                <a:cs typeface="Calibri"/>
              </a:rPr>
              <a:t>)</a:t>
            </a:r>
            <a:r>
              <a:rPr sz="2550" spc="-180" dirty="0">
                <a:latin typeface="Calibri"/>
                <a:cs typeface="Calibri"/>
              </a:rPr>
              <a:t> </a:t>
            </a:r>
            <a:r>
              <a:rPr sz="2550" spc="5" dirty="0">
                <a:latin typeface="Symbol"/>
                <a:cs typeface="Symbol"/>
              </a:rPr>
              <a:t></a:t>
            </a:r>
            <a:r>
              <a:rPr sz="2550" spc="-170" dirty="0">
                <a:latin typeface="Times New Roman"/>
                <a:cs typeface="Times New Roman"/>
              </a:rPr>
              <a:t> </a:t>
            </a:r>
            <a:r>
              <a:rPr sz="2600" i="1" spc="-30" dirty="0">
                <a:latin typeface="Symbol"/>
                <a:cs typeface="Symbol"/>
              </a:rPr>
              <a:t></a:t>
            </a:r>
            <a:r>
              <a:rPr sz="2600" i="1" spc="30" dirty="0">
                <a:latin typeface="Times New Roman"/>
                <a:cs typeface="Times New Roman"/>
              </a:rPr>
              <a:t> </a:t>
            </a:r>
            <a:r>
              <a:rPr sz="2550" spc="10" dirty="0">
                <a:latin typeface="Calibri"/>
                <a:cs typeface="Calibri"/>
              </a:rPr>
              <a:t>*</a:t>
            </a:r>
            <a:r>
              <a:rPr sz="2550" spc="-145" dirty="0">
                <a:latin typeface="Calibri"/>
                <a:cs typeface="Calibri"/>
              </a:rPr>
              <a:t> </a:t>
            </a:r>
            <a:r>
              <a:rPr sz="2550" spc="240" dirty="0">
                <a:latin typeface="Symbol"/>
                <a:cs typeface="Symbol"/>
              </a:rPr>
              <a:t>Ω</a:t>
            </a:r>
            <a:r>
              <a:rPr sz="2550" spc="240" dirty="0">
                <a:latin typeface="Calibri"/>
                <a:cs typeface="Calibri"/>
              </a:rPr>
              <a:t>(</a:t>
            </a:r>
            <a:r>
              <a:rPr sz="2600" i="1" spc="240" dirty="0">
                <a:latin typeface="Symbol"/>
                <a:cs typeface="Symbol"/>
              </a:rPr>
              <a:t></a:t>
            </a:r>
            <a:r>
              <a:rPr sz="2550" spc="240" dirty="0">
                <a:latin typeface="Calibri"/>
                <a:cs typeface="Calibri"/>
              </a:rPr>
              <a:t>)</a:t>
            </a:r>
            <a:endParaRPr sz="2550" dirty="0">
              <a:latin typeface="Calibri"/>
              <a:cs typeface="Calibri"/>
            </a:endParaRPr>
          </a:p>
          <a:p>
            <a:pPr marL="1609725">
              <a:lnSpc>
                <a:spcPts val="1595"/>
              </a:lnSpc>
              <a:tabLst>
                <a:tab pos="4241800" algn="l"/>
              </a:tabLst>
            </a:pPr>
            <a:r>
              <a:rPr sz="1500" i="1" spc="-15" dirty="0">
                <a:latin typeface="Symbol"/>
                <a:cs typeface="Symbol"/>
              </a:rPr>
              <a:t></a:t>
            </a:r>
            <a:r>
              <a:rPr sz="1500" spc="-15" dirty="0">
                <a:latin typeface="Times New Roman"/>
                <a:cs typeface="Times New Roman"/>
              </a:rPr>
              <a:t>	</a:t>
            </a:r>
            <a:r>
              <a:rPr sz="1500" i="1" spc="-15" dirty="0">
                <a:latin typeface="Symbol"/>
                <a:cs typeface="Symbol"/>
              </a:rPr>
              <a:t></a:t>
            </a:r>
            <a:endParaRPr sz="1500" dirty="0">
              <a:latin typeface="Symbol"/>
              <a:cs typeface="Symbol"/>
            </a:endParaRPr>
          </a:p>
          <a:p>
            <a:pPr>
              <a:lnSpc>
                <a:spcPct val="100000"/>
              </a:lnSpc>
              <a:spcBef>
                <a:spcPts val="30"/>
              </a:spcBef>
            </a:pPr>
            <a:endParaRPr sz="2800" dirty="0">
              <a:latin typeface="Symbol"/>
              <a:cs typeface="Symbol"/>
            </a:endParaRPr>
          </a:p>
          <a:p>
            <a:pPr marL="378460" indent="-365760">
              <a:lnSpc>
                <a:spcPct val="100000"/>
              </a:lnSpc>
              <a:buChar char="•"/>
              <a:tabLst>
                <a:tab pos="377825" algn="l"/>
                <a:tab pos="378460" algn="l"/>
              </a:tabLst>
            </a:pPr>
            <a:r>
              <a:rPr sz="3400" dirty="0">
                <a:solidFill>
                  <a:srgbClr val="3333CC"/>
                </a:solidFill>
                <a:latin typeface="Arial"/>
                <a:cs typeface="Arial"/>
              </a:rPr>
              <a:t>This is exactly the same as the</a:t>
            </a:r>
            <a:r>
              <a:rPr sz="3400" spc="-10" dirty="0">
                <a:solidFill>
                  <a:srgbClr val="3333CC"/>
                </a:solidFill>
                <a:latin typeface="Arial"/>
                <a:cs typeface="Arial"/>
              </a:rPr>
              <a:t> </a:t>
            </a:r>
            <a:r>
              <a:rPr sz="3400" dirty="0">
                <a:solidFill>
                  <a:srgbClr val="3333CC"/>
                </a:solidFill>
                <a:latin typeface="Arial"/>
                <a:cs typeface="Arial"/>
              </a:rPr>
              <a:t>regularized</a:t>
            </a:r>
            <a:endParaRPr sz="3400" dirty="0">
              <a:latin typeface="Arial"/>
              <a:cs typeface="Arial"/>
            </a:endParaRPr>
          </a:p>
        </p:txBody>
      </p:sp>
      <p:sp>
        <p:nvSpPr>
          <p:cNvPr id="8" name="object 8"/>
          <p:cNvSpPr/>
          <p:nvPr/>
        </p:nvSpPr>
        <p:spPr>
          <a:xfrm>
            <a:off x="660950" y="3228848"/>
            <a:ext cx="7192645" cy="744220"/>
          </a:xfrm>
          <a:custGeom>
            <a:avLst/>
            <a:gdLst/>
            <a:ahLst/>
            <a:cxnLst/>
            <a:rect l="l" t="t" r="r" b="b"/>
            <a:pathLst>
              <a:path w="7192645" h="744220">
                <a:moveTo>
                  <a:pt x="0" y="0"/>
                </a:moveTo>
                <a:lnTo>
                  <a:pt x="7192432" y="0"/>
                </a:lnTo>
                <a:lnTo>
                  <a:pt x="7192432" y="744219"/>
                </a:lnTo>
                <a:lnTo>
                  <a:pt x="0" y="744219"/>
                </a:lnTo>
                <a:lnTo>
                  <a:pt x="0" y="0"/>
                </a:lnTo>
                <a:close/>
              </a:path>
            </a:pathLst>
          </a:custGeom>
          <a:ln w="12699">
            <a:solidFill>
              <a:srgbClr val="000000"/>
            </a:solidFill>
          </a:ln>
        </p:spPr>
        <p:txBody>
          <a:bodyPr wrap="square" lIns="0" tIns="0" rIns="0" bIns="0" rtlCol="0"/>
          <a:lstStyle/>
          <a:p>
            <a:endParaRPr/>
          </a:p>
        </p:txBody>
      </p:sp>
      <p:pic>
        <p:nvPicPr>
          <p:cNvPr id="10" name="Picture 9">
            <a:extLst>
              <a:ext uri="{FF2B5EF4-FFF2-40B4-BE49-F238E27FC236}">
                <a16:creationId xmlns:a16="http://schemas.microsoft.com/office/drawing/2014/main" id="{157264BB-960D-DA42-9869-FC61735E2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8001" y="4962731"/>
            <a:ext cx="4182842" cy="56524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03300" y="37893"/>
            <a:ext cx="8915401" cy="689932"/>
          </a:xfrm>
          <a:prstGeom prst="rect">
            <a:avLst/>
          </a:prstGeom>
        </p:spPr>
        <p:txBody>
          <a:bodyPr vert="horz" wrap="square" lIns="0" tIns="12700" rIns="0" bIns="0" rtlCol="0">
            <a:spAutoFit/>
          </a:bodyPr>
          <a:lstStyle/>
          <a:p>
            <a:pPr marL="12700">
              <a:lnSpc>
                <a:spcPct val="100000"/>
              </a:lnSpc>
              <a:spcBef>
                <a:spcPts val="100"/>
              </a:spcBef>
            </a:pPr>
            <a:r>
              <a:rPr spc="-25" dirty="0"/>
              <a:t>Regularization</a:t>
            </a:r>
            <a:r>
              <a:rPr lang="en-US" spc="-25" dirty="0"/>
              <a:t> &amp; their </a:t>
            </a:r>
            <a:r>
              <a:rPr lang="en-US" spc="-20" dirty="0"/>
              <a:t>s</a:t>
            </a:r>
            <a:r>
              <a:rPr spc="-20" dirty="0"/>
              <a:t>trategies</a:t>
            </a:r>
            <a:r>
              <a:rPr lang="en-US" spc="-20" dirty="0"/>
              <a:t> </a:t>
            </a:r>
            <a:endParaRPr spc="-20" dirty="0"/>
          </a:p>
        </p:txBody>
      </p:sp>
      <p:sp>
        <p:nvSpPr>
          <p:cNvPr id="5" name="object 5"/>
          <p:cNvSpPr txBox="1"/>
          <p:nvPr/>
        </p:nvSpPr>
        <p:spPr>
          <a:xfrm>
            <a:off x="2242324" y="725966"/>
            <a:ext cx="8458200" cy="7544373"/>
          </a:xfrm>
          <a:prstGeom prst="rect">
            <a:avLst/>
          </a:prstGeom>
        </p:spPr>
        <p:txBody>
          <a:bodyPr vert="horz" wrap="square" lIns="0" tIns="95250" rIns="0" bIns="0" rtlCol="0">
            <a:spAutoFit/>
          </a:bodyPr>
          <a:lstStyle/>
          <a:p>
            <a:pPr marL="534035" indent="-508634">
              <a:lnSpc>
                <a:spcPct val="100000"/>
              </a:lnSpc>
              <a:spcBef>
                <a:spcPts val="750"/>
              </a:spcBef>
              <a:buAutoNum type="arabicPeriod"/>
              <a:tabLst>
                <a:tab pos="533400" algn="l"/>
                <a:tab pos="534035" algn="l"/>
              </a:tabLst>
            </a:pPr>
            <a:r>
              <a:rPr sz="2400" spc="-25" dirty="0">
                <a:solidFill>
                  <a:srgbClr val="3333CC"/>
                </a:solidFill>
                <a:latin typeface="Arial"/>
                <a:cs typeface="Arial"/>
              </a:rPr>
              <a:t>Parameter </a:t>
            </a:r>
            <a:r>
              <a:rPr sz="2400" spc="-20" dirty="0">
                <a:solidFill>
                  <a:srgbClr val="3333CC"/>
                </a:solidFill>
                <a:latin typeface="Arial"/>
                <a:cs typeface="Arial"/>
              </a:rPr>
              <a:t>Norm</a:t>
            </a:r>
            <a:r>
              <a:rPr sz="2400" spc="-55" dirty="0">
                <a:solidFill>
                  <a:srgbClr val="3333CC"/>
                </a:solidFill>
                <a:latin typeface="Arial"/>
                <a:cs typeface="Arial"/>
              </a:rPr>
              <a:t> </a:t>
            </a:r>
            <a:r>
              <a:rPr sz="2400" spc="-20" dirty="0">
                <a:solidFill>
                  <a:srgbClr val="3333CC"/>
                </a:solidFill>
                <a:latin typeface="Arial"/>
                <a:cs typeface="Arial"/>
              </a:rPr>
              <a:t>Penalties</a:t>
            </a:r>
            <a:endParaRPr sz="2400" dirty="0">
              <a:latin typeface="Arial"/>
              <a:cs typeface="Arial"/>
            </a:endParaRPr>
          </a:p>
          <a:p>
            <a:pPr marL="421005">
              <a:lnSpc>
                <a:spcPct val="100000"/>
              </a:lnSpc>
              <a:spcBef>
                <a:spcPts val="565"/>
              </a:spcBef>
              <a:tabLst>
                <a:tab pos="929005" algn="l"/>
              </a:tabLst>
            </a:pPr>
            <a:r>
              <a:rPr sz="2000" dirty="0">
                <a:solidFill>
                  <a:srgbClr val="336600"/>
                </a:solidFill>
                <a:latin typeface="Arial"/>
                <a:cs typeface="Arial"/>
              </a:rPr>
              <a:t>–	(</a:t>
            </a:r>
            <a:r>
              <a:rPr sz="2000" i="1" dirty="0">
                <a:latin typeface="Times New Roman"/>
                <a:cs typeface="Times New Roman"/>
              </a:rPr>
              <a:t>L</a:t>
            </a:r>
            <a:r>
              <a:rPr sz="2000" baseline="24691" dirty="0">
                <a:latin typeface="Times New Roman"/>
                <a:cs typeface="Times New Roman"/>
              </a:rPr>
              <a:t>2</a:t>
            </a:r>
            <a:r>
              <a:rPr sz="2000" dirty="0">
                <a:solidFill>
                  <a:srgbClr val="336600"/>
                </a:solidFill>
                <a:latin typeface="Arial"/>
                <a:cs typeface="Arial"/>
              </a:rPr>
              <a:t>- </a:t>
            </a:r>
            <a:r>
              <a:rPr sz="2000" spc="-10" dirty="0">
                <a:solidFill>
                  <a:srgbClr val="336600"/>
                </a:solidFill>
                <a:latin typeface="Arial"/>
                <a:cs typeface="Arial"/>
              </a:rPr>
              <a:t>and </a:t>
            </a:r>
            <a:r>
              <a:rPr sz="2000" i="1" dirty="0">
                <a:latin typeface="Times New Roman"/>
                <a:cs typeface="Times New Roman"/>
              </a:rPr>
              <a:t>L</a:t>
            </a:r>
            <a:r>
              <a:rPr sz="2000" baseline="24691" dirty="0">
                <a:latin typeface="Times New Roman"/>
                <a:cs typeface="Times New Roman"/>
              </a:rPr>
              <a:t>1</a:t>
            </a:r>
            <a:r>
              <a:rPr sz="2000" dirty="0">
                <a:solidFill>
                  <a:srgbClr val="336600"/>
                </a:solidFill>
                <a:latin typeface="Arial"/>
                <a:cs typeface="Arial"/>
              </a:rPr>
              <a:t>-</a:t>
            </a:r>
            <a:r>
              <a:rPr sz="2000" spc="-60" dirty="0">
                <a:solidFill>
                  <a:srgbClr val="336600"/>
                </a:solidFill>
                <a:latin typeface="Arial"/>
                <a:cs typeface="Arial"/>
              </a:rPr>
              <a:t> </a:t>
            </a:r>
            <a:r>
              <a:rPr sz="2000" spc="-15" dirty="0">
                <a:solidFill>
                  <a:srgbClr val="336600"/>
                </a:solidFill>
                <a:latin typeface="Arial"/>
                <a:cs typeface="Arial"/>
              </a:rPr>
              <a:t>regularization)</a:t>
            </a:r>
            <a:endParaRPr sz="2000" dirty="0">
              <a:latin typeface="Arial"/>
              <a:cs typeface="Arial"/>
            </a:endParaRPr>
          </a:p>
          <a:p>
            <a:pPr marL="534035" indent="-508634">
              <a:lnSpc>
                <a:spcPct val="100000"/>
              </a:lnSpc>
              <a:spcBef>
                <a:spcPts val="755"/>
              </a:spcBef>
              <a:buAutoNum type="arabicPeriod" startAt="2"/>
              <a:tabLst>
                <a:tab pos="533400" algn="l"/>
                <a:tab pos="534035" algn="l"/>
              </a:tabLst>
            </a:pPr>
            <a:r>
              <a:rPr sz="2400" spc="-20" dirty="0">
                <a:solidFill>
                  <a:srgbClr val="3333CC"/>
                </a:solidFill>
                <a:latin typeface="Arial"/>
                <a:cs typeface="Arial"/>
              </a:rPr>
              <a:t>Norm Penalties </a:t>
            </a:r>
            <a:r>
              <a:rPr sz="2400" spc="-15" dirty="0">
                <a:solidFill>
                  <a:srgbClr val="3333CC"/>
                </a:solidFill>
                <a:latin typeface="Arial"/>
                <a:cs typeface="Arial"/>
              </a:rPr>
              <a:t>as </a:t>
            </a:r>
            <a:r>
              <a:rPr sz="2400" spc="-20" dirty="0">
                <a:solidFill>
                  <a:srgbClr val="3333CC"/>
                </a:solidFill>
                <a:latin typeface="Arial"/>
                <a:cs typeface="Arial"/>
              </a:rPr>
              <a:t>Constrained</a:t>
            </a:r>
            <a:r>
              <a:rPr sz="2400" spc="-110" dirty="0">
                <a:solidFill>
                  <a:srgbClr val="3333CC"/>
                </a:solidFill>
                <a:latin typeface="Arial"/>
                <a:cs typeface="Arial"/>
              </a:rPr>
              <a:t> </a:t>
            </a:r>
            <a:r>
              <a:rPr sz="2400" spc="-20" dirty="0">
                <a:solidFill>
                  <a:srgbClr val="3333CC"/>
                </a:solidFill>
                <a:latin typeface="Arial"/>
                <a:cs typeface="Arial"/>
              </a:rPr>
              <a:t>Optimization</a:t>
            </a:r>
            <a:endParaRPr sz="2400" dirty="0">
              <a:latin typeface="Arial"/>
              <a:cs typeface="Arial"/>
            </a:endParaRPr>
          </a:p>
          <a:p>
            <a:pPr marL="534035" marR="1156335" indent="-508634">
              <a:lnSpc>
                <a:spcPts val="3790"/>
              </a:lnSpc>
              <a:spcBef>
                <a:spcPts val="815"/>
              </a:spcBef>
              <a:buAutoNum type="arabicPeriod" startAt="2"/>
              <a:tabLst>
                <a:tab pos="533400" algn="l"/>
                <a:tab pos="534035" algn="l"/>
              </a:tabLst>
            </a:pPr>
            <a:r>
              <a:rPr sz="2400" spc="-20" dirty="0">
                <a:solidFill>
                  <a:srgbClr val="3333CC"/>
                </a:solidFill>
                <a:latin typeface="Arial"/>
                <a:cs typeface="Arial"/>
              </a:rPr>
              <a:t>Regularization and </a:t>
            </a:r>
            <a:r>
              <a:rPr sz="2400" spc="-25" dirty="0">
                <a:solidFill>
                  <a:srgbClr val="3333CC"/>
                </a:solidFill>
                <a:latin typeface="Arial"/>
                <a:cs typeface="Arial"/>
              </a:rPr>
              <a:t>Under-constrained  </a:t>
            </a:r>
            <a:r>
              <a:rPr sz="2400" spc="-20" dirty="0">
                <a:solidFill>
                  <a:srgbClr val="3333CC"/>
                </a:solidFill>
                <a:latin typeface="Arial"/>
                <a:cs typeface="Arial"/>
              </a:rPr>
              <a:t>Problems</a:t>
            </a:r>
            <a:endParaRPr sz="2400" dirty="0">
              <a:latin typeface="Arial"/>
              <a:cs typeface="Arial"/>
            </a:endParaRPr>
          </a:p>
          <a:p>
            <a:pPr marL="534035" indent="-508634">
              <a:lnSpc>
                <a:spcPct val="100000"/>
              </a:lnSpc>
              <a:spcBef>
                <a:spcPts val="650"/>
              </a:spcBef>
              <a:buAutoNum type="arabicPeriod" startAt="2"/>
              <a:tabLst>
                <a:tab pos="533400" algn="l"/>
                <a:tab pos="534035" algn="l"/>
              </a:tabLst>
            </a:pPr>
            <a:r>
              <a:rPr sz="2400" spc="-20" dirty="0">
                <a:solidFill>
                  <a:srgbClr val="3333CC"/>
                </a:solidFill>
                <a:latin typeface="Arial"/>
                <a:cs typeface="Arial"/>
              </a:rPr>
              <a:t>Data Set</a:t>
            </a:r>
            <a:r>
              <a:rPr sz="2400" spc="-45" dirty="0">
                <a:solidFill>
                  <a:srgbClr val="3333CC"/>
                </a:solidFill>
                <a:latin typeface="Arial"/>
                <a:cs typeface="Arial"/>
              </a:rPr>
              <a:t> </a:t>
            </a:r>
            <a:r>
              <a:rPr sz="2400" spc="-25" dirty="0">
                <a:solidFill>
                  <a:srgbClr val="3333CC"/>
                </a:solidFill>
                <a:latin typeface="Arial"/>
                <a:cs typeface="Arial"/>
              </a:rPr>
              <a:t>Augmentation</a:t>
            </a:r>
            <a:endParaRPr sz="2400" dirty="0">
              <a:latin typeface="Arial"/>
              <a:cs typeface="Arial"/>
            </a:endParaRPr>
          </a:p>
          <a:p>
            <a:pPr marL="534035" indent="-508634">
              <a:lnSpc>
                <a:spcPct val="100000"/>
              </a:lnSpc>
              <a:spcBef>
                <a:spcPts val="675"/>
              </a:spcBef>
              <a:buAutoNum type="arabicPeriod" startAt="2"/>
              <a:tabLst>
                <a:tab pos="533400" algn="l"/>
                <a:tab pos="534035" algn="l"/>
              </a:tabLst>
            </a:pPr>
            <a:r>
              <a:rPr sz="2400" spc="-15" dirty="0">
                <a:solidFill>
                  <a:srgbClr val="3333CC"/>
                </a:solidFill>
                <a:latin typeface="Arial"/>
                <a:cs typeface="Arial"/>
              </a:rPr>
              <a:t>Noise</a:t>
            </a:r>
            <a:r>
              <a:rPr sz="2400" spc="-40" dirty="0">
                <a:solidFill>
                  <a:srgbClr val="3333CC"/>
                </a:solidFill>
                <a:latin typeface="Arial"/>
                <a:cs typeface="Arial"/>
              </a:rPr>
              <a:t> </a:t>
            </a:r>
            <a:r>
              <a:rPr sz="2400" spc="-25" dirty="0">
                <a:solidFill>
                  <a:srgbClr val="3333CC"/>
                </a:solidFill>
                <a:latin typeface="Arial"/>
                <a:cs typeface="Arial"/>
              </a:rPr>
              <a:t>Robustness</a:t>
            </a:r>
            <a:endParaRPr lang="en-US" sz="2400" spc="-25" dirty="0">
              <a:solidFill>
                <a:srgbClr val="3333CC"/>
              </a:solidFill>
              <a:latin typeface="Arial"/>
              <a:cs typeface="Arial"/>
            </a:endParaRP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Semi-supervised learning</a:t>
            </a:r>
            <a:endParaRPr lang="en-US" sz="2400" dirty="0">
              <a:solidFill>
                <a:srgbClr val="000000"/>
              </a:solidFill>
              <a:latin typeface="Arial" panose="020B0604020202020204" pitchFamily="34" charset="0"/>
            </a:endParaRP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Multi-task learning</a:t>
            </a:r>
            <a:endParaRPr lang="en-US" sz="2400" dirty="0">
              <a:solidFill>
                <a:srgbClr val="000000"/>
              </a:solidFill>
              <a:latin typeface="Arial" panose="020B0604020202020204" pitchFamily="34" charset="0"/>
            </a:endParaRP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Early Stopping</a:t>
            </a:r>
            <a:endParaRPr lang="en-US" sz="2400" dirty="0">
              <a:solidFill>
                <a:srgbClr val="000000"/>
              </a:solidFill>
              <a:latin typeface="Arial" panose="020B0604020202020204" pitchFamily="34" charset="0"/>
            </a:endParaRP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Parameter tying and parameter sharing</a:t>
            </a: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Sparse representations</a:t>
            </a:r>
            <a:endParaRPr lang="en-US" sz="2400" dirty="0">
              <a:solidFill>
                <a:srgbClr val="000000"/>
              </a:solidFill>
              <a:latin typeface="Arial" panose="020B0604020202020204" pitchFamily="34" charset="0"/>
            </a:endParaRP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Bagging and other ensemble methods  </a:t>
            </a: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Dropout</a:t>
            </a:r>
            <a:endParaRPr lang="en-US" sz="2400" dirty="0">
              <a:solidFill>
                <a:srgbClr val="000000"/>
              </a:solidFill>
              <a:latin typeface="Arial" panose="020B0604020202020204" pitchFamily="34" charset="0"/>
            </a:endParaRP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Adversarial training</a:t>
            </a:r>
          </a:p>
          <a:p>
            <a:pPr marL="534035" indent="-508634">
              <a:lnSpc>
                <a:spcPct val="100000"/>
              </a:lnSpc>
              <a:spcBef>
                <a:spcPts val="675"/>
              </a:spcBef>
              <a:buAutoNum type="arabicPeriod" startAt="2"/>
              <a:tabLst>
                <a:tab pos="533400" algn="l"/>
                <a:tab pos="534035" algn="l"/>
              </a:tabLst>
            </a:pPr>
            <a:r>
              <a:rPr lang="en-US" sz="2400" dirty="0">
                <a:solidFill>
                  <a:srgbClr val="3333CC"/>
                </a:solidFill>
                <a:latin typeface="Arial" panose="020B0604020202020204" pitchFamily="34" charset="0"/>
              </a:rPr>
              <a:t>Tangent methods</a:t>
            </a:r>
            <a:endParaRPr lang="en-US" sz="2400" dirty="0">
              <a:solidFill>
                <a:srgbClr val="000000"/>
              </a:solidFill>
              <a:latin typeface="Arial" panose="020B0604020202020204" pitchFamily="34" charset="0"/>
            </a:endParaRPr>
          </a:p>
          <a:p>
            <a:pPr marL="534035" indent="-508634">
              <a:lnSpc>
                <a:spcPct val="100000"/>
              </a:lnSpc>
              <a:spcBef>
                <a:spcPts val="675"/>
              </a:spcBef>
              <a:buAutoNum type="arabicPeriod" startAt="2"/>
              <a:tabLst>
                <a:tab pos="533400" algn="l"/>
                <a:tab pos="534035" algn="l"/>
              </a:tabLst>
            </a:pPr>
            <a:endParaRPr sz="3200" dirty="0">
              <a:latin typeface="Arial"/>
              <a:cs typeface="Arial"/>
            </a:endParaRPr>
          </a:p>
        </p:txBody>
      </p:sp>
    </p:spTree>
    <p:extLst>
      <p:ext uri="{BB962C8B-B14F-4D97-AF65-F5344CB8AC3E}">
        <p14:creationId xmlns:p14="http://schemas.microsoft.com/office/powerpoint/2010/main" val="26443346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662132" y="465581"/>
            <a:ext cx="8093881" cy="736099"/>
          </a:xfrm>
          <a:prstGeom prst="rect">
            <a:avLst/>
          </a:prstGeom>
        </p:spPr>
        <p:txBody>
          <a:bodyPr vert="horz" wrap="square" lIns="0" tIns="12700" rIns="0" bIns="0" rtlCol="0">
            <a:spAutoFit/>
          </a:bodyPr>
          <a:lstStyle/>
          <a:p>
            <a:pPr marL="12700">
              <a:lnSpc>
                <a:spcPct val="100000"/>
              </a:lnSpc>
              <a:spcBef>
                <a:spcPts val="100"/>
              </a:spcBef>
            </a:pPr>
            <a:r>
              <a:rPr sz="4700" spc="-5" dirty="0"/>
              <a:t>How </a:t>
            </a:r>
            <a:r>
              <a:rPr sz="4700" dirty="0">
                <a:solidFill>
                  <a:srgbClr val="000000"/>
                </a:solidFill>
                <a:latin typeface="Times New Roman"/>
                <a:cs typeface="Times New Roman"/>
              </a:rPr>
              <a:t>α</a:t>
            </a:r>
            <a:r>
              <a:rPr lang="en-US" sz="4700" dirty="0">
                <a:solidFill>
                  <a:srgbClr val="000000"/>
                </a:solidFill>
                <a:latin typeface="Times New Roman"/>
                <a:cs typeface="Times New Roman"/>
              </a:rPr>
              <a:t> </a:t>
            </a:r>
            <a:r>
              <a:rPr lang="en-US" sz="4700" spc="-5" dirty="0"/>
              <a:t>In</a:t>
            </a:r>
            <a:r>
              <a:rPr sz="4700" spc="-5" dirty="0"/>
              <a:t>fluences</a:t>
            </a:r>
            <a:r>
              <a:rPr sz="4700" spc="45" dirty="0"/>
              <a:t> </a:t>
            </a:r>
            <a:r>
              <a:rPr lang="en-US" sz="4700" spc="-10" dirty="0"/>
              <a:t>W</a:t>
            </a:r>
            <a:r>
              <a:rPr sz="4700" spc="-10" dirty="0"/>
              <a:t>eights</a:t>
            </a:r>
            <a:endParaRPr sz="4700" dirty="0">
              <a:latin typeface="Times New Roman"/>
              <a:cs typeface="Times New Roman"/>
            </a:endParaRPr>
          </a:p>
        </p:txBody>
      </p:sp>
      <p:sp>
        <p:nvSpPr>
          <p:cNvPr id="4" name="object 4"/>
          <p:cNvSpPr txBox="1"/>
          <p:nvPr/>
        </p:nvSpPr>
        <p:spPr>
          <a:xfrm>
            <a:off x="224663" y="1366401"/>
            <a:ext cx="9531350" cy="5564505"/>
          </a:xfrm>
          <a:prstGeom prst="rect">
            <a:avLst/>
          </a:prstGeom>
        </p:spPr>
        <p:txBody>
          <a:bodyPr vert="horz" wrap="square" lIns="0" tIns="114935" rIns="0" bIns="0" rtlCol="0">
            <a:spAutoFit/>
          </a:bodyPr>
          <a:lstStyle/>
          <a:p>
            <a:pPr marL="391160" indent="-365760">
              <a:lnSpc>
                <a:spcPct val="100000"/>
              </a:lnSpc>
              <a:spcBef>
                <a:spcPts val="905"/>
              </a:spcBef>
              <a:buChar char="•"/>
              <a:tabLst>
                <a:tab pos="390525" algn="l"/>
                <a:tab pos="391160" algn="l"/>
              </a:tabLst>
            </a:pPr>
            <a:r>
              <a:rPr sz="3400" dirty="0">
                <a:solidFill>
                  <a:srgbClr val="3333CC"/>
                </a:solidFill>
                <a:latin typeface="Arial"/>
                <a:cs typeface="Arial"/>
              </a:rPr>
              <a:t>If </a:t>
            </a:r>
            <a:r>
              <a:rPr sz="3400" dirty="0">
                <a:latin typeface="Times New Roman"/>
                <a:cs typeface="Times New Roman"/>
              </a:rPr>
              <a:t>Ω </a:t>
            </a:r>
            <a:r>
              <a:rPr sz="3400" dirty="0">
                <a:solidFill>
                  <a:srgbClr val="3333CC"/>
                </a:solidFill>
                <a:latin typeface="Arial"/>
                <a:cs typeface="Arial"/>
              </a:rPr>
              <a:t>is </a:t>
            </a:r>
            <a:r>
              <a:rPr sz="3400" i="1" spc="290" dirty="0">
                <a:latin typeface="Calibri"/>
                <a:cs typeface="Calibri"/>
              </a:rPr>
              <a:t>L</a:t>
            </a:r>
            <a:r>
              <a:rPr sz="3450" spc="434" baseline="24154" dirty="0">
                <a:latin typeface="Cambria"/>
                <a:cs typeface="Cambria"/>
              </a:rPr>
              <a:t>2</a:t>
            </a:r>
            <a:r>
              <a:rPr sz="3450" spc="780" baseline="24154" dirty="0">
                <a:latin typeface="Cambria"/>
                <a:cs typeface="Cambria"/>
              </a:rPr>
              <a:t> </a:t>
            </a:r>
            <a:r>
              <a:rPr sz="3400" spc="-5" dirty="0">
                <a:solidFill>
                  <a:srgbClr val="3333CC"/>
                </a:solidFill>
                <a:latin typeface="Arial"/>
                <a:cs typeface="Arial"/>
              </a:rPr>
              <a:t>norm</a:t>
            </a:r>
            <a:endParaRPr sz="3400">
              <a:latin typeface="Arial"/>
              <a:cs typeface="Arial"/>
            </a:endParaRPr>
          </a:p>
          <a:p>
            <a:pPr marL="817880" lvl="1" indent="-304800">
              <a:lnSpc>
                <a:spcPct val="100000"/>
              </a:lnSpc>
              <a:spcBef>
                <a:spcPts val="710"/>
              </a:spcBef>
              <a:buChar char="–"/>
              <a:tabLst>
                <a:tab pos="817880" algn="l"/>
              </a:tabLst>
            </a:pPr>
            <a:r>
              <a:rPr sz="3000" spc="-10" dirty="0">
                <a:solidFill>
                  <a:srgbClr val="336600"/>
                </a:solidFill>
                <a:latin typeface="Arial"/>
                <a:cs typeface="Arial"/>
              </a:rPr>
              <a:t>weights </a:t>
            </a:r>
            <a:r>
              <a:rPr sz="3000" spc="-5" dirty="0">
                <a:solidFill>
                  <a:srgbClr val="336600"/>
                </a:solidFill>
                <a:latin typeface="Arial"/>
                <a:cs typeface="Arial"/>
              </a:rPr>
              <a:t>are then constrained to lie in an </a:t>
            </a:r>
            <a:r>
              <a:rPr sz="3000" spc="70" dirty="0">
                <a:latin typeface="Cambria"/>
                <a:cs typeface="Cambria"/>
              </a:rPr>
              <a:t>L</a:t>
            </a:r>
            <a:r>
              <a:rPr sz="3000" spc="104" baseline="25000" dirty="0">
                <a:latin typeface="Cambria"/>
                <a:cs typeface="Cambria"/>
              </a:rPr>
              <a:t>2</a:t>
            </a:r>
            <a:r>
              <a:rPr sz="3000" spc="457" baseline="25000" dirty="0">
                <a:latin typeface="Cambria"/>
                <a:cs typeface="Cambria"/>
              </a:rPr>
              <a:t> </a:t>
            </a:r>
            <a:r>
              <a:rPr sz="3000" spc="-5" dirty="0">
                <a:solidFill>
                  <a:srgbClr val="336600"/>
                </a:solidFill>
                <a:latin typeface="Arial"/>
                <a:cs typeface="Arial"/>
              </a:rPr>
              <a:t>ball</a:t>
            </a:r>
            <a:endParaRPr sz="3000">
              <a:latin typeface="Arial"/>
              <a:cs typeface="Arial"/>
            </a:endParaRPr>
          </a:p>
          <a:p>
            <a:pPr marL="391160" indent="-365760">
              <a:lnSpc>
                <a:spcPct val="100000"/>
              </a:lnSpc>
              <a:spcBef>
                <a:spcPts val="800"/>
              </a:spcBef>
              <a:buChar char="•"/>
              <a:tabLst>
                <a:tab pos="390525" algn="l"/>
                <a:tab pos="391160" algn="l"/>
              </a:tabLst>
            </a:pPr>
            <a:r>
              <a:rPr sz="3400" dirty="0">
                <a:solidFill>
                  <a:srgbClr val="3333CC"/>
                </a:solidFill>
                <a:latin typeface="Arial"/>
                <a:cs typeface="Arial"/>
              </a:rPr>
              <a:t>If </a:t>
            </a:r>
            <a:r>
              <a:rPr sz="3400" dirty="0">
                <a:latin typeface="Times New Roman"/>
                <a:cs typeface="Times New Roman"/>
              </a:rPr>
              <a:t>Ω </a:t>
            </a:r>
            <a:r>
              <a:rPr sz="3400" dirty="0">
                <a:solidFill>
                  <a:srgbClr val="3333CC"/>
                </a:solidFill>
                <a:latin typeface="Arial"/>
                <a:cs typeface="Arial"/>
              </a:rPr>
              <a:t>is the </a:t>
            </a:r>
            <a:r>
              <a:rPr sz="3400" i="1" spc="290" dirty="0">
                <a:latin typeface="Calibri"/>
                <a:cs typeface="Calibri"/>
              </a:rPr>
              <a:t>L</a:t>
            </a:r>
            <a:r>
              <a:rPr sz="3450" spc="434" baseline="24154" dirty="0">
                <a:latin typeface="Cambria"/>
                <a:cs typeface="Cambria"/>
              </a:rPr>
              <a:t>1</a:t>
            </a:r>
            <a:r>
              <a:rPr sz="3450" spc="780" baseline="24154" dirty="0">
                <a:latin typeface="Cambria"/>
                <a:cs typeface="Cambria"/>
              </a:rPr>
              <a:t> </a:t>
            </a:r>
            <a:r>
              <a:rPr sz="3400" spc="-5" dirty="0">
                <a:solidFill>
                  <a:srgbClr val="3333CC"/>
                </a:solidFill>
                <a:latin typeface="Arial"/>
                <a:cs typeface="Arial"/>
              </a:rPr>
              <a:t>norm</a:t>
            </a:r>
            <a:endParaRPr sz="3400">
              <a:latin typeface="Arial"/>
              <a:cs typeface="Arial"/>
            </a:endParaRPr>
          </a:p>
          <a:p>
            <a:pPr marL="817880" lvl="1" indent="-304800">
              <a:lnSpc>
                <a:spcPts val="3550"/>
              </a:lnSpc>
              <a:spcBef>
                <a:spcPts val="835"/>
              </a:spcBef>
              <a:buChar char="–"/>
              <a:tabLst>
                <a:tab pos="817880" algn="l"/>
              </a:tabLst>
            </a:pPr>
            <a:r>
              <a:rPr sz="3000" spc="-10" dirty="0">
                <a:solidFill>
                  <a:srgbClr val="336600"/>
                </a:solidFill>
                <a:latin typeface="Arial"/>
                <a:cs typeface="Arial"/>
              </a:rPr>
              <a:t>Weights </a:t>
            </a:r>
            <a:r>
              <a:rPr sz="3000" spc="-5" dirty="0">
                <a:solidFill>
                  <a:srgbClr val="336600"/>
                </a:solidFill>
                <a:latin typeface="Arial"/>
                <a:cs typeface="Arial"/>
              </a:rPr>
              <a:t>are </a:t>
            </a:r>
            <a:r>
              <a:rPr sz="3000" spc="-10" dirty="0">
                <a:solidFill>
                  <a:srgbClr val="336600"/>
                </a:solidFill>
                <a:latin typeface="Arial"/>
                <a:cs typeface="Arial"/>
              </a:rPr>
              <a:t>constrained </a:t>
            </a:r>
            <a:r>
              <a:rPr sz="3000" spc="-5" dirty="0">
                <a:solidFill>
                  <a:srgbClr val="336600"/>
                </a:solidFill>
                <a:latin typeface="Arial"/>
                <a:cs typeface="Arial"/>
              </a:rPr>
              <a:t>to lie in </a:t>
            </a:r>
            <a:r>
              <a:rPr sz="3000" dirty="0">
                <a:solidFill>
                  <a:srgbClr val="336600"/>
                </a:solidFill>
                <a:latin typeface="Arial"/>
                <a:cs typeface="Arial"/>
              </a:rPr>
              <a:t>a </a:t>
            </a:r>
            <a:r>
              <a:rPr sz="3000" spc="-5" dirty="0">
                <a:solidFill>
                  <a:srgbClr val="336600"/>
                </a:solidFill>
                <a:latin typeface="Arial"/>
                <a:cs typeface="Arial"/>
              </a:rPr>
              <a:t>region of</a:t>
            </a:r>
            <a:r>
              <a:rPr sz="3000" spc="-30" dirty="0">
                <a:solidFill>
                  <a:srgbClr val="336600"/>
                </a:solidFill>
                <a:latin typeface="Arial"/>
                <a:cs typeface="Arial"/>
              </a:rPr>
              <a:t> </a:t>
            </a:r>
            <a:r>
              <a:rPr sz="3000" spc="-10" dirty="0">
                <a:solidFill>
                  <a:srgbClr val="336600"/>
                </a:solidFill>
                <a:latin typeface="Arial"/>
                <a:cs typeface="Arial"/>
              </a:rPr>
              <a:t>limited</a:t>
            </a:r>
            <a:endParaRPr sz="3000">
              <a:latin typeface="Arial"/>
              <a:cs typeface="Arial"/>
            </a:endParaRPr>
          </a:p>
          <a:p>
            <a:pPr marL="817880">
              <a:lnSpc>
                <a:spcPts val="3550"/>
              </a:lnSpc>
            </a:pPr>
            <a:r>
              <a:rPr sz="3000" i="1" spc="245" dirty="0">
                <a:latin typeface="Calibri"/>
                <a:cs typeface="Calibri"/>
              </a:rPr>
              <a:t>L</a:t>
            </a:r>
            <a:r>
              <a:rPr sz="3000" spc="367" baseline="25000" dirty="0">
                <a:latin typeface="Cambria"/>
                <a:cs typeface="Cambria"/>
              </a:rPr>
              <a:t>1</a:t>
            </a:r>
            <a:r>
              <a:rPr sz="3000" spc="569" baseline="25000" dirty="0">
                <a:latin typeface="Cambria"/>
                <a:cs typeface="Cambria"/>
              </a:rPr>
              <a:t> </a:t>
            </a:r>
            <a:r>
              <a:rPr sz="3000" spc="-5" dirty="0">
                <a:solidFill>
                  <a:srgbClr val="336600"/>
                </a:solidFill>
                <a:latin typeface="Arial"/>
                <a:cs typeface="Arial"/>
              </a:rPr>
              <a:t>norm</a:t>
            </a:r>
            <a:endParaRPr sz="3000">
              <a:latin typeface="Arial"/>
              <a:cs typeface="Arial"/>
            </a:endParaRPr>
          </a:p>
          <a:p>
            <a:pPr marL="390525" marR="17780" indent="-365760">
              <a:lnSpc>
                <a:spcPct val="100400"/>
              </a:lnSpc>
              <a:spcBef>
                <a:spcPts val="880"/>
              </a:spcBef>
              <a:buChar char="•"/>
              <a:tabLst>
                <a:tab pos="390525" algn="l"/>
                <a:tab pos="391160" algn="l"/>
              </a:tabLst>
            </a:pPr>
            <a:r>
              <a:rPr sz="3400" dirty="0">
                <a:solidFill>
                  <a:srgbClr val="3333CC"/>
                </a:solidFill>
                <a:latin typeface="Arial"/>
                <a:cs typeface="Arial"/>
              </a:rPr>
              <a:t>Usually </a:t>
            </a:r>
            <a:r>
              <a:rPr sz="3400" spc="5" dirty="0">
                <a:solidFill>
                  <a:srgbClr val="3333CC"/>
                </a:solidFill>
                <a:latin typeface="Arial"/>
                <a:cs typeface="Arial"/>
              </a:rPr>
              <a:t>we </a:t>
            </a:r>
            <a:r>
              <a:rPr sz="3400" dirty="0">
                <a:solidFill>
                  <a:srgbClr val="3333CC"/>
                </a:solidFill>
                <a:latin typeface="Arial"/>
                <a:cs typeface="Arial"/>
              </a:rPr>
              <a:t>do not know size of constraint  region that </a:t>
            </a:r>
            <a:r>
              <a:rPr sz="3400" spc="5" dirty="0">
                <a:solidFill>
                  <a:srgbClr val="3333CC"/>
                </a:solidFill>
                <a:latin typeface="Arial"/>
                <a:cs typeface="Arial"/>
              </a:rPr>
              <a:t>we </a:t>
            </a:r>
            <a:r>
              <a:rPr sz="3400" dirty="0">
                <a:solidFill>
                  <a:srgbClr val="3333CC"/>
                </a:solidFill>
                <a:latin typeface="Arial"/>
                <a:cs typeface="Arial"/>
              </a:rPr>
              <a:t>impose by using weight decay  with coefficient </a:t>
            </a:r>
            <a:r>
              <a:rPr sz="3400" dirty="0">
                <a:latin typeface="Times New Roman"/>
                <a:cs typeface="Times New Roman"/>
              </a:rPr>
              <a:t>α* </a:t>
            </a:r>
            <a:r>
              <a:rPr sz="3400" dirty="0">
                <a:solidFill>
                  <a:srgbClr val="3333CC"/>
                </a:solidFill>
                <a:latin typeface="Arial"/>
                <a:cs typeface="Arial"/>
              </a:rPr>
              <a:t>because the value of </a:t>
            </a:r>
            <a:r>
              <a:rPr sz="3400" dirty="0">
                <a:latin typeface="Times New Roman"/>
                <a:cs typeface="Times New Roman"/>
              </a:rPr>
              <a:t>α* </a:t>
            </a:r>
            <a:r>
              <a:rPr sz="3400" dirty="0">
                <a:solidFill>
                  <a:srgbClr val="3333CC"/>
                </a:solidFill>
                <a:latin typeface="Arial"/>
                <a:cs typeface="Arial"/>
              </a:rPr>
              <a:t>does  not directly tell us the value of</a:t>
            </a:r>
            <a:r>
              <a:rPr sz="3400" spc="10" dirty="0">
                <a:solidFill>
                  <a:srgbClr val="3333CC"/>
                </a:solidFill>
                <a:latin typeface="Arial"/>
                <a:cs typeface="Arial"/>
              </a:rPr>
              <a:t> </a:t>
            </a:r>
            <a:r>
              <a:rPr sz="3400" i="1" spc="15" dirty="0">
                <a:latin typeface="Calibri"/>
                <a:cs typeface="Calibri"/>
              </a:rPr>
              <a:t>k</a:t>
            </a:r>
            <a:endParaRPr sz="3400">
              <a:latin typeface="Calibri"/>
              <a:cs typeface="Calibri"/>
            </a:endParaRPr>
          </a:p>
          <a:p>
            <a:pPr marL="817880" lvl="1" indent="-304800">
              <a:lnSpc>
                <a:spcPct val="100000"/>
              </a:lnSpc>
              <a:spcBef>
                <a:spcPts val="735"/>
              </a:spcBef>
              <a:buChar char="–"/>
              <a:tabLst>
                <a:tab pos="817880" algn="l"/>
              </a:tabLst>
            </a:pPr>
            <a:r>
              <a:rPr sz="3000" spc="-5" dirty="0">
                <a:solidFill>
                  <a:srgbClr val="336600"/>
                </a:solidFill>
                <a:latin typeface="Arial"/>
                <a:cs typeface="Arial"/>
              </a:rPr>
              <a:t>Larger </a:t>
            </a:r>
            <a:r>
              <a:rPr sz="3000" dirty="0">
                <a:latin typeface="Times New Roman"/>
                <a:cs typeface="Times New Roman"/>
              </a:rPr>
              <a:t>α </a:t>
            </a:r>
            <a:r>
              <a:rPr sz="3000" spc="-5" dirty="0">
                <a:solidFill>
                  <a:srgbClr val="336600"/>
                </a:solidFill>
                <a:latin typeface="Arial"/>
                <a:cs typeface="Arial"/>
              </a:rPr>
              <a:t>will result in </a:t>
            </a:r>
            <a:r>
              <a:rPr sz="3000" spc="-10" dirty="0">
                <a:solidFill>
                  <a:srgbClr val="336600"/>
                </a:solidFill>
                <a:latin typeface="Arial"/>
                <a:cs typeface="Arial"/>
              </a:rPr>
              <a:t>smaller </a:t>
            </a:r>
            <a:r>
              <a:rPr sz="3000" spc="-5" dirty="0">
                <a:solidFill>
                  <a:srgbClr val="336600"/>
                </a:solidFill>
                <a:latin typeface="Arial"/>
                <a:cs typeface="Arial"/>
              </a:rPr>
              <a:t>constraint</a:t>
            </a:r>
            <a:r>
              <a:rPr sz="3000" spc="5" dirty="0">
                <a:solidFill>
                  <a:srgbClr val="336600"/>
                </a:solidFill>
                <a:latin typeface="Arial"/>
                <a:cs typeface="Arial"/>
              </a:rPr>
              <a:t> </a:t>
            </a:r>
            <a:r>
              <a:rPr sz="3000" dirty="0">
                <a:solidFill>
                  <a:srgbClr val="336600"/>
                </a:solidFill>
                <a:latin typeface="Arial"/>
                <a:cs typeface="Arial"/>
              </a:rPr>
              <a:t>region</a:t>
            </a:r>
            <a:endParaRPr sz="3000">
              <a:latin typeface="Arial"/>
              <a:cs typeface="Arial"/>
            </a:endParaRPr>
          </a:p>
        </p:txBody>
      </p:sp>
      <p:sp>
        <p:nvSpPr>
          <p:cNvPr id="5" name="object 5"/>
          <p:cNvSpPr txBox="1"/>
          <p:nvPr/>
        </p:nvSpPr>
        <p:spPr>
          <a:xfrm>
            <a:off x="725043" y="6993890"/>
            <a:ext cx="7988300"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336600"/>
                </a:solidFill>
                <a:latin typeface="Arial"/>
                <a:cs typeface="Arial"/>
              </a:rPr>
              <a:t>– </a:t>
            </a:r>
            <a:r>
              <a:rPr sz="3000" spc="-5" dirty="0">
                <a:solidFill>
                  <a:srgbClr val="336600"/>
                </a:solidFill>
                <a:latin typeface="Arial"/>
                <a:cs typeface="Arial"/>
              </a:rPr>
              <a:t>Smaller </a:t>
            </a:r>
            <a:r>
              <a:rPr sz="3000" dirty="0">
                <a:latin typeface="Times New Roman"/>
                <a:cs typeface="Times New Roman"/>
              </a:rPr>
              <a:t>α </a:t>
            </a:r>
            <a:r>
              <a:rPr sz="3000" spc="-5" dirty="0">
                <a:solidFill>
                  <a:srgbClr val="336600"/>
                </a:solidFill>
                <a:latin typeface="Arial"/>
                <a:cs typeface="Arial"/>
              </a:rPr>
              <a:t>will result in larger constraint</a:t>
            </a:r>
            <a:r>
              <a:rPr sz="3000" spc="-155" dirty="0">
                <a:solidFill>
                  <a:srgbClr val="336600"/>
                </a:solidFill>
                <a:latin typeface="Arial"/>
                <a:cs typeface="Arial"/>
              </a:rPr>
              <a:t> </a:t>
            </a:r>
            <a:r>
              <a:rPr sz="3000" dirty="0">
                <a:solidFill>
                  <a:srgbClr val="336600"/>
                </a:solidFill>
                <a:latin typeface="Arial"/>
                <a:cs typeface="Arial"/>
              </a:rPr>
              <a:t>region</a:t>
            </a:r>
            <a:endParaRPr sz="3000">
              <a:latin typeface="Arial"/>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603500" y="457200"/>
            <a:ext cx="6042534" cy="736099"/>
          </a:xfrm>
          <a:prstGeom prst="rect">
            <a:avLst/>
          </a:prstGeom>
        </p:spPr>
        <p:txBody>
          <a:bodyPr vert="horz" wrap="square" lIns="0" tIns="12700" rIns="0" bIns="0" rtlCol="0">
            <a:spAutoFit/>
          </a:bodyPr>
          <a:lstStyle/>
          <a:p>
            <a:pPr marL="12700">
              <a:lnSpc>
                <a:spcPct val="100000"/>
              </a:lnSpc>
              <a:spcBef>
                <a:spcPts val="100"/>
              </a:spcBef>
            </a:pPr>
            <a:r>
              <a:rPr sz="4700" spc="-10" dirty="0"/>
              <a:t>Reprojection</a:t>
            </a:r>
            <a:r>
              <a:rPr lang="en-US" sz="4700" spc="-10" dirty="0"/>
              <a:t> of SGD </a:t>
            </a:r>
            <a:endParaRPr sz="4700" dirty="0"/>
          </a:p>
        </p:txBody>
      </p:sp>
      <p:sp>
        <p:nvSpPr>
          <p:cNvPr id="4" name="object 4"/>
          <p:cNvSpPr txBox="1"/>
          <p:nvPr/>
        </p:nvSpPr>
        <p:spPr>
          <a:xfrm>
            <a:off x="237363" y="1386585"/>
            <a:ext cx="10138537" cy="5760167"/>
          </a:xfrm>
          <a:prstGeom prst="rect">
            <a:avLst/>
          </a:prstGeom>
        </p:spPr>
        <p:txBody>
          <a:bodyPr vert="horz" wrap="square" lIns="0" tIns="9525" rIns="0" bIns="0" rtlCol="0">
            <a:spAutoFit/>
          </a:bodyPr>
          <a:lstStyle/>
          <a:p>
            <a:pPr marL="377825" marR="1610360" indent="-365760">
              <a:lnSpc>
                <a:spcPct val="100600"/>
              </a:lnSpc>
              <a:spcBef>
                <a:spcPts val="75"/>
              </a:spcBef>
              <a:buChar char="•"/>
              <a:tabLst>
                <a:tab pos="377825" algn="l"/>
                <a:tab pos="378460" algn="l"/>
              </a:tabLst>
            </a:pPr>
            <a:r>
              <a:rPr lang="en-US" sz="3400" dirty="0">
                <a:solidFill>
                  <a:srgbClr val="3333CC"/>
                </a:solidFill>
                <a:latin typeface="Arial"/>
                <a:cs typeface="Arial"/>
              </a:rPr>
              <a:t>U</a:t>
            </a:r>
            <a:r>
              <a:rPr sz="3400" dirty="0">
                <a:solidFill>
                  <a:srgbClr val="3333CC"/>
                </a:solidFill>
                <a:latin typeface="Arial"/>
                <a:cs typeface="Arial"/>
              </a:rPr>
              <a:t>se</a:t>
            </a:r>
            <a:r>
              <a:rPr lang="en-US" sz="3400" dirty="0">
                <a:solidFill>
                  <a:srgbClr val="3333CC"/>
                </a:solidFill>
                <a:latin typeface="Arial"/>
                <a:cs typeface="Arial"/>
              </a:rPr>
              <a:t>s</a:t>
            </a:r>
            <a:r>
              <a:rPr sz="3400" dirty="0">
                <a:solidFill>
                  <a:srgbClr val="3333CC"/>
                </a:solidFill>
                <a:latin typeface="Arial"/>
                <a:cs typeface="Arial"/>
              </a:rPr>
              <a:t> explicit  constraints</a:t>
            </a:r>
            <a:r>
              <a:rPr lang="en-US" sz="3400" dirty="0">
                <a:solidFill>
                  <a:srgbClr val="3333CC"/>
                </a:solidFill>
                <a:latin typeface="Arial"/>
                <a:cs typeface="Arial"/>
              </a:rPr>
              <a:t> </a:t>
            </a:r>
            <a:r>
              <a:rPr sz="3400" dirty="0">
                <a:solidFill>
                  <a:srgbClr val="3333CC"/>
                </a:solidFill>
                <a:latin typeface="Arial"/>
                <a:cs typeface="Arial"/>
              </a:rPr>
              <a:t>rather than</a:t>
            </a:r>
            <a:r>
              <a:rPr lang="en-US" sz="3400" spc="-15" dirty="0">
                <a:solidFill>
                  <a:srgbClr val="3333CC"/>
                </a:solidFill>
                <a:latin typeface="Arial"/>
                <a:cs typeface="Arial"/>
              </a:rPr>
              <a:t> </a:t>
            </a:r>
            <a:r>
              <a:rPr sz="3400" dirty="0">
                <a:solidFill>
                  <a:srgbClr val="3333CC"/>
                </a:solidFill>
                <a:latin typeface="Arial"/>
                <a:cs typeface="Arial"/>
              </a:rPr>
              <a:t>penalties</a:t>
            </a:r>
            <a:endParaRPr sz="3400" dirty="0">
              <a:latin typeface="Arial"/>
              <a:cs typeface="Arial"/>
            </a:endParaRPr>
          </a:p>
          <a:p>
            <a:pPr marL="805180" marR="78740" lvl="1" indent="-304800">
              <a:lnSpc>
                <a:spcPct val="100000"/>
              </a:lnSpc>
              <a:spcBef>
                <a:spcPts val="735"/>
              </a:spcBef>
              <a:buChar char="–"/>
              <a:tabLst>
                <a:tab pos="805180" algn="l"/>
              </a:tabLst>
            </a:pPr>
            <a:r>
              <a:rPr lang="en-US" sz="3000" spc="-10" dirty="0">
                <a:solidFill>
                  <a:srgbClr val="336600"/>
                </a:solidFill>
                <a:latin typeface="Arial"/>
                <a:cs typeface="Arial"/>
              </a:rPr>
              <a:t>M</a:t>
            </a:r>
            <a:r>
              <a:rPr sz="3000" spc="-10" dirty="0">
                <a:solidFill>
                  <a:srgbClr val="336600"/>
                </a:solidFill>
                <a:latin typeface="Arial"/>
                <a:cs typeface="Arial"/>
              </a:rPr>
              <a:t>odify </a:t>
            </a:r>
            <a:r>
              <a:rPr sz="3000" spc="-15" dirty="0">
                <a:solidFill>
                  <a:srgbClr val="336600"/>
                </a:solidFill>
                <a:latin typeface="Arial"/>
                <a:cs typeface="Arial"/>
              </a:rPr>
              <a:t>SGD </a:t>
            </a:r>
            <a:r>
              <a:rPr sz="3000" spc="-5" dirty="0">
                <a:solidFill>
                  <a:srgbClr val="336600"/>
                </a:solidFill>
                <a:latin typeface="Arial"/>
                <a:cs typeface="Arial"/>
              </a:rPr>
              <a:t>to </a:t>
            </a:r>
            <a:r>
              <a:rPr sz="3000" spc="-10" dirty="0">
                <a:solidFill>
                  <a:srgbClr val="336600"/>
                </a:solidFill>
                <a:latin typeface="Arial"/>
                <a:cs typeface="Arial"/>
              </a:rPr>
              <a:t>take </a:t>
            </a:r>
            <a:r>
              <a:rPr sz="3000" dirty="0">
                <a:solidFill>
                  <a:srgbClr val="336600"/>
                </a:solidFill>
                <a:latin typeface="Arial"/>
                <a:cs typeface="Arial"/>
              </a:rPr>
              <a:t>a </a:t>
            </a:r>
            <a:r>
              <a:rPr sz="3000" spc="-10" dirty="0">
                <a:solidFill>
                  <a:srgbClr val="336600"/>
                </a:solidFill>
                <a:latin typeface="Arial"/>
                <a:cs typeface="Arial"/>
              </a:rPr>
              <a:t>step </a:t>
            </a:r>
            <a:r>
              <a:rPr sz="3000" spc="-5" dirty="0">
                <a:solidFill>
                  <a:srgbClr val="336600"/>
                </a:solidFill>
                <a:latin typeface="Arial"/>
                <a:cs typeface="Arial"/>
              </a:rPr>
              <a:t>downhill on </a:t>
            </a:r>
            <a:r>
              <a:rPr sz="3000" i="1" spc="290" dirty="0">
                <a:latin typeface="Cambria"/>
                <a:cs typeface="Cambria"/>
              </a:rPr>
              <a:t>J</a:t>
            </a:r>
            <a:r>
              <a:rPr sz="3000" spc="290" dirty="0">
                <a:latin typeface="Calibri"/>
                <a:cs typeface="Calibri"/>
              </a:rPr>
              <a:t>(</a:t>
            </a:r>
            <a:r>
              <a:rPr sz="3000" spc="290" dirty="0">
                <a:latin typeface="Times New Roman"/>
                <a:cs typeface="Times New Roman"/>
              </a:rPr>
              <a:t>θ</a:t>
            </a:r>
            <a:r>
              <a:rPr sz="3000" spc="290" dirty="0">
                <a:latin typeface="Calibri"/>
                <a:cs typeface="Calibri"/>
              </a:rPr>
              <a:t>) </a:t>
            </a:r>
            <a:r>
              <a:rPr sz="3000" spc="-5" dirty="0">
                <a:solidFill>
                  <a:srgbClr val="336600"/>
                </a:solidFill>
                <a:latin typeface="Arial"/>
                <a:cs typeface="Arial"/>
              </a:rPr>
              <a:t>and then project </a:t>
            </a:r>
            <a:r>
              <a:rPr sz="3000" dirty="0">
                <a:latin typeface="Times New Roman"/>
                <a:cs typeface="Times New Roman"/>
              </a:rPr>
              <a:t>θ </a:t>
            </a:r>
            <a:r>
              <a:rPr sz="3000" spc="-5" dirty="0">
                <a:solidFill>
                  <a:srgbClr val="336600"/>
                </a:solidFill>
                <a:latin typeface="Arial"/>
                <a:cs typeface="Arial"/>
              </a:rPr>
              <a:t>back to the nearest point </a:t>
            </a:r>
            <a:r>
              <a:rPr sz="3000" spc="-10" dirty="0">
                <a:solidFill>
                  <a:srgbClr val="336600"/>
                </a:solidFill>
                <a:latin typeface="Arial"/>
                <a:cs typeface="Arial"/>
              </a:rPr>
              <a:t>that  satisfies</a:t>
            </a:r>
            <a:r>
              <a:rPr sz="3000" spc="-25" dirty="0">
                <a:solidFill>
                  <a:srgbClr val="336600"/>
                </a:solidFill>
                <a:latin typeface="Arial"/>
                <a:cs typeface="Arial"/>
              </a:rPr>
              <a:t> </a:t>
            </a:r>
            <a:r>
              <a:rPr sz="3000" spc="110" dirty="0">
                <a:latin typeface="Times New Roman"/>
                <a:cs typeface="Times New Roman"/>
              </a:rPr>
              <a:t>Ω(θ)</a:t>
            </a:r>
            <a:r>
              <a:rPr sz="3000" spc="110" dirty="0">
                <a:latin typeface="Calibri"/>
                <a:cs typeface="Calibri"/>
              </a:rPr>
              <a:t>&lt;</a:t>
            </a:r>
            <a:r>
              <a:rPr sz="3000" i="1" spc="110" dirty="0">
                <a:latin typeface="Cambria"/>
                <a:cs typeface="Cambria"/>
              </a:rPr>
              <a:t>k</a:t>
            </a:r>
            <a:endParaRPr sz="3000" dirty="0">
              <a:latin typeface="Cambria"/>
              <a:cs typeface="Cambria"/>
            </a:endParaRPr>
          </a:p>
          <a:p>
            <a:pPr marL="805180" marR="5080" lvl="1" indent="-304800">
              <a:lnSpc>
                <a:spcPct val="100000"/>
              </a:lnSpc>
              <a:spcBef>
                <a:spcPts val="695"/>
              </a:spcBef>
              <a:buChar char="–"/>
              <a:tabLst>
                <a:tab pos="805180" algn="l"/>
              </a:tabLst>
            </a:pPr>
            <a:r>
              <a:rPr lang="en-US" sz="3000" spc="-5" dirty="0">
                <a:solidFill>
                  <a:srgbClr val="336600"/>
                </a:solidFill>
                <a:latin typeface="Arial"/>
                <a:cs typeface="Arial"/>
              </a:rPr>
              <a:t>U</a:t>
            </a:r>
            <a:r>
              <a:rPr sz="3000" spc="-5" dirty="0">
                <a:solidFill>
                  <a:srgbClr val="336600"/>
                </a:solidFill>
                <a:latin typeface="Arial"/>
                <a:cs typeface="Arial"/>
              </a:rPr>
              <a:t>seful when we have an idea of what values of </a:t>
            </a:r>
            <a:r>
              <a:rPr sz="3000" spc="-5" dirty="0">
                <a:latin typeface="Arial"/>
                <a:cs typeface="Arial"/>
              </a:rPr>
              <a:t> </a:t>
            </a:r>
            <a:r>
              <a:rPr sz="3000" i="1" spc="-114" dirty="0">
                <a:latin typeface="Cambria"/>
                <a:cs typeface="Cambria"/>
              </a:rPr>
              <a:t>k </a:t>
            </a:r>
            <a:r>
              <a:rPr lang="en-US" sz="3000" i="1" spc="-114" dirty="0">
                <a:latin typeface="Cambria"/>
                <a:cs typeface="Cambria"/>
              </a:rPr>
              <a:t> </a:t>
            </a:r>
            <a:r>
              <a:rPr sz="3000" dirty="0">
                <a:solidFill>
                  <a:srgbClr val="336600"/>
                </a:solidFill>
                <a:latin typeface="Arial"/>
                <a:cs typeface="Arial"/>
              </a:rPr>
              <a:t>is </a:t>
            </a:r>
            <a:r>
              <a:rPr sz="3000" spc="-5" dirty="0">
                <a:solidFill>
                  <a:srgbClr val="336600"/>
                </a:solidFill>
                <a:latin typeface="Arial"/>
                <a:cs typeface="Arial"/>
              </a:rPr>
              <a:t>appropriate and we do not want to spend time  searching for the value of </a:t>
            </a:r>
            <a:r>
              <a:rPr sz="3000" dirty="0">
                <a:latin typeface="Times New Roman"/>
                <a:cs typeface="Times New Roman"/>
              </a:rPr>
              <a:t>α </a:t>
            </a:r>
            <a:r>
              <a:rPr sz="3000" spc="-5" dirty="0">
                <a:solidFill>
                  <a:srgbClr val="336600"/>
                </a:solidFill>
                <a:latin typeface="Arial"/>
                <a:cs typeface="Arial"/>
              </a:rPr>
              <a:t>that corresponds to this </a:t>
            </a:r>
            <a:r>
              <a:rPr sz="3000" spc="-5" dirty="0">
                <a:latin typeface="Arial"/>
                <a:cs typeface="Arial"/>
              </a:rPr>
              <a:t> </a:t>
            </a:r>
            <a:r>
              <a:rPr sz="3000" i="1" spc="-114" dirty="0">
                <a:latin typeface="Cambria"/>
                <a:cs typeface="Cambria"/>
              </a:rPr>
              <a:t>k</a:t>
            </a:r>
            <a:endParaRPr sz="3000" dirty="0">
              <a:latin typeface="Cambria"/>
              <a:cs typeface="Cambria"/>
            </a:endParaRPr>
          </a:p>
          <a:p>
            <a:pPr marL="377825" marR="749935" indent="-377825">
              <a:lnSpc>
                <a:spcPts val="4390"/>
              </a:lnSpc>
              <a:spcBef>
                <a:spcPts val="785"/>
              </a:spcBef>
              <a:buChar char="•"/>
              <a:tabLst>
                <a:tab pos="377825" algn="l"/>
                <a:tab pos="378460" algn="l"/>
              </a:tabLst>
            </a:pPr>
            <a:r>
              <a:rPr sz="3400" dirty="0">
                <a:solidFill>
                  <a:srgbClr val="3333CC"/>
                </a:solidFill>
                <a:latin typeface="Arial"/>
                <a:cs typeface="Arial"/>
              </a:rPr>
              <a:t>Rationale for explicit </a:t>
            </a:r>
            <a:r>
              <a:rPr sz="3400" spc="-5" dirty="0">
                <a:solidFill>
                  <a:srgbClr val="3333CC"/>
                </a:solidFill>
                <a:latin typeface="Arial"/>
                <a:cs typeface="Arial"/>
              </a:rPr>
              <a:t>constraints/</a:t>
            </a:r>
            <a:r>
              <a:rPr lang="en-US" sz="3400" spc="-5" dirty="0">
                <a:solidFill>
                  <a:srgbClr val="3333CC"/>
                </a:solidFill>
                <a:latin typeface="Arial"/>
                <a:cs typeface="Arial"/>
              </a:rPr>
              <a:t>r</a:t>
            </a:r>
            <a:r>
              <a:rPr sz="3400" spc="-5" dirty="0">
                <a:solidFill>
                  <a:srgbClr val="3333CC"/>
                </a:solidFill>
                <a:latin typeface="Arial"/>
                <a:cs typeface="Arial"/>
              </a:rPr>
              <a:t>eprojection </a:t>
            </a:r>
            <a:r>
              <a:rPr sz="3400" spc="-5" dirty="0">
                <a:solidFill>
                  <a:srgbClr val="336600"/>
                </a:solidFill>
                <a:latin typeface="Arial"/>
                <a:cs typeface="Arial"/>
              </a:rPr>
              <a:t> </a:t>
            </a:r>
            <a:endParaRPr lang="en-US" sz="3400" spc="-5" dirty="0">
              <a:solidFill>
                <a:srgbClr val="336600"/>
              </a:solidFill>
              <a:latin typeface="Arial"/>
              <a:cs typeface="Arial"/>
            </a:endParaRPr>
          </a:p>
          <a:p>
            <a:pPr marL="377825" marR="749935" indent="-377825">
              <a:lnSpc>
                <a:spcPts val="4390"/>
              </a:lnSpc>
              <a:spcBef>
                <a:spcPts val="785"/>
              </a:spcBef>
              <a:buChar char="•"/>
              <a:tabLst>
                <a:tab pos="377825" algn="l"/>
                <a:tab pos="378460" algn="l"/>
              </a:tabLst>
            </a:pPr>
            <a:r>
              <a:rPr lang="en-US" sz="3000" spc="-5" dirty="0">
                <a:solidFill>
                  <a:srgbClr val="336600"/>
                </a:solidFill>
                <a:latin typeface="Arial"/>
                <a:cs typeface="Arial"/>
              </a:rPr>
              <a:t> </a:t>
            </a:r>
            <a:r>
              <a:rPr sz="3000" spc="-10" dirty="0">
                <a:solidFill>
                  <a:srgbClr val="336600"/>
                </a:solidFill>
                <a:latin typeface="Arial"/>
                <a:cs typeface="Arial"/>
              </a:rPr>
              <a:t>1.</a:t>
            </a:r>
            <a:r>
              <a:rPr lang="en-US" sz="3000" spc="-10" dirty="0">
                <a:solidFill>
                  <a:srgbClr val="336600"/>
                </a:solidFill>
                <a:latin typeface="Arial"/>
                <a:cs typeface="Arial"/>
              </a:rPr>
              <a:t> Eliminating d</a:t>
            </a:r>
            <a:r>
              <a:rPr sz="3000" spc="-10" dirty="0">
                <a:solidFill>
                  <a:srgbClr val="336600"/>
                </a:solidFill>
                <a:latin typeface="Arial"/>
                <a:cs typeface="Arial"/>
              </a:rPr>
              <a:t>ead</a:t>
            </a:r>
            <a:r>
              <a:rPr sz="3000" spc="-15" dirty="0">
                <a:solidFill>
                  <a:srgbClr val="336600"/>
                </a:solidFill>
                <a:latin typeface="Arial"/>
                <a:cs typeface="Arial"/>
              </a:rPr>
              <a:t> </a:t>
            </a:r>
            <a:r>
              <a:rPr sz="3000" spc="-10" dirty="0">
                <a:solidFill>
                  <a:srgbClr val="336600"/>
                </a:solidFill>
                <a:latin typeface="Arial"/>
                <a:cs typeface="Arial"/>
              </a:rPr>
              <a:t>weights</a:t>
            </a:r>
            <a:endParaRPr sz="3000" dirty="0">
              <a:latin typeface="Arial"/>
              <a:cs typeface="Arial"/>
            </a:endParaRPr>
          </a:p>
          <a:p>
            <a:pPr marL="500380">
              <a:lnSpc>
                <a:spcPts val="3295"/>
              </a:lnSpc>
            </a:pPr>
            <a:r>
              <a:rPr sz="3000" spc="-10" dirty="0">
                <a:solidFill>
                  <a:srgbClr val="336600"/>
                </a:solidFill>
                <a:latin typeface="Arial"/>
                <a:cs typeface="Arial"/>
              </a:rPr>
              <a:t>2.</a:t>
            </a:r>
            <a:r>
              <a:rPr lang="en-US" sz="3000" spc="-10" dirty="0">
                <a:solidFill>
                  <a:srgbClr val="336600"/>
                </a:solidFill>
                <a:latin typeface="Arial"/>
                <a:cs typeface="Arial"/>
              </a:rPr>
              <a:t> </a:t>
            </a:r>
            <a:r>
              <a:rPr sz="3000" spc="-10" dirty="0">
                <a:solidFill>
                  <a:srgbClr val="336600"/>
                </a:solidFill>
                <a:latin typeface="Arial"/>
                <a:cs typeface="Arial"/>
              </a:rPr>
              <a:t>Stability</a:t>
            </a:r>
            <a:endParaRPr sz="3000" dirty="0">
              <a:latin typeface="Arial"/>
              <a:cs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386119" y="745997"/>
            <a:ext cx="8411169" cy="736099"/>
          </a:xfrm>
          <a:prstGeom prst="rect">
            <a:avLst/>
          </a:prstGeom>
        </p:spPr>
        <p:txBody>
          <a:bodyPr vert="horz" wrap="square" lIns="0" tIns="12700" rIns="0" bIns="0" rtlCol="0">
            <a:spAutoFit/>
          </a:bodyPr>
          <a:lstStyle/>
          <a:p>
            <a:pPr marL="12700">
              <a:lnSpc>
                <a:spcPct val="100000"/>
              </a:lnSpc>
              <a:spcBef>
                <a:spcPts val="100"/>
              </a:spcBef>
            </a:pPr>
            <a:r>
              <a:rPr sz="4700" spc="-5" dirty="0"/>
              <a:t>1. Eliminating </a:t>
            </a:r>
            <a:r>
              <a:rPr lang="en-US" sz="4700" spc="-5" dirty="0"/>
              <a:t>D</a:t>
            </a:r>
            <a:r>
              <a:rPr sz="4700" spc="-5" dirty="0"/>
              <a:t>ead</a:t>
            </a:r>
            <a:r>
              <a:rPr sz="4700" spc="-65" dirty="0"/>
              <a:t> </a:t>
            </a:r>
            <a:r>
              <a:rPr lang="en-US" sz="4700" spc="-10" dirty="0"/>
              <a:t>W</a:t>
            </a:r>
            <a:r>
              <a:rPr sz="4700" spc="-10" dirty="0"/>
              <a:t>eights</a:t>
            </a:r>
            <a:endParaRPr sz="4700" dirty="0"/>
          </a:p>
        </p:txBody>
      </p:sp>
      <p:sp>
        <p:nvSpPr>
          <p:cNvPr id="4" name="object 4"/>
          <p:cNvSpPr txBox="1"/>
          <p:nvPr/>
        </p:nvSpPr>
        <p:spPr>
          <a:xfrm>
            <a:off x="237363" y="1956561"/>
            <a:ext cx="9559925" cy="5277086"/>
          </a:xfrm>
          <a:prstGeom prst="rect">
            <a:avLst/>
          </a:prstGeom>
        </p:spPr>
        <p:txBody>
          <a:bodyPr vert="horz" wrap="square" lIns="0" tIns="9525" rIns="0" bIns="0" rtlCol="0">
            <a:spAutoFit/>
          </a:bodyPr>
          <a:lstStyle/>
          <a:p>
            <a:pPr marL="377825" marR="584200" indent="-365760">
              <a:lnSpc>
                <a:spcPct val="100600"/>
              </a:lnSpc>
              <a:spcBef>
                <a:spcPts val="75"/>
              </a:spcBef>
              <a:buChar char="•"/>
              <a:tabLst>
                <a:tab pos="377825" algn="l"/>
                <a:tab pos="378460" algn="l"/>
              </a:tabLst>
            </a:pPr>
            <a:r>
              <a:rPr sz="3400" dirty="0">
                <a:solidFill>
                  <a:srgbClr val="3333CC"/>
                </a:solidFill>
                <a:latin typeface="Arial"/>
                <a:cs typeface="Arial"/>
              </a:rPr>
              <a:t>A reason to use explicit constraints and  reprojection rather than enforcing constraints  with</a:t>
            </a:r>
            <a:r>
              <a:rPr sz="3400" spc="-5" dirty="0">
                <a:solidFill>
                  <a:srgbClr val="3333CC"/>
                </a:solidFill>
                <a:latin typeface="Arial"/>
                <a:cs typeface="Arial"/>
              </a:rPr>
              <a:t> </a:t>
            </a:r>
            <a:r>
              <a:rPr sz="3400" dirty="0">
                <a:solidFill>
                  <a:srgbClr val="3333CC"/>
                </a:solidFill>
                <a:latin typeface="Arial"/>
                <a:cs typeface="Arial"/>
              </a:rPr>
              <a:t>penalties:</a:t>
            </a:r>
            <a:endParaRPr sz="3400" dirty="0">
              <a:latin typeface="Arial"/>
              <a:cs typeface="Arial"/>
            </a:endParaRPr>
          </a:p>
          <a:p>
            <a:pPr marL="805180" marR="1270635" lvl="1" indent="-304800">
              <a:lnSpc>
                <a:spcPct val="98700"/>
              </a:lnSpc>
              <a:spcBef>
                <a:spcPts val="855"/>
              </a:spcBef>
              <a:buChar char="–"/>
              <a:tabLst>
                <a:tab pos="805180" algn="l"/>
              </a:tabLst>
            </a:pPr>
            <a:r>
              <a:rPr sz="3000" spc="-5" dirty="0">
                <a:solidFill>
                  <a:srgbClr val="336600"/>
                </a:solidFill>
                <a:latin typeface="Arial"/>
                <a:cs typeface="Arial"/>
              </a:rPr>
              <a:t>Penalties can </a:t>
            </a:r>
            <a:r>
              <a:rPr sz="3000" spc="-10" dirty="0">
                <a:solidFill>
                  <a:srgbClr val="336600"/>
                </a:solidFill>
                <a:latin typeface="Arial"/>
                <a:cs typeface="Arial"/>
              </a:rPr>
              <a:t>cause nonconvex </a:t>
            </a:r>
            <a:r>
              <a:rPr sz="3000" spc="-5" dirty="0">
                <a:solidFill>
                  <a:srgbClr val="336600"/>
                </a:solidFill>
                <a:latin typeface="Arial"/>
                <a:cs typeface="Arial"/>
              </a:rPr>
              <a:t>optimization  procedures to get </a:t>
            </a:r>
            <a:r>
              <a:rPr sz="3000" spc="-10" dirty="0">
                <a:solidFill>
                  <a:srgbClr val="336600"/>
                </a:solidFill>
                <a:latin typeface="Arial"/>
                <a:cs typeface="Arial"/>
              </a:rPr>
              <a:t>stuck </a:t>
            </a:r>
            <a:r>
              <a:rPr sz="3000" dirty="0">
                <a:solidFill>
                  <a:srgbClr val="336600"/>
                </a:solidFill>
                <a:latin typeface="Arial"/>
                <a:cs typeface="Arial"/>
              </a:rPr>
              <a:t>in </a:t>
            </a:r>
            <a:r>
              <a:rPr sz="3000" spc="-5" dirty="0">
                <a:solidFill>
                  <a:srgbClr val="336600"/>
                </a:solidFill>
                <a:latin typeface="Arial"/>
                <a:cs typeface="Arial"/>
              </a:rPr>
              <a:t>local minima  corresponding to </a:t>
            </a:r>
            <a:r>
              <a:rPr sz="3000" spc="-10" dirty="0">
                <a:solidFill>
                  <a:srgbClr val="336600"/>
                </a:solidFill>
                <a:latin typeface="Arial"/>
                <a:cs typeface="Arial"/>
              </a:rPr>
              <a:t>small</a:t>
            </a:r>
            <a:r>
              <a:rPr sz="3000" spc="-120" dirty="0">
                <a:solidFill>
                  <a:srgbClr val="336600"/>
                </a:solidFill>
                <a:latin typeface="Arial"/>
                <a:cs typeface="Arial"/>
              </a:rPr>
              <a:t> </a:t>
            </a:r>
            <a:r>
              <a:rPr sz="3000" dirty="0">
                <a:latin typeface="Times New Roman"/>
                <a:cs typeface="Times New Roman"/>
              </a:rPr>
              <a:t>θ</a:t>
            </a:r>
          </a:p>
          <a:p>
            <a:pPr marL="1231900" lvl="2" indent="-243840">
              <a:lnSpc>
                <a:spcPct val="100000"/>
              </a:lnSpc>
              <a:spcBef>
                <a:spcPts val="590"/>
              </a:spcBef>
              <a:buChar char="•"/>
              <a:tabLst>
                <a:tab pos="1231900" algn="l"/>
              </a:tabLst>
            </a:pPr>
            <a:r>
              <a:rPr sz="2600" spc="-15" dirty="0">
                <a:solidFill>
                  <a:srgbClr val="660066"/>
                </a:solidFill>
                <a:latin typeface="Arial"/>
                <a:cs typeface="Arial"/>
              </a:rPr>
              <a:t>This </a:t>
            </a:r>
            <a:r>
              <a:rPr lang="en-US" sz="2600" spc="-20" dirty="0">
                <a:solidFill>
                  <a:srgbClr val="660066"/>
                </a:solidFill>
                <a:latin typeface="Arial"/>
                <a:cs typeface="Arial"/>
              </a:rPr>
              <a:t>is similar to </a:t>
            </a:r>
            <a:r>
              <a:rPr sz="2600" spc="-15" dirty="0">
                <a:solidFill>
                  <a:srgbClr val="660066"/>
                </a:solidFill>
                <a:latin typeface="Arial"/>
                <a:cs typeface="Arial"/>
              </a:rPr>
              <a:t>training with </a:t>
            </a:r>
            <a:r>
              <a:rPr sz="2600" i="1" spc="-15" dirty="0">
                <a:solidFill>
                  <a:srgbClr val="660066"/>
                </a:solidFill>
                <a:latin typeface="Arial"/>
                <a:cs typeface="Arial"/>
              </a:rPr>
              <a:t>dead</a:t>
            </a:r>
            <a:r>
              <a:rPr sz="2600" i="1" spc="-215" dirty="0">
                <a:solidFill>
                  <a:srgbClr val="660066"/>
                </a:solidFill>
                <a:latin typeface="Arial"/>
                <a:cs typeface="Arial"/>
              </a:rPr>
              <a:t> </a:t>
            </a:r>
            <a:r>
              <a:rPr sz="2600" i="1" spc="-15" dirty="0">
                <a:solidFill>
                  <a:srgbClr val="660066"/>
                </a:solidFill>
                <a:latin typeface="Arial"/>
                <a:cs typeface="Arial"/>
              </a:rPr>
              <a:t>units</a:t>
            </a:r>
            <a:endParaRPr sz="2600" dirty="0">
              <a:latin typeface="Arial"/>
              <a:cs typeface="Arial"/>
            </a:endParaRPr>
          </a:p>
          <a:p>
            <a:pPr marL="805180" marR="5080" lvl="1" indent="-304800">
              <a:lnSpc>
                <a:spcPct val="100299"/>
              </a:lnSpc>
              <a:spcBef>
                <a:spcPts val="670"/>
              </a:spcBef>
              <a:buChar char="–"/>
              <a:tabLst>
                <a:tab pos="805180" algn="l"/>
              </a:tabLst>
            </a:pPr>
            <a:r>
              <a:rPr sz="3000" spc="-5" dirty="0">
                <a:solidFill>
                  <a:srgbClr val="336600"/>
                </a:solidFill>
                <a:latin typeface="Arial"/>
                <a:cs typeface="Arial"/>
              </a:rPr>
              <a:t>Explicit </a:t>
            </a:r>
            <a:r>
              <a:rPr sz="3000" spc="-10" dirty="0">
                <a:solidFill>
                  <a:srgbClr val="336600"/>
                </a:solidFill>
                <a:latin typeface="Arial"/>
                <a:cs typeface="Arial"/>
              </a:rPr>
              <a:t>constraints </a:t>
            </a:r>
            <a:r>
              <a:rPr sz="3000" spc="-5" dirty="0">
                <a:solidFill>
                  <a:srgbClr val="336600"/>
                </a:solidFill>
                <a:latin typeface="Arial"/>
                <a:cs typeface="Arial"/>
              </a:rPr>
              <a:t>implemented by reprojection can  work </a:t>
            </a:r>
            <a:r>
              <a:rPr sz="3000" spc="-10" dirty="0">
                <a:solidFill>
                  <a:srgbClr val="336600"/>
                </a:solidFill>
                <a:latin typeface="Arial"/>
                <a:cs typeface="Arial"/>
              </a:rPr>
              <a:t>much better because </a:t>
            </a:r>
            <a:r>
              <a:rPr sz="3000" spc="-5" dirty="0">
                <a:solidFill>
                  <a:srgbClr val="336600"/>
                </a:solidFill>
                <a:latin typeface="Arial"/>
                <a:cs typeface="Arial"/>
              </a:rPr>
              <a:t>they do not </a:t>
            </a:r>
            <a:r>
              <a:rPr sz="3000" spc="-10" dirty="0">
                <a:solidFill>
                  <a:srgbClr val="336600"/>
                </a:solidFill>
                <a:latin typeface="Arial"/>
                <a:cs typeface="Arial"/>
              </a:rPr>
              <a:t>encourage  weights </a:t>
            </a:r>
            <a:r>
              <a:rPr sz="3000" spc="-5" dirty="0">
                <a:solidFill>
                  <a:srgbClr val="336600"/>
                </a:solidFill>
                <a:latin typeface="Arial"/>
                <a:cs typeface="Arial"/>
              </a:rPr>
              <a:t>to approach the</a:t>
            </a:r>
            <a:r>
              <a:rPr sz="3000" spc="-35" dirty="0">
                <a:solidFill>
                  <a:srgbClr val="336600"/>
                </a:solidFill>
                <a:latin typeface="Arial"/>
                <a:cs typeface="Arial"/>
              </a:rPr>
              <a:t> </a:t>
            </a:r>
            <a:r>
              <a:rPr sz="3000" spc="-5" dirty="0">
                <a:solidFill>
                  <a:srgbClr val="336600"/>
                </a:solidFill>
                <a:latin typeface="Arial"/>
                <a:cs typeface="Arial"/>
              </a:rPr>
              <a:t>origin</a:t>
            </a:r>
            <a:endParaRPr sz="3000" dirty="0">
              <a:latin typeface="Arial"/>
              <a:cs typeface="Arial"/>
            </a:endParaRPr>
          </a:p>
          <a:p>
            <a:pPr marR="468630" algn="r">
              <a:lnSpc>
                <a:spcPct val="100000"/>
              </a:lnSpc>
              <a:spcBef>
                <a:spcPts val="110"/>
              </a:spcBef>
            </a:pPr>
            <a:endParaRPr sz="1500" dirty="0">
              <a:latin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568999" y="480821"/>
            <a:ext cx="6920230" cy="741680"/>
          </a:xfrm>
          <a:prstGeom prst="rect">
            <a:avLst/>
          </a:prstGeom>
        </p:spPr>
        <p:txBody>
          <a:bodyPr vert="horz" wrap="square" lIns="0" tIns="12700" rIns="0" bIns="0" rtlCol="0">
            <a:spAutoFit/>
          </a:bodyPr>
          <a:lstStyle/>
          <a:p>
            <a:pPr marL="12700">
              <a:lnSpc>
                <a:spcPct val="100000"/>
              </a:lnSpc>
              <a:spcBef>
                <a:spcPts val="100"/>
              </a:spcBef>
            </a:pPr>
            <a:r>
              <a:rPr sz="4700" spc="-5" dirty="0"/>
              <a:t>2. Stability of</a:t>
            </a:r>
            <a:r>
              <a:rPr sz="4700" spc="-15" dirty="0"/>
              <a:t> </a:t>
            </a:r>
            <a:r>
              <a:rPr sz="4700" spc="-10" dirty="0"/>
              <a:t>Optimization</a:t>
            </a:r>
            <a:endParaRPr sz="4700"/>
          </a:p>
        </p:txBody>
      </p:sp>
      <p:sp>
        <p:nvSpPr>
          <p:cNvPr id="4" name="object 4"/>
          <p:cNvSpPr txBox="1"/>
          <p:nvPr/>
        </p:nvSpPr>
        <p:spPr>
          <a:xfrm>
            <a:off x="237363" y="1386585"/>
            <a:ext cx="9527540" cy="5472430"/>
          </a:xfrm>
          <a:prstGeom prst="rect">
            <a:avLst/>
          </a:prstGeom>
        </p:spPr>
        <p:txBody>
          <a:bodyPr vert="horz" wrap="square" lIns="0" tIns="9525" rIns="0" bIns="0" rtlCol="0">
            <a:spAutoFit/>
          </a:bodyPr>
          <a:lstStyle/>
          <a:p>
            <a:pPr marL="377825" marR="434340" indent="-365760">
              <a:lnSpc>
                <a:spcPct val="100600"/>
              </a:lnSpc>
              <a:spcBef>
                <a:spcPts val="75"/>
              </a:spcBef>
              <a:buChar char="•"/>
              <a:tabLst>
                <a:tab pos="377825" algn="l"/>
                <a:tab pos="378460" algn="l"/>
              </a:tabLst>
            </a:pPr>
            <a:r>
              <a:rPr sz="3400" dirty="0">
                <a:solidFill>
                  <a:srgbClr val="3333CC"/>
                </a:solidFill>
                <a:latin typeface="Arial"/>
                <a:cs typeface="Arial"/>
              </a:rPr>
              <a:t>Explicit constraints with reprojection can be  useful </a:t>
            </a:r>
            <a:r>
              <a:rPr sz="3400">
                <a:solidFill>
                  <a:srgbClr val="3333CC"/>
                </a:solidFill>
                <a:latin typeface="Arial"/>
                <a:cs typeface="Arial"/>
              </a:rPr>
              <a:t>because th</a:t>
            </a:r>
            <a:r>
              <a:rPr lang="en-US" sz="3400">
                <a:solidFill>
                  <a:srgbClr val="3333CC"/>
                </a:solidFill>
                <a:latin typeface="Arial"/>
                <a:cs typeface="Arial"/>
              </a:rPr>
              <a:t>ey</a:t>
            </a:r>
            <a:r>
              <a:rPr sz="3400">
                <a:solidFill>
                  <a:srgbClr val="3333CC"/>
                </a:solidFill>
                <a:latin typeface="Arial"/>
                <a:cs typeface="Arial"/>
              </a:rPr>
              <a:t> </a:t>
            </a:r>
            <a:r>
              <a:rPr sz="3400" dirty="0">
                <a:solidFill>
                  <a:srgbClr val="3333CC"/>
                </a:solidFill>
                <a:latin typeface="Arial"/>
                <a:cs typeface="Arial"/>
              </a:rPr>
              <a:t>impose some stability on  the optimization</a:t>
            </a:r>
            <a:r>
              <a:rPr sz="3400" spc="5" dirty="0">
                <a:solidFill>
                  <a:srgbClr val="3333CC"/>
                </a:solidFill>
                <a:latin typeface="Arial"/>
                <a:cs typeface="Arial"/>
              </a:rPr>
              <a:t> </a:t>
            </a:r>
            <a:r>
              <a:rPr sz="3400" dirty="0">
                <a:solidFill>
                  <a:srgbClr val="3333CC"/>
                </a:solidFill>
                <a:latin typeface="Arial"/>
                <a:cs typeface="Arial"/>
              </a:rPr>
              <a:t>procedure</a:t>
            </a:r>
            <a:endParaRPr sz="3400">
              <a:latin typeface="Arial"/>
              <a:cs typeface="Arial"/>
            </a:endParaRPr>
          </a:p>
          <a:p>
            <a:pPr marL="377825" marR="5080" indent="-365760">
              <a:lnSpc>
                <a:spcPct val="100600"/>
              </a:lnSpc>
              <a:spcBef>
                <a:spcPts val="885"/>
              </a:spcBef>
              <a:buChar char="•"/>
              <a:tabLst>
                <a:tab pos="377825" algn="l"/>
                <a:tab pos="378460" algn="l"/>
              </a:tabLst>
            </a:pPr>
            <a:r>
              <a:rPr sz="3400" dirty="0">
                <a:solidFill>
                  <a:srgbClr val="3333CC"/>
                </a:solidFill>
                <a:latin typeface="Arial"/>
                <a:cs typeface="Arial"/>
              </a:rPr>
              <a:t>When using high learning rates, it is possible to  encounter a positive feedback learning loop in  which large weights induce large gradients,  which then induce a large update of the</a:t>
            </a:r>
            <a:r>
              <a:rPr sz="3400" spc="-70" dirty="0">
                <a:solidFill>
                  <a:srgbClr val="3333CC"/>
                </a:solidFill>
                <a:latin typeface="Arial"/>
                <a:cs typeface="Arial"/>
              </a:rPr>
              <a:t> </a:t>
            </a:r>
            <a:r>
              <a:rPr sz="3400" dirty="0">
                <a:solidFill>
                  <a:srgbClr val="3333CC"/>
                </a:solidFill>
                <a:latin typeface="Arial"/>
                <a:cs typeface="Arial"/>
              </a:rPr>
              <a:t>weights</a:t>
            </a:r>
            <a:endParaRPr sz="3400" dirty="0">
              <a:latin typeface="Arial"/>
              <a:cs typeface="Arial"/>
            </a:endParaRPr>
          </a:p>
          <a:p>
            <a:pPr marL="500380">
              <a:lnSpc>
                <a:spcPct val="100000"/>
              </a:lnSpc>
              <a:spcBef>
                <a:spcPts val="715"/>
              </a:spcBef>
            </a:pPr>
            <a:r>
              <a:rPr sz="3000" dirty="0">
                <a:solidFill>
                  <a:srgbClr val="336600"/>
                </a:solidFill>
                <a:latin typeface="Arial"/>
                <a:cs typeface="Arial"/>
              </a:rPr>
              <a:t>– </a:t>
            </a:r>
            <a:r>
              <a:rPr sz="3000" spc="-5" dirty="0">
                <a:solidFill>
                  <a:srgbClr val="336600"/>
                </a:solidFill>
                <a:latin typeface="Arial"/>
                <a:cs typeface="Arial"/>
              </a:rPr>
              <a:t>Can lead to </a:t>
            </a:r>
            <a:r>
              <a:rPr sz="3000" spc="-10" dirty="0">
                <a:solidFill>
                  <a:srgbClr val="336600"/>
                </a:solidFill>
                <a:latin typeface="Arial"/>
                <a:cs typeface="Arial"/>
              </a:rPr>
              <a:t>numerical</a:t>
            </a:r>
            <a:r>
              <a:rPr sz="3000" spc="-135" dirty="0">
                <a:solidFill>
                  <a:srgbClr val="336600"/>
                </a:solidFill>
                <a:latin typeface="Arial"/>
                <a:cs typeface="Arial"/>
              </a:rPr>
              <a:t> </a:t>
            </a:r>
            <a:r>
              <a:rPr sz="3000" spc="-10" dirty="0">
                <a:solidFill>
                  <a:srgbClr val="336600"/>
                </a:solidFill>
                <a:latin typeface="Arial"/>
                <a:cs typeface="Arial"/>
              </a:rPr>
              <a:t>overflow</a:t>
            </a:r>
            <a:endParaRPr sz="3000" dirty="0">
              <a:latin typeface="Arial"/>
              <a:cs typeface="Arial"/>
            </a:endParaRPr>
          </a:p>
          <a:p>
            <a:pPr marL="377825" marR="332105" indent="-365760">
              <a:lnSpc>
                <a:spcPct val="100600"/>
              </a:lnSpc>
              <a:spcBef>
                <a:spcPts val="775"/>
              </a:spcBef>
              <a:buChar char="•"/>
              <a:tabLst>
                <a:tab pos="377825" algn="l"/>
                <a:tab pos="378460" algn="l"/>
              </a:tabLst>
            </a:pPr>
            <a:r>
              <a:rPr sz="3400" dirty="0">
                <a:solidFill>
                  <a:srgbClr val="3333CC"/>
                </a:solidFill>
                <a:latin typeface="Arial"/>
                <a:cs typeface="Arial"/>
              </a:rPr>
              <a:t>Explicit constraints with reprojection prevent  this feedback loop from continuing to</a:t>
            </a:r>
            <a:r>
              <a:rPr sz="3400" spc="-15" dirty="0">
                <a:solidFill>
                  <a:srgbClr val="3333CC"/>
                </a:solidFill>
                <a:latin typeface="Arial"/>
                <a:cs typeface="Arial"/>
              </a:rPr>
              <a:t> </a:t>
            </a:r>
            <a:r>
              <a:rPr sz="3400" dirty="0">
                <a:solidFill>
                  <a:srgbClr val="3333CC"/>
                </a:solidFill>
                <a:latin typeface="Arial"/>
                <a:cs typeface="Arial"/>
              </a:rPr>
              <a:t>increase</a:t>
            </a:r>
            <a:endParaRPr sz="3400" dirty="0">
              <a:latin typeface="Arial"/>
              <a:cs typeface="Arial"/>
            </a:endParaRPr>
          </a:p>
        </p:txBody>
      </p:sp>
      <p:sp>
        <p:nvSpPr>
          <p:cNvPr id="5" name="object 5"/>
          <p:cNvSpPr txBox="1"/>
          <p:nvPr/>
        </p:nvSpPr>
        <p:spPr>
          <a:xfrm>
            <a:off x="603123" y="6836409"/>
            <a:ext cx="7148195" cy="543560"/>
          </a:xfrm>
          <a:prstGeom prst="rect">
            <a:avLst/>
          </a:prstGeom>
        </p:spPr>
        <p:txBody>
          <a:bodyPr vert="horz" wrap="square" lIns="0" tIns="12700" rIns="0" bIns="0" rtlCol="0">
            <a:spAutoFit/>
          </a:bodyPr>
          <a:lstStyle/>
          <a:p>
            <a:pPr marL="12700">
              <a:lnSpc>
                <a:spcPct val="100000"/>
              </a:lnSpc>
              <a:spcBef>
                <a:spcPts val="100"/>
              </a:spcBef>
            </a:pPr>
            <a:r>
              <a:rPr sz="3400" dirty="0">
                <a:solidFill>
                  <a:srgbClr val="3333CC"/>
                </a:solidFill>
                <a:latin typeface="Arial"/>
                <a:cs typeface="Arial"/>
              </a:rPr>
              <a:t>magnitudes of weights without</a:t>
            </a:r>
            <a:r>
              <a:rPr sz="3400" spc="-65" dirty="0">
                <a:solidFill>
                  <a:srgbClr val="3333CC"/>
                </a:solidFill>
                <a:latin typeface="Arial"/>
                <a:cs typeface="Arial"/>
              </a:rPr>
              <a:t> </a:t>
            </a:r>
            <a:r>
              <a:rPr sz="3400" dirty="0">
                <a:solidFill>
                  <a:srgbClr val="3333CC"/>
                </a:solidFill>
                <a:latin typeface="Arial"/>
                <a:cs typeface="Arial"/>
              </a:rPr>
              <a:t>bound</a:t>
            </a:r>
            <a:endParaRPr sz="3400">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12700" rIns="0" bIns="0" rtlCol="0">
            <a:spAutoFit/>
          </a:bodyPr>
          <a:lstStyle/>
          <a:p>
            <a:pPr marL="17145">
              <a:lnSpc>
                <a:spcPct val="100000"/>
              </a:lnSpc>
              <a:spcBef>
                <a:spcPts val="100"/>
              </a:spcBef>
            </a:pPr>
            <a:r>
              <a:rPr spc="-25" dirty="0"/>
              <a:t>Regularization</a:t>
            </a:r>
            <a:r>
              <a:rPr spc="-60" dirty="0"/>
              <a:t> </a:t>
            </a:r>
            <a:r>
              <a:rPr spc="-20" dirty="0"/>
              <a:t>Strategies</a:t>
            </a:r>
          </a:p>
        </p:txBody>
      </p:sp>
      <p:sp>
        <p:nvSpPr>
          <p:cNvPr id="5" name="object 5"/>
          <p:cNvSpPr txBox="1"/>
          <p:nvPr/>
        </p:nvSpPr>
        <p:spPr>
          <a:xfrm>
            <a:off x="661077" y="1805432"/>
            <a:ext cx="4091304" cy="3771900"/>
          </a:xfrm>
          <a:prstGeom prst="rect">
            <a:avLst/>
          </a:prstGeom>
        </p:spPr>
        <p:txBody>
          <a:bodyPr vert="horz" wrap="square" lIns="0" tIns="79375" rIns="0" bIns="0" rtlCol="0">
            <a:spAutoFit/>
          </a:bodyPr>
          <a:lstStyle/>
          <a:p>
            <a:pPr marL="521334" indent="-508634">
              <a:lnSpc>
                <a:spcPct val="100000"/>
              </a:lnSpc>
              <a:spcBef>
                <a:spcPts val="625"/>
              </a:spcBef>
              <a:buAutoNum type="arabicPeriod"/>
              <a:tabLst>
                <a:tab pos="520700" algn="l"/>
                <a:tab pos="521334" algn="l"/>
              </a:tabLst>
            </a:pPr>
            <a:r>
              <a:rPr sz="2400" spc="-15" dirty="0">
                <a:solidFill>
                  <a:srgbClr val="808080"/>
                </a:solidFill>
                <a:latin typeface="Arial"/>
                <a:cs typeface="Arial"/>
              </a:rPr>
              <a:t>Parameter </a:t>
            </a:r>
            <a:r>
              <a:rPr sz="2400" spc="-10" dirty="0">
                <a:solidFill>
                  <a:srgbClr val="808080"/>
                </a:solidFill>
                <a:latin typeface="Arial"/>
                <a:cs typeface="Arial"/>
              </a:rPr>
              <a:t>Norm</a:t>
            </a:r>
            <a:r>
              <a:rPr sz="2400" spc="-100" dirty="0">
                <a:solidFill>
                  <a:srgbClr val="808080"/>
                </a:solidFill>
                <a:latin typeface="Arial"/>
                <a:cs typeface="Arial"/>
              </a:rPr>
              <a:t> </a:t>
            </a:r>
            <a:r>
              <a:rPr sz="2400" spc="-15" dirty="0">
                <a:solidFill>
                  <a:srgbClr val="808080"/>
                </a:solidFill>
                <a:latin typeface="Arial"/>
                <a:cs typeface="Arial"/>
              </a:rPr>
              <a:t>Penalties</a:t>
            </a:r>
            <a:endParaRPr sz="2400" dirty="0">
              <a:latin typeface="Arial"/>
              <a:cs typeface="Arial"/>
            </a:endParaRPr>
          </a:p>
          <a:p>
            <a:pPr marL="521334" marR="172085" indent="-508634">
              <a:lnSpc>
                <a:spcPts val="2780"/>
              </a:lnSpc>
              <a:spcBef>
                <a:spcPts val="705"/>
              </a:spcBef>
              <a:buAutoNum type="arabicPeriod"/>
              <a:tabLst>
                <a:tab pos="520700" algn="l"/>
                <a:tab pos="521334" algn="l"/>
              </a:tabLst>
            </a:pPr>
            <a:r>
              <a:rPr sz="2400" spc="-10" dirty="0">
                <a:solidFill>
                  <a:srgbClr val="808080"/>
                </a:solidFill>
                <a:latin typeface="Arial"/>
                <a:cs typeface="Arial"/>
              </a:rPr>
              <a:t>Norm </a:t>
            </a:r>
            <a:r>
              <a:rPr sz="2400" spc="-15" dirty="0">
                <a:solidFill>
                  <a:srgbClr val="808080"/>
                </a:solidFill>
                <a:latin typeface="Arial"/>
                <a:cs typeface="Arial"/>
              </a:rPr>
              <a:t>Penalties </a:t>
            </a:r>
            <a:r>
              <a:rPr sz="2400" spc="-10" dirty="0">
                <a:solidFill>
                  <a:srgbClr val="808080"/>
                </a:solidFill>
                <a:latin typeface="Arial"/>
                <a:cs typeface="Arial"/>
              </a:rPr>
              <a:t>as  </a:t>
            </a:r>
            <a:r>
              <a:rPr sz="2400" spc="-15" dirty="0">
                <a:solidFill>
                  <a:srgbClr val="808080"/>
                </a:solidFill>
                <a:latin typeface="Arial"/>
                <a:cs typeface="Arial"/>
              </a:rPr>
              <a:t>Constrained</a:t>
            </a:r>
            <a:r>
              <a:rPr sz="2400" spc="-70" dirty="0">
                <a:solidFill>
                  <a:srgbClr val="808080"/>
                </a:solidFill>
                <a:latin typeface="Arial"/>
                <a:cs typeface="Arial"/>
              </a:rPr>
              <a:t> </a:t>
            </a:r>
            <a:r>
              <a:rPr sz="2400" spc="-15" dirty="0">
                <a:solidFill>
                  <a:srgbClr val="808080"/>
                </a:solidFill>
                <a:latin typeface="Arial"/>
                <a:cs typeface="Arial"/>
              </a:rPr>
              <a:t>Optimization</a:t>
            </a:r>
            <a:endParaRPr sz="2400" dirty="0">
              <a:latin typeface="Arial"/>
              <a:cs typeface="Arial"/>
            </a:endParaRPr>
          </a:p>
          <a:p>
            <a:pPr marL="521334" marR="36195" indent="-508634">
              <a:lnSpc>
                <a:spcPts val="2810"/>
              </a:lnSpc>
              <a:spcBef>
                <a:spcPts val="705"/>
              </a:spcBef>
              <a:buAutoNum type="arabicPeriod"/>
              <a:tabLst>
                <a:tab pos="520700" algn="l"/>
                <a:tab pos="521334" algn="l"/>
              </a:tabLst>
            </a:pPr>
            <a:r>
              <a:rPr sz="2400" spc="-15" dirty="0">
                <a:solidFill>
                  <a:srgbClr val="0433A9"/>
                </a:solidFill>
                <a:latin typeface="Arial"/>
                <a:cs typeface="Arial"/>
              </a:rPr>
              <a:t>Regularization </a:t>
            </a:r>
            <a:r>
              <a:rPr sz="2400" spc="-10" dirty="0">
                <a:solidFill>
                  <a:srgbClr val="0433A9"/>
                </a:solidFill>
                <a:latin typeface="Arial"/>
                <a:cs typeface="Arial"/>
              </a:rPr>
              <a:t>and </a:t>
            </a:r>
            <a:r>
              <a:rPr sz="2400" spc="-15" dirty="0">
                <a:solidFill>
                  <a:srgbClr val="0433A9"/>
                </a:solidFill>
                <a:latin typeface="Arial"/>
                <a:cs typeface="Arial"/>
              </a:rPr>
              <a:t>Under-  constrained</a:t>
            </a:r>
            <a:r>
              <a:rPr sz="2400" spc="-35" dirty="0">
                <a:solidFill>
                  <a:srgbClr val="0433A9"/>
                </a:solidFill>
                <a:latin typeface="Arial"/>
                <a:cs typeface="Arial"/>
              </a:rPr>
              <a:t> </a:t>
            </a:r>
            <a:r>
              <a:rPr sz="2400" spc="-15" dirty="0">
                <a:solidFill>
                  <a:srgbClr val="0433A9"/>
                </a:solidFill>
                <a:latin typeface="Arial"/>
                <a:cs typeface="Arial"/>
              </a:rPr>
              <a:t>Problems</a:t>
            </a:r>
            <a:endParaRPr sz="2400" dirty="0">
              <a:latin typeface="Arial"/>
              <a:cs typeface="Arial"/>
            </a:endParaRPr>
          </a:p>
          <a:p>
            <a:pPr marL="521334" indent="-508634">
              <a:lnSpc>
                <a:spcPct val="100000"/>
              </a:lnSpc>
              <a:spcBef>
                <a:spcPts val="445"/>
              </a:spcBef>
              <a:buAutoNum type="arabicPeriod"/>
              <a:tabLst>
                <a:tab pos="520700" algn="l"/>
                <a:tab pos="521334" algn="l"/>
              </a:tabLst>
            </a:pPr>
            <a:r>
              <a:rPr sz="2400" spc="-15" dirty="0">
                <a:solidFill>
                  <a:srgbClr val="808080"/>
                </a:solidFill>
                <a:latin typeface="Arial"/>
                <a:cs typeface="Arial"/>
              </a:rPr>
              <a:t>Data Set</a:t>
            </a:r>
            <a:r>
              <a:rPr sz="2400" spc="-55" dirty="0">
                <a:solidFill>
                  <a:srgbClr val="808080"/>
                </a:solidFill>
                <a:latin typeface="Arial"/>
                <a:cs typeface="Arial"/>
              </a:rPr>
              <a:t> </a:t>
            </a:r>
            <a:r>
              <a:rPr sz="2400" spc="-15" dirty="0">
                <a:solidFill>
                  <a:srgbClr val="808080"/>
                </a:solidFill>
                <a:latin typeface="Arial"/>
                <a:cs typeface="Arial"/>
              </a:rPr>
              <a:t>Augmentation</a:t>
            </a:r>
            <a:endParaRPr sz="2400" dirty="0">
              <a:latin typeface="Arial"/>
              <a:cs typeface="Arial"/>
            </a:endParaRPr>
          </a:p>
          <a:p>
            <a:pPr marL="521334" indent="-508634">
              <a:lnSpc>
                <a:spcPct val="100000"/>
              </a:lnSpc>
              <a:spcBef>
                <a:spcPts val="500"/>
              </a:spcBef>
              <a:buAutoNum type="arabicPeriod"/>
              <a:tabLst>
                <a:tab pos="520700" algn="l"/>
                <a:tab pos="521334" algn="l"/>
              </a:tabLst>
            </a:pPr>
            <a:r>
              <a:rPr sz="2400" spc="-10" dirty="0">
                <a:solidFill>
                  <a:srgbClr val="808080"/>
                </a:solidFill>
                <a:latin typeface="Arial"/>
                <a:cs typeface="Arial"/>
              </a:rPr>
              <a:t>Noise</a:t>
            </a:r>
            <a:r>
              <a:rPr sz="2400" spc="-35" dirty="0">
                <a:solidFill>
                  <a:srgbClr val="808080"/>
                </a:solidFill>
                <a:latin typeface="Arial"/>
                <a:cs typeface="Arial"/>
              </a:rPr>
              <a:t> </a:t>
            </a:r>
            <a:r>
              <a:rPr sz="2400" spc="-15" dirty="0">
                <a:solidFill>
                  <a:srgbClr val="808080"/>
                </a:solidFill>
                <a:latin typeface="Arial"/>
                <a:cs typeface="Arial"/>
              </a:rPr>
              <a:t>Robustness</a:t>
            </a:r>
            <a:endParaRPr sz="2400" dirty="0">
              <a:latin typeface="Arial"/>
              <a:cs typeface="Arial"/>
            </a:endParaRPr>
          </a:p>
          <a:p>
            <a:pPr marL="521334" indent="-508634">
              <a:lnSpc>
                <a:spcPct val="100000"/>
              </a:lnSpc>
              <a:spcBef>
                <a:spcPts val="530"/>
              </a:spcBef>
              <a:buAutoNum type="arabicPeriod"/>
              <a:tabLst>
                <a:tab pos="520700" algn="l"/>
                <a:tab pos="521334" algn="l"/>
              </a:tabLst>
            </a:pPr>
            <a:r>
              <a:rPr sz="2400" spc="-15" dirty="0">
                <a:solidFill>
                  <a:srgbClr val="808080"/>
                </a:solidFill>
                <a:latin typeface="Arial"/>
                <a:cs typeface="Arial"/>
              </a:rPr>
              <a:t>Semi-supervised</a:t>
            </a:r>
            <a:r>
              <a:rPr sz="2400" spc="-50" dirty="0">
                <a:solidFill>
                  <a:srgbClr val="808080"/>
                </a:solidFill>
                <a:latin typeface="Arial"/>
                <a:cs typeface="Arial"/>
              </a:rPr>
              <a:t> </a:t>
            </a:r>
            <a:r>
              <a:rPr sz="2400" spc="-10" dirty="0">
                <a:solidFill>
                  <a:srgbClr val="808080"/>
                </a:solidFill>
                <a:latin typeface="Arial"/>
                <a:cs typeface="Arial"/>
              </a:rPr>
              <a:t>learning</a:t>
            </a:r>
            <a:endParaRPr sz="2400" dirty="0">
              <a:latin typeface="Arial"/>
              <a:cs typeface="Arial"/>
            </a:endParaRPr>
          </a:p>
          <a:p>
            <a:pPr marL="521334" indent="-508634">
              <a:lnSpc>
                <a:spcPct val="100000"/>
              </a:lnSpc>
              <a:spcBef>
                <a:spcPts val="505"/>
              </a:spcBef>
              <a:buAutoNum type="arabicPeriod"/>
              <a:tabLst>
                <a:tab pos="520700" algn="l"/>
                <a:tab pos="521334" algn="l"/>
              </a:tabLst>
            </a:pPr>
            <a:r>
              <a:rPr sz="2400" spc="-15" dirty="0">
                <a:solidFill>
                  <a:srgbClr val="808080"/>
                </a:solidFill>
                <a:latin typeface="Arial"/>
                <a:cs typeface="Arial"/>
              </a:rPr>
              <a:t>Multi-task</a:t>
            </a:r>
            <a:r>
              <a:rPr sz="2400" spc="-35" dirty="0">
                <a:solidFill>
                  <a:srgbClr val="808080"/>
                </a:solidFill>
                <a:latin typeface="Arial"/>
                <a:cs typeface="Arial"/>
              </a:rPr>
              <a:t> </a:t>
            </a:r>
            <a:r>
              <a:rPr sz="2400" spc="-15" dirty="0">
                <a:solidFill>
                  <a:srgbClr val="808080"/>
                </a:solidFill>
                <a:latin typeface="Arial"/>
                <a:cs typeface="Arial"/>
              </a:rPr>
              <a:t>learning</a:t>
            </a:r>
            <a:endParaRPr sz="2400" dirty="0">
              <a:latin typeface="Arial"/>
              <a:cs typeface="Arial"/>
            </a:endParaRPr>
          </a:p>
        </p:txBody>
      </p:sp>
      <p:sp>
        <p:nvSpPr>
          <p:cNvPr id="2" name="object 6">
            <a:extLst>
              <a:ext uri="{FF2B5EF4-FFF2-40B4-BE49-F238E27FC236}">
                <a16:creationId xmlns:a16="http://schemas.microsoft.com/office/drawing/2014/main" id="{E5D8603F-DCF8-243D-D09A-293CAE2502A4}"/>
              </a:ext>
            </a:extLst>
          </p:cNvPr>
          <p:cNvSpPr txBox="1"/>
          <p:nvPr/>
        </p:nvSpPr>
        <p:spPr>
          <a:xfrm>
            <a:off x="5483691" y="1805432"/>
            <a:ext cx="4206409" cy="4035079"/>
          </a:xfrm>
          <a:prstGeom prst="rect">
            <a:avLst/>
          </a:prstGeom>
        </p:spPr>
        <p:txBody>
          <a:bodyPr vert="horz" wrap="square" lIns="0" tIns="79375" rIns="0" bIns="0" rtlCol="0">
            <a:spAutoFit/>
          </a:bodyPr>
          <a:lstStyle/>
          <a:p>
            <a:pPr marL="12700">
              <a:lnSpc>
                <a:spcPct val="100000"/>
              </a:lnSpc>
              <a:spcBef>
                <a:spcPts val="625"/>
              </a:spcBef>
              <a:tabLst>
                <a:tab pos="464184" algn="l"/>
              </a:tabLst>
            </a:pPr>
            <a:r>
              <a:rPr sz="2600" spc="-10" dirty="0">
                <a:solidFill>
                  <a:srgbClr val="808080"/>
                </a:solidFill>
                <a:latin typeface="Arial"/>
                <a:cs typeface="Arial"/>
              </a:rPr>
              <a:t>8.	Early</a:t>
            </a:r>
            <a:r>
              <a:rPr sz="2600" spc="-35" dirty="0">
                <a:solidFill>
                  <a:srgbClr val="808080"/>
                </a:solidFill>
                <a:latin typeface="Arial"/>
                <a:cs typeface="Arial"/>
              </a:rPr>
              <a:t> </a:t>
            </a:r>
            <a:r>
              <a:rPr sz="2600" spc="-15" dirty="0">
                <a:solidFill>
                  <a:srgbClr val="808080"/>
                </a:solidFill>
                <a:latin typeface="Arial"/>
                <a:cs typeface="Arial"/>
              </a:rPr>
              <a:t>Stopping</a:t>
            </a:r>
            <a:endParaRPr sz="2600" dirty="0">
              <a:latin typeface="Arial"/>
              <a:cs typeface="Arial"/>
            </a:endParaRPr>
          </a:p>
          <a:p>
            <a:pPr marL="12700" marR="408305">
              <a:lnSpc>
                <a:spcPts val="2780"/>
              </a:lnSpc>
              <a:spcBef>
                <a:spcPts val="705"/>
              </a:spcBef>
              <a:tabLst>
                <a:tab pos="464184" algn="l"/>
                <a:tab pos="464820" algn="l"/>
              </a:tabLst>
            </a:pPr>
            <a:r>
              <a:rPr lang="en-US" sz="2600" spc="-15" dirty="0">
                <a:solidFill>
                  <a:srgbClr val="808080"/>
                </a:solidFill>
                <a:latin typeface="Arial"/>
                <a:cs typeface="Arial"/>
              </a:rPr>
              <a:t>9.  </a:t>
            </a:r>
            <a:r>
              <a:rPr sz="2600" spc="-15" dirty="0">
                <a:solidFill>
                  <a:srgbClr val="808080"/>
                </a:solidFill>
                <a:latin typeface="Arial"/>
                <a:cs typeface="Arial"/>
              </a:rPr>
              <a:t>Parameter </a:t>
            </a:r>
            <a:r>
              <a:rPr sz="2600" spc="-10" dirty="0">
                <a:solidFill>
                  <a:srgbClr val="808080"/>
                </a:solidFill>
                <a:latin typeface="Arial"/>
                <a:cs typeface="Arial"/>
              </a:rPr>
              <a:t>tying</a:t>
            </a:r>
            <a:r>
              <a:rPr sz="2600" spc="-125" dirty="0">
                <a:solidFill>
                  <a:srgbClr val="808080"/>
                </a:solidFill>
                <a:latin typeface="Arial"/>
                <a:cs typeface="Arial"/>
              </a:rPr>
              <a:t> </a:t>
            </a:r>
            <a:r>
              <a:rPr sz="2600" spc="-10" dirty="0">
                <a:solidFill>
                  <a:srgbClr val="808080"/>
                </a:solidFill>
                <a:latin typeface="Arial"/>
                <a:cs typeface="Arial"/>
              </a:rPr>
              <a:t>and  </a:t>
            </a:r>
            <a:r>
              <a:rPr lang="en-US" sz="2600" spc="-10" dirty="0">
                <a:solidFill>
                  <a:srgbClr val="808080"/>
                </a:solidFill>
                <a:latin typeface="Arial"/>
                <a:cs typeface="Arial"/>
              </a:rPr>
              <a:t> </a:t>
            </a:r>
            <a:r>
              <a:rPr sz="2600" spc="-15" dirty="0">
                <a:solidFill>
                  <a:srgbClr val="808080"/>
                </a:solidFill>
                <a:latin typeface="Arial"/>
                <a:cs typeface="Arial"/>
              </a:rPr>
              <a:t>parameter</a:t>
            </a:r>
            <a:r>
              <a:rPr sz="2600" spc="-40" dirty="0">
                <a:solidFill>
                  <a:srgbClr val="808080"/>
                </a:solidFill>
                <a:latin typeface="Arial"/>
                <a:cs typeface="Arial"/>
              </a:rPr>
              <a:t> </a:t>
            </a:r>
            <a:r>
              <a:rPr sz="2600" spc="-15" dirty="0">
                <a:solidFill>
                  <a:srgbClr val="808080"/>
                </a:solidFill>
                <a:latin typeface="Arial"/>
                <a:cs typeface="Arial"/>
              </a:rPr>
              <a:t>sharing</a:t>
            </a:r>
            <a:endParaRPr sz="2600" dirty="0">
              <a:latin typeface="Arial"/>
              <a:cs typeface="Arial"/>
            </a:endParaRPr>
          </a:p>
          <a:p>
            <a:pPr marL="12700">
              <a:lnSpc>
                <a:spcPct val="100000"/>
              </a:lnSpc>
              <a:spcBef>
                <a:spcPts val="550"/>
              </a:spcBef>
              <a:tabLst>
                <a:tab pos="464184" algn="l"/>
                <a:tab pos="464820" algn="l"/>
              </a:tabLst>
            </a:pPr>
            <a:r>
              <a:rPr lang="en-US" sz="2600" spc="-15" dirty="0">
                <a:solidFill>
                  <a:srgbClr val="808080"/>
                </a:solidFill>
                <a:latin typeface="Arial"/>
                <a:cs typeface="Arial"/>
              </a:rPr>
              <a:t>10. </a:t>
            </a:r>
            <a:r>
              <a:rPr sz="2600" spc="-15" dirty="0">
                <a:solidFill>
                  <a:srgbClr val="808080"/>
                </a:solidFill>
                <a:latin typeface="Arial"/>
                <a:cs typeface="Arial"/>
              </a:rPr>
              <a:t>Sparse</a:t>
            </a:r>
            <a:r>
              <a:rPr sz="2600" spc="-70" dirty="0">
                <a:solidFill>
                  <a:srgbClr val="808080"/>
                </a:solidFill>
                <a:latin typeface="Arial"/>
                <a:cs typeface="Arial"/>
              </a:rPr>
              <a:t> </a:t>
            </a:r>
            <a:r>
              <a:rPr sz="2600" spc="-15" dirty="0">
                <a:solidFill>
                  <a:srgbClr val="808080"/>
                </a:solidFill>
                <a:latin typeface="Arial"/>
                <a:cs typeface="Arial"/>
              </a:rPr>
              <a:t>representations</a:t>
            </a:r>
            <a:endParaRPr lang="en-US" sz="2600" dirty="0">
              <a:latin typeface="Arial"/>
              <a:cs typeface="Arial"/>
            </a:endParaRPr>
          </a:p>
          <a:p>
            <a:pPr marL="12700">
              <a:lnSpc>
                <a:spcPct val="100000"/>
              </a:lnSpc>
              <a:spcBef>
                <a:spcPts val="550"/>
              </a:spcBef>
              <a:tabLst>
                <a:tab pos="464184" algn="l"/>
                <a:tab pos="464820" algn="l"/>
              </a:tabLst>
            </a:pPr>
            <a:r>
              <a:rPr lang="en-US" sz="2600" spc="-15" dirty="0">
                <a:solidFill>
                  <a:srgbClr val="808080"/>
                </a:solidFill>
                <a:latin typeface="Arial"/>
                <a:cs typeface="Arial"/>
              </a:rPr>
              <a:t>11. </a:t>
            </a:r>
            <a:r>
              <a:rPr sz="2600" spc="-15" dirty="0">
                <a:solidFill>
                  <a:srgbClr val="808080"/>
                </a:solidFill>
                <a:latin typeface="Arial"/>
                <a:cs typeface="Arial"/>
              </a:rPr>
              <a:t>Bagging </a:t>
            </a:r>
            <a:r>
              <a:rPr sz="2600" spc="-10" dirty="0">
                <a:solidFill>
                  <a:srgbClr val="808080"/>
                </a:solidFill>
                <a:latin typeface="Arial"/>
                <a:cs typeface="Arial"/>
              </a:rPr>
              <a:t>and </a:t>
            </a:r>
            <a:r>
              <a:rPr sz="2600" spc="-15" dirty="0">
                <a:solidFill>
                  <a:srgbClr val="808080"/>
                </a:solidFill>
                <a:latin typeface="Arial"/>
                <a:cs typeface="Arial"/>
              </a:rPr>
              <a:t>other  ensemble</a:t>
            </a:r>
            <a:r>
              <a:rPr sz="2600" spc="-85" dirty="0">
                <a:solidFill>
                  <a:srgbClr val="808080"/>
                </a:solidFill>
                <a:latin typeface="Arial"/>
                <a:cs typeface="Arial"/>
              </a:rPr>
              <a:t> </a:t>
            </a:r>
            <a:r>
              <a:rPr sz="2600" spc="-20" dirty="0">
                <a:solidFill>
                  <a:srgbClr val="808080"/>
                </a:solidFill>
                <a:latin typeface="Arial"/>
                <a:cs typeface="Arial"/>
              </a:rPr>
              <a:t>methods</a:t>
            </a:r>
            <a:endParaRPr sz="2600" dirty="0">
              <a:latin typeface="Arial"/>
              <a:cs typeface="Arial"/>
            </a:endParaRPr>
          </a:p>
          <a:p>
            <a:pPr marL="12700">
              <a:lnSpc>
                <a:spcPct val="100000"/>
              </a:lnSpc>
              <a:spcBef>
                <a:spcPts val="455"/>
              </a:spcBef>
              <a:tabLst>
                <a:tab pos="464184" algn="l"/>
                <a:tab pos="464820" algn="l"/>
              </a:tabLst>
            </a:pPr>
            <a:r>
              <a:rPr lang="en-US" sz="2600" spc="-15" dirty="0">
                <a:solidFill>
                  <a:srgbClr val="808080"/>
                </a:solidFill>
                <a:latin typeface="Arial"/>
                <a:cs typeface="Arial"/>
              </a:rPr>
              <a:t>12. </a:t>
            </a:r>
            <a:r>
              <a:rPr sz="2600" spc="-15" dirty="0">
                <a:solidFill>
                  <a:srgbClr val="808080"/>
                </a:solidFill>
                <a:latin typeface="Arial"/>
                <a:cs typeface="Arial"/>
              </a:rPr>
              <a:t>Dropout</a:t>
            </a:r>
            <a:endParaRPr sz="2600" dirty="0">
              <a:latin typeface="Arial"/>
              <a:cs typeface="Arial"/>
            </a:endParaRPr>
          </a:p>
          <a:p>
            <a:pPr marL="12700">
              <a:lnSpc>
                <a:spcPct val="100000"/>
              </a:lnSpc>
              <a:spcBef>
                <a:spcPts val="530"/>
              </a:spcBef>
              <a:tabLst>
                <a:tab pos="464820" algn="l"/>
              </a:tabLst>
            </a:pPr>
            <a:r>
              <a:rPr lang="en-US" sz="2600" spc="-15" dirty="0">
                <a:solidFill>
                  <a:srgbClr val="808080"/>
                </a:solidFill>
                <a:latin typeface="Arial"/>
                <a:cs typeface="Arial"/>
              </a:rPr>
              <a:t>13. </a:t>
            </a:r>
            <a:r>
              <a:rPr sz="2600" spc="-15" dirty="0">
                <a:solidFill>
                  <a:srgbClr val="808080"/>
                </a:solidFill>
                <a:latin typeface="Arial"/>
                <a:cs typeface="Arial"/>
              </a:rPr>
              <a:t>Adversarial</a:t>
            </a:r>
            <a:r>
              <a:rPr sz="2600" spc="-25" dirty="0">
                <a:solidFill>
                  <a:srgbClr val="808080"/>
                </a:solidFill>
                <a:latin typeface="Arial"/>
                <a:cs typeface="Arial"/>
              </a:rPr>
              <a:t> </a:t>
            </a:r>
            <a:r>
              <a:rPr sz="2600" spc="-10" dirty="0">
                <a:solidFill>
                  <a:srgbClr val="808080"/>
                </a:solidFill>
                <a:latin typeface="Arial"/>
                <a:cs typeface="Arial"/>
              </a:rPr>
              <a:t>training</a:t>
            </a:r>
            <a:endParaRPr sz="2600" dirty="0">
              <a:latin typeface="Arial"/>
              <a:cs typeface="Arial"/>
            </a:endParaRPr>
          </a:p>
          <a:p>
            <a:pPr marL="12700">
              <a:lnSpc>
                <a:spcPct val="100000"/>
              </a:lnSpc>
              <a:spcBef>
                <a:spcPts val="505"/>
              </a:spcBef>
              <a:tabLst>
                <a:tab pos="464820" algn="l"/>
              </a:tabLst>
            </a:pPr>
            <a:r>
              <a:rPr lang="en-US" sz="2600" spc="-55" dirty="0">
                <a:solidFill>
                  <a:srgbClr val="808080"/>
                </a:solidFill>
                <a:latin typeface="Arial"/>
                <a:cs typeface="Arial"/>
              </a:rPr>
              <a:t>14. </a:t>
            </a:r>
            <a:r>
              <a:rPr sz="2600" spc="-55" dirty="0">
                <a:solidFill>
                  <a:srgbClr val="808080"/>
                </a:solidFill>
                <a:latin typeface="Arial"/>
                <a:cs typeface="Arial"/>
              </a:rPr>
              <a:t>Tangent</a:t>
            </a:r>
            <a:r>
              <a:rPr sz="2600" spc="-35" dirty="0">
                <a:solidFill>
                  <a:srgbClr val="808080"/>
                </a:solidFill>
                <a:latin typeface="Arial"/>
                <a:cs typeface="Arial"/>
              </a:rPr>
              <a:t> </a:t>
            </a:r>
            <a:r>
              <a:rPr sz="2600" spc="-15" dirty="0">
                <a:solidFill>
                  <a:srgbClr val="808080"/>
                </a:solidFill>
                <a:latin typeface="Arial"/>
                <a:cs typeface="Arial"/>
              </a:rPr>
              <a:t>methods</a:t>
            </a:r>
            <a:endParaRPr sz="2600" dirty="0">
              <a:latin typeface="Arial"/>
              <a:cs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827325" y="992631"/>
            <a:ext cx="8411210" cy="635000"/>
          </a:xfrm>
          <a:prstGeom prst="rect">
            <a:avLst/>
          </a:prstGeom>
        </p:spPr>
        <p:txBody>
          <a:bodyPr vert="horz" wrap="square" lIns="0" tIns="12700" rIns="0" bIns="0" rtlCol="0">
            <a:spAutoFit/>
          </a:bodyPr>
          <a:lstStyle/>
          <a:p>
            <a:pPr marL="12700">
              <a:lnSpc>
                <a:spcPct val="100000"/>
              </a:lnSpc>
              <a:spcBef>
                <a:spcPts val="100"/>
              </a:spcBef>
            </a:pPr>
            <a:r>
              <a:rPr sz="4000" spc="-25" dirty="0"/>
              <a:t>Topics </a:t>
            </a:r>
            <a:r>
              <a:rPr sz="4000" spc="-10" dirty="0"/>
              <a:t>in </a:t>
            </a:r>
            <a:r>
              <a:rPr sz="4000" spc="-25" dirty="0"/>
              <a:t>Underconstrained</a:t>
            </a:r>
            <a:r>
              <a:rPr sz="4000" spc="-55" dirty="0"/>
              <a:t> </a:t>
            </a:r>
            <a:r>
              <a:rPr sz="4000" spc="-25" dirty="0"/>
              <a:t>Problems</a:t>
            </a:r>
            <a:endParaRPr sz="4000"/>
          </a:p>
        </p:txBody>
      </p:sp>
      <p:sp>
        <p:nvSpPr>
          <p:cNvPr id="5" name="object 5"/>
          <p:cNvSpPr txBox="1"/>
          <p:nvPr/>
        </p:nvSpPr>
        <p:spPr>
          <a:xfrm>
            <a:off x="1037844" y="2021114"/>
            <a:ext cx="7940675" cy="3726661"/>
          </a:xfrm>
          <a:prstGeom prst="rect">
            <a:avLst/>
          </a:prstGeom>
        </p:spPr>
        <p:txBody>
          <a:bodyPr vert="horz" wrap="square" lIns="0" tIns="91440" rIns="0" bIns="0" rtlCol="0">
            <a:spAutoFit/>
          </a:bodyPr>
          <a:lstStyle/>
          <a:p>
            <a:pPr marL="521334" indent="-508634">
              <a:lnSpc>
                <a:spcPct val="100000"/>
              </a:lnSpc>
              <a:spcBef>
                <a:spcPts val="720"/>
              </a:spcBef>
              <a:buAutoNum type="arabicPeriod"/>
              <a:tabLst>
                <a:tab pos="520700" algn="l"/>
                <a:tab pos="521334" algn="l"/>
              </a:tabLst>
            </a:pPr>
            <a:r>
              <a:rPr sz="3200" spc="-20" dirty="0">
                <a:solidFill>
                  <a:srgbClr val="3333CC"/>
                </a:solidFill>
                <a:latin typeface="Arial"/>
                <a:cs typeface="Arial"/>
              </a:rPr>
              <a:t>Need</a:t>
            </a:r>
            <a:r>
              <a:rPr lang="en-US" sz="3200" spc="-20" dirty="0">
                <a:solidFill>
                  <a:srgbClr val="3333CC"/>
                </a:solidFill>
                <a:latin typeface="Arial"/>
                <a:cs typeface="Arial"/>
              </a:rPr>
              <a:t>ed</a:t>
            </a:r>
            <a:r>
              <a:rPr sz="3200" spc="-20" dirty="0">
                <a:solidFill>
                  <a:srgbClr val="3333CC"/>
                </a:solidFill>
                <a:latin typeface="Arial"/>
                <a:cs typeface="Arial"/>
              </a:rPr>
              <a:t> </a:t>
            </a:r>
            <a:r>
              <a:rPr sz="3200" spc="-15" dirty="0">
                <a:solidFill>
                  <a:srgbClr val="3333CC"/>
                </a:solidFill>
                <a:latin typeface="Arial"/>
                <a:cs typeface="Arial"/>
              </a:rPr>
              <a:t>for </a:t>
            </a:r>
            <a:r>
              <a:rPr sz="3200" spc="-20" dirty="0">
                <a:solidFill>
                  <a:srgbClr val="3333CC"/>
                </a:solidFill>
                <a:latin typeface="Arial"/>
                <a:cs typeface="Arial"/>
              </a:rPr>
              <a:t>proper </a:t>
            </a:r>
            <a:r>
              <a:rPr sz="3200" spc="-15" dirty="0">
                <a:solidFill>
                  <a:srgbClr val="3333CC"/>
                </a:solidFill>
                <a:latin typeface="Arial"/>
                <a:cs typeface="Arial"/>
              </a:rPr>
              <a:t>definition of </a:t>
            </a:r>
            <a:r>
              <a:rPr sz="3200" spc="-20" dirty="0">
                <a:solidFill>
                  <a:srgbClr val="3333CC"/>
                </a:solidFill>
                <a:latin typeface="Arial"/>
                <a:cs typeface="Arial"/>
              </a:rPr>
              <a:t>ML</a:t>
            </a:r>
            <a:r>
              <a:rPr sz="3200" spc="-165" dirty="0">
                <a:solidFill>
                  <a:srgbClr val="3333CC"/>
                </a:solidFill>
                <a:latin typeface="Arial"/>
                <a:cs typeface="Arial"/>
              </a:rPr>
              <a:t> </a:t>
            </a:r>
            <a:r>
              <a:rPr sz="3200" spc="-20" dirty="0">
                <a:solidFill>
                  <a:srgbClr val="3333CC"/>
                </a:solidFill>
                <a:latin typeface="Arial"/>
                <a:cs typeface="Arial"/>
              </a:rPr>
              <a:t>problems</a:t>
            </a:r>
            <a:endParaRPr sz="3200" dirty="0">
              <a:latin typeface="Arial"/>
              <a:cs typeface="Arial"/>
            </a:endParaRPr>
          </a:p>
          <a:p>
            <a:pPr marL="916940" lvl="1" indent="-508634">
              <a:lnSpc>
                <a:spcPct val="100000"/>
              </a:lnSpc>
              <a:spcBef>
                <a:spcPts val="545"/>
              </a:spcBef>
              <a:buAutoNum type="arabicPeriod"/>
              <a:tabLst>
                <a:tab pos="916305" algn="l"/>
                <a:tab pos="916940" algn="l"/>
              </a:tabLst>
            </a:pPr>
            <a:r>
              <a:rPr sz="2800" spc="-15" dirty="0">
                <a:solidFill>
                  <a:srgbClr val="336600"/>
                </a:solidFill>
                <a:latin typeface="Arial"/>
                <a:cs typeface="Arial"/>
              </a:rPr>
              <a:t>Underconstrained closed-form</a:t>
            </a:r>
            <a:r>
              <a:rPr sz="2800" spc="-55" dirty="0">
                <a:solidFill>
                  <a:srgbClr val="336600"/>
                </a:solidFill>
                <a:latin typeface="Arial"/>
                <a:cs typeface="Arial"/>
              </a:rPr>
              <a:t> </a:t>
            </a:r>
            <a:r>
              <a:rPr sz="2800" spc="-15" dirty="0">
                <a:solidFill>
                  <a:srgbClr val="336600"/>
                </a:solidFill>
                <a:latin typeface="Arial"/>
                <a:cs typeface="Arial"/>
              </a:rPr>
              <a:t>solution</a:t>
            </a:r>
            <a:endParaRPr sz="2800" dirty="0">
              <a:latin typeface="Arial"/>
              <a:cs typeface="Arial"/>
            </a:endParaRPr>
          </a:p>
          <a:p>
            <a:pPr marL="916940" lvl="1" indent="-508634">
              <a:lnSpc>
                <a:spcPct val="100000"/>
              </a:lnSpc>
              <a:spcBef>
                <a:spcPts val="645"/>
              </a:spcBef>
              <a:buAutoNum type="arabicPeriod"/>
              <a:tabLst>
                <a:tab pos="916305" algn="l"/>
                <a:tab pos="916940" algn="l"/>
              </a:tabLst>
            </a:pPr>
            <a:r>
              <a:rPr sz="2800" spc="-15" dirty="0">
                <a:solidFill>
                  <a:srgbClr val="336600"/>
                </a:solidFill>
                <a:latin typeface="Arial"/>
                <a:cs typeface="Arial"/>
              </a:rPr>
              <a:t>Underconstrained iterative</a:t>
            </a:r>
            <a:r>
              <a:rPr sz="2800" spc="-40" dirty="0">
                <a:solidFill>
                  <a:srgbClr val="336600"/>
                </a:solidFill>
                <a:latin typeface="Arial"/>
                <a:cs typeface="Arial"/>
              </a:rPr>
              <a:t> </a:t>
            </a:r>
            <a:r>
              <a:rPr sz="2800" spc="-15" dirty="0">
                <a:solidFill>
                  <a:srgbClr val="336600"/>
                </a:solidFill>
                <a:latin typeface="Arial"/>
                <a:cs typeface="Arial"/>
              </a:rPr>
              <a:t>solution</a:t>
            </a:r>
            <a:endParaRPr sz="2800" dirty="0">
              <a:latin typeface="Arial"/>
              <a:cs typeface="Arial"/>
            </a:endParaRPr>
          </a:p>
          <a:p>
            <a:pPr marL="521334" marR="650240" indent="-508634">
              <a:lnSpc>
                <a:spcPts val="3820"/>
              </a:lnSpc>
              <a:spcBef>
                <a:spcPts val="875"/>
              </a:spcBef>
              <a:buAutoNum type="arabicPeriod"/>
              <a:tabLst>
                <a:tab pos="520700" algn="l"/>
                <a:tab pos="521334" algn="l"/>
              </a:tabLst>
            </a:pPr>
            <a:r>
              <a:rPr sz="3200" spc="-20" dirty="0">
                <a:solidFill>
                  <a:srgbClr val="3333CC"/>
                </a:solidFill>
                <a:latin typeface="Arial"/>
                <a:cs typeface="Arial"/>
              </a:rPr>
              <a:t>Regularization </a:t>
            </a:r>
            <a:r>
              <a:rPr sz="3200" spc="-15" dirty="0">
                <a:solidFill>
                  <a:srgbClr val="3333CC"/>
                </a:solidFill>
                <a:latin typeface="Arial"/>
                <a:cs typeface="Arial"/>
              </a:rPr>
              <a:t>for Logistic</a:t>
            </a:r>
            <a:r>
              <a:rPr sz="3200" spc="-70" dirty="0">
                <a:solidFill>
                  <a:srgbClr val="3333CC"/>
                </a:solidFill>
                <a:latin typeface="Arial"/>
                <a:cs typeface="Arial"/>
              </a:rPr>
              <a:t> </a:t>
            </a:r>
            <a:r>
              <a:rPr sz="3200" spc="-25" dirty="0">
                <a:solidFill>
                  <a:srgbClr val="3333CC"/>
                </a:solidFill>
                <a:latin typeface="Arial"/>
                <a:cs typeface="Arial"/>
              </a:rPr>
              <a:t>Regression  </a:t>
            </a:r>
            <a:r>
              <a:rPr sz="3200" spc="-15" dirty="0">
                <a:solidFill>
                  <a:srgbClr val="3333CC"/>
                </a:solidFill>
                <a:latin typeface="Arial"/>
                <a:cs typeface="Arial"/>
              </a:rPr>
              <a:t>with linearly </a:t>
            </a:r>
            <a:r>
              <a:rPr sz="3200" spc="-20" dirty="0">
                <a:solidFill>
                  <a:srgbClr val="3333CC"/>
                </a:solidFill>
                <a:latin typeface="Arial"/>
                <a:cs typeface="Arial"/>
              </a:rPr>
              <a:t>separable</a:t>
            </a:r>
            <a:r>
              <a:rPr sz="3200" spc="-85" dirty="0">
                <a:solidFill>
                  <a:srgbClr val="3333CC"/>
                </a:solidFill>
                <a:latin typeface="Arial"/>
                <a:cs typeface="Arial"/>
              </a:rPr>
              <a:t> </a:t>
            </a:r>
            <a:r>
              <a:rPr sz="3200" spc="-20" dirty="0">
                <a:solidFill>
                  <a:srgbClr val="3333CC"/>
                </a:solidFill>
                <a:latin typeface="Arial"/>
                <a:cs typeface="Arial"/>
              </a:rPr>
              <a:t>classes</a:t>
            </a:r>
            <a:endParaRPr sz="3200" dirty="0">
              <a:latin typeface="Arial"/>
              <a:cs typeface="Arial"/>
            </a:endParaRPr>
          </a:p>
          <a:p>
            <a:pPr marL="521334" indent="-508634">
              <a:lnSpc>
                <a:spcPct val="100000"/>
              </a:lnSpc>
              <a:spcBef>
                <a:spcPts val="520"/>
              </a:spcBef>
              <a:buAutoNum type="arabicPeriod"/>
              <a:tabLst>
                <a:tab pos="520700" algn="l"/>
                <a:tab pos="521334" algn="l"/>
              </a:tabLst>
            </a:pPr>
            <a:r>
              <a:rPr sz="3200" spc="-25" dirty="0">
                <a:solidFill>
                  <a:srgbClr val="3333CC"/>
                </a:solidFill>
                <a:latin typeface="Arial"/>
                <a:cs typeface="Arial"/>
              </a:rPr>
              <a:t>Moore </a:t>
            </a:r>
            <a:r>
              <a:rPr sz="3200" spc="-20" dirty="0">
                <a:solidFill>
                  <a:srgbClr val="3333CC"/>
                </a:solidFill>
                <a:latin typeface="Arial"/>
                <a:cs typeface="Arial"/>
              </a:rPr>
              <a:t>Penrose</a:t>
            </a:r>
            <a:r>
              <a:rPr sz="3200" spc="-60" dirty="0">
                <a:solidFill>
                  <a:srgbClr val="3333CC"/>
                </a:solidFill>
                <a:latin typeface="Arial"/>
                <a:cs typeface="Arial"/>
              </a:rPr>
              <a:t> </a:t>
            </a:r>
            <a:r>
              <a:rPr sz="3200" spc="-20" dirty="0">
                <a:solidFill>
                  <a:srgbClr val="3333CC"/>
                </a:solidFill>
                <a:latin typeface="Arial"/>
                <a:cs typeface="Arial"/>
              </a:rPr>
              <a:t>inverse</a:t>
            </a:r>
            <a:endParaRPr sz="3200" dirty="0">
              <a:latin typeface="Arial"/>
              <a:cs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8500" y="331015"/>
            <a:ext cx="8917305" cy="1244600"/>
          </a:xfrm>
          <a:prstGeom prst="rect">
            <a:avLst/>
          </a:prstGeom>
        </p:spPr>
        <p:txBody>
          <a:bodyPr vert="horz" wrap="square" lIns="0" tIns="12700" rIns="0" bIns="0" rtlCol="0">
            <a:spAutoFit/>
          </a:bodyPr>
          <a:lstStyle/>
          <a:p>
            <a:pPr marL="3275329" marR="30480" indent="-3237865">
              <a:lnSpc>
                <a:spcPct val="100000"/>
              </a:lnSpc>
              <a:spcBef>
                <a:spcPts val="100"/>
              </a:spcBef>
            </a:pPr>
            <a:r>
              <a:rPr sz="1800" spc="-284" baseline="99537" dirty="0">
                <a:solidFill>
                  <a:srgbClr val="000000"/>
                </a:solidFill>
              </a:rPr>
              <a:t> </a:t>
            </a:r>
            <a:r>
              <a:rPr lang="en-US" sz="4000" spc="-25" dirty="0" err="1"/>
              <a:t>Under</a:t>
            </a:r>
            <a:r>
              <a:rPr sz="4000" spc="-25" dirty="0" err="1"/>
              <a:t>cons</a:t>
            </a:r>
            <a:r>
              <a:rPr sz="4000" spc="-15" dirty="0" err="1"/>
              <a:t>t</a:t>
            </a:r>
            <a:r>
              <a:rPr sz="4000" spc="-10" dirty="0" err="1"/>
              <a:t>r</a:t>
            </a:r>
            <a:r>
              <a:rPr sz="4000" spc="-25" dirty="0" err="1"/>
              <a:t>a</a:t>
            </a:r>
            <a:r>
              <a:rPr sz="4000" spc="-10" dirty="0" err="1"/>
              <a:t>i</a:t>
            </a:r>
            <a:r>
              <a:rPr sz="4000" spc="-25" dirty="0" err="1"/>
              <a:t>ne</a:t>
            </a:r>
            <a:r>
              <a:rPr sz="4000" dirty="0" err="1"/>
              <a:t>d</a:t>
            </a:r>
            <a:r>
              <a:rPr sz="4000" spc="-40" dirty="0"/>
              <a:t> </a:t>
            </a:r>
            <a:r>
              <a:rPr sz="4000" spc="-25" dirty="0"/>
              <a:t>c</a:t>
            </a:r>
            <a:r>
              <a:rPr sz="4000" spc="-10" dirty="0"/>
              <a:t>l</a:t>
            </a:r>
            <a:r>
              <a:rPr sz="4000" spc="-25" dirty="0"/>
              <a:t>ose</a:t>
            </a:r>
            <a:r>
              <a:rPr sz="4000" spc="-30" dirty="0"/>
              <a:t>d</a:t>
            </a:r>
            <a:r>
              <a:rPr lang="en-US" sz="4000" spc="-10" dirty="0"/>
              <a:t> </a:t>
            </a:r>
            <a:r>
              <a:rPr sz="4000" spc="-15" dirty="0"/>
              <a:t>f</a:t>
            </a:r>
            <a:r>
              <a:rPr sz="4000" spc="-25" dirty="0"/>
              <a:t>o</a:t>
            </a:r>
            <a:r>
              <a:rPr sz="4000" spc="-10" dirty="0"/>
              <a:t>r</a:t>
            </a:r>
            <a:r>
              <a:rPr sz="4000" dirty="0"/>
              <a:t>m</a:t>
            </a:r>
            <a:r>
              <a:rPr sz="4000" spc="-45" dirty="0"/>
              <a:t> </a:t>
            </a:r>
            <a:r>
              <a:rPr sz="4000" spc="-15" dirty="0" err="1"/>
              <a:t>li</a:t>
            </a:r>
            <a:r>
              <a:rPr sz="4000" spc="-25" dirty="0" err="1"/>
              <a:t>nea</a:t>
            </a:r>
            <a:r>
              <a:rPr sz="4000" spc="-450" dirty="0" err="1"/>
              <a:t>r</a:t>
            </a:r>
            <a:r>
              <a:rPr sz="1800" baseline="99537" dirty="0" err="1">
                <a:solidFill>
                  <a:srgbClr val="000000"/>
                </a:solidFill>
              </a:rPr>
              <a:t>i</a:t>
            </a:r>
            <a:r>
              <a:rPr sz="1800" baseline="99537" dirty="0">
                <a:solidFill>
                  <a:srgbClr val="000000"/>
                </a:solidFill>
              </a:rPr>
              <a:t>  </a:t>
            </a:r>
            <a:r>
              <a:rPr sz="4000" spc="-20" dirty="0"/>
              <a:t>regression</a:t>
            </a:r>
            <a:endParaRPr sz="4000" dirty="0"/>
          </a:p>
        </p:txBody>
      </p:sp>
      <p:sp>
        <p:nvSpPr>
          <p:cNvPr id="3" name="object 3"/>
          <p:cNvSpPr/>
          <p:nvPr/>
        </p:nvSpPr>
        <p:spPr>
          <a:xfrm>
            <a:off x="508000" y="1618488"/>
            <a:ext cx="9031224" cy="4477512"/>
          </a:xfrm>
          <a:prstGeom prst="rect">
            <a:avLst/>
          </a:prstGeom>
          <a:blipFill>
            <a:blip r:embed="rId2" cstate="print"/>
            <a:stretch>
              <a:fillRect/>
            </a:stretch>
          </a:blipFill>
        </p:spPr>
        <p:txBody>
          <a:bodyPr wrap="square" lIns="0" tIns="0" rIns="0" bIns="0" rtlCol="0"/>
          <a:lstStyle/>
          <a:p>
            <a:endParaRPr dirty="0"/>
          </a:p>
        </p:txBody>
      </p:sp>
      <p:sp>
        <p:nvSpPr>
          <p:cNvPr id="5" name="object 5"/>
          <p:cNvSpPr txBox="1"/>
          <p:nvPr/>
        </p:nvSpPr>
        <p:spPr>
          <a:xfrm>
            <a:off x="4714314" y="4142254"/>
            <a:ext cx="85090" cy="251460"/>
          </a:xfrm>
          <a:prstGeom prst="rect">
            <a:avLst/>
          </a:prstGeom>
        </p:spPr>
        <p:txBody>
          <a:bodyPr vert="horz" wrap="square" lIns="0" tIns="16510" rIns="0" bIns="0" rtlCol="0">
            <a:spAutoFit/>
          </a:bodyPr>
          <a:lstStyle/>
          <a:p>
            <a:pPr>
              <a:lnSpc>
                <a:spcPct val="100000"/>
              </a:lnSpc>
              <a:spcBef>
                <a:spcPts val="130"/>
              </a:spcBef>
            </a:pPr>
            <a:r>
              <a:rPr sz="1450" spc="10" dirty="0">
                <a:latin typeface="Symbol"/>
                <a:cs typeface="Symbol"/>
              </a:rPr>
              <a:t></a:t>
            </a:r>
            <a:endParaRPr sz="1450">
              <a:latin typeface="Symbol"/>
              <a:cs typeface="Symbol"/>
            </a:endParaRPr>
          </a:p>
        </p:txBody>
      </p:sp>
      <p:sp>
        <p:nvSpPr>
          <p:cNvPr id="6" name="object 6"/>
          <p:cNvSpPr txBox="1"/>
          <p:nvPr/>
        </p:nvSpPr>
        <p:spPr>
          <a:xfrm>
            <a:off x="4357325" y="4070304"/>
            <a:ext cx="467359" cy="251460"/>
          </a:xfrm>
          <a:prstGeom prst="rect">
            <a:avLst/>
          </a:prstGeom>
        </p:spPr>
        <p:txBody>
          <a:bodyPr vert="horz" wrap="square" lIns="0" tIns="16510" rIns="0" bIns="0" rtlCol="0">
            <a:spAutoFit/>
          </a:bodyPr>
          <a:lstStyle/>
          <a:p>
            <a:pPr marL="25400">
              <a:lnSpc>
                <a:spcPct val="100000"/>
              </a:lnSpc>
              <a:spcBef>
                <a:spcPts val="130"/>
              </a:spcBef>
            </a:pPr>
            <a:r>
              <a:rPr sz="1450" spc="20" dirty="0">
                <a:latin typeface="Symbol"/>
                <a:cs typeface="Symbol"/>
              </a:rPr>
              <a:t></a:t>
            </a:r>
            <a:r>
              <a:rPr sz="1450" spc="20" dirty="0">
                <a:latin typeface="Times New Roman"/>
                <a:cs typeface="Times New Roman"/>
              </a:rPr>
              <a:t> </a:t>
            </a:r>
            <a:r>
              <a:rPr sz="1450" spc="15" dirty="0">
                <a:latin typeface="Symbol"/>
                <a:cs typeface="Symbol"/>
              </a:rPr>
              <a:t></a:t>
            </a:r>
            <a:r>
              <a:rPr sz="1450" spc="-150" dirty="0">
                <a:latin typeface="Times New Roman"/>
                <a:cs typeface="Times New Roman"/>
              </a:rPr>
              <a:t> </a:t>
            </a:r>
            <a:r>
              <a:rPr sz="2175" spc="15" baseline="32567" dirty="0">
                <a:latin typeface="Symbol"/>
                <a:cs typeface="Symbol"/>
              </a:rPr>
              <a:t></a:t>
            </a:r>
            <a:endParaRPr sz="2175" baseline="32567">
              <a:latin typeface="Symbol"/>
              <a:cs typeface="Symbol"/>
            </a:endParaRPr>
          </a:p>
        </p:txBody>
      </p:sp>
      <p:sp>
        <p:nvSpPr>
          <p:cNvPr id="7" name="object 7"/>
          <p:cNvSpPr txBox="1"/>
          <p:nvPr/>
        </p:nvSpPr>
        <p:spPr>
          <a:xfrm>
            <a:off x="6375676" y="3782009"/>
            <a:ext cx="845819" cy="1014730"/>
          </a:xfrm>
          <a:prstGeom prst="rect">
            <a:avLst/>
          </a:prstGeom>
        </p:spPr>
        <p:txBody>
          <a:bodyPr vert="horz" wrap="square" lIns="0" tIns="16510" rIns="0" bIns="0" rtlCol="0">
            <a:spAutoFit/>
          </a:bodyPr>
          <a:lstStyle/>
          <a:p>
            <a:pPr marR="30480" algn="r">
              <a:lnSpc>
                <a:spcPts val="1580"/>
              </a:lnSpc>
              <a:spcBef>
                <a:spcPts val="130"/>
              </a:spcBef>
            </a:pPr>
            <a:r>
              <a:rPr sz="1450" spc="-229" dirty="0">
                <a:latin typeface="Symbol"/>
                <a:cs typeface="Symbol"/>
              </a:rPr>
              <a:t></a:t>
            </a:r>
            <a:endParaRPr sz="1450">
              <a:latin typeface="Symbol"/>
              <a:cs typeface="Symbol"/>
            </a:endParaRPr>
          </a:p>
          <a:p>
            <a:pPr marR="30480" algn="r">
              <a:lnSpc>
                <a:spcPts val="1420"/>
              </a:lnSpc>
            </a:pPr>
            <a:r>
              <a:rPr sz="1450" spc="-229" dirty="0">
                <a:latin typeface="Symbol"/>
                <a:cs typeface="Symbol"/>
              </a:rPr>
              <a:t></a:t>
            </a:r>
            <a:endParaRPr sz="1450">
              <a:latin typeface="Symbol"/>
              <a:cs typeface="Symbol"/>
            </a:endParaRPr>
          </a:p>
          <a:p>
            <a:pPr marR="30480" algn="r">
              <a:lnSpc>
                <a:spcPts val="1420"/>
              </a:lnSpc>
            </a:pPr>
            <a:r>
              <a:rPr sz="1450" spc="-229" dirty="0">
                <a:latin typeface="Symbol"/>
                <a:cs typeface="Symbol"/>
              </a:rPr>
              <a:t></a:t>
            </a:r>
            <a:endParaRPr sz="1450">
              <a:latin typeface="Symbol"/>
              <a:cs typeface="Symbol"/>
            </a:endParaRPr>
          </a:p>
          <a:p>
            <a:pPr marR="30480" algn="r">
              <a:lnSpc>
                <a:spcPts val="1530"/>
              </a:lnSpc>
            </a:pPr>
            <a:r>
              <a:rPr sz="1450" spc="-229" dirty="0">
                <a:latin typeface="Symbol"/>
                <a:cs typeface="Symbol"/>
              </a:rPr>
              <a:t></a:t>
            </a:r>
            <a:endParaRPr sz="1450">
              <a:latin typeface="Symbol"/>
              <a:cs typeface="Symbol"/>
            </a:endParaRPr>
          </a:p>
          <a:p>
            <a:pPr marL="25400">
              <a:lnSpc>
                <a:spcPts val="1810"/>
              </a:lnSpc>
            </a:pPr>
            <a:r>
              <a:rPr sz="2325" i="1" spc="-60" baseline="14336" dirty="0">
                <a:latin typeface="Symbol"/>
                <a:cs typeface="Symbol"/>
              </a:rPr>
              <a:t></a:t>
            </a:r>
            <a:r>
              <a:rPr sz="2325" i="1" spc="-307" baseline="14336" dirty="0">
                <a:latin typeface="Times New Roman"/>
                <a:cs typeface="Times New Roman"/>
              </a:rPr>
              <a:t> </a:t>
            </a:r>
            <a:r>
              <a:rPr sz="850" i="1" spc="10" dirty="0">
                <a:latin typeface="Times New Roman"/>
                <a:cs typeface="Times New Roman"/>
              </a:rPr>
              <a:t>M</a:t>
            </a:r>
            <a:r>
              <a:rPr sz="850" i="1" spc="-50" dirty="0">
                <a:latin typeface="Times New Roman"/>
                <a:cs typeface="Times New Roman"/>
              </a:rPr>
              <a:t> </a:t>
            </a:r>
            <a:r>
              <a:rPr sz="850" spc="-5" dirty="0">
                <a:latin typeface="Symbol"/>
                <a:cs typeface="Symbol"/>
              </a:rPr>
              <a:t></a:t>
            </a:r>
            <a:r>
              <a:rPr sz="850" spc="-5" dirty="0">
                <a:latin typeface="Times New Roman"/>
                <a:cs typeface="Times New Roman"/>
              </a:rPr>
              <a:t>1</a:t>
            </a:r>
            <a:r>
              <a:rPr sz="2175" spc="-7" baseline="15325" dirty="0">
                <a:latin typeface="Times New Roman"/>
                <a:cs typeface="Times New Roman"/>
              </a:rPr>
              <a:t>(x</a:t>
            </a:r>
            <a:r>
              <a:rPr sz="2175" spc="-315" baseline="15325" dirty="0">
                <a:latin typeface="Times New Roman"/>
                <a:cs typeface="Times New Roman"/>
              </a:rPr>
              <a:t> </a:t>
            </a:r>
            <a:r>
              <a:rPr sz="850" i="1" spc="5" dirty="0">
                <a:latin typeface="Times New Roman"/>
                <a:cs typeface="Times New Roman"/>
              </a:rPr>
              <a:t>N</a:t>
            </a:r>
            <a:r>
              <a:rPr sz="850" i="1" spc="35" dirty="0">
                <a:latin typeface="Times New Roman"/>
                <a:cs typeface="Times New Roman"/>
              </a:rPr>
              <a:t> </a:t>
            </a:r>
            <a:r>
              <a:rPr sz="2175" spc="7" baseline="15325" dirty="0">
                <a:latin typeface="Times New Roman"/>
                <a:cs typeface="Times New Roman"/>
              </a:rPr>
              <a:t>)</a:t>
            </a:r>
            <a:r>
              <a:rPr sz="2175" spc="-367" baseline="15325" dirty="0">
                <a:latin typeface="Times New Roman"/>
                <a:cs typeface="Times New Roman"/>
              </a:rPr>
              <a:t> </a:t>
            </a:r>
            <a:r>
              <a:rPr sz="1450" spc="10" dirty="0">
                <a:latin typeface="Symbol"/>
                <a:cs typeface="Symbol"/>
              </a:rPr>
              <a:t></a:t>
            </a:r>
            <a:endParaRPr sz="1450">
              <a:latin typeface="Symbol"/>
              <a:cs typeface="Symbol"/>
            </a:endParaRPr>
          </a:p>
        </p:txBody>
      </p:sp>
      <p:sp>
        <p:nvSpPr>
          <p:cNvPr id="8" name="object 8"/>
          <p:cNvSpPr txBox="1"/>
          <p:nvPr/>
        </p:nvSpPr>
        <p:spPr>
          <a:xfrm>
            <a:off x="4688914" y="4055625"/>
            <a:ext cx="672465" cy="692150"/>
          </a:xfrm>
          <a:prstGeom prst="rect">
            <a:avLst/>
          </a:prstGeom>
        </p:spPr>
        <p:txBody>
          <a:bodyPr vert="horz" wrap="square" lIns="0" tIns="13970" rIns="0" bIns="0" rtlCol="0">
            <a:spAutoFit/>
          </a:bodyPr>
          <a:lstStyle/>
          <a:p>
            <a:pPr marL="241935">
              <a:lnSpc>
                <a:spcPct val="100000"/>
              </a:lnSpc>
              <a:spcBef>
                <a:spcPts val="110"/>
              </a:spcBef>
              <a:tabLst>
                <a:tab pos="477520" algn="l"/>
              </a:tabLst>
            </a:pPr>
            <a:r>
              <a:rPr sz="850" spc="5" dirty="0">
                <a:latin typeface="Times New Roman"/>
                <a:cs typeface="Times New Roman"/>
              </a:rPr>
              <a:t>0	2</a:t>
            </a:r>
            <a:endParaRPr sz="850">
              <a:latin typeface="Times New Roman"/>
              <a:cs typeface="Times New Roman"/>
            </a:endParaRPr>
          </a:p>
          <a:p>
            <a:pPr>
              <a:lnSpc>
                <a:spcPct val="100000"/>
              </a:lnSpc>
              <a:spcBef>
                <a:spcPts val="5"/>
              </a:spcBef>
            </a:pPr>
            <a:endParaRPr sz="950">
              <a:latin typeface="Times New Roman"/>
              <a:cs typeface="Times New Roman"/>
            </a:endParaRPr>
          </a:p>
          <a:p>
            <a:pPr marL="25400">
              <a:lnSpc>
                <a:spcPts val="1495"/>
              </a:lnSpc>
            </a:pPr>
            <a:r>
              <a:rPr sz="1450" spc="10" dirty="0">
                <a:latin typeface="Symbol"/>
                <a:cs typeface="Symbol"/>
              </a:rPr>
              <a:t></a:t>
            </a:r>
            <a:endParaRPr sz="1450">
              <a:latin typeface="Symbol"/>
              <a:cs typeface="Symbol"/>
            </a:endParaRPr>
          </a:p>
          <a:p>
            <a:pPr marL="25400">
              <a:lnSpc>
                <a:spcPts val="1614"/>
              </a:lnSpc>
            </a:pPr>
            <a:r>
              <a:rPr sz="2175" spc="15" baseline="-15325" dirty="0">
                <a:latin typeface="Symbol"/>
                <a:cs typeface="Symbol"/>
              </a:rPr>
              <a:t></a:t>
            </a:r>
            <a:r>
              <a:rPr sz="1550" i="1" spc="10" dirty="0">
                <a:latin typeface="Symbol"/>
                <a:cs typeface="Symbol"/>
              </a:rPr>
              <a:t></a:t>
            </a:r>
            <a:r>
              <a:rPr sz="1550" i="1" spc="-235" dirty="0">
                <a:latin typeface="Times New Roman"/>
                <a:cs typeface="Times New Roman"/>
              </a:rPr>
              <a:t> </a:t>
            </a:r>
            <a:r>
              <a:rPr sz="1275" spc="44" baseline="-22875" dirty="0">
                <a:latin typeface="Times New Roman"/>
                <a:cs typeface="Times New Roman"/>
              </a:rPr>
              <a:t>0</a:t>
            </a:r>
            <a:r>
              <a:rPr sz="1450" spc="30" dirty="0">
                <a:latin typeface="Times New Roman"/>
                <a:cs typeface="Times New Roman"/>
              </a:rPr>
              <a:t>(x</a:t>
            </a:r>
            <a:r>
              <a:rPr sz="1450" spc="-215" dirty="0">
                <a:latin typeface="Times New Roman"/>
                <a:cs typeface="Times New Roman"/>
              </a:rPr>
              <a:t> </a:t>
            </a:r>
            <a:r>
              <a:rPr sz="1275" i="1" spc="7" baseline="-22875" dirty="0">
                <a:latin typeface="Times New Roman"/>
                <a:cs typeface="Times New Roman"/>
              </a:rPr>
              <a:t>N</a:t>
            </a:r>
            <a:r>
              <a:rPr sz="1275" i="1" spc="44" baseline="-22875" dirty="0">
                <a:latin typeface="Times New Roman"/>
                <a:cs typeface="Times New Roman"/>
              </a:rPr>
              <a:t> </a:t>
            </a:r>
            <a:r>
              <a:rPr sz="1450" spc="5" dirty="0">
                <a:latin typeface="Times New Roman"/>
                <a:cs typeface="Times New Roman"/>
              </a:rPr>
              <a:t>)</a:t>
            </a:r>
            <a:endParaRPr sz="1450">
              <a:latin typeface="Times New Roman"/>
              <a:cs typeface="Times New Roman"/>
            </a:endParaRPr>
          </a:p>
        </p:txBody>
      </p:sp>
      <p:sp>
        <p:nvSpPr>
          <p:cNvPr id="9" name="object 9"/>
          <p:cNvSpPr txBox="1"/>
          <p:nvPr/>
        </p:nvSpPr>
        <p:spPr>
          <a:xfrm>
            <a:off x="4688914" y="3920152"/>
            <a:ext cx="654685" cy="263525"/>
          </a:xfrm>
          <a:prstGeom prst="rect">
            <a:avLst/>
          </a:prstGeom>
        </p:spPr>
        <p:txBody>
          <a:bodyPr vert="horz" wrap="square" lIns="0" tIns="13970" rIns="0" bIns="0" rtlCol="0">
            <a:spAutoFit/>
          </a:bodyPr>
          <a:lstStyle/>
          <a:p>
            <a:pPr marL="25400">
              <a:lnSpc>
                <a:spcPct val="100000"/>
              </a:lnSpc>
              <a:spcBef>
                <a:spcPts val="110"/>
              </a:spcBef>
            </a:pPr>
            <a:r>
              <a:rPr sz="2175" spc="15" baseline="44061" dirty="0">
                <a:latin typeface="Symbol"/>
                <a:cs typeface="Symbol"/>
              </a:rPr>
              <a:t></a:t>
            </a:r>
            <a:r>
              <a:rPr sz="2175" spc="15" baseline="44061" dirty="0">
                <a:latin typeface="Times New Roman"/>
                <a:cs typeface="Times New Roman"/>
              </a:rPr>
              <a:t> </a:t>
            </a:r>
            <a:r>
              <a:rPr sz="1550" i="1" spc="-40" dirty="0">
                <a:latin typeface="Symbol"/>
                <a:cs typeface="Symbol"/>
              </a:rPr>
              <a:t></a:t>
            </a:r>
            <a:r>
              <a:rPr sz="1550" i="1" spc="-40" dirty="0">
                <a:latin typeface="Times New Roman"/>
                <a:cs typeface="Times New Roman"/>
              </a:rPr>
              <a:t> </a:t>
            </a:r>
            <a:r>
              <a:rPr sz="1450" spc="40" dirty="0">
                <a:latin typeface="Times New Roman"/>
                <a:cs typeface="Times New Roman"/>
              </a:rPr>
              <a:t>(x</a:t>
            </a:r>
            <a:r>
              <a:rPr sz="1450" spc="15" dirty="0">
                <a:latin typeface="Times New Roman"/>
                <a:cs typeface="Times New Roman"/>
              </a:rPr>
              <a:t> </a:t>
            </a:r>
            <a:r>
              <a:rPr sz="1450" spc="5" dirty="0">
                <a:latin typeface="Times New Roman"/>
                <a:cs typeface="Times New Roman"/>
              </a:rPr>
              <a:t>)</a:t>
            </a:r>
            <a:endParaRPr sz="1450">
              <a:latin typeface="Times New Roman"/>
              <a:cs typeface="Times New Roman"/>
            </a:endParaRPr>
          </a:p>
        </p:txBody>
      </p:sp>
      <p:sp>
        <p:nvSpPr>
          <p:cNvPr id="10" name="object 10"/>
          <p:cNvSpPr txBox="1"/>
          <p:nvPr/>
        </p:nvSpPr>
        <p:spPr>
          <a:xfrm>
            <a:off x="4688914" y="3638224"/>
            <a:ext cx="2533015" cy="263525"/>
          </a:xfrm>
          <a:prstGeom prst="rect">
            <a:avLst/>
          </a:prstGeom>
        </p:spPr>
        <p:txBody>
          <a:bodyPr vert="horz" wrap="square" lIns="0" tIns="13970" rIns="0" bIns="0" rtlCol="0">
            <a:spAutoFit/>
          </a:bodyPr>
          <a:lstStyle/>
          <a:p>
            <a:pPr marL="25400">
              <a:lnSpc>
                <a:spcPct val="100000"/>
              </a:lnSpc>
              <a:spcBef>
                <a:spcPts val="110"/>
              </a:spcBef>
              <a:tabLst>
                <a:tab pos="797560" algn="l"/>
                <a:tab pos="1418590" algn="l"/>
                <a:tab pos="1739900" algn="l"/>
              </a:tabLst>
            </a:pPr>
            <a:r>
              <a:rPr sz="2175" spc="15" baseline="-3831" dirty="0">
                <a:latin typeface="Symbol"/>
                <a:cs typeface="Symbol"/>
              </a:rPr>
              <a:t></a:t>
            </a:r>
            <a:r>
              <a:rPr sz="2175" spc="15" baseline="-3831" dirty="0">
                <a:latin typeface="Times New Roman"/>
                <a:cs typeface="Times New Roman"/>
              </a:rPr>
              <a:t> </a:t>
            </a:r>
            <a:r>
              <a:rPr sz="1550" i="1" spc="-40" dirty="0">
                <a:latin typeface="Symbol"/>
                <a:cs typeface="Symbol"/>
              </a:rPr>
              <a:t></a:t>
            </a:r>
            <a:r>
              <a:rPr sz="1550" i="1" spc="-315" dirty="0">
                <a:latin typeface="Times New Roman"/>
                <a:cs typeface="Times New Roman"/>
              </a:rPr>
              <a:t> </a:t>
            </a:r>
            <a:r>
              <a:rPr sz="1275" spc="44" baseline="-22875" dirty="0">
                <a:latin typeface="Times New Roman"/>
                <a:cs typeface="Times New Roman"/>
              </a:rPr>
              <a:t>0</a:t>
            </a:r>
            <a:r>
              <a:rPr sz="1450" spc="30" dirty="0">
                <a:latin typeface="Times New Roman"/>
                <a:cs typeface="Times New Roman"/>
              </a:rPr>
              <a:t>(x</a:t>
            </a:r>
            <a:r>
              <a:rPr sz="1275" spc="44" baseline="-22875" dirty="0">
                <a:latin typeface="Times New Roman"/>
                <a:cs typeface="Times New Roman"/>
              </a:rPr>
              <a:t>1</a:t>
            </a:r>
            <a:r>
              <a:rPr sz="1275" spc="-165" baseline="-22875" dirty="0">
                <a:latin typeface="Times New Roman"/>
                <a:cs typeface="Times New Roman"/>
              </a:rPr>
              <a:t> </a:t>
            </a:r>
            <a:r>
              <a:rPr sz="1450" spc="5" dirty="0">
                <a:latin typeface="Times New Roman"/>
                <a:cs typeface="Times New Roman"/>
              </a:rPr>
              <a:t>)	</a:t>
            </a:r>
            <a:r>
              <a:rPr sz="1550" i="1" spc="20" dirty="0">
                <a:latin typeface="Symbol"/>
                <a:cs typeface="Symbol"/>
              </a:rPr>
              <a:t></a:t>
            </a:r>
            <a:r>
              <a:rPr sz="1275" spc="30" baseline="-22875" dirty="0">
                <a:latin typeface="Times New Roman"/>
                <a:cs typeface="Times New Roman"/>
              </a:rPr>
              <a:t>1</a:t>
            </a:r>
            <a:r>
              <a:rPr sz="1450" spc="20" dirty="0">
                <a:latin typeface="Times New Roman"/>
                <a:cs typeface="Times New Roman"/>
              </a:rPr>
              <a:t>(x</a:t>
            </a:r>
            <a:r>
              <a:rPr sz="1275" spc="30" baseline="-22875" dirty="0">
                <a:latin typeface="Times New Roman"/>
                <a:cs typeface="Times New Roman"/>
              </a:rPr>
              <a:t>1</a:t>
            </a:r>
            <a:r>
              <a:rPr sz="1275" spc="-172" baseline="-22875" dirty="0">
                <a:latin typeface="Times New Roman"/>
                <a:cs typeface="Times New Roman"/>
              </a:rPr>
              <a:t> </a:t>
            </a:r>
            <a:r>
              <a:rPr sz="1450" spc="5" dirty="0">
                <a:latin typeface="Times New Roman"/>
                <a:cs typeface="Times New Roman"/>
              </a:rPr>
              <a:t>)	</a:t>
            </a:r>
            <a:r>
              <a:rPr sz="1450" dirty="0">
                <a:latin typeface="Times New Roman"/>
                <a:cs typeface="Times New Roman"/>
              </a:rPr>
              <a:t>...	</a:t>
            </a:r>
            <a:r>
              <a:rPr sz="1550" i="1" spc="-40" dirty="0">
                <a:latin typeface="Symbol"/>
                <a:cs typeface="Symbol"/>
              </a:rPr>
              <a:t></a:t>
            </a:r>
            <a:r>
              <a:rPr sz="1550" i="1" spc="-204" dirty="0">
                <a:latin typeface="Times New Roman"/>
                <a:cs typeface="Times New Roman"/>
              </a:rPr>
              <a:t> </a:t>
            </a:r>
            <a:r>
              <a:rPr sz="1275" i="1" spc="15" baseline="-22875" dirty="0">
                <a:latin typeface="Times New Roman"/>
                <a:cs typeface="Times New Roman"/>
              </a:rPr>
              <a:t>M</a:t>
            </a:r>
            <a:r>
              <a:rPr sz="1275" i="1" spc="-67" baseline="-22875" dirty="0">
                <a:latin typeface="Times New Roman"/>
                <a:cs typeface="Times New Roman"/>
              </a:rPr>
              <a:t> </a:t>
            </a:r>
            <a:r>
              <a:rPr sz="1275" baseline="-22875" dirty="0">
                <a:latin typeface="Symbol"/>
                <a:cs typeface="Symbol"/>
              </a:rPr>
              <a:t></a:t>
            </a:r>
            <a:r>
              <a:rPr sz="1275" baseline="-22875" dirty="0">
                <a:latin typeface="Times New Roman"/>
                <a:cs typeface="Times New Roman"/>
              </a:rPr>
              <a:t>1</a:t>
            </a:r>
            <a:r>
              <a:rPr sz="1450" dirty="0">
                <a:latin typeface="Times New Roman"/>
                <a:cs typeface="Times New Roman"/>
              </a:rPr>
              <a:t>(x</a:t>
            </a:r>
            <a:r>
              <a:rPr sz="1275" baseline="-22875" dirty="0">
                <a:latin typeface="Times New Roman"/>
                <a:cs typeface="Times New Roman"/>
              </a:rPr>
              <a:t>1</a:t>
            </a:r>
            <a:r>
              <a:rPr sz="1275" spc="-179" baseline="-22875" dirty="0">
                <a:latin typeface="Times New Roman"/>
                <a:cs typeface="Times New Roman"/>
              </a:rPr>
              <a:t> </a:t>
            </a:r>
            <a:r>
              <a:rPr sz="1450" spc="5" dirty="0">
                <a:latin typeface="Times New Roman"/>
                <a:cs typeface="Times New Roman"/>
              </a:rPr>
              <a:t>)</a:t>
            </a:r>
            <a:r>
              <a:rPr sz="1450" spc="-35" dirty="0">
                <a:latin typeface="Times New Roman"/>
                <a:cs typeface="Times New Roman"/>
              </a:rPr>
              <a:t> </a:t>
            </a:r>
            <a:r>
              <a:rPr sz="2175" spc="15" baseline="-3831" dirty="0">
                <a:latin typeface="Symbol"/>
                <a:cs typeface="Symbol"/>
              </a:rPr>
              <a:t></a:t>
            </a:r>
            <a:endParaRPr sz="2175" baseline="-3831">
              <a:latin typeface="Symbol"/>
              <a:cs typeface="Symbol"/>
            </a:endParaRPr>
          </a:p>
        </p:txBody>
      </p:sp>
      <p:sp>
        <p:nvSpPr>
          <p:cNvPr id="11" name="object 11"/>
          <p:cNvSpPr/>
          <p:nvPr/>
        </p:nvSpPr>
        <p:spPr>
          <a:xfrm>
            <a:off x="4352589" y="3639732"/>
            <a:ext cx="2873375" cy="1168400"/>
          </a:xfrm>
          <a:custGeom>
            <a:avLst/>
            <a:gdLst/>
            <a:ahLst/>
            <a:cxnLst/>
            <a:rect l="l" t="t" r="r" b="b"/>
            <a:pathLst>
              <a:path w="2873375" h="1168400">
                <a:moveTo>
                  <a:pt x="0" y="0"/>
                </a:moveTo>
                <a:lnTo>
                  <a:pt x="2872845" y="0"/>
                </a:lnTo>
                <a:lnTo>
                  <a:pt x="2872845" y="1167976"/>
                </a:lnTo>
                <a:lnTo>
                  <a:pt x="0" y="1167976"/>
                </a:lnTo>
                <a:lnTo>
                  <a:pt x="0" y="0"/>
                </a:lnTo>
                <a:close/>
              </a:path>
            </a:pathLst>
          </a:custGeom>
          <a:ln w="9419">
            <a:solidFill>
              <a:srgbClr val="336600"/>
            </a:solidFill>
          </a:ln>
        </p:spPr>
        <p:txBody>
          <a:bodyPr wrap="square" lIns="0" tIns="0" rIns="0" bIns="0" rtlCol="0"/>
          <a:lstStyle/>
          <a:p>
            <a:endParaRPr/>
          </a:p>
        </p:txBody>
      </p:sp>
      <p:sp>
        <p:nvSpPr>
          <p:cNvPr id="12" name="object 12"/>
          <p:cNvSpPr txBox="1"/>
          <p:nvPr/>
        </p:nvSpPr>
        <p:spPr>
          <a:xfrm>
            <a:off x="1510660" y="4453510"/>
            <a:ext cx="1316355" cy="375285"/>
          </a:xfrm>
          <a:prstGeom prst="rect">
            <a:avLst/>
          </a:prstGeom>
        </p:spPr>
        <p:txBody>
          <a:bodyPr vert="horz" wrap="square" lIns="0" tIns="12065" rIns="0" bIns="0" rtlCol="0">
            <a:spAutoFit/>
          </a:bodyPr>
          <a:lstStyle/>
          <a:p>
            <a:pPr marL="25400">
              <a:lnSpc>
                <a:spcPct val="100000"/>
              </a:lnSpc>
              <a:spcBef>
                <a:spcPts val="95"/>
              </a:spcBef>
              <a:tabLst>
                <a:tab pos="600710" algn="l"/>
              </a:tabLst>
            </a:pPr>
            <a:r>
              <a:rPr sz="2300" spc="-10" dirty="0">
                <a:latin typeface="Times New Roman"/>
                <a:cs typeface="Times New Roman"/>
              </a:rPr>
              <a:t>w	</a:t>
            </a:r>
            <a:r>
              <a:rPr sz="2300" spc="-5" dirty="0">
                <a:latin typeface="Symbol"/>
                <a:cs typeface="Symbol"/>
              </a:rPr>
              <a:t></a:t>
            </a:r>
            <a:r>
              <a:rPr sz="2300" spc="-5" dirty="0">
                <a:latin typeface="Times New Roman"/>
                <a:cs typeface="Times New Roman"/>
              </a:rPr>
              <a:t> </a:t>
            </a:r>
            <a:r>
              <a:rPr sz="2300" spc="85" dirty="0">
                <a:latin typeface="Symbol"/>
                <a:cs typeface="Symbol"/>
              </a:rPr>
              <a:t></a:t>
            </a:r>
            <a:r>
              <a:rPr sz="1950" spc="127" baseline="44871" dirty="0">
                <a:latin typeface="Symbol"/>
                <a:cs typeface="Symbol"/>
              </a:rPr>
              <a:t></a:t>
            </a:r>
            <a:r>
              <a:rPr sz="1950" spc="-405" baseline="44871" dirty="0">
                <a:latin typeface="Times New Roman"/>
                <a:cs typeface="Times New Roman"/>
              </a:rPr>
              <a:t> </a:t>
            </a:r>
            <a:endParaRPr sz="2300" dirty="0">
              <a:latin typeface="Times New Roman"/>
              <a:cs typeface="Times New Roman"/>
            </a:endParaRPr>
          </a:p>
        </p:txBody>
      </p:sp>
      <p:sp>
        <p:nvSpPr>
          <p:cNvPr id="13" name="object 13"/>
          <p:cNvSpPr txBox="1"/>
          <p:nvPr/>
        </p:nvSpPr>
        <p:spPr>
          <a:xfrm>
            <a:off x="1776879" y="4647837"/>
            <a:ext cx="248920" cy="229870"/>
          </a:xfrm>
          <a:prstGeom prst="rect">
            <a:avLst/>
          </a:prstGeom>
        </p:spPr>
        <p:txBody>
          <a:bodyPr vert="horz" wrap="square" lIns="0" tIns="17145" rIns="0" bIns="0" rtlCol="0">
            <a:spAutoFit/>
          </a:bodyPr>
          <a:lstStyle/>
          <a:p>
            <a:pPr>
              <a:lnSpc>
                <a:spcPct val="100000"/>
              </a:lnSpc>
              <a:spcBef>
                <a:spcPts val="135"/>
              </a:spcBef>
            </a:pPr>
            <a:r>
              <a:rPr sz="1300" i="1" spc="25" dirty="0">
                <a:latin typeface="Times New Roman"/>
                <a:cs typeface="Times New Roman"/>
              </a:rPr>
              <a:t>ML</a:t>
            </a:r>
            <a:endParaRPr sz="1300">
              <a:latin typeface="Times New Roman"/>
              <a:cs typeface="Times New Roman"/>
            </a:endParaRPr>
          </a:p>
        </p:txBody>
      </p:sp>
      <p:sp>
        <p:nvSpPr>
          <p:cNvPr id="14" name="object 14"/>
          <p:cNvSpPr/>
          <p:nvPr/>
        </p:nvSpPr>
        <p:spPr>
          <a:xfrm>
            <a:off x="1468754" y="4423092"/>
            <a:ext cx="1394460" cy="474345"/>
          </a:xfrm>
          <a:custGeom>
            <a:avLst/>
            <a:gdLst/>
            <a:ahLst/>
            <a:cxnLst/>
            <a:rect l="l" t="t" r="r" b="b"/>
            <a:pathLst>
              <a:path w="1394460" h="474345">
                <a:moveTo>
                  <a:pt x="0" y="0"/>
                </a:moveTo>
                <a:lnTo>
                  <a:pt x="1394036" y="0"/>
                </a:lnTo>
                <a:lnTo>
                  <a:pt x="1394036" y="474098"/>
                </a:lnTo>
                <a:lnTo>
                  <a:pt x="0" y="474098"/>
                </a:lnTo>
                <a:lnTo>
                  <a:pt x="0" y="0"/>
                </a:lnTo>
                <a:close/>
              </a:path>
            </a:pathLst>
          </a:custGeom>
          <a:ln w="37676">
            <a:solidFill>
              <a:srgbClr val="FF0000"/>
            </a:solidFill>
          </a:ln>
        </p:spPr>
        <p:txBody>
          <a:bodyPr wrap="square" lIns="0" tIns="0" rIns="0" bIns="0" rtlCol="0"/>
          <a:lstStyle/>
          <a:p>
            <a:endParaRPr/>
          </a:p>
        </p:txBody>
      </p:sp>
      <p:sp>
        <p:nvSpPr>
          <p:cNvPr id="15" name="object 15"/>
          <p:cNvSpPr txBox="1"/>
          <p:nvPr/>
        </p:nvSpPr>
        <p:spPr>
          <a:xfrm>
            <a:off x="1035247" y="3819276"/>
            <a:ext cx="826135" cy="295910"/>
          </a:xfrm>
          <a:prstGeom prst="rect">
            <a:avLst/>
          </a:prstGeom>
        </p:spPr>
        <p:txBody>
          <a:bodyPr vert="horz" wrap="square" lIns="0" tIns="15240" rIns="0" bIns="0" rtlCol="0">
            <a:spAutoFit/>
          </a:bodyPr>
          <a:lstStyle/>
          <a:p>
            <a:pPr marL="12700">
              <a:lnSpc>
                <a:spcPct val="100000"/>
              </a:lnSpc>
              <a:spcBef>
                <a:spcPts val="120"/>
              </a:spcBef>
            </a:pPr>
            <a:r>
              <a:rPr sz="1750" i="1" spc="100" dirty="0">
                <a:latin typeface="Cambria"/>
                <a:cs typeface="Cambria"/>
              </a:rPr>
              <a:t>y</a:t>
            </a:r>
            <a:r>
              <a:rPr sz="1750" spc="100" dirty="0">
                <a:latin typeface="Calibri"/>
                <a:cs typeface="Calibri"/>
              </a:rPr>
              <a:t>(x,w)</a:t>
            </a:r>
            <a:r>
              <a:rPr sz="1750" spc="-75" dirty="0">
                <a:latin typeface="Calibri"/>
                <a:cs typeface="Calibri"/>
              </a:rPr>
              <a:t> </a:t>
            </a:r>
            <a:r>
              <a:rPr sz="1750" spc="10" dirty="0">
                <a:latin typeface="Symbol"/>
                <a:cs typeface="Symbol"/>
              </a:rPr>
              <a:t></a:t>
            </a:r>
            <a:endParaRPr sz="1750">
              <a:latin typeface="Symbol"/>
              <a:cs typeface="Symbol"/>
            </a:endParaRPr>
          </a:p>
        </p:txBody>
      </p:sp>
      <p:sp>
        <p:nvSpPr>
          <p:cNvPr id="16" name="object 16"/>
          <p:cNvSpPr txBox="1"/>
          <p:nvPr/>
        </p:nvSpPr>
        <p:spPr>
          <a:xfrm>
            <a:off x="2354477" y="3995090"/>
            <a:ext cx="233679" cy="181610"/>
          </a:xfrm>
          <a:prstGeom prst="rect">
            <a:avLst/>
          </a:prstGeom>
        </p:spPr>
        <p:txBody>
          <a:bodyPr vert="horz" wrap="square" lIns="0" tIns="15875" rIns="0" bIns="0" rtlCol="0">
            <a:spAutoFit/>
          </a:bodyPr>
          <a:lstStyle/>
          <a:p>
            <a:pPr marL="12700">
              <a:lnSpc>
                <a:spcPct val="100000"/>
              </a:lnSpc>
              <a:spcBef>
                <a:spcPts val="125"/>
              </a:spcBef>
              <a:tabLst>
                <a:tab pos="180340" algn="l"/>
              </a:tabLst>
            </a:pPr>
            <a:r>
              <a:rPr sz="1000" i="1" spc="45" dirty="0">
                <a:latin typeface="Cambria"/>
                <a:cs typeface="Cambria"/>
              </a:rPr>
              <a:t>j	j</a:t>
            </a:r>
            <a:endParaRPr sz="1000">
              <a:latin typeface="Cambria"/>
              <a:cs typeface="Cambria"/>
            </a:endParaRPr>
          </a:p>
        </p:txBody>
      </p:sp>
      <p:sp>
        <p:nvSpPr>
          <p:cNvPr id="17" name="object 17"/>
          <p:cNvSpPr txBox="1"/>
          <p:nvPr/>
        </p:nvSpPr>
        <p:spPr>
          <a:xfrm>
            <a:off x="1941302" y="4132810"/>
            <a:ext cx="227965" cy="181610"/>
          </a:xfrm>
          <a:prstGeom prst="rect">
            <a:avLst/>
          </a:prstGeom>
        </p:spPr>
        <p:txBody>
          <a:bodyPr vert="horz" wrap="square" lIns="0" tIns="15875" rIns="0" bIns="0" rtlCol="0">
            <a:spAutoFit/>
          </a:bodyPr>
          <a:lstStyle/>
          <a:p>
            <a:pPr marL="12700">
              <a:lnSpc>
                <a:spcPct val="100000"/>
              </a:lnSpc>
              <a:spcBef>
                <a:spcPts val="125"/>
              </a:spcBef>
            </a:pPr>
            <a:r>
              <a:rPr sz="1000" i="1" spc="45" dirty="0">
                <a:latin typeface="Cambria"/>
                <a:cs typeface="Cambria"/>
              </a:rPr>
              <a:t>j</a:t>
            </a:r>
            <a:r>
              <a:rPr sz="1000" i="1" spc="-125" dirty="0">
                <a:latin typeface="Cambria"/>
                <a:cs typeface="Cambria"/>
              </a:rPr>
              <a:t> </a:t>
            </a:r>
            <a:r>
              <a:rPr sz="1000" spc="30" dirty="0">
                <a:latin typeface="Symbol"/>
                <a:cs typeface="Symbol"/>
              </a:rPr>
              <a:t></a:t>
            </a:r>
            <a:r>
              <a:rPr sz="1000" spc="30" dirty="0">
                <a:latin typeface="Calibri"/>
                <a:cs typeface="Calibri"/>
              </a:rPr>
              <a:t>0</a:t>
            </a:r>
            <a:endParaRPr sz="1000">
              <a:latin typeface="Calibri"/>
              <a:cs typeface="Calibri"/>
            </a:endParaRPr>
          </a:p>
        </p:txBody>
      </p:sp>
      <p:sp>
        <p:nvSpPr>
          <p:cNvPr id="18" name="object 18"/>
          <p:cNvSpPr txBox="1"/>
          <p:nvPr/>
        </p:nvSpPr>
        <p:spPr>
          <a:xfrm>
            <a:off x="1902036" y="3673350"/>
            <a:ext cx="300990" cy="181610"/>
          </a:xfrm>
          <a:prstGeom prst="rect">
            <a:avLst/>
          </a:prstGeom>
        </p:spPr>
        <p:txBody>
          <a:bodyPr vert="horz" wrap="square" lIns="0" tIns="15875" rIns="0" bIns="0" rtlCol="0">
            <a:spAutoFit/>
          </a:bodyPr>
          <a:lstStyle/>
          <a:p>
            <a:pPr marL="12700">
              <a:lnSpc>
                <a:spcPct val="100000"/>
              </a:lnSpc>
              <a:spcBef>
                <a:spcPts val="125"/>
              </a:spcBef>
            </a:pPr>
            <a:r>
              <a:rPr sz="1000" i="1" spc="125" dirty="0">
                <a:latin typeface="Cambria"/>
                <a:cs typeface="Cambria"/>
              </a:rPr>
              <a:t>M</a:t>
            </a:r>
            <a:r>
              <a:rPr sz="1000" i="1" spc="-100" dirty="0">
                <a:latin typeface="Cambria"/>
                <a:cs typeface="Cambria"/>
              </a:rPr>
              <a:t> </a:t>
            </a:r>
            <a:r>
              <a:rPr sz="1000" dirty="0">
                <a:latin typeface="Symbol"/>
                <a:cs typeface="Symbol"/>
              </a:rPr>
              <a:t></a:t>
            </a:r>
            <a:r>
              <a:rPr sz="1000" dirty="0">
                <a:latin typeface="Calibri"/>
                <a:cs typeface="Calibri"/>
              </a:rPr>
              <a:t>1</a:t>
            </a:r>
            <a:endParaRPr sz="1000">
              <a:latin typeface="Calibri"/>
              <a:cs typeface="Calibri"/>
            </a:endParaRPr>
          </a:p>
        </p:txBody>
      </p:sp>
      <p:sp>
        <p:nvSpPr>
          <p:cNvPr id="19" name="object 19"/>
          <p:cNvSpPr txBox="1"/>
          <p:nvPr/>
        </p:nvSpPr>
        <p:spPr>
          <a:xfrm>
            <a:off x="1918446" y="3751294"/>
            <a:ext cx="266065" cy="430530"/>
          </a:xfrm>
          <a:prstGeom prst="rect">
            <a:avLst/>
          </a:prstGeom>
        </p:spPr>
        <p:txBody>
          <a:bodyPr vert="horz" wrap="square" lIns="0" tIns="13335" rIns="0" bIns="0" rtlCol="0">
            <a:spAutoFit/>
          </a:bodyPr>
          <a:lstStyle/>
          <a:p>
            <a:pPr marL="12700">
              <a:lnSpc>
                <a:spcPct val="100000"/>
              </a:lnSpc>
              <a:spcBef>
                <a:spcPts val="105"/>
              </a:spcBef>
            </a:pPr>
            <a:r>
              <a:rPr sz="2650" spc="5" dirty="0">
                <a:latin typeface="Symbol"/>
                <a:cs typeface="Symbol"/>
              </a:rPr>
              <a:t></a:t>
            </a:r>
            <a:endParaRPr sz="2650">
              <a:latin typeface="Symbol"/>
              <a:cs typeface="Symbol"/>
            </a:endParaRPr>
          </a:p>
        </p:txBody>
      </p:sp>
      <p:sp>
        <p:nvSpPr>
          <p:cNvPr id="20" name="object 20"/>
          <p:cNvSpPr txBox="1"/>
          <p:nvPr/>
        </p:nvSpPr>
        <p:spPr>
          <a:xfrm>
            <a:off x="3276356" y="3813416"/>
            <a:ext cx="118745" cy="181610"/>
          </a:xfrm>
          <a:prstGeom prst="rect">
            <a:avLst/>
          </a:prstGeom>
        </p:spPr>
        <p:txBody>
          <a:bodyPr vert="horz" wrap="square" lIns="0" tIns="15875" rIns="0" bIns="0" rtlCol="0">
            <a:spAutoFit/>
          </a:bodyPr>
          <a:lstStyle/>
          <a:p>
            <a:pPr marL="12700">
              <a:lnSpc>
                <a:spcPct val="100000"/>
              </a:lnSpc>
              <a:spcBef>
                <a:spcPts val="125"/>
              </a:spcBef>
            </a:pPr>
            <a:r>
              <a:rPr sz="1000" i="1" spc="155" dirty="0">
                <a:latin typeface="Cambria"/>
                <a:cs typeface="Cambria"/>
              </a:rPr>
              <a:t>T</a:t>
            </a:r>
            <a:endParaRPr sz="1000">
              <a:latin typeface="Cambria"/>
              <a:cs typeface="Cambria"/>
            </a:endParaRPr>
          </a:p>
        </p:txBody>
      </p:sp>
      <p:sp>
        <p:nvSpPr>
          <p:cNvPr id="21" name="object 21"/>
          <p:cNvSpPr txBox="1"/>
          <p:nvPr/>
        </p:nvSpPr>
        <p:spPr>
          <a:xfrm>
            <a:off x="2192137" y="3814248"/>
            <a:ext cx="1326515" cy="301625"/>
          </a:xfrm>
          <a:prstGeom prst="rect">
            <a:avLst/>
          </a:prstGeom>
        </p:spPr>
        <p:txBody>
          <a:bodyPr vert="horz" wrap="square" lIns="0" tIns="13970" rIns="0" bIns="0" rtlCol="0">
            <a:spAutoFit/>
          </a:bodyPr>
          <a:lstStyle/>
          <a:p>
            <a:pPr marL="12700">
              <a:lnSpc>
                <a:spcPct val="100000"/>
              </a:lnSpc>
              <a:spcBef>
                <a:spcPts val="110"/>
              </a:spcBef>
            </a:pPr>
            <a:r>
              <a:rPr sz="1750" i="1" spc="-100" dirty="0">
                <a:latin typeface="Cambria"/>
                <a:cs typeface="Cambria"/>
              </a:rPr>
              <a:t>w </a:t>
            </a:r>
            <a:r>
              <a:rPr sz="1800" i="1" spc="-15" dirty="0">
                <a:latin typeface="Symbol"/>
                <a:cs typeface="Symbol"/>
              </a:rPr>
              <a:t></a:t>
            </a:r>
            <a:r>
              <a:rPr sz="1800" i="1" spc="-15" dirty="0">
                <a:latin typeface="Times New Roman"/>
                <a:cs typeface="Times New Roman"/>
              </a:rPr>
              <a:t> </a:t>
            </a:r>
            <a:r>
              <a:rPr sz="1750" spc="170" dirty="0">
                <a:latin typeface="Calibri"/>
                <a:cs typeface="Calibri"/>
              </a:rPr>
              <a:t>(x) </a:t>
            </a:r>
            <a:r>
              <a:rPr sz="1750" spc="10" dirty="0">
                <a:latin typeface="Symbol"/>
                <a:cs typeface="Symbol"/>
              </a:rPr>
              <a:t></a:t>
            </a:r>
            <a:r>
              <a:rPr sz="1750" spc="10" dirty="0">
                <a:latin typeface="Times New Roman"/>
                <a:cs typeface="Times New Roman"/>
              </a:rPr>
              <a:t> </a:t>
            </a:r>
            <a:r>
              <a:rPr sz="1750" spc="25" dirty="0">
                <a:latin typeface="Calibri"/>
                <a:cs typeface="Calibri"/>
              </a:rPr>
              <a:t>w</a:t>
            </a:r>
            <a:r>
              <a:rPr sz="1750" spc="120" dirty="0">
                <a:latin typeface="Calibri"/>
                <a:cs typeface="Calibri"/>
              </a:rPr>
              <a:t> </a:t>
            </a:r>
            <a:r>
              <a:rPr sz="1800" i="1" spc="-15" dirty="0">
                <a:latin typeface="Symbol"/>
                <a:cs typeface="Symbol"/>
              </a:rPr>
              <a:t></a:t>
            </a:r>
            <a:endParaRPr sz="1800">
              <a:latin typeface="Symbol"/>
              <a:cs typeface="Symbol"/>
            </a:endParaRPr>
          </a:p>
        </p:txBody>
      </p:sp>
      <p:sp>
        <p:nvSpPr>
          <p:cNvPr id="22" name="object 22"/>
          <p:cNvSpPr txBox="1"/>
          <p:nvPr/>
        </p:nvSpPr>
        <p:spPr>
          <a:xfrm>
            <a:off x="3492027" y="3819276"/>
            <a:ext cx="321945" cy="295910"/>
          </a:xfrm>
          <a:prstGeom prst="rect">
            <a:avLst/>
          </a:prstGeom>
        </p:spPr>
        <p:txBody>
          <a:bodyPr vert="horz" wrap="square" lIns="0" tIns="15240" rIns="0" bIns="0" rtlCol="0">
            <a:spAutoFit/>
          </a:bodyPr>
          <a:lstStyle/>
          <a:p>
            <a:pPr marL="12700">
              <a:lnSpc>
                <a:spcPct val="100000"/>
              </a:lnSpc>
              <a:spcBef>
                <a:spcPts val="120"/>
              </a:spcBef>
            </a:pPr>
            <a:r>
              <a:rPr sz="1750" spc="155" dirty="0">
                <a:latin typeface="Calibri"/>
                <a:cs typeface="Calibri"/>
              </a:rPr>
              <a:t>(</a:t>
            </a:r>
            <a:r>
              <a:rPr sz="1750" spc="190" dirty="0">
                <a:latin typeface="Calibri"/>
                <a:cs typeface="Calibri"/>
              </a:rPr>
              <a:t>x</a:t>
            </a:r>
            <a:r>
              <a:rPr sz="1750" spc="155" dirty="0">
                <a:latin typeface="Calibri"/>
                <a:cs typeface="Calibri"/>
              </a:rPr>
              <a:t>)</a:t>
            </a:r>
            <a:endParaRPr sz="1750">
              <a:latin typeface="Calibri"/>
              <a:cs typeface="Calibri"/>
            </a:endParaRPr>
          </a:p>
        </p:txBody>
      </p:sp>
      <p:sp>
        <p:nvSpPr>
          <p:cNvPr id="23" name="object 23"/>
          <p:cNvSpPr txBox="1"/>
          <p:nvPr/>
        </p:nvSpPr>
        <p:spPr>
          <a:xfrm>
            <a:off x="7283519" y="3834395"/>
            <a:ext cx="1681480" cy="274955"/>
          </a:xfrm>
          <a:prstGeom prst="rect">
            <a:avLst/>
          </a:prstGeom>
          <a:ln w="9419">
            <a:solidFill>
              <a:srgbClr val="000000"/>
            </a:solidFill>
          </a:ln>
        </p:spPr>
        <p:txBody>
          <a:bodyPr vert="horz" wrap="square" lIns="0" tIns="31750" rIns="0" bIns="0" rtlCol="0">
            <a:spAutoFit/>
          </a:bodyPr>
          <a:lstStyle/>
          <a:p>
            <a:pPr marL="90170">
              <a:lnSpc>
                <a:spcPct val="100000"/>
              </a:lnSpc>
              <a:spcBef>
                <a:spcPts val="250"/>
              </a:spcBef>
            </a:pPr>
            <a:r>
              <a:rPr sz="1200" spc="-10" dirty="0">
                <a:latin typeface="Calibri"/>
                <a:cs typeface="Calibri"/>
              </a:rPr>
              <a:t>Samples </a:t>
            </a:r>
            <a:r>
              <a:rPr sz="1200" dirty="0">
                <a:latin typeface="Arial"/>
                <a:cs typeface="Arial"/>
              </a:rPr>
              <a:t>X</a:t>
            </a:r>
            <a:r>
              <a:rPr sz="1200" spc="-20" dirty="0">
                <a:latin typeface="Arial"/>
                <a:cs typeface="Arial"/>
              </a:rPr>
              <a:t> </a:t>
            </a:r>
            <a:r>
              <a:rPr sz="1200" spc="-10" dirty="0">
                <a:latin typeface="Calibri"/>
                <a:cs typeface="Calibri"/>
              </a:rPr>
              <a:t>Dimensions</a:t>
            </a:r>
            <a:endParaRPr sz="1200">
              <a:latin typeface="Calibri"/>
              <a:cs typeface="Calibri"/>
            </a:endParaRPr>
          </a:p>
        </p:txBody>
      </p:sp>
      <p:sp>
        <p:nvSpPr>
          <p:cNvPr id="24" name="object 24"/>
          <p:cNvSpPr txBox="1"/>
          <p:nvPr/>
        </p:nvSpPr>
        <p:spPr>
          <a:xfrm>
            <a:off x="3008788" y="4533547"/>
            <a:ext cx="1290955" cy="274320"/>
          </a:xfrm>
          <a:prstGeom prst="rect">
            <a:avLst/>
          </a:prstGeom>
          <a:ln w="9419">
            <a:solidFill>
              <a:srgbClr val="000000"/>
            </a:solidFill>
          </a:ln>
        </p:spPr>
        <p:txBody>
          <a:bodyPr vert="horz" wrap="square" lIns="0" tIns="18415" rIns="0" bIns="0" rtlCol="0">
            <a:spAutoFit/>
          </a:bodyPr>
          <a:lstStyle/>
          <a:p>
            <a:pPr marL="28575">
              <a:lnSpc>
                <a:spcPct val="100000"/>
              </a:lnSpc>
              <a:spcBef>
                <a:spcPts val="145"/>
              </a:spcBef>
            </a:pPr>
            <a:r>
              <a:rPr sz="1400" spc="45" dirty="0">
                <a:latin typeface="Symbol"/>
                <a:cs typeface="Symbol"/>
              </a:rPr>
              <a:t></a:t>
            </a:r>
            <a:r>
              <a:rPr sz="1200" spc="67" baseline="41666" dirty="0">
                <a:latin typeface="Symbol"/>
                <a:cs typeface="Symbol"/>
              </a:rPr>
              <a:t></a:t>
            </a:r>
            <a:r>
              <a:rPr sz="1200" spc="67" baseline="41666" dirty="0">
                <a:latin typeface="Times New Roman"/>
                <a:cs typeface="Times New Roman"/>
              </a:rPr>
              <a:t> </a:t>
            </a:r>
            <a:r>
              <a:rPr sz="1400" spc="-5" dirty="0">
                <a:latin typeface="Symbol"/>
                <a:cs typeface="Symbol"/>
              </a:rPr>
              <a:t></a:t>
            </a:r>
            <a:r>
              <a:rPr sz="1400" spc="-5" dirty="0">
                <a:latin typeface="Times New Roman"/>
                <a:cs typeface="Times New Roman"/>
              </a:rPr>
              <a:t> </a:t>
            </a:r>
            <a:r>
              <a:rPr sz="1400" spc="15" dirty="0">
                <a:latin typeface="Times New Roman"/>
                <a:cs typeface="Times New Roman"/>
              </a:rPr>
              <a:t>(</a:t>
            </a:r>
            <a:r>
              <a:rPr sz="1400" spc="15" dirty="0">
                <a:latin typeface="Symbol"/>
                <a:cs typeface="Symbol"/>
              </a:rPr>
              <a:t></a:t>
            </a:r>
            <a:r>
              <a:rPr sz="1200" i="1" spc="22" baseline="41666" dirty="0">
                <a:latin typeface="Times New Roman"/>
                <a:cs typeface="Times New Roman"/>
              </a:rPr>
              <a:t>T </a:t>
            </a:r>
            <a:r>
              <a:rPr sz="1400" spc="25" dirty="0">
                <a:latin typeface="Symbol"/>
                <a:cs typeface="Symbol"/>
              </a:rPr>
              <a:t></a:t>
            </a:r>
            <a:r>
              <a:rPr sz="1400" spc="25" dirty="0">
                <a:latin typeface="Times New Roman"/>
                <a:cs typeface="Times New Roman"/>
              </a:rPr>
              <a:t>)</a:t>
            </a:r>
            <a:r>
              <a:rPr sz="1200" spc="37" baseline="41666" dirty="0">
                <a:latin typeface="Symbol"/>
                <a:cs typeface="Symbol"/>
              </a:rPr>
              <a:t></a:t>
            </a:r>
            <a:r>
              <a:rPr sz="1200" spc="37" baseline="41666" dirty="0">
                <a:latin typeface="Times New Roman"/>
                <a:cs typeface="Times New Roman"/>
              </a:rPr>
              <a:t>1</a:t>
            </a:r>
            <a:r>
              <a:rPr sz="1200" spc="-37" baseline="41666" dirty="0">
                <a:latin typeface="Times New Roman"/>
                <a:cs typeface="Times New Roman"/>
              </a:rPr>
              <a:t> </a:t>
            </a:r>
            <a:r>
              <a:rPr sz="1400" spc="20" dirty="0">
                <a:latin typeface="Symbol"/>
                <a:cs typeface="Symbol"/>
              </a:rPr>
              <a:t></a:t>
            </a:r>
            <a:r>
              <a:rPr sz="1200" i="1" spc="30" baseline="41666" dirty="0">
                <a:latin typeface="Times New Roman"/>
                <a:cs typeface="Times New Roman"/>
              </a:rPr>
              <a:t>T</a:t>
            </a:r>
            <a:endParaRPr sz="1200" baseline="41666">
              <a:latin typeface="Times New Roman"/>
              <a:cs typeface="Times New Roman"/>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27011" y="721359"/>
            <a:ext cx="8159115" cy="635000"/>
          </a:xfrm>
          <a:prstGeom prst="rect">
            <a:avLst/>
          </a:prstGeom>
        </p:spPr>
        <p:txBody>
          <a:bodyPr vert="horz" wrap="square" lIns="0" tIns="12700" rIns="0" bIns="0" rtlCol="0">
            <a:spAutoFit/>
          </a:bodyPr>
          <a:lstStyle/>
          <a:p>
            <a:pPr marL="12700">
              <a:lnSpc>
                <a:spcPct val="100000"/>
              </a:lnSpc>
              <a:spcBef>
                <a:spcPts val="100"/>
              </a:spcBef>
            </a:pPr>
            <a:r>
              <a:rPr sz="4000" spc="-25" dirty="0"/>
              <a:t>Underconstrained </a:t>
            </a:r>
            <a:r>
              <a:rPr sz="4000" spc="-15" dirty="0"/>
              <a:t>logistic</a:t>
            </a:r>
            <a:r>
              <a:rPr sz="4000" spc="-65" dirty="0"/>
              <a:t> </a:t>
            </a:r>
            <a:r>
              <a:rPr sz="4000" spc="-20" dirty="0"/>
              <a:t>regression</a:t>
            </a:r>
            <a:endParaRPr sz="4000"/>
          </a:p>
        </p:txBody>
      </p:sp>
      <p:sp>
        <p:nvSpPr>
          <p:cNvPr id="4" name="object 4"/>
          <p:cNvSpPr txBox="1"/>
          <p:nvPr/>
        </p:nvSpPr>
        <p:spPr>
          <a:xfrm>
            <a:off x="560606" y="1420657"/>
            <a:ext cx="8684895" cy="1088390"/>
          </a:xfrm>
          <a:prstGeom prst="rect">
            <a:avLst/>
          </a:prstGeom>
        </p:spPr>
        <p:txBody>
          <a:bodyPr vert="horz" wrap="square" lIns="0" tIns="91440" rIns="0" bIns="0" rtlCol="0">
            <a:spAutoFit/>
          </a:bodyPr>
          <a:lstStyle/>
          <a:p>
            <a:pPr marL="351790" indent="-339090">
              <a:lnSpc>
                <a:spcPct val="100000"/>
              </a:lnSpc>
              <a:spcBef>
                <a:spcPts val="720"/>
              </a:spcBef>
              <a:buChar char="•"/>
              <a:tabLst>
                <a:tab pos="351155" algn="l"/>
                <a:tab pos="351790" algn="l"/>
              </a:tabLst>
            </a:pPr>
            <a:r>
              <a:rPr sz="3200" spc="-20" dirty="0">
                <a:solidFill>
                  <a:srgbClr val="3333CC"/>
                </a:solidFill>
                <a:latin typeface="Arial"/>
                <a:cs typeface="Arial"/>
              </a:rPr>
              <a:t>Logistic regression </a:t>
            </a:r>
            <a:r>
              <a:rPr sz="3200" spc="-15" dirty="0">
                <a:solidFill>
                  <a:srgbClr val="3333CC"/>
                </a:solidFill>
                <a:latin typeface="Arial"/>
                <a:cs typeface="Arial"/>
              </a:rPr>
              <a:t>with </a:t>
            </a:r>
            <a:r>
              <a:rPr sz="2800" spc="-10" dirty="0">
                <a:solidFill>
                  <a:srgbClr val="3333CC"/>
                </a:solidFill>
                <a:latin typeface="Arial"/>
                <a:cs typeface="Arial"/>
              </a:rPr>
              <a:t>linearly </a:t>
            </a:r>
            <a:r>
              <a:rPr sz="2800" spc="-15" dirty="0">
                <a:solidFill>
                  <a:srgbClr val="3333CC"/>
                </a:solidFill>
                <a:latin typeface="Arial"/>
                <a:cs typeface="Arial"/>
              </a:rPr>
              <a:t>separable</a:t>
            </a:r>
            <a:r>
              <a:rPr sz="2800" spc="-85" dirty="0">
                <a:solidFill>
                  <a:srgbClr val="3333CC"/>
                </a:solidFill>
                <a:latin typeface="Arial"/>
                <a:cs typeface="Arial"/>
              </a:rPr>
              <a:t> </a:t>
            </a:r>
            <a:r>
              <a:rPr sz="2800" spc="-15" dirty="0">
                <a:solidFill>
                  <a:srgbClr val="3333CC"/>
                </a:solidFill>
                <a:latin typeface="Arial"/>
                <a:cs typeface="Arial"/>
              </a:rPr>
              <a:t>classes</a:t>
            </a:r>
            <a:endParaRPr sz="2800">
              <a:latin typeface="Arial"/>
              <a:cs typeface="Arial"/>
            </a:endParaRPr>
          </a:p>
          <a:p>
            <a:pPr marL="464820">
              <a:lnSpc>
                <a:spcPct val="100000"/>
              </a:lnSpc>
              <a:spcBef>
                <a:spcPts val="545"/>
              </a:spcBef>
            </a:pPr>
            <a:r>
              <a:rPr sz="2800" dirty="0">
                <a:solidFill>
                  <a:srgbClr val="336600"/>
                </a:solidFill>
                <a:latin typeface="Arial"/>
                <a:cs typeface="Arial"/>
              </a:rPr>
              <a:t>– </a:t>
            </a:r>
            <a:r>
              <a:rPr sz="2800" spc="-15" dirty="0">
                <a:solidFill>
                  <a:srgbClr val="336600"/>
                </a:solidFill>
                <a:latin typeface="Arial"/>
                <a:cs typeface="Arial"/>
              </a:rPr>
              <a:t>Task </a:t>
            </a:r>
            <a:r>
              <a:rPr sz="2800" spc="-5" dirty="0">
                <a:solidFill>
                  <a:srgbClr val="336600"/>
                </a:solidFill>
                <a:latin typeface="Arial"/>
                <a:cs typeface="Arial"/>
              </a:rPr>
              <a:t>is</a:t>
            </a:r>
            <a:r>
              <a:rPr sz="2800" spc="-165" dirty="0">
                <a:solidFill>
                  <a:srgbClr val="336600"/>
                </a:solidFill>
                <a:latin typeface="Arial"/>
                <a:cs typeface="Arial"/>
              </a:rPr>
              <a:t> </a:t>
            </a:r>
            <a:r>
              <a:rPr sz="2800" spc="-15" dirty="0">
                <a:solidFill>
                  <a:srgbClr val="336600"/>
                </a:solidFill>
                <a:latin typeface="Arial"/>
                <a:cs typeface="Arial"/>
              </a:rPr>
              <a:t>under-determined</a:t>
            </a:r>
            <a:endParaRPr sz="2800">
              <a:latin typeface="Arial"/>
              <a:cs typeface="Arial"/>
            </a:endParaRPr>
          </a:p>
        </p:txBody>
      </p:sp>
      <p:sp>
        <p:nvSpPr>
          <p:cNvPr id="5" name="object 5"/>
          <p:cNvSpPr txBox="1"/>
          <p:nvPr/>
        </p:nvSpPr>
        <p:spPr>
          <a:xfrm>
            <a:off x="560606" y="3151632"/>
            <a:ext cx="8552815" cy="1938020"/>
          </a:xfrm>
          <a:prstGeom prst="rect">
            <a:avLst/>
          </a:prstGeom>
        </p:spPr>
        <p:txBody>
          <a:bodyPr vert="horz" wrap="square" lIns="0" tIns="33655" rIns="0" bIns="0" rtlCol="0">
            <a:spAutoFit/>
          </a:bodyPr>
          <a:lstStyle/>
          <a:p>
            <a:pPr marL="351155" marR="582295" indent="-339090">
              <a:lnSpc>
                <a:spcPts val="3790"/>
              </a:lnSpc>
              <a:spcBef>
                <a:spcPts val="265"/>
              </a:spcBef>
              <a:buChar char="•"/>
              <a:tabLst>
                <a:tab pos="351155" algn="l"/>
                <a:tab pos="351790" algn="l"/>
              </a:tabLst>
            </a:pPr>
            <a:r>
              <a:rPr sz="3200" spc="-10" dirty="0">
                <a:solidFill>
                  <a:srgbClr val="3333CC"/>
                </a:solidFill>
                <a:latin typeface="Arial"/>
                <a:cs typeface="Arial"/>
              </a:rPr>
              <a:t>If </a:t>
            </a:r>
            <a:r>
              <a:rPr sz="3200" b="1" i="1" dirty="0">
                <a:latin typeface="Times New Roman"/>
                <a:cs typeface="Times New Roman"/>
              </a:rPr>
              <a:t>w </a:t>
            </a:r>
            <a:r>
              <a:rPr sz="3200" spc="-20" dirty="0">
                <a:solidFill>
                  <a:srgbClr val="3333CC"/>
                </a:solidFill>
                <a:latin typeface="Arial"/>
                <a:cs typeface="Arial"/>
              </a:rPr>
              <a:t>separates perfectly, </a:t>
            </a:r>
            <a:r>
              <a:rPr sz="3200" spc="-10" dirty="0">
                <a:solidFill>
                  <a:srgbClr val="3333CC"/>
                </a:solidFill>
                <a:latin typeface="Arial"/>
                <a:cs typeface="Arial"/>
              </a:rPr>
              <a:t>so </a:t>
            </a:r>
            <a:r>
              <a:rPr sz="3200" spc="-15" dirty="0">
                <a:solidFill>
                  <a:srgbClr val="3333CC"/>
                </a:solidFill>
                <a:latin typeface="Arial"/>
                <a:cs typeface="Arial"/>
              </a:rPr>
              <a:t>will </a:t>
            </a:r>
            <a:r>
              <a:rPr sz="3200" spc="-10" dirty="0">
                <a:latin typeface="Times New Roman"/>
                <a:cs typeface="Times New Roman"/>
              </a:rPr>
              <a:t>2</a:t>
            </a:r>
            <a:r>
              <a:rPr sz="3200" b="1" i="1" spc="-10" dirty="0">
                <a:latin typeface="Times New Roman"/>
                <a:cs typeface="Times New Roman"/>
              </a:rPr>
              <a:t>w </a:t>
            </a:r>
            <a:r>
              <a:rPr sz="3200" spc="-20" dirty="0">
                <a:solidFill>
                  <a:srgbClr val="3333CC"/>
                </a:solidFill>
                <a:latin typeface="Arial"/>
                <a:cs typeface="Arial"/>
              </a:rPr>
              <a:t>and </a:t>
            </a:r>
            <a:r>
              <a:rPr sz="3200" spc="-15" dirty="0">
                <a:solidFill>
                  <a:srgbClr val="3333CC"/>
                </a:solidFill>
                <a:latin typeface="Arial"/>
                <a:cs typeface="Arial"/>
              </a:rPr>
              <a:t>with  </a:t>
            </a:r>
            <a:r>
              <a:rPr sz="3200" spc="-20" dirty="0">
                <a:solidFill>
                  <a:srgbClr val="3333CC"/>
                </a:solidFill>
                <a:latin typeface="Arial"/>
                <a:cs typeface="Arial"/>
              </a:rPr>
              <a:t>higher</a:t>
            </a:r>
            <a:r>
              <a:rPr sz="3200" spc="-35" dirty="0">
                <a:solidFill>
                  <a:srgbClr val="3333CC"/>
                </a:solidFill>
                <a:latin typeface="Arial"/>
                <a:cs typeface="Arial"/>
              </a:rPr>
              <a:t> </a:t>
            </a:r>
            <a:r>
              <a:rPr sz="3200" spc="-20" dirty="0">
                <a:solidFill>
                  <a:srgbClr val="3333CC"/>
                </a:solidFill>
                <a:latin typeface="Arial"/>
                <a:cs typeface="Arial"/>
              </a:rPr>
              <a:t>likelihood</a:t>
            </a:r>
            <a:endParaRPr sz="3200" dirty="0">
              <a:latin typeface="Arial"/>
              <a:cs typeface="Arial"/>
            </a:endParaRPr>
          </a:p>
          <a:p>
            <a:pPr marL="747395" lvl="1" indent="-282575">
              <a:lnSpc>
                <a:spcPct val="100000"/>
              </a:lnSpc>
              <a:spcBef>
                <a:spcPts val="550"/>
              </a:spcBef>
              <a:buChar char="–"/>
              <a:tabLst>
                <a:tab pos="747395" algn="l"/>
              </a:tabLst>
            </a:pPr>
            <a:r>
              <a:rPr sz="2800" spc="-20" dirty="0">
                <a:solidFill>
                  <a:srgbClr val="336600"/>
                </a:solidFill>
                <a:latin typeface="Arial"/>
                <a:cs typeface="Arial"/>
              </a:rPr>
              <a:t>SGD </a:t>
            </a:r>
            <a:r>
              <a:rPr sz="2800" spc="-10" dirty="0">
                <a:solidFill>
                  <a:srgbClr val="336600"/>
                </a:solidFill>
                <a:latin typeface="Arial"/>
                <a:cs typeface="Arial"/>
              </a:rPr>
              <a:t>will </a:t>
            </a:r>
            <a:r>
              <a:rPr sz="2800" spc="-15" dirty="0">
                <a:solidFill>
                  <a:srgbClr val="336600"/>
                </a:solidFill>
                <a:latin typeface="Arial"/>
                <a:cs typeface="Arial"/>
              </a:rPr>
              <a:t>continually increase </a:t>
            </a:r>
            <a:r>
              <a:rPr sz="2800" b="1" i="1" dirty="0">
                <a:latin typeface="Times New Roman"/>
                <a:cs typeface="Times New Roman"/>
              </a:rPr>
              <a:t>w </a:t>
            </a:r>
            <a:r>
              <a:rPr sz="2800" spc="-10" dirty="0">
                <a:solidFill>
                  <a:srgbClr val="336600"/>
                </a:solidFill>
                <a:latin typeface="Arial"/>
                <a:cs typeface="Arial"/>
              </a:rPr>
              <a:t>and will </a:t>
            </a:r>
            <a:r>
              <a:rPr sz="2800" spc="-15" dirty="0">
                <a:solidFill>
                  <a:srgbClr val="336600"/>
                </a:solidFill>
                <a:latin typeface="Arial"/>
                <a:cs typeface="Arial"/>
              </a:rPr>
              <a:t>never</a:t>
            </a:r>
            <a:r>
              <a:rPr sz="2800" spc="-55" dirty="0">
                <a:solidFill>
                  <a:srgbClr val="336600"/>
                </a:solidFill>
                <a:latin typeface="Arial"/>
                <a:cs typeface="Arial"/>
              </a:rPr>
              <a:t> </a:t>
            </a:r>
            <a:r>
              <a:rPr sz="2800" spc="-10" dirty="0">
                <a:solidFill>
                  <a:srgbClr val="336600"/>
                </a:solidFill>
                <a:latin typeface="Arial"/>
                <a:cs typeface="Arial"/>
              </a:rPr>
              <a:t>halt</a:t>
            </a:r>
            <a:endParaRPr sz="2800" dirty="0">
              <a:latin typeface="Arial"/>
              <a:cs typeface="Arial"/>
            </a:endParaRPr>
          </a:p>
          <a:p>
            <a:pPr marL="1143000" lvl="2" indent="-226695">
              <a:lnSpc>
                <a:spcPct val="100000"/>
              </a:lnSpc>
              <a:spcBef>
                <a:spcPts val="520"/>
              </a:spcBef>
              <a:buChar char="•"/>
              <a:tabLst>
                <a:tab pos="1143000" algn="l"/>
              </a:tabLst>
            </a:pPr>
            <a:r>
              <a:rPr sz="2400" spc="-15" dirty="0">
                <a:solidFill>
                  <a:srgbClr val="660066"/>
                </a:solidFill>
                <a:latin typeface="Arial"/>
                <a:cs typeface="Arial"/>
              </a:rPr>
              <a:t>Solution </a:t>
            </a:r>
            <a:r>
              <a:rPr sz="2400" spc="-10" dirty="0">
                <a:solidFill>
                  <a:srgbClr val="660066"/>
                </a:solidFill>
                <a:latin typeface="Arial"/>
                <a:cs typeface="Arial"/>
              </a:rPr>
              <a:t>left to the </a:t>
            </a:r>
            <a:r>
              <a:rPr sz="2400" spc="-15" dirty="0">
                <a:solidFill>
                  <a:srgbClr val="660066"/>
                </a:solidFill>
                <a:latin typeface="Arial"/>
                <a:cs typeface="Arial"/>
              </a:rPr>
              <a:t>overflow</a:t>
            </a:r>
            <a:r>
              <a:rPr sz="2400" spc="-85" dirty="0">
                <a:solidFill>
                  <a:srgbClr val="660066"/>
                </a:solidFill>
                <a:latin typeface="Arial"/>
                <a:cs typeface="Arial"/>
              </a:rPr>
              <a:t> </a:t>
            </a:r>
            <a:r>
              <a:rPr sz="2400" spc="-15" dirty="0">
                <a:solidFill>
                  <a:srgbClr val="660066"/>
                </a:solidFill>
                <a:latin typeface="Arial"/>
                <a:cs typeface="Arial"/>
              </a:rPr>
              <a:t>handler</a:t>
            </a:r>
            <a:endParaRPr sz="2400" dirty="0">
              <a:latin typeface="Arial"/>
              <a:cs typeface="Arial"/>
            </a:endParaRPr>
          </a:p>
        </p:txBody>
      </p:sp>
      <p:sp>
        <p:nvSpPr>
          <p:cNvPr id="6" name="object 6"/>
          <p:cNvSpPr txBox="1"/>
          <p:nvPr/>
        </p:nvSpPr>
        <p:spPr>
          <a:xfrm>
            <a:off x="1335323" y="2596231"/>
            <a:ext cx="2211705" cy="368935"/>
          </a:xfrm>
          <a:prstGeom prst="rect">
            <a:avLst/>
          </a:prstGeom>
        </p:spPr>
        <p:txBody>
          <a:bodyPr vert="horz" wrap="square" lIns="0" tIns="12700" rIns="0" bIns="0" rtlCol="0">
            <a:spAutoFit/>
          </a:bodyPr>
          <a:lstStyle/>
          <a:p>
            <a:pPr marL="25400">
              <a:lnSpc>
                <a:spcPct val="100000"/>
              </a:lnSpc>
              <a:spcBef>
                <a:spcPts val="100"/>
              </a:spcBef>
            </a:pPr>
            <a:r>
              <a:rPr sz="2250" b="1" i="1" spc="50" dirty="0">
                <a:latin typeface="Calibri"/>
                <a:cs typeface="Calibri"/>
              </a:rPr>
              <a:t>w </a:t>
            </a:r>
            <a:r>
              <a:rPr sz="1950" i="1" spc="135" baseline="42735" dirty="0">
                <a:latin typeface="Calibri"/>
                <a:cs typeface="Calibri"/>
              </a:rPr>
              <a:t>τ</a:t>
            </a:r>
            <a:r>
              <a:rPr sz="1950" b="0" spc="135" baseline="42735" dirty="0">
                <a:latin typeface="Kozuka Gothic Pro EL"/>
                <a:cs typeface="Kozuka Gothic Pro EL"/>
              </a:rPr>
              <a:t>+</a:t>
            </a:r>
            <a:r>
              <a:rPr sz="1950" spc="135" baseline="42735" dirty="0">
                <a:latin typeface="Calibri"/>
                <a:cs typeface="Calibri"/>
              </a:rPr>
              <a:t>1 </a:t>
            </a:r>
            <a:r>
              <a:rPr sz="2250" b="0" spc="245" dirty="0">
                <a:latin typeface="Kozuka Gothic Pro EL"/>
                <a:cs typeface="Kozuka Gothic Pro EL"/>
              </a:rPr>
              <a:t>=</a:t>
            </a:r>
            <a:r>
              <a:rPr sz="2250" b="0" spc="-305" dirty="0">
                <a:latin typeface="Kozuka Gothic Pro EL"/>
                <a:cs typeface="Kozuka Gothic Pro EL"/>
              </a:rPr>
              <a:t> </a:t>
            </a:r>
            <a:r>
              <a:rPr sz="2250" b="1" i="1" spc="50" dirty="0">
                <a:latin typeface="Calibri"/>
                <a:cs typeface="Calibri"/>
              </a:rPr>
              <a:t>w </a:t>
            </a:r>
            <a:r>
              <a:rPr sz="1950" i="1" spc="187" baseline="42735" dirty="0">
                <a:latin typeface="Calibri"/>
                <a:cs typeface="Calibri"/>
              </a:rPr>
              <a:t>τ </a:t>
            </a:r>
            <a:r>
              <a:rPr sz="2250" b="0" spc="-500" dirty="0">
                <a:latin typeface="Kozuka Gothic Pro EL"/>
                <a:cs typeface="Kozuka Gothic Pro EL"/>
              </a:rPr>
              <a:t>− </a:t>
            </a:r>
            <a:r>
              <a:rPr sz="2250" i="1" spc="-35" dirty="0">
                <a:latin typeface="Calibri"/>
                <a:cs typeface="Calibri"/>
              </a:rPr>
              <a:t>η</a:t>
            </a:r>
            <a:r>
              <a:rPr sz="2250" b="0" spc="-35" dirty="0">
                <a:latin typeface="Kozuka Gothic Pro EL"/>
                <a:cs typeface="Kozuka Gothic Pro EL"/>
              </a:rPr>
              <a:t>∇</a:t>
            </a:r>
            <a:r>
              <a:rPr sz="2250" i="1" spc="-35" dirty="0">
                <a:latin typeface="Calibri"/>
                <a:cs typeface="Calibri"/>
              </a:rPr>
              <a:t>E</a:t>
            </a:r>
            <a:endParaRPr sz="2250">
              <a:latin typeface="Calibri"/>
              <a:cs typeface="Calibri"/>
            </a:endParaRPr>
          </a:p>
        </p:txBody>
      </p:sp>
      <p:sp>
        <p:nvSpPr>
          <p:cNvPr id="7" name="object 7"/>
          <p:cNvSpPr txBox="1"/>
          <p:nvPr/>
        </p:nvSpPr>
        <p:spPr>
          <a:xfrm>
            <a:off x="3514180" y="2819796"/>
            <a:ext cx="106045" cy="224154"/>
          </a:xfrm>
          <a:prstGeom prst="rect">
            <a:avLst/>
          </a:prstGeom>
        </p:spPr>
        <p:txBody>
          <a:bodyPr vert="horz" wrap="square" lIns="0" tIns="12700" rIns="0" bIns="0" rtlCol="0">
            <a:spAutoFit/>
          </a:bodyPr>
          <a:lstStyle/>
          <a:p>
            <a:pPr>
              <a:lnSpc>
                <a:spcPct val="100000"/>
              </a:lnSpc>
              <a:spcBef>
                <a:spcPts val="100"/>
              </a:spcBef>
            </a:pPr>
            <a:r>
              <a:rPr sz="1300" i="1" spc="60" dirty="0">
                <a:latin typeface="Calibri"/>
                <a:cs typeface="Calibri"/>
              </a:rPr>
              <a:t>n</a:t>
            </a:r>
            <a:endParaRPr sz="1300">
              <a:latin typeface="Calibri"/>
              <a:cs typeface="Calibri"/>
            </a:endParaRPr>
          </a:p>
        </p:txBody>
      </p:sp>
      <p:sp>
        <p:nvSpPr>
          <p:cNvPr id="8" name="object 8"/>
          <p:cNvSpPr/>
          <p:nvPr/>
        </p:nvSpPr>
        <p:spPr>
          <a:xfrm>
            <a:off x="1332177" y="2556527"/>
            <a:ext cx="2345690" cy="510540"/>
          </a:xfrm>
          <a:custGeom>
            <a:avLst/>
            <a:gdLst/>
            <a:ahLst/>
            <a:cxnLst/>
            <a:rect l="l" t="t" r="r" b="b"/>
            <a:pathLst>
              <a:path w="2345690" h="510539">
                <a:moveTo>
                  <a:pt x="0" y="0"/>
                </a:moveTo>
                <a:lnTo>
                  <a:pt x="2345372" y="0"/>
                </a:lnTo>
                <a:lnTo>
                  <a:pt x="2345372" y="510205"/>
                </a:lnTo>
                <a:lnTo>
                  <a:pt x="0" y="510205"/>
                </a:lnTo>
                <a:lnTo>
                  <a:pt x="0" y="0"/>
                </a:lnTo>
                <a:close/>
              </a:path>
            </a:pathLst>
          </a:custGeom>
          <a:ln w="9419">
            <a:solidFill>
              <a:srgbClr val="000000"/>
            </a:solidFill>
          </a:ln>
        </p:spPr>
        <p:txBody>
          <a:bodyPr wrap="square" lIns="0" tIns="0" rIns="0" bIns="0" rtlCol="0"/>
          <a:lstStyle/>
          <a:p>
            <a:endParaRPr/>
          </a:p>
        </p:txBody>
      </p:sp>
      <p:sp>
        <p:nvSpPr>
          <p:cNvPr id="9" name="object 9"/>
          <p:cNvSpPr txBox="1"/>
          <p:nvPr/>
        </p:nvSpPr>
        <p:spPr>
          <a:xfrm>
            <a:off x="3936576" y="2558098"/>
            <a:ext cx="1560830" cy="380365"/>
          </a:xfrm>
          <a:prstGeom prst="rect">
            <a:avLst/>
          </a:prstGeom>
          <a:ln w="9419">
            <a:solidFill>
              <a:srgbClr val="000000"/>
            </a:solidFill>
          </a:ln>
        </p:spPr>
        <p:txBody>
          <a:bodyPr vert="horz" wrap="square" lIns="0" tIns="35560" rIns="0" bIns="0" rtlCol="0">
            <a:spAutoFit/>
          </a:bodyPr>
          <a:lstStyle/>
          <a:p>
            <a:pPr marL="31115">
              <a:lnSpc>
                <a:spcPct val="100000"/>
              </a:lnSpc>
              <a:spcBef>
                <a:spcPts val="280"/>
              </a:spcBef>
            </a:pPr>
            <a:r>
              <a:rPr sz="1650" spc="85" dirty="0">
                <a:latin typeface="Symbol"/>
                <a:cs typeface="Symbol"/>
              </a:rPr>
              <a:t></a:t>
            </a:r>
            <a:r>
              <a:rPr sz="1650" i="1" spc="85" dirty="0">
                <a:latin typeface="Cambria"/>
                <a:cs typeface="Cambria"/>
              </a:rPr>
              <a:t>E</a:t>
            </a:r>
            <a:r>
              <a:rPr sz="1425" i="1" spc="127" baseline="-35087" dirty="0">
                <a:latin typeface="Cambria"/>
                <a:cs typeface="Cambria"/>
              </a:rPr>
              <a:t>n </a:t>
            </a:r>
            <a:r>
              <a:rPr sz="1650" spc="5" dirty="0">
                <a:latin typeface="Symbol"/>
                <a:cs typeface="Symbol"/>
              </a:rPr>
              <a:t></a:t>
            </a:r>
            <a:r>
              <a:rPr sz="1650" spc="5" dirty="0">
                <a:latin typeface="Times New Roman"/>
                <a:cs typeface="Times New Roman"/>
              </a:rPr>
              <a:t> </a:t>
            </a:r>
            <a:r>
              <a:rPr sz="1650" spc="45" dirty="0">
                <a:latin typeface="Calibri"/>
                <a:cs typeface="Calibri"/>
              </a:rPr>
              <a:t>(</a:t>
            </a:r>
            <a:r>
              <a:rPr sz="1650" i="1" spc="45" dirty="0">
                <a:latin typeface="Cambria"/>
                <a:cs typeface="Cambria"/>
              </a:rPr>
              <a:t>y</a:t>
            </a:r>
            <a:r>
              <a:rPr sz="1425" i="1" spc="67" baseline="-35087" dirty="0">
                <a:latin typeface="Cambria"/>
                <a:cs typeface="Cambria"/>
              </a:rPr>
              <a:t>n </a:t>
            </a:r>
            <a:r>
              <a:rPr sz="1650" spc="5" dirty="0">
                <a:latin typeface="Symbol"/>
                <a:cs typeface="Symbol"/>
              </a:rPr>
              <a:t></a:t>
            </a:r>
            <a:r>
              <a:rPr sz="1650" spc="5" dirty="0">
                <a:latin typeface="Times New Roman"/>
                <a:cs typeface="Times New Roman"/>
              </a:rPr>
              <a:t> </a:t>
            </a:r>
            <a:r>
              <a:rPr sz="1650" i="1" spc="5" dirty="0">
                <a:latin typeface="Cambria"/>
                <a:cs typeface="Cambria"/>
              </a:rPr>
              <a:t>t</a:t>
            </a:r>
            <a:r>
              <a:rPr sz="1425" i="1" spc="7" baseline="-35087" dirty="0">
                <a:latin typeface="Cambria"/>
                <a:cs typeface="Cambria"/>
              </a:rPr>
              <a:t>n</a:t>
            </a:r>
            <a:r>
              <a:rPr sz="1425" i="1" spc="-165" baseline="-35087" dirty="0">
                <a:latin typeface="Cambria"/>
                <a:cs typeface="Cambria"/>
              </a:rPr>
              <a:t> </a:t>
            </a:r>
            <a:r>
              <a:rPr sz="1650" spc="-30" dirty="0">
                <a:latin typeface="Calibri"/>
                <a:cs typeface="Calibri"/>
              </a:rPr>
              <a:t>)</a:t>
            </a:r>
            <a:r>
              <a:rPr sz="1700" i="1" spc="-30" dirty="0">
                <a:latin typeface="Symbol"/>
                <a:cs typeface="Symbol"/>
              </a:rPr>
              <a:t></a:t>
            </a:r>
            <a:r>
              <a:rPr sz="1425" i="1" spc="-44" baseline="-35087" dirty="0">
                <a:latin typeface="Cambria"/>
                <a:cs typeface="Cambria"/>
              </a:rPr>
              <a:t>n</a:t>
            </a:r>
            <a:endParaRPr sz="1425" baseline="-35087">
              <a:latin typeface="Cambria"/>
              <a:cs typeface="Cambria"/>
            </a:endParaRPr>
          </a:p>
        </p:txBody>
      </p:sp>
      <p:sp>
        <p:nvSpPr>
          <p:cNvPr id="10" name="object 10"/>
          <p:cNvSpPr txBox="1"/>
          <p:nvPr/>
        </p:nvSpPr>
        <p:spPr>
          <a:xfrm>
            <a:off x="5811510" y="2557271"/>
            <a:ext cx="2041525" cy="330200"/>
          </a:xfrm>
          <a:prstGeom prst="rect">
            <a:avLst/>
          </a:prstGeom>
        </p:spPr>
        <p:txBody>
          <a:bodyPr vert="horz" wrap="square" lIns="0" tIns="12700" rIns="0" bIns="0" rtlCol="0">
            <a:spAutoFit/>
          </a:bodyPr>
          <a:lstStyle/>
          <a:p>
            <a:pPr marL="38100">
              <a:lnSpc>
                <a:spcPct val="100000"/>
              </a:lnSpc>
              <a:spcBef>
                <a:spcPts val="100"/>
              </a:spcBef>
            </a:pPr>
            <a:r>
              <a:rPr sz="2000" spc="-15" dirty="0">
                <a:solidFill>
                  <a:srgbClr val="336600"/>
                </a:solidFill>
                <a:latin typeface="Arial"/>
                <a:cs typeface="Arial"/>
              </a:rPr>
              <a:t>where </a:t>
            </a:r>
            <a:r>
              <a:rPr sz="2000" i="1" spc="-5" dirty="0">
                <a:latin typeface="Times New Roman"/>
                <a:cs typeface="Times New Roman"/>
              </a:rPr>
              <a:t>y</a:t>
            </a:r>
            <a:r>
              <a:rPr sz="1950" i="1" spc="-7" baseline="-17094" dirty="0">
                <a:latin typeface="Times New Roman"/>
                <a:cs typeface="Times New Roman"/>
              </a:rPr>
              <a:t>n</a:t>
            </a:r>
            <a:r>
              <a:rPr sz="2000" spc="-5" dirty="0">
                <a:latin typeface="Times New Roman"/>
                <a:cs typeface="Times New Roman"/>
              </a:rPr>
              <a:t>=</a:t>
            </a:r>
            <a:r>
              <a:rPr sz="2000" spc="-85" dirty="0">
                <a:latin typeface="Times New Roman"/>
                <a:cs typeface="Times New Roman"/>
              </a:rPr>
              <a:t> </a:t>
            </a:r>
            <a:r>
              <a:rPr sz="2000" spc="-10" dirty="0">
                <a:latin typeface="Times New Roman"/>
                <a:cs typeface="Times New Roman"/>
              </a:rPr>
              <a:t>σ(</a:t>
            </a:r>
            <a:r>
              <a:rPr sz="2000" b="1" i="1" spc="-10" dirty="0">
                <a:latin typeface="Times New Roman"/>
                <a:cs typeface="Times New Roman"/>
              </a:rPr>
              <a:t>w</a:t>
            </a:r>
            <a:r>
              <a:rPr sz="1950" spc="-15" baseline="25641" dirty="0">
                <a:latin typeface="Times New Roman"/>
                <a:cs typeface="Times New Roman"/>
              </a:rPr>
              <a:t>T</a:t>
            </a:r>
            <a:r>
              <a:rPr sz="2000" b="1" spc="-10" dirty="0">
                <a:latin typeface="Times New Roman"/>
                <a:cs typeface="Times New Roman"/>
              </a:rPr>
              <a:t>ϕ</a:t>
            </a:r>
            <a:r>
              <a:rPr sz="1950" i="1" spc="-15" baseline="-17094" dirty="0">
                <a:latin typeface="Times New Roman"/>
                <a:cs typeface="Times New Roman"/>
              </a:rPr>
              <a:t>n</a:t>
            </a:r>
            <a:r>
              <a:rPr sz="2000" spc="-10" dirty="0">
                <a:latin typeface="Times New Roman"/>
                <a:cs typeface="Times New Roman"/>
              </a:rPr>
              <a:t>)</a:t>
            </a:r>
            <a:endParaRPr sz="2000">
              <a:latin typeface="Times New Roman"/>
              <a:cs typeface="Times New Roman"/>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28895" y="721359"/>
            <a:ext cx="9166005" cy="628377"/>
          </a:xfrm>
          <a:prstGeom prst="rect">
            <a:avLst/>
          </a:prstGeom>
        </p:spPr>
        <p:txBody>
          <a:bodyPr vert="horz" wrap="square" lIns="0" tIns="12700" rIns="0" bIns="0" rtlCol="0">
            <a:spAutoFit/>
          </a:bodyPr>
          <a:lstStyle/>
          <a:p>
            <a:pPr marL="12700">
              <a:lnSpc>
                <a:spcPct val="100000"/>
              </a:lnSpc>
              <a:spcBef>
                <a:spcPts val="100"/>
              </a:spcBef>
            </a:pPr>
            <a:r>
              <a:rPr sz="4000" spc="-20" dirty="0"/>
              <a:t>Solution </a:t>
            </a:r>
            <a:r>
              <a:rPr sz="4000" spc="-15" dirty="0"/>
              <a:t>for </a:t>
            </a:r>
            <a:r>
              <a:rPr sz="4000" spc="-25" dirty="0" err="1"/>
              <a:t>Undercon</a:t>
            </a:r>
            <a:r>
              <a:rPr lang="en-US" sz="4000" spc="-25" dirty="0" err="1"/>
              <a:t>s</a:t>
            </a:r>
            <a:r>
              <a:rPr sz="4000" spc="-25" dirty="0" err="1"/>
              <a:t>trained</a:t>
            </a:r>
            <a:r>
              <a:rPr sz="4000" spc="-55" dirty="0"/>
              <a:t> </a:t>
            </a:r>
            <a:r>
              <a:rPr sz="4000" spc="-20" dirty="0"/>
              <a:t>Iterative</a:t>
            </a:r>
            <a:endParaRPr sz="4000" dirty="0"/>
          </a:p>
        </p:txBody>
      </p:sp>
      <p:sp>
        <p:nvSpPr>
          <p:cNvPr id="4" name="object 4"/>
          <p:cNvSpPr txBox="1"/>
          <p:nvPr/>
        </p:nvSpPr>
        <p:spPr>
          <a:xfrm>
            <a:off x="585723" y="1380744"/>
            <a:ext cx="7796530" cy="995044"/>
          </a:xfrm>
          <a:prstGeom prst="rect">
            <a:avLst/>
          </a:prstGeom>
        </p:spPr>
        <p:txBody>
          <a:bodyPr vert="horz" wrap="square" lIns="0" tIns="33655" rIns="0" bIns="0" rtlCol="0">
            <a:spAutoFit/>
          </a:bodyPr>
          <a:lstStyle/>
          <a:p>
            <a:pPr marL="351155" marR="5080" indent="-339090">
              <a:lnSpc>
                <a:spcPts val="3790"/>
              </a:lnSpc>
              <a:spcBef>
                <a:spcPts val="265"/>
              </a:spcBef>
              <a:buChar char="•"/>
              <a:tabLst>
                <a:tab pos="351155" algn="l"/>
                <a:tab pos="351790" algn="l"/>
              </a:tabLst>
            </a:pPr>
            <a:r>
              <a:rPr sz="3200" spc="-20" dirty="0">
                <a:solidFill>
                  <a:srgbClr val="3333CC"/>
                </a:solidFill>
                <a:latin typeface="Arial"/>
                <a:cs typeface="Arial"/>
              </a:rPr>
              <a:t>Logistic regression </a:t>
            </a:r>
            <a:r>
              <a:rPr sz="3200" spc="-15" dirty="0">
                <a:solidFill>
                  <a:srgbClr val="3333CC"/>
                </a:solidFill>
                <a:latin typeface="Arial"/>
                <a:cs typeface="Arial"/>
              </a:rPr>
              <a:t>with linearly</a:t>
            </a:r>
            <a:r>
              <a:rPr sz="3200" spc="-114" dirty="0">
                <a:solidFill>
                  <a:srgbClr val="3333CC"/>
                </a:solidFill>
                <a:latin typeface="Arial"/>
                <a:cs typeface="Arial"/>
              </a:rPr>
              <a:t> </a:t>
            </a:r>
            <a:r>
              <a:rPr sz="3200" spc="-20" dirty="0">
                <a:solidFill>
                  <a:srgbClr val="3333CC"/>
                </a:solidFill>
                <a:latin typeface="Arial"/>
                <a:cs typeface="Arial"/>
              </a:rPr>
              <a:t>separable  classes </a:t>
            </a:r>
            <a:r>
              <a:rPr sz="3200" spc="-5" dirty="0">
                <a:solidFill>
                  <a:srgbClr val="3333CC"/>
                </a:solidFill>
                <a:latin typeface="Arial"/>
                <a:cs typeface="Arial"/>
              </a:rPr>
              <a:t>is</a:t>
            </a:r>
            <a:r>
              <a:rPr sz="3200" spc="-50" dirty="0">
                <a:solidFill>
                  <a:srgbClr val="3333CC"/>
                </a:solidFill>
                <a:latin typeface="Arial"/>
                <a:cs typeface="Arial"/>
              </a:rPr>
              <a:t> </a:t>
            </a:r>
            <a:r>
              <a:rPr sz="3200" spc="-25" dirty="0">
                <a:solidFill>
                  <a:srgbClr val="3333CC"/>
                </a:solidFill>
                <a:latin typeface="Arial"/>
                <a:cs typeface="Arial"/>
              </a:rPr>
              <a:t>under-determined</a:t>
            </a:r>
            <a:endParaRPr sz="3200">
              <a:latin typeface="Arial"/>
              <a:cs typeface="Arial"/>
            </a:endParaRPr>
          </a:p>
        </p:txBody>
      </p:sp>
      <p:sp>
        <p:nvSpPr>
          <p:cNvPr id="5" name="object 5"/>
          <p:cNvSpPr txBox="1"/>
          <p:nvPr/>
        </p:nvSpPr>
        <p:spPr>
          <a:xfrm>
            <a:off x="585723" y="3008376"/>
            <a:ext cx="8189595" cy="1506220"/>
          </a:xfrm>
          <a:prstGeom prst="rect">
            <a:avLst/>
          </a:prstGeom>
        </p:spPr>
        <p:txBody>
          <a:bodyPr vert="horz" wrap="square" lIns="0" tIns="33655" rIns="0" bIns="0" rtlCol="0">
            <a:spAutoFit/>
          </a:bodyPr>
          <a:lstStyle/>
          <a:p>
            <a:pPr marL="351155" marR="5080" indent="-339090">
              <a:lnSpc>
                <a:spcPts val="3790"/>
              </a:lnSpc>
              <a:spcBef>
                <a:spcPts val="265"/>
              </a:spcBef>
              <a:buChar char="•"/>
              <a:tabLst>
                <a:tab pos="351155" algn="l"/>
                <a:tab pos="351790" algn="l"/>
              </a:tabLst>
            </a:pPr>
            <a:r>
              <a:rPr sz="3200" spc="-20" dirty="0">
                <a:solidFill>
                  <a:srgbClr val="3333CC"/>
                </a:solidFill>
                <a:latin typeface="Arial"/>
                <a:cs typeface="Arial"/>
              </a:rPr>
              <a:t>Solution: Most forms </a:t>
            </a:r>
            <a:r>
              <a:rPr sz="3200" spc="-15" dirty="0">
                <a:solidFill>
                  <a:srgbClr val="3333CC"/>
                </a:solidFill>
                <a:latin typeface="Arial"/>
                <a:cs typeface="Arial"/>
              </a:rPr>
              <a:t>of </a:t>
            </a:r>
            <a:r>
              <a:rPr sz="3200" spc="-20" dirty="0">
                <a:solidFill>
                  <a:srgbClr val="3333CC"/>
                </a:solidFill>
                <a:latin typeface="Arial"/>
                <a:cs typeface="Arial"/>
              </a:rPr>
              <a:t>regularization  guarantee </a:t>
            </a:r>
            <a:r>
              <a:rPr sz="3200" spc="-25" dirty="0">
                <a:solidFill>
                  <a:srgbClr val="3333CC"/>
                </a:solidFill>
                <a:latin typeface="Arial"/>
                <a:cs typeface="Arial"/>
              </a:rPr>
              <a:t>convergence </a:t>
            </a:r>
            <a:r>
              <a:rPr sz="3200" spc="-15" dirty="0">
                <a:solidFill>
                  <a:srgbClr val="3333CC"/>
                </a:solidFill>
                <a:latin typeface="Arial"/>
                <a:cs typeface="Arial"/>
              </a:rPr>
              <a:t>of iterative</a:t>
            </a:r>
            <a:r>
              <a:rPr sz="3200" spc="-130" dirty="0">
                <a:solidFill>
                  <a:srgbClr val="3333CC"/>
                </a:solidFill>
                <a:latin typeface="Arial"/>
                <a:cs typeface="Arial"/>
              </a:rPr>
              <a:t> </a:t>
            </a:r>
            <a:r>
              <a:rPr sz="3200" spc="-25" dirty="0">
                <a:solidFill>
                  <a:srgbClr val="3333CC"/>
                </a:solidFill>
                <a:latin typeface="Arial"/>
                <a:cs typeface="Arial"/>
              </a:rPr>
              <a:t>methods</a:t>
            </a:r>
            <a:endParaRPr sz="3200" dirty="0">
              <a:latin typeface="Arial"/>
              <a:cs typeface="Arial"/>
            </a:endParaRPr>
          </a:p>
          <a:p>
            <a:pPr marL="464820">
              <a:lnSpc>
                <a:spcPct val="100000"/>
              </a:lnSpc>
              <a:spcBef>
                <a:spcPts val="550"/>
              </a:spcBef>
            </a:pPr>
            <a:r>
              <a:rPr sz="2800" dirty="0">
                <a:solidFill>
                  <a:srgbClr val="336600"/>
                </a:solidFill>
                <a:latin typeface="Arial"/>
                <a:cs typeface="Arial"/>
              </a:rPr>
              <a:t>– </a:t>
            </a:r>
            <a:r>
              <a:rPr sz="2800" spc="-15" dirty="0">
                <a:solidFill>
                  <a:srgbClr val="336600"/>
                </a:solidFill>
                <a:latin typeface="Arial"/>
                <a:cs typeface="Arial"/>
              </a:rPr>
              <a:t>e.g., weight</a:t>
            </a:r>
            <a:r>
              <a:rPr sz="2800" spc="-155" dirty="0">
                <a:solidFill>
                  <a:srgbClr val="336600"/>
                </a:solidFill>
                <a:latin typeface="Arial"/>
                <a:cs typeface="Arial"/>
              </a:rPr>
              <a:t> </a:t>
            </a:r>
            <a:r>
              <a:rPr sz="2800" spc="-15" dirty="0">
                <a:solidFill>
                  <a:srgbClr val="336600"/>
                </a:solidFill>
                <a:latin typeface="Arial"/>
                <a:cs typeface="Arial"/>
              </a:rPr>
              <a:t>decay</a:t>
            </a:r>
            <a:endParaRPr sz="2800" dirty="0">
              <a:latin typeface="Arial"/>
              <a:cs typeface="Arial"/>
            </a:endParaRPr>
          </a:p>
        </p:txBody>
      </p:sp>
      <p:sp>
        <p:nvSpPr>
          <p:cNvPr id="6" name="object 6"/>
          <p:cNvSpPr txBox="1"/>
          <p:nvPr/>
        </p:nvSpPr>
        <p:spPr>
          <a:xfrm>
            <a:off x="1037844" y="6079744"/>
            <a:ext cx="8340725" cy="873125"/>
          </a:xfrm>
          <a:prstGeom prst="rect">
            <a:avLst/>
          </a:prstGeom>
        </p:spPr>
        <p:txBody>
          <a:bodyPr vert="horz" wrap="square" lIns="0" tIns="31750" rIns="0" bIns="0" rtlCol="0">
            <a:spAutoFit/>
          </a:bodyPr>
          <a:lstStyle/>
          <a:p>
            <a:pPr marL="295275" marR="5080" indent="-282575">
              <a:lnSpc>
                <a:spcPts val="3310"/>
              </a:lnSpc>
              <a:spcBef>
                <a:spcPts val="250"/>
              </a:spcBef>
            </a:pPr>
            <a:r>
              <a:rPr sz="2800" dirty="0">
                <a:solidFill>
                  <a:srgbClr val="336600"/>
                </a:solidFill>
                <a:latin typeface="Arial"/>
                <a:cs typeface="Arial"/>
              </a:rPr>
              <a:t>– </a:t>
            </a:r>
            <a:r>
              <a:rPr sz="2800" spc="-15" dirty="0">
                <a:solidFill>
                  <a:srgbClr val="336600"/>
                </a:solidFill>
                <a:latin typeface="Arial"/>
                <a:cs typeface="Arial"/>
              </a:rPr>
              <a:t>Stops when </a:t>
            </a:r>
            <a:r>
              <a:rPr sz="2800" spc="-10" dirty="0">
                <a:solidFill>
                  <a:srgbClr val="336600"/>
                </a:solidFill>
                <a:latin typeface="Arial"/>
                <a:cs typeface="Arial"/>
              </a:rPr>
              <a:t>slope of likelihood </a:t>
            </a:r>
            <a:r>
              <a:rPr sz="2800" spc="-15" dirty="0">
                <a:solidFill>
                  <a:srgbClr val="336600"/>
                </a:solidFill>
                <a:latin typeface="Arial"/>
                <a:cs typeface="Arial"/>
              </a:rPr>
              <a:t>equals weight</a:t>
            </a:r>
            <a:r>
              <a:rPr sz="2800" spc="-254" dirty="0">
                <a:solidFill>
                  <a:srgbClr val="336600"/>
                </a:solidFill>
                <a:latin typeface="Arial"/>
                <a:cs typeface="Arial"/>
              </a:rPr>
              <a:t> </a:t>
            </a:r>
            <a:r>
              <a:rPr sz="2800" spc="-15" dirty="0">
                <a:solidFill>
                  <a:srgbClr val="336600"/>
                </a:solidFill>
                <a:latin typeface="Arial"/>
                <a:cs typeface="Arial"/>
              </a:rPr>
              <a:t>decay  coefficient</a:t>
            </a:r>
            <a:endParaRPr sz="2800">
              <a:latin typeface="Arial"/>
              <a:cs typeface="Arial"/>
            </a:endParaRPr>
          </a:p>
        </p:txBody>
      </p:sp>
      <p:sp>
        <p:nvSpPr>
          <p:cNvPr id="7" name="object 7"/>
          <p:cNvSpPr txBox="1"/>
          <p:nvPr/>
        </p:nvSpPr>
        <p:spPr>
          <a:xfrm>
            <a:off x="1109262" y="2459653"/>
            <a:ext cx="2211705" cy="368935"/>
          </a:xfrm>
          <a:prstGeom prst="rect">
            <a:avLst/>
          </a:prstGeom>
        </p:spPr>
        <p:txBody>
          <a:bodyPr vert="horz" wrap="square" lIns="0" tIns="12700" rIns="0" bIns="0" rtlCol="0">
            <a:spAutoFit/>
          </a:bodyPr>
          <a:lstStyle/>
          <a:p>
            <a:pPr marL="25400">
              <a:lnSpc>
                <a:spcPct val="100000"/>
              </a:lnSpc>
              <a:spcBef>
                <a:spcPts val="100"/>
              </a:spcBef>
            </a:pPr>
            <a:r>
              <a:rPr sz="2250" b="1" i="1" spc="50" dirty="0">
                <a:latin typeface="Calibri"/>
                <a:cs typeface="Calibri"/>
              </a:rPr>
              <a:t>w </a:t>
            </a:r>
            <a:r>
              <a:rPr sz="1950" i="1" spc="135" baseline="42735" dirty="0">
                <a:latin typeface="Calibri"/>
                <a:cs typeface="Calibri"/>
              </a:rPr>
              <a:t>τ</a:t>
            </a:r>
            <a:r>
              <a:rPr sz="1950" b="0" spc="135" baseline="42735" dirty="0">
                <a:latin typeface="Kozuka Gothic Pro EL"/>
                <a:cs typeface="Kozuka Gothic Pro EL"/>
              </a:rPr>
              <a:t>+</a:t>
            </a:r>
            <a:r>
              <a:rPr sz="1950" spc="135" baseline="42735" dirty="0">
                <a:latin typeface="Calibri"/>
                <a:cs typeface="Calibri"/>
              </a:rPr>
              <a:t>1 </a:t>
            </a:r>
            <a:r>
              <a:rPr sz="2250" b="0" spc="245" dirty="0">
                <a:latin typeface="Kozuka Gothic Pro EL"/>
                <a:cs typeface="Kozuka Gothic Pro EL"/>
              </a:rPr>
              <a:t>=</a:t>
            </a:r>
            <a:r>
              <a:rPr sz="2250" b="0" spc="-305" dirty="0">
                <a:latin typeface="Kozuka Gothic Pro EL"/>
                <a:cs typeface="Kozuka Gothic Pro EL"/>
              </a:rPr>
              <a:t> </a:t>
            </a:r>
            <a:r>
              <a:rPr sz="2250" b="1" i="1" spc="50" dirty="0">
                <a:latin typeface="Calibri"/>
                <a:cs typeface="Calibri"/>
              </a:rPr>
              <a:t>w </a:t>
            </a:r>
            <a:r>
              <a:rPr sz="1950" i="1" spc="187" baseline="42735" dirty="0">
                <a:latin typeface="Calibri"/>
                <a:cs typeface="Calibri"/>
              </a:rPr>
              <a:t>τ </a:t>
            </a:r>
            <a:r>
              <a:rPr sz="2250" b="0" spc="-500" dirty="0">
                <a:latin typeface="Kozuka Gothic Pro EL"/>
                <a:cs typeface="Kozuka Gothic Pro EL"/>
              </a:rPr>
              <a:t>− </a:t>
            </a:r>
            <a:r>
              <a:rPr sz="2250" i="1" spc="-35" dirty="0">
                <a:latin typeface="Calibri"/>
                <a:cs typeface="Calibri"/>
              </a:rPr>
              <a:t>η</a:t>
            </a:r>
            <a:r>
              <a:rPr sz="2250" b="0" spc="-35" dirty="0">
                <a:latin typeface="Kozuka Gothic Pro EL"/>
                <a:cs typeface="Kozuka Gothic Pro EL"/>
              </a:rPr>
              <a:t>∇</a:t>
            </a:r>
            <a:r>
              <a:rPr sz="2250" i="1" spc="-35" dirty="0">
                <a:latin typeface="Calibri"/>
                <a:cs typeface="Calibri"/>
              </a:rPr>
              <a:t>E</a:t>
            </a:r>
            <a:endParaRPr sz="2250">
              <a:latin typeface="Calibri"/>
              <a:cs typeface="Calibri"/>
            </a:endParaRPr>
          </a:p>
        </p:txBody>
      </p:sp>
      <p:sp>
        <p:nvSpPr>
          <p:cNvPr id="8" name="object 8"/>
          <p:cNvSpPr txBox="1"/>
          <p:nvPr/>
        </p:nvSpPr>
        <p:spPr>
          <a:xfrm>
            <a:off x="3288119" y="2683218"/>
            <a:ext cx="106045" cy="224154"/>
          </a:xfrm>
          <a:prstGeom prst="rect">
            <a:avLst/>
          </a:prstGeom>
        </p:spPr>
        <p:txBody>
          <a:bodyPr vert="horz" wrap="square" lIns="0" tIns="12700" rIns="0" bIns="0" rtlCol="0">
            <a:spAutoFit/>
          </a:bodyPr>
          <a:lstStyle/>
          <a:p>
            <a:pPr>
              <a:lnSpc>
                <a:spcPct val="100000"/>
              </a:lnSpc>
              <a:spcBef>
                <a:spcPts val="100"/>
              </a:spcBef>
            </a:pPr>
            <a:r>
              <a:rPr sz="1300" i="1" spc="60" dirty="0">
                <a:latin typeface="Calibri"/>
                <a:cs typeface="Calibri"/>
              </a:rPr>
              <a:t>n</a:t>
            </a:r>
            <a:endParaRPr sz="1300">
              <a:latin typeface="Calibri"/>
              <a:cs typeface="Calibri"/>
            </a:endParaRPr>
          </a:p>
        </p:txBody>
      </p:sp>
      <p:sp>
        <p:nvSpPr>
          <p:cNvPr id="9" name="object 9"/>
          <p:cNvSpPr/>
          <p:nvPr/>
        </p:nvSpPr>
        <p:spPr>
          <a:xfrm>
            <a:off x="1106117" y="2419950"/>
            <a:ext cx="2345690" cy="510540"/>
          </a:xfrm>
          <a:custGeom>
            <a:avLst/>
            <a:gdLst/>
            <a:ahLst/>
            <a:cxnLst/>
            <a:rect l="l" t="t" r="r" b="b"/>
            <a:pathLst>
              <a:path w="2345690" h="510539">
                <a:moveTo>
                  <a:pt x="0" y="0"/>
                </a:moveTo>
                <a:lnTo>
                  <a:pt x="2345372" y="0"/>
                </a:lnTo>
                <a:lnTo>
                  <a:pt x="2345372" y="510204"/>
                </a:lnTo>
                <a:lnTo>
                  <a:pt x="0" y="510204"/>
                </a:lnTo>
                <a:lnTo>
                  <a:pt x="0" y="0"/>
                </a:lnTo>
                <a:close/>
              </a:path>
            </a:pathLst>
          </a:custGeom>
          <a:ln w="9419">
            <a:solidFill>
              <a:srgbClr val="000000"/>
            </a:solidFill>
          </a:ln>
        </p:spPr>
        <p:txBody>
          <a:bodyPr wrap="square" lIns="0" tIns="0" rIns="0" bIns="0" rtlCol="0"/>
          <a:lstStyle/>
          <a:p>
            <a:endParaRPr/>
          </a:p>
        </p:txBody>
      </p:sp>
      <p:sp>
        <p:nvSpPr>
          <p:cNvPr id="10" name="object 10"/>
          <p:cNvSpPr txBox="1"/>
          <p:nvPr/>
        </p:nvSpPr>
        <p:spPr>
          <a:xfrm>
            <a:off x="3729355" y="2419950"/>
            <a:ext cx="1560830" cy="380365"/>
          </a:xfrm>
          <a:prstGeom prst="rect">
            <a:avLst/>
          </a:prstGeom>
          <a:ln w="9419">
            <a:solidFill>
              <a:srgbClr val="000000"/>
            </a:solidFill>
          </a:ln>
        </p:spPr>
        <p:txBody>
          <a:bodyPr vert="horz" wrap="square" lIns="0" tIns="35560" rIns="0" bIns="0" rtlCol="0">
            <a:spAutoFit/>
          </a:bodyPr>
          <a:lstStyle/>
          <a:p>
            <a:pPr marL="31115">
              <a:lnSpc>
                <a:spcPct val="100000"/>
              </a:lnSpc>
              <a:spcBef>
                <a:spcPts val="280"/>
              </a:spcBef>
            </a:pPr>
            <a:r>
              <a:rPr sz="1650" spc="85" dirty="0">
                <a:latin typeface="Symbol"/>
                <a:cs typeface="Symbol"/>
              </a:rPr>
              <a:t></a:t>
            </a:r>
            <a:r>
              <a:rPr sz="1650" i="1" spc="85" dirty="0">
                <a:latin typeface="Cambria"/>
                <a:cs typeface="Cambria"/>
              </a:rPr>
              <a:t>E</a:t>
            </a:r>
            <a:r>
              <a:rPr sz="1425" i="1" spc="127" baseline="-35087" dirty="0">
                <a:latin typeface="Cambria"/>
                <a:cs typeface="Cambria"/>
              </a:rPr>
              <a:t>n </a:t>
            </a:r>
            <a:r>
              <a:rPr sz="1650" spc="5" dirty="0">
                <a:latin typeface="Symbol"/>
                <a:cs typeface="Symbol"/>
              </a:rPr>
              <a:t></a:t>
            </a:r>
            <a:r>
              <a:rPr sz="1650" spc="5" dirty="0">
                <a:latin typeface="Times New Roman"/>
                <a:cs typeface="Times New Roman"/>
              </a:rPr>
              <a:t> </a:t>
            </a:r>
            <a:r>
              <a:rPr sz="1650" spc="45" dirty="0">
                <a:latin typeface="Calibri"/>
                <a:cs typeface="Calibri"/>
              </a:rPr>
              <a:t>(</a:t>
            </a:r>
            <a:r>
              <a:rPr sz="1650" i="1" spc="45" dirty="0">
                <a:latin typeface="Cambria"/>
                <a:cs typeface="Cambria"/>
              </a:rPr>
              <a:t>y</a:t>
            </a:r>
            <a:r>
              <a:rPr sz="1425" i="1" spc="67" baseline="-35087" dirty="0">
                <a:latin typeface="Cambria"/>
                <a:cs typeface="Cambria"/>
              </a:rPr>
              <a:t>n </a:t>
            </a:r>
            <a:r>
              <a:rPr sz="1650" spc="5" dirty="0">
                <a:latin typeface="Symbol"/>
                <a:cs typeface="Symbol"/>
              </a:rPr>
              <a:t></a:t>
            </a:r>
            <a:r>
              <a:rPr sz="1650" spc="5" dirty="0">
                <a:latin typeface="Times New Roman"/>
                <a:cs typeface="Times New Roman"/>
              </a:rPr>
              <a:t> </a:t>
            </a:r>
            <a:r>
              <a:rPr sz="1650" i="1" spc="5" dirty="0">
                <a:latin typeface="Cambria"/>
                <a:cs typeface="Cambria"/>
              </a:rPr>
              <a:t>t</a:t>
            </a:r>
            <a:r>
              <a:rPr sz="1425" i="1" spc="7" baseline="-35087" dirty="0">
                <a:latin typeface="Cambria"/>
                <a:cs typeface="Cambria"/>
              </a:rPr>
              <a:t>n</a:t>
            </a:r>
            <a:r>
              <a:rPr sz="1425" i="1" spc="-165" baseline="-35087" dirty="0">
                <a:latin typeface="Cambria"/>
                <a:cs typeface="Cambria"/>
              </a:rPr>
              <a:t> </a:t>
            </a:r>
            <a:r>
              <a:rPr sz="1650" spc="-30" dirty="0">
                <a:latin typeface="Calibri"/>
                <a:cs typeface="Calibri"/>
              </a:rPr>
              <a:t>)</a:t>
            </a:r>
            <a:r>
              <a:rPr sz="1700" i="1" spc="-30" dirty="0">
                <a:latin typeface="Symbol"/>
                <a:cs typeface="Symbol"/>
              </a:rPr>
              <a:t></a:t>
            </a:r>
            <a:r>
              <a:rPr sz="1425" i="1" spc="-44" baseline="-35087" dirty="0">
                <a:latin typeface="Cambria"/>
                <a:cs typeface="Cambria"/>
              </a:rPr>
              <a:t>n</a:t>
            </a:r>
            <a:endParaRPr sz="1425" baseline="-35087">
              <a:latin typeface="Cambria"/>
              <a:cs typeface="Cambria"/>
            </a:endParaRPr>
          </a:p>
        </p:txBody>
      </p:sp>
      <p:sp>
        <p:nvSpPr>
          <p:cNvPr id="11" name="object 11"/>
          <p:cNvSpPr txBox="1"/>
          <p:nvPr/>
        </p:nvSpPr>
        <p:spPr>
          <a:xfrm>
            <a:off x="5623126" y="2420111"/>
            <a:ext cx="2041525" cy="330200"/>
          </a:xfrm>
          <a:prstGeom prst="rect">
            <a:avLst/>
          </a:prstGeom>
        </p:spPr>
        <p:txBody>
          <a:bodyPr vert="horz" wrap="square" lIns="0" tIns="12700" rIns="0" bIns="0" rtlCol="0">
            <a:spAutoFit/>
          </a:bodyPr>
          <a:lstStyle/>
          <a:p>
            <a:pPr marL="38100">
              <a:lnSpc>
                <a:spcPct val="100000"/>
              </a:lnSpc>
              <a:spcBef>
                <a:spcPts val="100"/>
              </a:spcBef>
            </a:pPr>
            <a:r>
              <a:rPr sz="2000" spc="-15" dirty="0">
                <a:solidFill>
                  <a:srgbClr val="7030A0"/>
                </a:solidFill>
                <a:latin typeface="Arial"/>
                <a:cs typeface="Arial"/>
              </a:rPr>
              <a:t>where </a:t>
            </a:r>
            <a:r>
              <a:rPr sz="2000" i="1" spc="-5" dirty="0">
                <a:latin typeface="Times New Roman"/>
                <a:cs typeface="Times New Roman"/>
              </a:rPr>
              <a:t>y</a:t>
            </a:r>
            <a:r>
              <a:rPr sz="1950" i="1" spc="-7" baseline="-17094" dirty="0">
                <a:latin typeface="Times New Roman"/>
                <a:cs typeface="Times New Roman"/>
              </a:rPr>
              <a:t>n</a:t>
            </a:r>
            <a:r>
              <a:rPr sz="2000" spc="-5" dirty="0">
                <a:latin typeface="Times New Roman"/>
                <a:cs typeface="Times New Roman"/>
              </a:rPr>
              <a:t>=</a:t>
            </a:r>
            <a:r>
              <a:rPr sz="2000" spc="-85" dirty="0">
                <a:latin typeface="Times New Roman"/>
                <a:cs typeface="Times New Roman"/>
              </a:rPr>
              <a:t> </a:t>
            </a:r>
            <a:r>
              <a:rPr sz="2000" spc="-10" dirty="0">
                <a:latin typeface="Times New Roman"/>
                <a:cs typeface="Times New Roman"/>
              </a:rPr>
              <a:t>σ(</a:t>
            </a:r>
            <a:r>
              <a:rPr sz="2000" b="1" i="1" spc="-10" dirty="0">
                <a:latin typeface="Times New Roman"/>
                <a:cs typeface="Times New Roman"/>
              </a:rPr>
              <a:t>w</a:t>
            </a:r>
            <a:r>
              <a:rPr sz="1950" spc="-15" baseline="25641" dirty="0">
                <a:latin typeface="Times New Roman"/>
                <a:cs typeface="Times New Roman"/>
              </a:rPr>
              <a:t>T</a:t>
            </a:r>
            <a:r>
              <a:rPr sz="2000" b="1" spc="-10" dirty="0">
                <a:latin typeface="Times New Roman"/>
                <a:cs typeface="Times New Roman"/>
              </a:rPr>
              <a:t>ϕ</a:t>
            </a:r>
            <a:r>
              <a:rPr sz="1950" i="1" spc="-15" baseline="-17094" dirty="0">
                <a:latin typeface="Times New Roman"/>
                <a:cs typeface="Times New Roman"/>
              </a:rPr>
              <a:t>n</a:t>
            </a:r>
            <a:r>
              <a:rPr sz="2000" spc="-10" dirty="0">
                <a:latin typeface="Times New Roman"/>
                <a:cs typeface="Times New Roman"/>
              </a:rPr>
              <a:t>)</a:t>
            </a:r>
            <a:endParaRPr sz="2000">
              <a:latin typeface="Times New Roman"/>
              <a:cs typeface="Times New Roman"/>
            </a:endParaRPr>
          </a:p>
        </p:txBody>
      </p:sp>
      <p:sp>
        <p:nvSpPr>
          <p:cNvPr id="12" name="object 12"/>
          <p:cNvSpPr txBox="1"/>
          <p:nvPr/>
        </p:nvSpPr>
        <p:spPr>
          <a:xfrm>
            <a:off x="1256808" y="4930488"/>
            <a:ext cx="57150" cy="120014"/>
          </a:xfrm>
          <a:prstGeom prst="rect">
            <a:avLst/>
          </a:prstGeom>
        </p:spPr>
        <p:txBody>
          <a:bodyPr vert="horz" wrap="square" lIns="0" tIns="14604" rIns="0" bIns="0" rtlCol="0">
            <a:spAutoFit/>
          </a:bodyPr>
          <a:lstStyle/>
          <a:p>
            <a:pPr>
              <a:lnSpc>
                <a:spcPct val="100000"/>
              </a:lnSpc>
              <a:spcBef>
                <a:spcPts val="114"/>
              </a:spcBef>
            </a:pPr>
            <a:r>
              <a:rPr sz="600" i="1" spc="35" dirty="0">
                <a:latin typeface="Calibri"/>
                <a:cs typeface="Calibri"/>
              </a:rPr>
              <a:t>n</a:t>
            </a:r>
            <a:endParaRPr sz="600">
              <a:latin typeface="Calibri"/>
              <a:cs typeface="Calibri"/>
            </a:endParaRPr>
          </a:p>
        </p:txBody>
      </p:sp>
      <p:sp>
        <p:nvSpPr>
          <p:cNvPr id="13" name="object 13"/>
          <p:cNvSpPr txBox="1"/>
          <p:nvPr/>
        </p:nvSpPr>
        <p:spPr>
          <a:xfrm>
            <a:off x="1922575" y="4930488"/>
            <a:ext cx="57150" cy="120014"/>
          </a:xfrm>
          <a:prstGeom prst="rect">
            <a:avLst/>
          </a:prstGeom>
        </p:spPr>
        <p:txBody>
          <a:bodyPr vert="horz" wrap="square" lIns="0" tIns="14604" rIns="0" bIns="0" rtlCol="0">
            <a:spAutoFit/>
          </a:bodyPr>
          <a:lstStyle/>
          <a:p>
            <a:pPr>
              <a:lnSpc>
                <a:spcPct val="100000"/>
              </a:lnSpc>
              <a:spcBef>
                <a:spcPts val="114"/>
              </a:spcBef>
            </a:pPr>
            <a:r>
              <a:rPr sz="600" i="1" spc="35" dirty="0">
                <a:latin typeface="Calibri"/>
                <a:cs typeface="Calibri"/>
              </a:rPr>
              <a:t>n</a:t>
            </a:r>
            <a:endParaRPr sz="600">
              <a:latin typeface="Calibri"/>
              <a:cs typeface="Calibri"/>
            </a:endParaRPr>
          </a:p>
        </p:txBody>
      </p:sp>
      <p:sp>
        <p:nvSpPr>
          <p:cNvPr id="14" name="object 14"/>
          <p:cNvSpPr txBox="1"/>
          <p:nvPr/>
        </p:nvSpPr>
        <p:spPr>
          <a:xfrm>
            <a:off x="2507632" y="4930488"/>
            <a:ext cx="57150" cy="120014"/>
          </a:xfrm>
          <a:prstGeom prst="rect">
            <a:avLst/>
          </a:prstGeom>
        </p:spPr>
        <p:txBody>
          <a:bodyPr vert="horz" wrap="square" lIns="0" tIns="14604" rIns="0" bIns="0" rtlCol="0">
            <a:spAutoFit/>
          </a:bodyPr>
          <a:lstStyle/>
          <a:p>
            <a:pPr>
              <a:lnSpc>
                <a:spcPct val="100000"/>
              </a:lnSpc>
              <a:spcBef>
                <a:spcPts val="114"/>
              </a:spcBef>
            </a:pPr>
            <a:r>
              <a:rPr sz="600" i="1" spc="35" dirty="0">
                <a:latin typeface="Calibri"/>
                <a:cs typeface="Calibri"/>
              </a:rPr>
              <a:t>n</a:t>
            </a:r>
            <a:endParaRPr sz="600">
              <a:latin typeface="Calibri"/>
              <a:cs typeface="Calibri"/>
            </a:endParaRPr>
          </a:p>
        </p:txBody>
      </p:sp>
      <p:sp>
        <p:nvSpPr>
          <p:cNvPr id="15" name="object 15"/>
          <p:cNvSpPr txBox="1"/>
          <p:nvPr/>
        </p:nvSpPr>
        <p:spPr>
          <a:xfrm>
            <a:off x="1594802" y="5012082"/>
            <a:ext cx="156845" cy="120014"/>
          </a:xfrm>
          <a:prstGeom prst="rect">
            <a:avLst/>
          </a:prstGeom>
        </p:spPr>
        <p:txBody>
          <a:bodyPr vert="horz" wrap="square" lIns="0" tIns="14604" rIns="0" bIns="0" rtlCol="0">
            <a:spAutoFit/>
          </a:bodyPr>
          <a:lstStyle/>
          <a:p>
            <a:pPr>
              <a:lnSpc>
                <a:spcPct val="100000"/>
              </a:lnSpc>
              <a:spcBef>
                <a:spcPts val="114"/>
              </a:spcBef>
            </a:pPr>
            <a:r>
              <a:rPr sz="600" i="1" spc="70" dirty="0">
                <a:latin typeface="Calibri"/>
                <a:cs typeface="Calibri"/>
              </a:rPr>
              <a:t>n</a:t>
            </a:r>
            <a:r>
              <a:rPr sz="600" b="0" spc="35" dirty="0">
                <a:latin typeface="Kozuka Gothic Pro EL"/>
                <a:cs typeface="Kozuka Gothic Pro EL"/>
              </a:rPr>
              <a:t>=</a:t>
            </a:r>
            <a:r>
              <a:rPr sz="600" dirty="0">
                <a:latin typeface="Calibri"/>
                <a:cs typeface="Calibri"/>
              </a:rPr>
              <a:t>1</a:t>
            </a:r>
            <a:endParaRPr sz="600">
              <a:latin typeface="Calibri"/>
              <a:cs typeface="Calibri"/>
            </a:endParaRPr>
          </a:p>
        </p:txBody>
      </p:sp>
      <p:sp>
        <p:nvSpPr>
          <p:cNvPr id="16" name="object 16"/>
          <p:cNvSpPr txBox="1"/>
          <p:nvPr/>
        </p:nvSpPr>
        <p:spPr>
          <a:xfrm>
            <a:off x="1582114" y="4743636"/>
            <a:ext cx="1161415" cy="316230"/>
          </a:xfrm>
          <a:prstGeom prst="rect">
            <a:avLst/>
          </a:prstGeom>
        </p:spPr>
        <p:txBody>
          <a:bodyPr vert="horz" wrap="square" lIns="0" tIns="14604" rIns="0" bIns="0" rtlCol="0">
            <a:spAutoFit/>
          </a:bodyPr>
          <a:lstStyle/>
          <a:p>
            <a:pPr marL="48895">
              <a:lnSpc>
                <a:spcPts val="470"/>
              </a:lnSpc>
              <a:spcBef>
                <a:spcPts val="114"/>
              </a:spcBef>
            </a:pPr>
            <a:r>
              <a:rPr sz="600" i="1" spc="70" dirty="0">
                <a:latin typeface="Calibri"/>
                <a:cs typeface="Calibri"/>
              </a:rPr>
              <a:t>N</a:t>
            </a:r>
            <a:endParaRPr sz="600">
              <a:latin typeface="Calibri"/>
              <a:cs typeface="Calibri"/>
            </a:endParaRPr>
          </a:p>
          <a:p>
            <a:pPr>
              <a:lnSpc>
                <a:spcPts val="1789"/>
              </a:lnSpc>
              <a:tabLst>
                <a:tab pos="1080770" algn="l"/>
              </a:tabLst>
            </a:pPr>
            <a:r>
              <a:rPr sz="1600" b="0" spc="-160" dirty="0">
                <a:latin typeface="Kozuka Gothic Pro EL"/>
                <a:cs typeface="Kozuka Gothic Pro EL"/>
              </a:rPr>
              <a:t>∑</a:t>
            </a:r>
            <a:r>
              <a:rPr sz="2550" b="0" spc="60" baseline="1633" dirty="0">
                <a:latin typeface="Kozuka Gothic Pro EL"/>
                <a:cs typeface="Kozuka Gothic Pro EL"/>
              </a:rPr>
              <a:t>{</a:t>
            </a:r>
            <a:r>
              <a:rPr sz="2550" b="0" baseline="1633" dirty="0">
                <a:latin typeface="Kozuka Gothic Pro EL"/>
                <a:cs typeface="Kozuka Gothic Pro EL"/>
              </a:rPr>
              <a:t>	</a:t>
            </a:r>
            <a:r>
              <a:rPr sz="2550" b="0" spc="60" baseline="1633" dirty="0">
                <a:latin typeface="Kozuka Gothic Pro EL"/>
                <a:cs typeface="Kozuka Gothic Pro EL"/>
              </a:rPr>
              <a:t>}</a:t>
            </a:r>
            <a:endParaRPr sz="2550" baseline="1633">
              <a:latin typeface="Kozuka Gothic Pro EL"/>
              <a:cs typeface="Kozuka Gothic Pro EL"/>
            </a:endParaRPr>
          </a:p>
        </p:txBody>
      </p:sp>
      <p:sp>
        <p:nvSpPr>
          <p:cNvPr id="17" name="object 17"/>
          <p:cNvSpPr txBox="1"/>
          <p:nvPr/>
        </p:nvSpPr>
        <p:spPr>
          <a:xfrm>
            <a:off x="2989423" y="4930488"/>
            <a:ext cx="57150" cy="120014"/>
          </a:xfrm>
          <a:prstGeom prst="rect">
            <a:avLst/>
          </a:prstGeom>
        </p:spPr>
        <p:txBody>
          <a:bodyPr vert="horz" wrap="square" lIns="0" tIns="14604" rIns="0" bIns="0" rtlCol="0">
            <a:spAutoFit/>
          </a:bodyPr>
          <a:lstStyle/>
          <a:p>
            <a:pPr>
              <a:lnSpc>
                <a:spcPct val="100000"/>
              </a:lnSpc>
              <a:spcBef>
                <a:spcPts val="114"/>
              </a:spcBef>
            </a:pPr>
            <a:r>
              <a:rPr sz="600" i="1" spc="35" dirty="0">
                <a:latin typeface="Calibri"/>
                <a:cs typeface="Calibri"/>
              </a:rPr>
              <a:t>n</a:t>
            </a:r>
            <a:endParaRPr sz="600">
              <a:latin typeface="Calibri"/>
              <a:cs typeface="Calibri"/>
            </a:endParaRPr>
          </a:p>
        </p:txBody>
      </p:sp>
      <p:sp>
        <p:nvSpPr>
          <p:cNvPr id="18" name="object 18"/>
          <p:cNvSpPr txBox="1"/>
          <p:nvPr/>
        </p:nvSpPr>
        <p:spPr>
          <a:xfrm>
            <a:off x="1052390" y="4824522"/>
            <a:ext cx="2047875" cy="188595"/>
          </a:xfrm>
          <a:prstGeom prst="rect">
            <a:avLst/>
          </a:prstGeom>
        </p:spPr>
        <p:txBody>
          <a:bodyPr vert="horz" wrap="square" lIns="0" tIns="14604" rIns="0" bIns="0" rtlCol="0">
            <a:spAutoFit/>
          </a:bodyPr>
          <a:lstStyle/>
          <a:p>
            <a:pPr>
              <a:lnSpc>
                <a:spcPct val="100000"/>
              </a:lnSpc>
              <a:spcBef>
                <a:spcPts val="114"/>
              </a:spcBef>
              <a:tabLst>
                <a:tab pos="824865" algn="l"/>
                <a:tab pos="1719580" algn="l"/>
              </a:tabLst>
            </a:pPr>
            <a:r>
              <a:rPr sz="1050" b="0" spc="10" dirty="0">
                <a:latin typeface="Kozuka Gothic Pro EL"/>
                <a:cs typeface="Kozuka Gothic Pro EL"/>
              </a:rPr>
              <a:t>∇</a:t>
            </a:r>
            <a:r>
              <a:rPr sz="1050" i="1" spc="10" dirty="0">
                <a:latin typeface="Calibri"/>
                <a:cs typeface="Calibri"/>
              </a:rPr>
              <a:t>E  </a:t>
            </a:r>
            <a:r>
              <a:rPr sz="1050" i="1" spc="20" dirty="0">
                <a:latin typeface="Calibri"/>
                <a:cs typeface="Calibri"/>
              </a:rPr>
              <a:t> </a:t>
            </a:r>
            <a:r>
              <a:rPr sz="1050" b="0" spc="125" dirty="0">
                <a:latin typeface="Kozuka Gothic Pro EL"/>
                <a:cs typeface="Kozuka Gothic Pro EL"/>
              </a:rPr>
              <a:t>=</a:t>
            </a:r>
            <a:r>
              <a:rPr sz="1050" b="0" spc="-30" dirty="0">
                <a:latin typeface="Kozuka Gothic Pro EL"/>
                <a:cs typeface="Kozuka Gothic Pro EL"/>
              </a:rPr>
              <a:t> </a:t>
            </a:r>
            <a:r>
              <a:rPr sz="1050" b="0" spc="-225" dirty="0">
                <a:latin typeface="Kozuka Gothic Pro EL"/>
                <a:cs typeface="Kozuka Gothic Pro EL"/>
              </a:rPr>
              <a:t>−	</a:t>
            </a:r>
            <a:r>
              <a:rPr sz="1050" i="1" dirty="0">
                <a:latin typeface="Calibri"/>
                <a:cs typeface="Calibri"/>
              </a:rPr>
              <a:t>t   </a:t>
            </a:r>
            <a:r>
              <a:rPr sz="1050" b="0" spc="-225" dirty="0">
                <a:latin typeface="Kozuka Gothic Pro EL"/>
                <a:cs typeface="Kozuka Gothic Pro EL"/>
              </a:rPr>
              <a:t>−          </a:t>
            </a:r>
            <a:r>
              <a:rPr sz="1050" spc="15" dirty="0">
                <a:latin typeface="Calibri"/>
                <a:cs typeface="Calibri"/>
              </a:rPr>
              <a:t>w</a:t>
            </a:r>
            <a:r>
              <a:rPr sz="1050" spc="180" dirty="0">
                <a:latin typeface="Calibri"/>
                <a:cs typeface="Calibri"/>
              </a:rPr>
              <a:t> </a:t>
            </a:r>
            <a:r>
              <a:rPr sz="1050" b="1" i="1" spc="55" dirty="0">
                <a:latin typeface="Calibri"/>
                <a:cs typeface="Calibri"/>
              </a:rPr>
              <a:t>φ</a:t>
            </a:r>
            <a:r>
              <a:rPr sz="1050" spc="55" dirty="0">
                <a:latin typeface="Calibri"/>
                <a:cs typeface="Calibri"/>
              </a:rPr>
              <a:t>(x</a:t>
            </a:r>
            <a:r>
              <a:rPr sz="1050" spc="245" dirty="0">
                <a:latin typeface="Calibri"/>
                <a:cs typeface="Calibri"/>
              </a:rPr>
              <a:t> </a:t>
            </a:r>
            <a:r>
              <a:rPr sz="1050" spc="95" dirty="0">
                <a:latin typeface="Calibri"/>
                <a:cs typeface="Calibri"/>
              </a:rPr>
              <a:t>)	</a:t>
            </a:r>
            <a:r>
              <a:rPr sz="1050" b="1" i="1" spc="55" dirty="0">
                <a:latin typeface="Calibri"/>
                <a:cs typeface="Calibri"/>
              </a:rPr>
              <a:t>φ</a:t>
            </a:r>
            <a:r>
              <a:rPr sz="1050" spc="55" dirty="0">
                <a:latin typeface="Calibri"/>
                <a:cs typeface="Calibri"/>
              </a:rPr>
              <a:t>(x</a:t>
            </a:r>
            <a:r>
              <a:rPr sz="1050" spc="175" dirty="0">
                <a:latin typeface="Calibri"/>
                <a:cs typeface="Calibri"/>
              </a:rPr>
              <a:t> </a:t>
            </a:r>
            <a:r>
              <a:rPr sz="1050" spc="-30" dirty="0">
                <a:latin typeface="Calibri"/>
                <a:cs typeface="Calibri"/>
              </a:rPr>
              <a:t>)</a:t>
            </a:r>
            <a:endParaRPr sz="1050">
              <a:latin typeface="Calibri"/>
              <a:cs typeface="Calibri"/>
            </a:endParaRPr>
          </a:p>
        </p:txBody>
      </p:sp>
      <p:sp>
        <p:nvSpPr>
          <p:cNvPr id="19" name="object 19"/>
          <p:cNvSpPr txBox="1"/>
          <p:nvPr/>
        </p:nvSpPr>
        <p:spPr>
          <a:xfrm>
            <a:off x="2224972" y="4820991"/>
            <a:ext cx="928369" cy="120014"/>
          </a:xfrm>
          <a:prstGeom prst="rect">
            <a:avLst/>
          </a:prstGeom>
        </p:spPr>
        <p:txBody>
          <a:bodyPr vert="horz" wrap="square" lIns="0" tIns="14604" rIns="0" bIns="0" rtlCol="0">
            <a:spAutoFit/>
          </a:bodyPr>
          <a:lstStyle/>
          <a:p>
            <a:pPr>
              <a:lnSpc>
                <a:spcPct val="100000"/>
              </a:lnSpc>
              <a:spcBef>
                <a:spcPts val="114"/>
              </a:spcBef>
              <a:tabLst>
                <a:tab pos="859155" algn="l"/>
              </a:tabLst>
            </a:pPr>
            <a:r>
              <a:rPr sz="600" i="1" spc="145" dirty="0">
                <a:latin typeface="Calibri"/>
                <a:cs typeface="Calibri"/>
              </a:rPr>
              <a:t>T	T</a:t>
            </a:r>
            <a:endParaRPr sz="600">
              <a:latin typeface="Calibri"/>
              <a:cs typeface="Calibri"/>
            </a:endParaRPr>
          </a:p>
        </p:txBody>
      </p:sp>
      <p:sp>
        <p:nvSpPr>
          <p:cNvPr id="20" name="object 20"/>
          <p:cNvSpPr/>
          <p:nvPr/>
        </p:nvSpPr>
        <p:spPr>
          <a:xfrm>
            <a:off x="1030763" y="4730786"/>
            <a:ext cx="2152650" cy="405130"/>
          </a:xfrm>
          <a:custGeom>
            <a:avLst/>
            <a:gdLst/>
            <a:ahLst/>
            <a:cxnLst/>
            <a:rect l="l" t="t" r="r" b="b"/>
            <a:pathLst>
              <a:path w="2152650" h="405129">
                <a:moveTo>
                  <a:pt x="0" y="0"/>
                </a:moveTo>
                <a:lnTo>
                  <a:pt x="2152280" y="0"/>
                </a:lnTo>
                <a:lnTo>
                  <a:pt x="2152280" y="405024"/>
                </a:lnTo>
                <a:lnTo>
                  <a:pt x="0" y="405024"/>
                </a:lnTo>
                <a:lnTo>
                  <a:pt x="0" y="0"/>
                </a:lnTo>
                <a:close/>
              </a:path>
            </a:pathLst>
          </a:custGeom>
          <a:ln w="9419">
            <a:solidFill>
              <a:srgbClr val="3333CC"/>
            </a:solidFill>
          </a:ln>
        </p:spPr>
        <p:txBody>
          <a:bodyPr wrap="square" lIns="0" tIns="0" rIns="0" bIns="0" rtlCol="0"/>
          <a:lstStyle/>
          <a:p>
            <a:endParaRPr/>
          </a:p>
        </p:txBody>
      </p:sp>
      <p:sp>
        <p:nvSpPr>
          <p:cNvPr id="21" name="object 21"/>
          <p:cNvSpPr txBox="1"/>
          <p:nvPr/>
        </p:nvSpPr>
        <p:spPr>
          <a:xfrm>
            <a:off x="1256038" y="5467693"/>
            <a:ext cx="56515" cy="130175"/>
          </a:xfrm>
          <a:prstGeom prst="rect">
            <a:avLst/>
          </a:prstGeom>
        </p:spPr>
        <p:txBody>
          <a:bodyPr vert="horz" wrap="square" lIns="0" tIns="17145" rIns="0" bIns="0" rtlCol="0">
            <a:spAutoFit/>
          </a:bodyPr>
          <a:lstStyle/>
          <a:p>
            <a:pPr>
              <a:lnSpc>
                <a:spcPct val="100000"/>
              </a:lnSpc>
              <a:spcBef>
                <a:spcPts val="135"/>
              </a:spcBef>
            </a:pPr>
            <a:r>
              <a:rPr sz="650" i="1" spc="15" dirty="0">
                <a:latin typeface="Times New Roman"/>
                <a:cs typeface="Times New Roman"/>
              </a:rPr>
              <a:t>n</a:t>
            </a:r>
            <a:endParaRPr sz="650">
              <a:latin typeface="Times New Roman"/>
              <a:cs typeface="Times New Roman"/>
            </a:endParaRPr>
          </a:p>
        </p:txBody>
      </p:sp>
      <p:sp>
        <p:nvSpPr>
          <p:cNvPr id="22" name="object 22"/>
          <p:cNvSpPr txBox="1"/>
          <p:nvPr/>
        </p:nvSpPr>
        <p:spPr>
          <a:xfrm>
            <a:off x="1055489" y="5366438"/>
            <a:ext cx="908050" cy="206375"/>
          </a:xfrm>
          <a:prstGeom prst="rect">
            <a:avLst/>
          </a:prstGeom>
        </p:spPr>
        <p:txBody>
          <a:bodyPr vert="horz" wrap="square" lIns="0" tIns="17145" rIns="0" bIns="0" rtlCol="0">
            <a:spAutoFit/>
          </a:bodyPr>
          <a:lstStyle/>
          <a:p>
            <a:pPr>
              <a:lnSpc>
                <a:spcPct val="100000"/>
              </a:lnSpc>
              <a:spcBef>
                <a:spcPts val="135"/>
              </a:spcBef>
              <a:tabLst>
                <a:tab pos="852805" algn="l"/>
              </a:tabLst>
            </a:pPr>
            <a:r>
              <a:rPr sz="1150" spc="15" dirty="0">
                <a:latin typeface="Symbol"/>
                <a:cs typeface="Symbol"/>
              </a:rPr>
              <a:t></a:t>
            </a:r>
            <a:r>
              <a:rPr sz="1150" i="1" spc="20" dirty="0">
                <a:latin typeface="Times New Roman"/>
                <a:cs typeface="Times New Roman"/>
              </a:rPr>
              <a:t>E</a:t>
            </a:r>
            <a:r>
              <a:rPr sz="1150" i="1" dirty="0">
                <a:latin typeface="Times New Roman"/>
                <a:cs typeface="Times New Roman"/>
              </a:rPr>
              <a:t>  </a:t>
            </a:r>
            <a:r>
              <a:rPr sz="1150" i="1" spc="-120" dirty="0">
                <a:latin typeface="Times New Roman"/>
                <a:cs typeface="Times New Roman"/>
              </a:rPr>
              <a:t> </a:t>
            </a:r>
            <a:r>
              <a:rPr sz="1150" spc="20" dirty="0">
                <a:latin typeface="Symbol"/>
                <a:cs typeface="Symbol"/>
              </a:rPr>
              <a:t></a:t>
            </a:r>
            <a:r>
              <a:rPr sz="1150" dirty="0">
                <a:latin typeface="Times New Roman"/>
                <a:cs typeface="Times New Roman"/>
              </a:rPr>
              <a:t>  </a:t>
            </a:r>
            <a:r>
              <a:rPr sz="1150" spc="-50" dirty="0">
                <a:latin typeface="Times New Roman"/>
                <a:cs typeface="Times New Roman"/>
              </a:rPr>
              <a:t> </a:t>
            </a:r>
            <a:r>
              <a:rPr sz="1150" spc="20" dirty="0">
                <a:latin typeface="Symbol"/>
                <a:cs typeface="Symbol"/>
              </a:rPr>
              <a:t></a:t>
            </a:r>
            <a:r>
              <a:rPr sz="1150" dirty="0">
                <a:latin typeface="Times New Roman"/>
                <a:cs typeface="Times New Roman"/>
              </a:rPr>
              <a:t>	</a:t>
            </a:r>
            <a:r>
              <a:rPr sz="1150" i="1" spc="10" dirty="0">
                <a:latin typeface="Times New Roman"/>
                <a:cs typeface="Times New Roman"/>
              </a:rPr>
              <a:t>t</a:t>
            </a:r>
            <a:endParaRPr sz="1150">
              <a:latin typeface="Times New Roman"/>
              <a:cs typeface="Times New Roman"/>
            </a:endParaRPr>
          </a:p>
        </p:txBody>
      </p:sp>
      <p:sp>
        <p:nvSpPr>
          <p:cNvPr id="23" name="object 23"/>
          <p:cNvSpPr txBox="1"/>
          <p:nvPr/>
        </p:nvSpPr>
        <p:spPr>
          <a:xfrm>
            <a:off x="2258787" y="5362513"/>
            <a:ext cx="61594" cy="130175"/>
          </a:xfrm>
          <a:prstGeom prst="rect">
            <a:avLst/>
          </a:prstGeom>
        </p:spPr>
        <p:txBody>
          <a:bodyPr vert="horz" wrap="square" lIns="0" tIns="17145" rIns="0" bIns="0" rtlCol="0">
            <a:spAutoFit/>
          </a:bodyPr>
          <a:lstStyle/>
          <a:p>
            <a:pPr>
              <a:lnSpc>
                <a:spcPct val="100000"/>
              </a:lnSpc>
              <a:spcBef>
                <a:spcPts val="135"/>
              </a:spcBef>
            </a:pPr>
            <a:r>
              <a:rPr sz="650" i="1" spc="20" dirty="0">
                <a:latin typeface="Times New Roman"/>
                <a:cs typeface="Times New Roman"/>
              </a:rPr>
              <a:t>T</a:t>
            </a:r>
            <a:endParaRPr sz="650">
              <a:latin typeface="Times New Roman"/>
              <a:cs typeface="Times New Roman"/>
            </a:endParaRPr>
          </a:p>
        </p:txBody>
      </p:sp>
      <p:sp>
        <p:nvSpPr>
          <p:cNvPr id="24" name="object 24"/>
          <p:cNvSpPr txBox="1"/>
          <p:nvPr/>
        </p:nvSpPr>
        <p:spPr>
          <a:xfrm>
            <a:off x="2561378" y="5467693"/>
            <a:ext cx="56515" cy="130175"/>
          </a:xfrm>
          <a:prstGeom prst="rect">
            <a:avLst/>
          </a:prstGeom>
        </p:spPr>
        <p:txBody>
          <a:bodyPr vert="horz" wrap="square" lIns="0" tIns="17145" rIns="0" bIns="0" rtlCol="0">
            <a:spAutoFit/>
          </a:bodyPr>
          <a:lstStyle/>
          <a:p>
            <a:pPr>
              <a:lnSpc>
                <a:spcPct val="100000"/>
              </a:lnSpc>
              <a:spcBef>
                <a:spcPts val="135"/>
              </a:spcBef>
            </a:pPr>
            <a:r>
              <a:rPr sz="650" i="1" spc="15" dirty="0">
                <a:latin typeface="Times New Roman"/>
                <a:cs typeface="Times New Roman"/>
              </a:rPr>
              <a:t>n</a:t>
            </a:r>
            <a:endParaRPr sz="650">
              <a:latin typeface="Times New Roman"/>
              <a:cs typeface="Times New Roman"/>
            </a:endParaRPr>
          </a:p>
        </p:txBody>
      </p:sp>
      <p:sp>
        <p:nvSpPr>
          <p:cNvPr id="25" name="object 25"/>
          <p:cNvSpPr txBox="1"/>
          <p:nvPr/>
        </p:nvSpPr>
        <p:spPr>
          <a:xfrm>
            <a:off x="1795678" y="5294130"/>
            <a:ext cx="85090" cy="316865"/>
          </a:xfrm>
          <a:prstGeom prst="rect">
            <a:avLst/>
          </a:prstGeom>
        </p:spPr>
        <p:txBody>
          <a:bodyPr vert="horz" wrap="square" lIns="0" tIns="13970" rIns="0" bIns="0" rtlCol="0">
            <a:spAutoFit/>
          </a:bodyPr>
          <a:lstStyle/>
          <a:p>
            <a:pPr>
              <a:lnSpc>
                <a:spcPct val="100000"/>
              </a:lnSpc>
              <a:spcBef>
                <a:spcPts val="110"/>
              </a:spcBef>
            </a:pPr>
            <a:r>
              <a:rPr sz="1900" spc="-345" dirty="0">
                <a:latin typeface="Symbol"/>
                <a:cs typeface="Symbol"/>
              </a:rPr>
              <a:t></a:t>
            </a:r>
            <a:endParaRPr sz="1900">
              <a:latin typeface="Symbol"/>
              <a:cs typeface="Symbol"/>
            </a:endParaRPr>
          </a:p>
        </p:txBody>
      </p:sp>
      <p:sp>
        <p:nvSpPr>
          <p:cNvPr id="26" name="object 26"/>
          <p:cNvSpPr txBox="1"/>
          <p:nvPr/>
        </p:nvSpPr>
        <p:spPr>
          <a:xfrm>
            <a:off x="2717187" y="5294130"/>
            <a:ext cx="85090" cy="316865"/>
          </a:xfrm>
          <a:prstGeom prst="rect">
            <a:avLst/>
          </a:prstGeom>
        </p:spPr>
        <p:txBody>
          <a:bodyPr vert="horz" wrap="square" lIns="0" tIns="13970" rIns="0" bIns="0" rtlCol="0">
            <a:spAutoFit/>
          </a:bodyPr>
          <a:lstStyle/>
          <a:p>
            <a:pPr>
              <a:lnSpc>
                <a:spcPct val="100000"/>
              </a:lnSpc>
              <a:spcBef>
                <a:spcPts val="110"/>
              </a:spcBef>
            </a:pPr>
            <a:r>
              <a:rPr sz="1900" spc="-345" dirty="0">
                <a:latin typeface="Symbol"/>
                <a:cs typeface="Symbol"/>
              </a:rPr>
              <a:t></a:t>
            </a:r>
            <a:endParaRPr sz="1900">
              <a:latin typeface="Symbol"/>
              <a:cs typeface="Symbol"/>
            </a:endParaRPr>
          </a:p>
        </p:txBody>
      </p:sp>
      <p:sp>
        <p:nvSpPr>
          <p:cNvPr id="27" name="object 27"/>
          <p:cNvSpPr txBox="1"/>
          <p:nvPr/>
        </p:nvSpPr>
        <p:spPr>
          <a:xfrm>
            <a:off x="1674014" y="5270676"/>
            <a:ext cx="71120" cy="130175"/>
          </a:xfrm>
          <a:prstGeom prst="rect">
            <a:avLst/>
          </a:prstGeom>
        </p:spPr>
        <p:txBody>
          <a:bodyPr vert="horz" wrap="square" lIns="0" tIns="17145" rIns="0" bIns="0" rtlCol="0">
            <a:spAutoFit/>
          </a:bodyPr>
          <a:lstStyle/>
          <a:p>
            <a:pPr>
              <a:lnSpc>
                <a:spcPct val="100000"/>
              </a:lnSpc>
              <a:spcBef>
                <a:spcPts val="135"/>
              </a:spcBef>
            </a:pPr>
            <a:r>
              <a:rPr sz="650" i="1" spc="20" dirty="0">
                <a:latin typeface="Times New Roman"/>
                <a:cs typeface="Times New Roman"/>
              </a:rPr>
              <a:t>N</a:t>
            </a:r>
            <a:endParaRPr sz="650">
              <a:latin typeface="Times New Roman"/>
              <a:cs typeface="Times New Roman"/>
            </a:endParaRPr>
          </a:p>
        </p:txBody>
      </p:sp>
      <p:sp>
        <p:nvSpPr>
          <p:cNvPr id="28" name="object 28"/>
          <p:cNvSpPr txBox="1"/>
          <p:nvPr/>
        </p:nvSpPr>
        <p:spPr>
          <a:xfrm>
            <a:off x="1624171" y="5328761"/>
            <a:ext cx="386080" cy="297180"/>
          </a:xfrm>
          <a:prstGeom prst="rect">
            <a:avLst/>
          </a:prstGeom>
        </p:spPr>
        <p:txBody>
          <a:bodyPr vert="horz" wrap="square" lIns="0" tIns="16510" rIns="0" bIns="0" rtlCol="0">
            <a:spAutoFit/>
          </a:bodyPr>
          <a:lstStyle/>
          <a:p>
            <a:pPr>
              <a:lnSpc>
                <a:spcPct val="100000"/>
              </a:lnSpc>
              <a:spcBef>
                <a:spcPts val="130"/>
              </a:spcBef>
              <a:tabLst>
                <a:tab pos="328930" algn="l"/>
              </a:tabLst>
            </a:pPr>
            <a:r>
              <a:rPr sz="2625" spc="30" baseline="1587" dirty="0">
                <a:latin typeface="Symbol"/>
                <a:cs typeface="Symbol"/>
              </a:rPr>
              <a:t></a:t>
            </a:r>
            <a:r>
              <a:rPr sz="2625" spc="30" baseline="1587" dirty="0">
                <a:latin typeface="Times New Roman"/>
                <a:cs typeface="Times New Roman"/>
              </a:rPr>
              <a:t>	</a:t>
            </a:r>
            <a:r>
              <a:rPr sz="650" i="1" spc="15" dirty="0">
                <a:latin typeface="Times New Roman"/>
                <a:cs typeface="Times New Roman"/>
              </a:rPr>
              <a:t>n</a:t>
            </a:r>
            <a:endParaRPr sz="650">
              <a:latin typeface="Times New Roman"/>
              <a:cs typeface="Times New Roman"/>
            </a:endParaRPr>
          </a:p>
        </p:txBody>
      </p:sp>
      <p:sp>
        <p:nvSpPr>
          <p:cNvPr id="29" name="object 29"/>
          <p:cNvSpPr txBox="1"/>
          <p:nvPr/>
        </p:nvSpPr>
        <p:spPr>
          <a:xfrm>
            <a:off x="3075508" y="5467693"/>
            <a:ext cx="56515" cy="130175"/>
          </a:xfrm>
          <a:prstGeom prst="rect">
            <a:avLst/>
          </a:prstGeom>
        </p:spPr>
        <p:txBody>
          <a:bodyPr vert="horz" wrap="square" lIns="0" tIns="17145" rIns="0" bIns="0" rtlCol="0">
            <a:spAutoFit/>
          </a:bodyPr>
          <a:lstStyle/>
          <a:p>
            <a:pPr>
              <a:lnSpc>
                <a:spcPct val="100000"/>
              </a:lnSpc>
              <a:spcBef>
                <a:spcPts val="135"/>
              </a:spcBef>
            </a:pPr>
            <a:r>
              <a:rPr sz="650" i="1" spc="15" dirty="0">
                <a:latin typeface="Times New Roman"/>
                <a:cs typeface="Times New Roman"/>
              </a:rPr>
              <a:t>n</a:t>
            </a:r>
            <a:endParaRPr sz="650">
              <a:latin typeface="Times New Roman"/>
              <a:cs typeface="Times New Roman"/>
            </a:endParaRPr>
          </a:p>
        </p:txBody>
      </p:sp>
      <p:sp>
        <p:nvSpPr>
          <p:cNvPr id="30" name="object 30"/>
          <p:cNvSpPr txBox="1"/>
          <p:nvPr/>
        </p:nvSpPr>
        <p:spPr>
          <a:xfrm>
            <a:off x="3185398" y="5362513"/>
            <a:ext cx="61594" cy="130175"/>
          </a:xfrm>
          <a:prstGeom prst="rect">
            <a:avLst/>
          </a:prstGeom>
        </p:spPr>
        <p:txBody>
          <a:bodyPr vert="horz" wrap="square" lIns="0" tIns="17145" rIns="0" bIns="0" rtlCol="0">
            <a:spAutoFit/>
          </a:bodyPr>
          <a:lstStyle/>
          <a:p>
            <a:pPr>
              <a:lnSpc>
                <a:spcPct val="100000"/>
              </a:lnSpc>
              <a:spcBef>
                <a:spcPts val="135"/>
              </a:spcBef>
            </a:pPr>
            <a:r>
              <a:rPr sz="650" i="1" spc="20" dirty="0">
                <a:latin typeface="Times New Roman"/>
                <a:cs typeface="Times New Roman"/>
              </a:rPr>
              <a:t>T</a:t>
            </a:r>
            <a:endParaRPr sz="650">
              <a:latin typeface="Times New Roman"/>
              <a:cs typeface="Times New Roman"/>
            </a:endParaRPr>
          </a:p>
        </p:txBody>
      </p:sp>
      <p:sp>
        <p:nvSpPr>
          <p:cNvPr id="31" name="object 31"/>
          <p:cNvSpPr txBox="1"/>
          <p:nvPr/>
        </p:nvSpPr>
        <p:spPr>
          <a:xfrm>
            <a:off x="1469932" y="5268322"/>
            <a:ext cx="71120" cy="206375"/>
          </a:xfrm>
          <a:prstGeom prst="rect">
            <a:avLst/>
          </a:prstGeom>
        </p:spPr>
        <p:txBody>
          <a:bodyPr vert="horz" wrap="square" lIns="0" tIns="17145" rIns="0" bIns="0" rtlCol="0">
            <a:spAutoFit/>
          </a:bodyPr>
          <a:lstStyle/>
          <a:p>
            <a:pPr>
              <a:lnSpc>
                <a:spcPct val="100000"/>
              </a:lnSpc>
              <a:spcBef>
                <a:spcPts val="135"/>
              </a:spcBef>
            </a:pPr>
            <a:r>
              <a:rPr sz="1150" spc="-395" dirty="0">
                <a:latin typeface="Symbol"/>
                <a:cs typeface="Symbol"/>
              </a:rPr>
              <a:t>⎡</a:t>
            </a:r>
            <a:endParaRPr sz="1150">
              <a:latin typeface="Symbol"/>
              <a:cs typeface="Symbol"/>
            </a:endParaRPr>
          </a:p>
        </p:txBody>
      </p:sp>
      <p:sp>
        <p:nvSpPr>
          <p:cNvPr id="32" name="object 32"/>
          <p:cNvSpPr txBox="1"/>
          <p:nvPr/>
        </p:nvSpPr>
        <p:spPr>
          <a:xfrm>
            <a:off x="1469932" y="5512043"/>
            <a:ext cx="318135" cy="206375"/>
          </a:xfrm>
          <a:prstGeom prst="rect">
            <a:avLst/>
          </a:prstGeom>
        </p:spPr>
        <p:txBody>
          <a:bodyPr vert="horz" wrap="square" lIns="0" tIns="17145" rIns="0" bIns="0" rtlCol="0">
            <a:spAutoFit/>
          </a:bodyPr>
          <a:lstStyle/>
          <a:p>
            <a:pPr>
              <a:lnSpc>
                <a:spcPct val="100000"/>
              </a:lnSpc>
              <a:spcBef>
                <a:spcPts val="135"/>
              </a:spcBef>
            </a:pPr>
            <a:r>
              <a:rPr sz="1150" spc="-395" dirty="0">
                <a:latin typeface="Symbol"/>
                <a:cs typeface="Symbol"/>
              </a:rPr>
              <a:t>⎣</a:t>
            </a:r>
            <a:r>
              <a:rPr sz="1150" spc="515" dirty="0">
                <a:latin typeface="Times New Roman"/>
                <a:cs typeface="Times New Roman"/>
              </a:rPr>
              <a:t> </a:t>
            </a:r>
            <a:r>
              <a:rPr sz="650" i="1" spc="-70" dirty="0">
                <a:latin typeface="Times New Roman"/>
                <a:cs typeface="Times New Roman"/>
              </a:rPr>
              <a:t>n</a:t>
            </a:r>
            <a:r>
              <a:rPr sz="650" spc="-70" dirty="0">
                <a:latin typeface="Symbol"/>
                <a:cs typeface="Symbol"/>
              </a:rPr>
              <a:t></a:t>
            </a:r>
            <a:r>
              <a:rPr sz="650" spc="-70" dirty="0">
                <a:latin typeface="Times New Roman"/>
                <a:cs typeface="Times New Roman"/>
              </a:rPr>
              <a:t>1</a:t>
            </a:r>
            <a:endParaRPr sz="650">
              <a:latin typeface="Times New Roman"/>
              <a:cs typeface="Times New Roman"/>
            </a:endParaRPr>
          </a:p>
        </p:txBody>
      </p:sp>
      <p:sp>
        <p:nvSpPr>
          <p:cNvPr id="33" name="object 33"/>
          <p:cNvSpPr txBox="1"/>
          <p:nvPr/>
        </p:nvSpPr>
        <p:spPr>
          <a:xfrm>
            <a:off x="1469932" y="5413534"/>
            <a:ext cx="71120" cy="206375"/>
          </a:xfrm>
          <a:prstGeom prst="rect">
            <a:avLst/>
          </a:prstGeom>
        </p:spPr>
        <p:txBody>
          <a:bodyPr vert="horz" wrap="square" lIns="0" tIns="17145" rIns="0" bIns="0" rtlCol="0">
            <a:spAutoFit/>
          </a:bodyPr>
          <a:lstStyle/>
          <a:p>
            <a:pPr>
              <a:lnSpc>
                <a:spcPct val="100000"/>
              </a:lnSpc>
              <a:spcBef>
                <a:spcPts val="135"/>
              </a:spcBef>
            </a:pPr>
            <a:r>
              <a:rPr sz="1150" spc="-395" dirty="0">
                <a:latin typeface="Symbol"/>
                <a:cs typeface="Symbol"/>
              </a:rPr>
              <a:t>⎢</a:t>
            </a:r>
            <a:endParaRPr sz="1150">
              <a:latin typeface="Symbol"/>
              <a:cs typeface="Symbol"/>
            </a:endParaRPr>
          </a:p>
        </p:txBody>
      </p:sp>
      <p:sp>
        <p:nvSpPr>
          <p:cNvPr id="34" name="object 34"/>
          <p:cNvSpPr txBox="1"/>
          <p:nvPr/>
        </p:nvSpPr>
        <p:spPr>
          <a:xfrm>
            <a:off x="3263891" y="5268322"/>
            <a:ext cx="71120" cy="206375"/>
          </a:xfrm>
          <a:prstGeom prst="rect">
            <a:avLst/>
          </a:prstGeom>
        </p:spPr>
        <p:txBody>
          <a:bodyPr vert="horz" wrap="square" lIns="0" tIns="17145" rIns="0" bIns="0" rtlCol="0">
            <a:spAutoFit/>
          </a:bodyPr>
          <a:lstStyle/>
          <a:p>
            <a:pPr>
              <a:lnSpc>
                <a:spcPct val="100000"/>
              </a:lnSpc>
              <a:spcBef>
                <a:spcPts val="135"/>
              </a:spcBef>
            </a:pPr>
            <a:r>
              <a:rPr sz="1150" spc="-395" dirty="0">
                <a:latin typeface="Symbol"/>
                <a:cs typeface="Symbol"/>
              </a:rPr>
              <a:t>⎤</a:t>
            </a:r>
            <a:endParaRPr sz="1150">
              <a:latin typeface="Symbol"/>
              <a:cs typeface="Symbol"/>
            </a:endParaRPr>
          </a:p>
        </p:txBody>
      </p:sp>
      <p:sp>
        <p:nvSpPr>
          <p:cNvPr id="35" name="object 35"/>
          <p:cNvSpPr txBox="1"/>
          <p:nvPr/>
        </p:nvSpPr>
        <p:spPr>
          <a:xfrm>
            <a:off x="3263891" y="5511650"/>
            <a:ext cx="71120" cy="206375"/>
          </a:xfrm>
          <a:prstGeom prst="rect">
            <a:avLst/>
          </a:prstGeom>
        </p:spPr>
        <p:txBody>
          <a:bodyPr vert="horz" wrap="square" lIns="0" tIns="17145" rIns="0" bIns="0" rtlCol="0">
            <a:spAutoFit/>
          </a:bodyPr>
          <a:lstStyle/>
          <a:p>
            <a:pPr>
              <a:lnSpc>
                <a:spcPct val="100000"/>
              </a:lnSpc>
              <a:spcBef>
                <a:spcPts val="135"/>
              </a:spcBef>
            </a:pPr>
            <a:r>
              <a:rPr sz="1150" spc="-395" dirty="0">
                <a:latin typeface="Symbol"/>
                <a:cs typeface="Symbol"/>
              </a:rPr>
              <a:t>⎦</a:t>
            </a:r>
            <a:endParaRPr sz="1150">
              <a:latin typeface="Symbol"/>
              <a:cs typeface="Symbol"/>
            </a:endParaRPr>
          </a:p>
        </p:txBody>
      </p:sp>
      <p:sp>
        <p:nvSpPr>
          <p:cNvPr id="36" name="object 36"/>
          <p:cNvSpPr txBox="1"/>
          <p:nvPr/>
        </p:nvSpPr>
        <p:spPr>
          <a:xfrm>
            <a:off x="3263891" y="5413534"/>
            <a:ext cx="71120" cy="206375"/>
          </a:xfrm>
          <a:prstGeom prst="rect">
            <a:avLst/>
          </a:prstGeom>
        </p:spPr>
        <p:txBody>
          <a:bodyPr vert="horz" wrap="square" lIns="0" tIns="17145" rIns="0" bIns="0" rtlCol="0">
            <a:spAutoFit/>
          </a:bodyPr>
          <a:lstStyle/>
          <a:p>
            <a:pPr>
              <a:lnSpc>
                <a:spcPct val="100000"/>
              </a:lnSpc>
              <a:spcBef>
                <a:spcPts val="135"/>
              </a:spcBef>
            </a:pPr>
            <a:r>
              <a:rPr sz="1150" spc="-395" dirty="0">
                <a:latin typeface="Symbol"/>
                <a:cs typeface="Symbol"/>
              </a:rPr>
              <a:t>⎥</a:t>
            </a:r>
            <a:endParaRPr sz="1150">
              <a:latin typeface="Symbol"/>
              <a:cs typeface="Symbol"/>
            </a:endParaRPr>
          </a:p>
        </p:txBody>
      </p:sp>
      <p:sp>
        <p:nvSpPr>
          <p:cNvPr id="37" name="object 37"/>
          <p:cNvSpPr txBox="1"/>
          <p:nvPr/>
        </p:nvSpPr>
        <p:spPr>
          <a:xfrm>
            <a:off x="2039007" y="5361800"/>
            <a:ext cx="1633855" cy="212090"/>
          </a:xfrm>
          <a:prstGeom prst="rect">
            <a:avLst/>
          </a:prstGeom>
        </p:spPr>
        <p:txBody>
          <a:bodyPr vert="horz" wrap="square" lIns="0" tIns="15240" rIns="0" bIns="0" rtlCol="0">
            <a:spAutoFit/>
          </a:bodyPr>
          <a:lstStyle/>
          <a:p>
            <a:pPr marL="109855" indent="-110489">
              <a:lnSpc>
                <a:spcPct val="100000"/>
              </a:lnSpc>
              <a:spcBef>
                <a:spcPts val="120"/>
              </a:spcBef>
              <a:buFont typeface="Symbol"/>
              <a:buChar char=""/>
              <a:tabLst>
                <a:tab pos="110489" algn="l"/>
                <a:tab pos="789940" algn="l"/>
                <a:tab pos="1309370" algn="l"/>
              </a:tabLst>
            </a:pPr>
            <a:r>
              <a:rPr sz="1150" spc="25" dirty="0">
                <a:latin typeface="Times New Roman"/>
                <a:cs typeface="Times New Roman"/>
              </a:rPr>
              <a:t>w</a:t>
            </a:r>
            <a:r>
              <a:rPr sz="1150" spc="165" dirty="0">
                <a:latin typeface="Times New Roman"/>
                <a:cs typeface="Times New Roman"/>
              </a:rPr>
              <a:t> </a:t>
            </a:r>
            <a:r>
              <a:rPr sz="1150" b="1" i="1" spc="35" dirty="0">
                <a:latin typeface="Calibri"/>
                <a:cs typeface="Calibri"/>
              </a:rPr>
              <a:t>φ</a:t>
            </a:r>
            <a:r>
              <a:rPr sz="1150" spc="35" dirty="0">
                <a:latin typeface="Times New Roman"/>
                <a:cs typeface="Times New Roman"/>
              </a:rPr>
              <a:t>(x</a:t>
            </a:r>
            <a:r>
              <a:rPr sz="1150" spc="254" dirty="0">
                <a:latin typeface="Times New Roman"/>
                <a:cs typeface="Times New Roman"/>
              </a:rPr>
              <a:t> </a:t>
            </a:r>
            <a:r>
              <a:rPr sz="1150" spc="10" dirty="0">
                <a:latin typeface="Times New Roman"/>
                <a:cs typeface="Times New Roman"/>
              </a:rPr>
              <a:t>)	</a:t>
            </a:r>
            <a:r>
              <a:rPr sz="1150" b="1" i="1" spc="35" dirty="0">
                <a:latin typeface="Calibri"/>
                <a:cs typeface="Calibri"/>
              </a:rPr>
              <a:t>φ</a:t>
            </a:r>
            <a:r>
              <a:rPr sz="1150" spc="35" dirty="0">
                <a:latin typeface="Times New Roman"/>
                <a:cs typeface="Times New Roman"/>
              </a:rPr>
              <a:t>(x</a:t>
            </a:r>
            <a:r>
              <a:rPr sz="1150" spc="254" dirty="0">
                <a:latin typeface="Times New Roman"/>
                <a:cs typeface="Times New Roman"/>
              </a:rPr>
              <a:t> </a:t>
            </a:r>
            <a:r>
              <a:rPr sz="1150" spc="10" dirty="0">
                <a:latin typeface="Times New Roman"/>
                <a:cs typeface="Times New Roman"/>
              </a:rPr>
              <a:t>)	</a:t>
            </a:r>
            <a:r>
              <a:rPr sz="1150" spc="20" dirty="0">
                <a:latin typeface="Symbol"/>
                <a:cs typeface="Symbol"/>
              </a:rPr>
              <a:t></a:t>
            </a:r>
            <a:r>
              <a:rPr sz="1150" spc="-125" dirty="0">
                <a:latin typeface="Times New Roman"/>
                <a:cs typeface="Times New Roman"/>
              </a:rPr>
              <a:t> </a:t>
            </a:r>
            <a:r>
              <a:rPr sz="1200" i="1" spc="35" dirty="0">
                <a:latin typeface="Symbol"/>
                <a:cs typeface="Symbol"/>
              </a:rPr>
              <a:t></a:t>
            </a:r>
            <a:r>
              <a:rPr sz="1150" spc="35" dirty="0">
                <a:latin typeface="Times New Roman"/>
                <a:cs typeface="Times New Roman"/>
              </a:rPr>
              <a:t>w</a:t>
            </a:r>
            <a:endParaRPr sz="1150">
              <a:latin typeface="Times New Roman"/>
              <a:cs typeface="Times New Roman"/>
            </a:endParaRPr>
          </a:p>
        </p:txBody>
      </p:sp>
      <p:sp>
        <p:nvSpPr>
          <p:cNvPr id="38" name="object 38"/>
          <p:cNvSpPr/>
          <p:nvPr/>
        </p:nvSpPr>
        <p:spPr>
          <a:xfrm>
            <a:off x="1030763" y="5261398"/>
            <a:ext cx="2659380" cy="461645"/>
          </a:xfrm>
          <a:custGeom>
            <a:avLst/>
            <a:gdLst/>
            <a:ahLst/>
            <a:cxnLst/>
            <a:rect l="l" t="t" r="r" b="b"/>
            <a:pathLst>
              <a:path w="2659379" h="461645">
                <a:moveTo>
                  <a:pt x="0" y="0"/>
                </a:moveTo>
                <a:lnTo>
                  <a:pt x="2659344" y="0"/>
                </a:lnTo>
                <a:lnTo>
                  <a:pt x="2659344" y="461539"/>
                </a:lnTo>
                <a:lnTo>
                  <a:pt x="0" y="461539"/>
                </a:lnTo>
                <a:lnTo>
                  <a:pt x="0" y="0"/>
                </a:lnTo>
                <a:close/>
              </a:path>
            </a:pathLst>
          </a:custGeom>
          <a:ln w="9419">
            <a:solidFill>
              <a:srgbClr val="000000"/>
            </a:solidFill>
          </a:ln>
        </p:spPr>
        <p:txBody>
          <a:bodyPr wrap="square" lIns="0" tIns="0" rIns="0" bIns="0" rtlCol="0"/>
          <a:lstStyle/>
          <a:p>
            <a:endParaRPr/>
          </a:p>
        </p:txBody>
      </p:sp>
      <p:sp>
        <p:nvSpPr>
          <p:cNvPr id="39" name="object 39"/>
          <p:cNvSpPr txBox="1"/>
          <p:nvPr/>
        </p:nvSpPr>
        <p:spPr>
          <a:xfrm>
            <a:off x="3524503" y="4797551"/>
            <a:ext cx="2400935" cy="330200"/>
          </a:xfrm>
          <a:prstGeom prst="rect">
            <a:avLst/>
          </a:prstGeom>
        </p:spPr>
        <p:txBody>
          <a:bodyPr vert="horz" wrap="square" lIns="0" tIns="12700" rIns="0" bIns="0" rtlCol="0">
            <a:spAutoFit/>
          </a:bodyPr>
          <a:lstStyle/>
          <a:p>
            <a:pPr marL="12700">
              <a:lnSpc>
                <a:spcPct val="100000"/>
              </a:lnSpc>
              <a:spcBef>
                <a:spcPts val="100"/>
              </a:spcBef>
            </a:pPr>
            <a:r>
              <a:rPr sz="2000" spc="-15" dirty="0">
                <a:solidFill>
                  <a:srgbClr val="7030A0"/>
                </a:solidFill>
                <a:latin typeface="Arial"/>
                <a:cs typeface="Arial"/>
              </a:rPr>
              <a:t>without</a:t>
            </a:r>
            <a:r>
              <a:rPr sz="2000" spc="-35" dirty="0">
                <a:solidFill>
                  <a:srgbClr val="7030A0"/>
                </a:solidFill>
                <a:latin typeface="Arial"/>
                <a:cs typeface="Arial"/>
              </a:rPr>
              <a:t> </a:t>
            </a:r>
            <a:r>
              <a:rPr sz="2000" spc="-15" dirty="0">
                <a:solidFill>
                  <a:srgbClr val="7030A0"/>
                </a:solidFill>
                <a:latin typeface="Arial"/>
                <a:cs typeface="Arial"/>
              </a:rPr>
              <a:t>regularization</a:t>
            </a:r>
            <a:endParaRPr sz="2000">
              <a:latin typeface="Arial"/>
              <a:cs typeface="Arial"/>
            </a:endParaRPr>
          </a:p>
        </p:txBody>
      </p:sp>
      <p:sp>
        <p:nvSpPr>
          <p:cNvPr id="40" name="object 40"/>
          <p:cNvSpPr txBox="1"/>
          <p:nvPr/>
        </p:nvSpPr>
        <p:spPr>
          <a:xfrm>
            <a:off x="3874583" y="5218176"/>
            <a:ext cx="2052320" cy="330200"/>
          </a:xfrm>
          <a:prstGeom prst="rect">
            <a:avLst/>
          </a:prstGeom>
        </p:spPr>
        <p:txBody>
          <a:bodyPr vert="horz" wrap="square" lIns="0" tIns="12700" rIns="0" bIns="0" rtlCol="0">
            <a:spAutoFit/>
          </a:bodyPr>
          <a:lstStyle/>
          <a:p>
            <a:pPr marL="12700">
              <a:lnSpc>
                <a:spcPct val="100000"/>
              </a:lnSpc>
              <a:spcBef>
                <a:spcPts val="100"/>
              </a:spcBef>
            </a:pPr>
            <a:r>
              <a:rPr sz="2000" spc="-10" dirty="0">
                <a:solidFill>
                  <a:srgbClr val="7030A0"/>
                </a:solidFill>
                <a:latin typeface="Arial"/>
                <a:cs typeface="Arial"/>
              </a:rPr>
              <a:t>with</a:t>
            </a:r>
            <a:r>
              <a:rPr sz="2000" spc="-50" dirty="0">
                <a:solidFill>
                  <a:srgbClr val="7030A0"/>
                </a:solidFill>
                <a:latin typeface="Arial"/>
                <a:cs typeface="Arial"/>
              </a:rPr>
              <a:t> </a:t>
            </a:r>
            <a:r>
              <a:rPr sz="2000" spc="-15" dirty="0">
                <a:solidFill>
                  <a:srgbClr val="7030A0"/>
                </a:solidFill>
                <a:latin typeface="Arial"/>
                <a:cs typeface="Arial"/>
              </a:rPr>
              <a:t>regularization</a:t>
            </a:r>
            <a:endParaRPr sz="2000">
              <a:latin typeface="Arial"/>
              <a:cs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32356" y="513888"/>
            <a:ext cx="8636840" cy="1376018"/>
          </a:xfrm>
          <a:prstGeom prst="rect">
            <a:avLst/>
          </a:prstGeom>
        </p:spPr>
        <p:txBody>
          <a:bodyPr vert="horz" wrap="square" lIns="0" tIns="41910" rIns="0" bIns="0" rtlCol="0">
            <a:spAutoFit/>
          </a:bodyPr>
          <a:lstStyle/>
          <a:p>
            <a:pPr marL="2686685" marR="5080" indent="-2674620">
              <a:lnSpc>
                <a:spcPts val="5210"/>
              </a:lnSpc>
              <a:spcBef>
                <a:spcPts val="330"/>
              </a:spcBef>
            </a:pPr>
            <a:r>
              <a:rPr spc="-25" dirty="0"/>
              <a:t>Regularization </a:t>
            </a:r>
            <a:r>
              <a:rPr spc="-10" dirty="0"/>
              <a:t>in </a:t>
            </a:r>
            <a:r>
              <a:rPr lang="en-US" spc="-20" dirty="0"/>
              <a:t>L</a:t>
            </a:r>
            <a:r>
              <a:rPr spc="-20" dirty="0"/>
              <a:t>inear</a:t>
            </a:r>
            <a:r>
              <a:rPr lang="en-US" spc="-80" dirty="0"/>
              <a:t> </a:t>
            </a:r>
            <a:r>
              <a:rPr lang="en-US" spc="-20" dirty="0"/>
              <a:t>A</a:t>
            </a:r>
            <a:r>
              <a:rPr spc="-20" dirty="0"/>
              <a:t>lgebra  </a:t>
            </a:r>
            <a:r>
              <a:rPr lang="en-US" spc="-25" dirty="0"/>
              <a:t>P</a:t>
            </a:r>
            <a:r>
              <a:rPr spc="-25" dirty="0"/>
              <a:t>roblems</a:t>
            </a:r>
          </a:p>
        </p:txBody>
      </p:sp>
      <p:sp>
        <p:nvSpPr>
          <p:cNvPr id="5" name="object 5"/>
          <p:cNvSpPr/>
          <p:nvPr/>
        </p:nvSpPr>
        <p:spPr>
          <a:xfrm>
            <a:off x="508000" y="2077211"/>
            <a:ext cx="9042400" cy="4476182"/>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2162882" y="6232683"/>
            <a:ext cx="1851660" cy="337820"/>
          </a:xfrm>
          <a:prstGeom prst="rect">
            <a:avLst/>
          </a:prstGeom>
        </p:spPr>
        <p:txBody>
          <a:bodyPr vert="horz" wrap="square" lIns="0" tIns="12065" rIns="0" bIns="0" rtlCol="0">
            <a:spAutoFit/>
          </a:bodyPr>
          <a:lstStyle/>
          <a:p>
            <a:pPr marL="38100">
              <a:lnSpc>
                <a:spcPct val="100000"/>
              </a:lnSpc>
              <a:spcBef>
                <a:spcPts val="95"/>
              </a:spcBef>
            </a:pPr>
            <a:r>
              <a:rPr sz="2050" spc="70" dirty="0">
                <a:latin typeface="Symbol"/>
                <a:cs typeface="Symbol"/>
              </a:rPr>
              <a:t></a:t>
            </a:r>
            <a:r>
              <a:rPr sz="1800" spc="104" baseline="41666" dirty="0">
                <a:latin typeface="Symbol"/>
                <a:cs typeface="Symbol"/>
              </a:rPr>
              <a:t></a:t>
            </a:r>
            <a:r>
              <a:rPr sz="1800" spc="104" baseline="41666" dirty="0">
                <a:latin typeface="Times New Roman"/>
                <a:cs typeface="Times New Roman"/>
              </a:rPr>
              <a:t> </a:t>
            </a:r>
            <a:r>
              <a:rPr sz="2050" spc="-5" dirty="0">
                <a:latin typeface="Symbol"/>
                <a:cs typeface="Symbol"/>
              </a:rPr>
              <a:t></a:t>
            </a:r>
            <a:r>
              <a:rPr sz="2050" spc="-5" dirty="0">
                <a:latin typeface="Times New Roman"/>
                <a:cs typeface="Times New Roman"/>
              </a:rPr>
              <a:t> </a:t>
            </a:r>
            <a:r>
              <a:rPr sz="2050" spc="25" dirty="0">
                <a:latin typeface="Times New Roman"/>
                <a:cs typeface="Times New Roman"/>
              </a:rPr>
              <a:t>(</a:t>
            </a:r>
            <a:r>
              <a:rPr sz="2050" spc="25" dirty="0">
                <a:latin typeface="Symbol"/>
                <a:cs typeface="Symbol"/>
              </a:rPr>
              <a:t></a:t>
            </a:r>
            <a:r>
              <a:rPr sz="1800" i="1" spc="37" baseline="41666" dirty="0">
                <a:latin typeface="Times New Roman"/>
                <a:cs typeface="Times New Roman"/>
              </a:rPr>
              <a:t>T </a:t>
            </a:r>
            <a:r>
              <a:rPr sz="2050" spc="35" dirty="0">
                <a:latin typeface="Symbol"/>
                <a:cs typeface="Symbol"/>
              </a:rPr>
              <a:t></a:t>
            </a:r>
            <a:r>
              <a:rPr sz="2050" spc="35" dirty="0">
                <a:latin typeface="Times New Roman"/>
                <a:cs typeface="Times New Roman"/>
              </a:rPr>
              <a:t>)</a:t>
            </a:r>
            <a:r>
              <a:rPr sz="1800" spc="52" baseline="41666" dirty="0">
                <a:latin typeface="Symbol"/>
                <a:cs typeface="Symbol"/>
              </a:rPr>
              <a:t></a:t>
            </a:r>
            <a:r>
              <a:rPr sz="1800" spc="52" baseline="41666" dirty="0">
                <a:latin typeface="Times New Roman"/>
                <a:cs typeface="Times New Roman"/>
              </a:rPr>
              <a:t>1</a:t>
            </a:r>
            <a:r>
              <a:rPr sz="1800" spc="-75" baseline="41666" dirty="0">
                <a:latin typeface="Times New Roman"/>
                <a:cs typeface="Times New Roman"/>
              </a:rPr>
              <a:t> </a:t>
            </a:r>
            <a:r>
              <a:rPr sz="2050" spc="30" dirty="0">
                <a:latin typeface="Symbol"/>
                <a:cs typeface="Symbol"/>
              </a:rPr>
              <a:t></a:t>
            </a:r>
            <a:r>
              <a:rPr sz="1800" i="1" spc="44" baseline="41666" dirty="0">
                <a:latin typeface="Times New Roman"/>
                <a:cs typeface="Times New Roman"/>
              </a:rPr>
              <a:t>T</a:t>
            </a:r>
            <a:endParaRPr sz="1800" baseline="41666">
              <a:latin typeface="Times New Roman"/>
              <a:cs typeface="Times New Roman"/>
            </a:endParaRPr>
          </a:p>
        </p:txBody>
      </p:sp>
      <p:sp>
        <p:nvSpPr>
          <p:cNvPr id="8" name="TextBox 7">
            <a:extLst>
              <a:ext uri="{FF2B5EF4-FFF2-40B4-BE49-F238E27FC236}">
                <a16:creationId xmlns:a16="http://schemas.microsoft.com/office/drawing/2014/main" id="{CE2AC6AD-ADD2-844D-8374-67E39A74D880}"/>
              </a:ext>
            </a:extLst>
          </p:cNvPr>
          <p:cNvSpPr txBox="1"/>
          <p:nvPr/>
        </p:nvSpPr>
        <p:spPr>
          <a:xfrm>
            <a:off x="317500" y="6781800"/>
            <a:ext cx="9232900" cy="830997"/>
          </a:xfrm>
          <a:prstGeom prst="rect">
            <a:avLst/>
          </a:prstGeom>
          <a:noFill/>
        </p:spPr>
        <p:txBody>
          <a:bodyPr wrap="square" rtlCol="0">
            <a:spAutoFit/>
          </a:bodyPr>
          <a:lstStyle/>
          <a:p>
            <a:r>
              <a:rPr lang="en-US" sz="2400" dirty="0"/>
              <a:t>Interpret the pseudoinverse as stabilizing an underdetermined problem using regularization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097342" y="691895"/>
            <a:ext cx="5868035" cy="695960"/>
          </a:xfrm>
          <a:prstGeom prst="rect">
            <a:avLst/>
          </a:prstGeom>
        </p:spPr>
        <p:txBody>
          <a:bodyPr vert="horz" wrap="square" lIns="0" tIns="12700" rIns="0" bIns="0" rtlCol="0">
            <a:spAutoFit/>
          </a:bodyPr>
          <a:lstStyle/>
          <a:p>
            <a:pPr marL="12700">
              <a:lnSpc>
                <a:spcPct val="100000"/>
              </a:lnSpc>
              <a:spcBef>
                <a:spcPts val="100"/>
              </a:spcBef>
            </a:pPr>
            <a:r>
              <a:rPr spc="-25" dirty="0"/>
              <a:t>What </a:t>
            </a:r>
            <a:r>
              <a:rPr spc="-10" dirty="0"/>
              <a:t>is</a:t>
            </a:r>
            <a:r>
              <a:rPr spc="-85" dirty="0"/>
              <a:t> </a:t>
            </a:r>
            <a:r>
              <a:rPr spc="-25" dirty="0"/>
              <a:t>Regularization?</a:t>
            </a:r>
          </a:p>
        </p:txBody>
      </p:sp>
      <p:sp>
        <p:nvSpPr>
          <p:cNvPr id="4" name="object 4"/>
          <p:cNvSpPr txBox="1"/>
          <p:nvPr/>
        </p:nvSpPr>
        <p:spPr>
          <a:xfrm>
            <a:off x="585723" y="1645920"/>
            <a:ext cx="8834755" cy="5652060"/>
          </a:xfrm>
          <a:prstGeom prst="rect">
            <a:avLst/>
          </a:prstGeom>
        </p:spPr>
        <p:txBody>
          <a:bodyPr vert="horz" wrap="square" lIns="0" tIns="23495" rIns="0" bIns="0" rtlCol="0">
            <a:spAutoFit/>
          </a:bodyPr>
          <a:lstStyle/>
          <a:p>
            <a:pPr marL="351155" marR="398145" indent="-339090">
              <a:lnSpc>
                <a:spcPct val="97800"/>
              </a:lnSpc>
              <a:spcBef>
                <a:spcPts val="185"/>
              </a:spcBef>
              <a:buChar char="•"/>
              <a:tabLst>
                <a:tab pos="351155" algn="l"/>
                <a:tab pos="351790" algn="l"/>
              </a:tabLst>
            </a:pPr>
            <a:r>
              <a:rPr sz="3200" spc="-20" dirty="0">
                <a:solidFill>
                  <a:srgbClr val="3333CC"/>
                </a:solidFill>
                <a:latin typeface="Arial"/>
                <a:cs typeface="Arial"/>
              </a:rPr>
              <a:t>Central problem </a:t>
            </a:r>
            <a:r>
              <a:rPr sz="3200" spc="-15" dirty="0">
                <a:solidFill>
                  <a:srgbClr val="3333CC"/>
                </a:solidFill>
                <a:latin typeface="Arial"/>
                <a:cs typeface="Arial"/>
              </a:rPr>
              <a:t>of </a:t>
            </a:r>
            <a:r>
              <a:rPr sz="3200" spc="-20" dirty="0">
                <a:solidFill>
                  <a:srgbClr val="3333CC"/>
                </a:solidFill>
                <a:latin typeface="Arial"/>
                <a:cs typeface="Arial"/>
              </a:rPr>
              <a:t>ML </a:t>
            </a:r>
            <a:r>
              <a:rPr sz="3200" spc="-5" dirty="0">
                <a:solidFill>
                  <a:srgbClr val="3333CC"/>
                </a:solidFill>
                <a:latin typeface="Arial"/>
                <a:cs typeface="Arial"/>
              </a:rPr>
              <a:t>is </a:t>
            </a:r>
            <a:r>
              <a:rPr sz="3200" spc="-10" dirty="0">
                <a:solidFill>
                  <a:srgbClr val="3333CC"/>
                </a:solidFill>
                <a:latin typeface="Arial"/>
                <a:cs typeface="Arial"/>
              </a:rPr>
              <a:t>to </a:t>
            </a:r>
            <a:r>
              <a:rPr sz="3200" spc="-20" dirty="0">
                <a:solidFill>
                  <a:srgbClr val="3333CC"/>
                </a:solidFill>
                <a:latin typeface="Arial"/>
                <a:cs typeface="Arial"/>
              </a:rPr>
              <a:t>design</a:t>
            </a:r>
            <a:r>
              <a:rPr sz="3200" spc="-140" dirty="0">
                <a:solidFill>
                  <a:srgbClr val="3333CC"/>
                </a:solidFill>
                <a:latin typeface="Arial"/>
                <a:cs typeface="Arial"/>
              </a:rPr>
              <a:t> </a:t>
            </a:r>
            <a:r>
              <a:rPr sz="3200" spc="-20" dirty="0">
                <a:solidFill>
                  <a:srgbClr val="3333CC"/>
                </a:solidFill>
                <a:latin typeface="Arial"/>
                <a:cs typeface="Arial"/>
              </a:rPr>
              <a:t>algorithms  that </a:t>
            </a:r>
            <a:r>
              <a:rPr sz="3200" spc="-15" dirty="0">
                <a:solidFill>
                  <a:srgbClr val="3333CC"/>
                </a:solidFill>
                <a:latin typeface="Arial"/>
                <a:cs typeface="Arial"/>
              </a:rPr>
              <a:t>will </a:t>
            </a:r>
            <a:r>
              <a:rPr sz="3200" spc="-20" dirty="0">
                <a:solidFill>
                  <a:srgbClr val="3333CC"/>
                </a:solidFill>
                <a:latin typeface="Arial"/>
                <a:cs typeface="Arial"/>
              </a:rPr>
              <a:t>perform well not </a:t>
            </a:r>
            <a:r>
              <a:rPr sz="3200" spc="-15" dirty="0">
                <a:solidFill>
                  <a:srgbClr val="3333CC"/>
                </a:solidFill>
                <a:latin typeface="Arial"/>
                <a:cs typeface="Arial"/>
              </a:rPr>
              <a:t>just on </a:t>
            </a:r>
            <a:r>
              <a:rPr sz="3200" spc="-20" dirty="0">
                <a:solidFill>
                  <a:srgbClr val="3333CC"/>
                </a:solidFill>
                <a:latin typeface="Arial"/>
                <a:cs typeface="Arial"/>
              </a:rPr>
              <a:t>training </a:t>
            </a:r>
            <a:r>
              <a:rPr sz="3200" spc="-25" dirty="0">
                <a:solidFill>
                  <a:srgbClr val="3333CC"/>
                </a:solidFill>
                <a:latin typeface="Arial"/>
                <a:cs typeface="Arial"/>
              </a:rPr>
              <a:t>data  </a:t>
            </a:r>
            <a:r>
              <a:rPr sz="3200" spc="-20" dirty="0">
                <a:solidFill>
                  <a:srgbClr val="3333CC"/>
                </a:solidFill>
                <a:latin typeface="Arial"/>
                <a:cs typeface="Arial"/>
              </a:rPr>
              <a:t>but </a:t>
            </a:r>
            <a:r>
              <a:rPr lang="en-US" sz="3200" spc="-20" dirty="0">
                <a:solidFill>
                  <a:srgbClr val="3333CC"/>
                </a:solidFill>
                <a:latin typeface="Arial"/>
                <a:cs typeface="Arial"/>
              </a:rPr>
              <a:t>also </a:t>
            </a:r>
            <a:r>
              <a:rPr sz="3200" spc="-15" dirty="0">
                <a:solidFill>
                  <a:srgbClr val="3333CC"/>
                </a:solidFill>
                <a:latin typeface="Arial"/>
                <a:cs typeface="Arial"/>
              </a:rPr>
              <a:t>on </a:t>
            </a:r>
            <a:r>
              <a:rPr sz="3200" spc="-20" dirty="0">
                <a:solidFill>
                  <a:srgbClr val="3333CC"/>
                </a:solidFill>
                <a:latin typeface="Arial"/>
                <a:cs typeface="Arial"/>
              </a:rPr>
              <a:t>new inputs </a:t>
            </a:r>
            <a:r>
              <a:rPr lang="en-US" sz="3200" spc="-15" dirty="0">
                <a:solidFill>
                  <a:srgbClr val="3333CC"/>
                </a:solidFill>
                <a:latin typeface="Arial"/>
                <a:cs typeface="Arial"/>
              </a:rPr>
              <a:t>(i.e. generalize)</a:t>
            </a:r>
            <a:endParaRPr sz="3200" dirty="0">
              <a:latin typeface="Arial"/>
              <a:cs typeface="Arial"/>
            </a:endParaRPr>
          </a:p>
          <a:p>
            <a:pPr marL="351790" indent="-339090">
              <a:lnSpc>
                <a:spcPct val="100000"/>
              </a:lnSpc>
              <a:spcBef>
                <a:spcPts val="740"/>
              </a:spcBef>
              <a:buChar char="•"/>
              <a:tabLst>
                <a:tab pos="351155" algn="l"/>
                <a:tab pos="351790" algn="l"/>
              </a:tabLst>
            </a:pPr>
            <a:r>
              <a:rPr sz="3200" spc="-20" dirty="0">
                <a:solidFill>
                  <a:srgbClr val="3333CC"/>
                </a:solidFill>
                <a:latin typeface="Arial"/>
                <a:cs typeface="Arial"/>
              </a:rPr>
              <a:t>Regularization</a:t>
            </a:r>
            <a:r>
              <a:rPr sz="3200" spc="-40" dirty="0">
                <a:solidFill>
                  <a:srgbClr val="3333CC"/>
                </a:solidFill>
                <a:latin typeface="Arial"/>
                <a:cs typeface="Arial"/>
              </a:rPr>
              <a:t> </a:t>
            </a:r>
            <a:r>
              <a:rPr sz="3200" spc="-10" dirty="0">
                <a:solidFill>
                  <a:srgbClr val="3333CC"/>
                </a:solidFill>
                <a:latin typeface="Arial"/>
                <a:cs typeface="Arial"/>
              </a:rPr>
              <a:t>is:</a:t>
            </a:r>
            <a:endParaRPr sz="3200" dirty="0">
              <a:latin typeface="Arial"/>
              <a:cs typeface="Arial"/>
            </a:endParaRPr>
          </a:p>
          <a:p>
            <a:pPr marL="747395" marR="453390" lvl="1" indent="-282575">
              <a:lnSpc>
                <a:spcPts val="3310"/>
              </a:lnSpc>
              <a:spcBef>
                <a:spcPts val="820"/>
              </a:spcBef>
              <a:buChar char="–"/>
              <a:tabLst>
                <a:tab pos="747395" algn="l"/>
              </a:tabLst>
            </a:pPr>
            <a:r>
              <a:rPr sz="2800" spc="-10" dirty="0">
                <a:solidFill>
                  <a:srgbClr val="336600"/>
                </a:solidFill>
                <a:latin typeface="Arial"/>
                <a:cs typeface="Arial"/>
              </a:rPr>
              <a:t>“any </a:t>
            </a:r>
            <a:r>
              <a:rPr sz="2800" spc="-15" dirty="0">
                <a:solidFill>
                  <a:srgbClr val="336600"/>
                </a:solidFill>
                <a:latin typeface="Arial"/>
                <a:cs typeface="Arial"/>
              </a:rPr>
              <a:t>modification made </a:t>
            </a:r>
            <a:r>
              <a:rPr sz="2800" spc="-10" dirty="0">
                <a:solidFill>
                  <a:srgbClr val="336600"/>
                </a:solidFill>
                <a:latin typeface="Arial"/>
                <a:cs typeface="Arial"/>
              </a:rPr>
              <a:t>to </a:t>
            </a:r>
            <a:r>
              <a:rPr sz="2800" dirty="0">
                <a:solidFill>
                  <a:srgbClr val="336600"/>
                </a:solidFill>
                <a:latin typeface="Arial"/>
                <a:cs typeface="Arial"/>
              </a:rPr>
              <a:t>a </a:t>
            </a:r>
            <a:r>
              <a:rPr sz="2800" spc="-10" dirty="0">
                <a:solidFill>
                  <a:srgbClr val="336600"/>
                </a:solidFill>
                <a:latin typeface="Arial"/>
                <a:cs typeface="Arial"/>
              </a:rPr>
              <a:t>learning </a:t>
            </a:r>
            <a:r>
              <a:rPr sz="2800" spc="-15" dirty="0">
                <a:solidFill>
                  <a:srgbClr val="336600"/>
                </a:solidFill>
                <a:latin typeface="Arial"/>
                <a:cs typeface="Arial"/>
              </a:rPr>
              <a:t>algorithm </a:t>
            </a:r>
            <a:r>
              <a:rPr sz="2800" spc="-10" dirty="0">
                <a:solidFill>
                  <a:srgbClr val="336600"/>
                </a:solidFill>
                <a:latin typeface="Arial"/>
                <a:cs typeface="Arial"/>
              </a:rPr>
              <a:t>to  </a:t>
            </a:r>
            <a:r>
              <a:rPr sz="2800" spc="-15" dirty="0">
                <a:solidFill>
                  <a:srgbClr val="336600"/>
                </a:solidFill>
                <a:latin typeface="Arial"/>
                <a:cs typeface="Arial"/>
              </a:rPr>
              <a:t>reduce generalization </a:t>
            </a:r>
            <a:r>
              <a:rPr sz="2800" spc="-10" dirty="0">
                <a:solidFill>
                  <a:srgbClr val="336600"/>
                </a:solidFill>
                <a:latin typeface="Arial"/>
                <a:cs typeface="Arial"/>
              </a:rPr>
              <a:t>error but not training</a:t>
            </a:r>
            <a:r>
              <a:rPr sz="2800" spc="-105" dirty="0">
                <a:solidFill>
                  <a:srgbClr val="336600"/>
                </a:solidFill>
                <a:latin typeface="Arial"/>
                <a:cs typeface="Arial"/>
              </a:rPr>
              <a:t> </a:t>
            </a:r>
            <a:r>
              <a:rPr sz="2800" spc="-15" dirty="0">
                <a:solidFill>
                  <a:srgbClr val="336600"/>
                </a:solidFill>
                <a:latin typeface="Arial"/>
                <a:cs typeface="Arial"/>
              </a:rPr>
              <a:t>error”</a:t>
            </a:r>
            <a:endParaRPr lang="en-US" sz="2800" spc="-15" dirty="0">
              <a:solidFill>
                <a:srgbClr val="336600"/>
              </a:solidFill>
              <a:latin typeface="Arial"/>
              <a:cs typeface="Arial"/>
            </a:endParaRPr>
          </a:p>
          <a:p>
            <a:pPr marL="747395" marR="453390" lvl="1" indent="-282575">
              <a:lnSpc>
                <a:spcPts val="3310"/>
              </a:lnSpc>
              <a:spcBef>
                <a:spcPts val="820"/>
              </a:spcBef>
              <a:buChar char="–"/>
              <a:tabLst>
                <a:tab pos="747395" algn="l"/>
              </a:tabLst>
            </a:pPr>
            <a:endParaRPr sz="2800" dirty="0">
              <a:latin typeface="Arial"/>
              <a:cs typeface="Arial"/>
            </a:endParaRPr>
          </a:p>
          <a:p>
            <a:pPr marL="228600" indent="-226695">
              <a:spcBef>
                <a:spcPts val="420"/>
              </a:spcBef>
              <a:buChar char="•"/>
              <a:tabLst>
                <a:tab pos="1143000" algn="l"/>
              </a:tabLst>
            </a:pPr>
            <a:r>
              <a:rPr lang="en-US" sz="3200" spc="-15" dirty="0">
                <a:solidFill>
                  <a:srgbClr val="660066"/>
                </a:solidFill>
                <a:latin typeface="Arial"/>
                <a:cs typeface="Arial"/>
              </a:rPr>
              <a:t>Implications</a:t>
            </a:r>
          </a:p>
          <a:p>
            <a:pPr marL="685800" lvl="1" indent="-226695">
              <a:spcBef>
                <a:spcPts val="420"/>
              </a:spcBef>
              <a:buChar char="•"/>
              <a:tabLst>
                <a:tab pos="1143000" algn="l"/>
              </a:tabLst>
            </a:pPr>
            <a:r>
              <a:rPr sz="2800" b="1" spc="-15" dirty="0">
                <a:solidFill>
                  <a:srgbClr val="660066"/>
                </a:solidFill>
                <a:latin typeface="Arial"/>
                <a:cs typeface="Arial"/>
              </a:rPr>
              <a:t>Reduce test </a:t>
            </a:r>
            <a:r>
              <a:rPr sz="2800" b="1" spc="-10" dirty="0">
                <a:solidFill>
                  <a:srgbClr val="660066"/>
                </a:solidFill>
                <a:latin typeface="Arial"/>
                <a:cs typeface="Arial"/>
              </a:rPr>
              <a:t>error </a:t>
            </a:r>
            <a:r>
              <a:rPr sz="2800" b="1" spc="-15" dirty="0">
                <a:solidFill>
                  <a:srgbClr val="660066"/>
                </a:solidFill>
                <a:latin typeface="Arial"/>
                <a:cs typeface="Arial"/>
              </a:rPr>
              <a:t>even </a:t>
            </a:r>
            <a:r>
              <a:rPr sz="2800" b="1" spc="-10" dirty="0">
                <a:solidFill>
                  <a:srgbClr val="660066"/>
                </a:solidFill>
                <a:latin typeface="Arial"/>
                <a:cs typeface="Arial"/>
              </a:rPr>
              <a:t>at </a:t>
            </a:r>
            <a:r>
              <a:rPr sz="2800" b="1" spc="-15" dirty="0">
                <a:solidFill>
                  <a:srgbClr val="660066"/>
                </a:solidFill>
                <a:latin typeface="Arial"/>
                <a:cs typeface="Arial"/>
              </a:rPr>
              <a:t>expense </a:t>
            </a:r>
            <a:r>
              <a:rPr sz="2800" b="1" spc="-10" dirty="0">
                <a:solidFill>
                  <a:srgbClr val="660066"/>
                </a:solidFill>
                <a:latin typeface="Arial"/>
                <a:cs typeface="Arial"/>
              </a:rPr>
              <a:t>of </a:t>
            </a:r>
            <a:r>
              <a:rPr sz="2800" b="1" spc="-15" dirty="0">
                <a:solidFill>
                  <a:srgbClr val="660066"/>
                </a:solidFill>
                <a:latin typeface="Arial"/>
                <a:cs typeface="Arial"/>
              </a:rPr>
              <a:t>higher </a:t>
            </a:r>
            <a:r>
              <a:rPr sz="2800" b="1" spc="-10" dirty="0">
                <a:solidFill>
                  <a:srgbClr val="660066"/>
                </a:solidFill>
                <a:latin typeface="Arial"/>
                <a:cs typeface="Arial"/>
              </a:rPr>
              <a:t>training</a:t>
            </a:r>
            <a:r>
              <a:rPr sz="2800" b="1" spc="-114" dirty="0">
                <a:solidFill>
                  <a:srgbClr val="660066"/>
                </a:solidFill>
                <a:latin typeface="Arial"/>
                <a:cs typeface="Arial"/>
              </a:rPr>
              <a:t> </a:t>
            </a:r>
            <a:r>
              <a:rPr sz="2800" b="1" spc="-10" dirty="0">
                <a:solidFill>
                  <a:srgbClr val="660066"/>
                </a:solidFill>
                <a:latin typeface="Arial"/>
                <a:cs typeface="Arial"/>
              </a:rPr>
              <a:t>error</a:t>
            </a:r>
            <a:endParaRPr lang="en-US" sz="2800" b="1" spc="-10" dirty="0">
              <a:solidFill>
                <a:srgbClr val="660066"/>
              </a:solidFill>
              <a:latin typeface="Arial"/>
              <a:cs typeface="Arial"/>
            </a:endParaRPr>
          </a:p>
          <a:p>
            <a:pPr marL="685800" lvl="1" indent="-226695">
              <a:spcBef>
                <a:spcPts val="420"/>
              </a:spcBef>
              <a:buChar char="•"/>
              <a:tabLst>
                <a:tab pos="1143000" algn="l"/>
              </a:tabLst>
            </a:pPr>
            <a:r>
              <a:rPr lang="en-US" sz="2800" spc="-10" dirty="0">
                <a:solidFill>
                  <a:srgbClr val="660066"/>
                </a:solidFill>
                <a:latin typeface="Arial"/>
                <a:cs typeface="Arial"/>
              </a:rPr>
              <a:t>Goal: Improve performance!</a:t>
            </a:r>
            <a:endParaRPr sz="3200" dirty="0">
              <a:latin typeface="Arial"/>
              <a:cs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12700" rIns="0" bIns="0" rtlCol="0">
            <a:spAutoFit/>
          </a:bodyPr>
          <a:lstStyle/>
          <a:p>
            <a:pPr marL="17145">
              <a:lnSpc>
                <a:spcPct val="100000"/>
              </a:lnSpc>
              <a:spcBef>
                <a:spcPts val="100"/>
              </a:spcBef>
            </a:pPr>
            <a:r>
              <a:rPr spc="-25" dirty="0"/>
              <a:t>Regularization</a:t>
            </a:r>
            <a:r>
              <a:rPr spc="-60" dirty="0"/>
              <a:t> </a:t>
            </a:r>
            <a:r>
              <a:rPr spc="-20" dirty="0"/>
              <a:t>Strategies</a:t>
            </a:r>
          </a:p>
        </p:txBody>
      </p:sp>
      <p:sp>
        <p:nvSpPr>
          <p:cNvPr id="5" name="object 5"/>
          <p:cNvSpPr txBox="1"/>
          <p:nvPr/>
        </p:nvSpPr>
        <p:spPr>
          <a:xfrm>
            <a:off x="661077" y="1805432"/>
            <a:ext cx="4091304" cy="3771900"/>
          </a:xfrm>
          <a:prstGeom prst="rect">
            <a:avLst/>
          </a:prstGeom>
        </p:spPr>
        <p:txBody>
          <a:bodyPr vert="horz" wrap="square" lIns="0" tIns="79375" rIns="0" bIns="0" rtlCol="0">
            <a:spAutoFit/>
          </a:bodyPr>
          <a:lstStyle/>
          <a:p>
            <a:pPr marL="521334" indent="-508634">
              <a:lnSpc>
                <a:spcPct val="100000"/>
              </a:lnSpc>
              <a:spcBef>
                <a:spcPts val="625"/>
              </a:spcBef>
              <a:buAutoNum type="arabicPeriod"/>
              <a:tabLst>
                <a:tab pos="520700" algn="l"/>
                <a:tab pos="521334" algn="l"/>
              </a:tabLst>
            </a:pPr>
            <a:r>
              <a:rPr sz="2400" spc="-15" dirty="0">
                <a:solidFill>
                  <a:srgbClr val="808080"/>
                </a:solidFill>
                <a:latin typeface="Arial"/>
                <a:cs typeface="Arial"/>
              </a:rPr>
              <a:t>Parameter </a:t>
            </a:r>
            <a:r>
              <a:rPr sz="2400" spc="-10" dirty="0">
                <a:solidFill>
                  <a:srgbClr val="808080"/>
                </a:solidFill>
                <a:latin typeface="Arial"/>
                <a:cs typeface="Arial"/>
              </a:rPr>
              <a:t>Norm</a:t>
            </a:r>
            <a:r>
              <a:rPr sz="2400" spc="-100" dirty="0">
                <a:solidFill>
                  <a:srgbClr val="808080"/>
                </a:solidFill>
                <a:latin typeface="Arial"/>
                <a:cs typeface="Arial"/>
              </a:rPr>
              <a:t> </a:t>
            </a:r>
            <a:r>
              <a:rPr sz="2400" spc="-15" dirty="0">
                <a:solidFill>
                  <a:srgbClr val="808080"/>
                </a:solidFill>
                <a:latin typeface="Arial"/>
                <a:cs typeface="Arial"/>
              </a:rPr>
              <a:t>Penalties</a:t>
            </a:r>
            <a:endParaRPr sz="2400">
              <a:latin typeface="Arial"/>
              <a:cs typeface="Arial"/>
            </a:endParaRPr>
          </a:p>
          <a:p>
            <a:pPr marL="521334" marR="172085" indent="-508634">
              <a:lnSpc>
                <a:spcPts val="2780"/>
              </a:lnSpc>
              <a:spcBef>
                <a:spcPts val="705"/>
              </a:spcBef>
              <a:buAutoNum type="arabicPeriod"/>
              <a:tabLst>
                <a:tab pos="520700" algn="l"/>
                <a:tab pos="521334" algn="l"/>
              </a:tabLst>
            </a:pPr>
            <a:r>
              <a:rPr sz="2400" spc="-10" dirty="0">
                <a:solidFill>
                  <a:srgbClr val="808080"/>
                </a:solidFill>
                <a:latin typeface="Arial"/>
                <a:cs typeface="Arial"/>
              </a:rPr>
              <a:t>Norm </a:t>
            </a:r>
            <a:r>
              <a:rPr sz="2400" spc="-15" dirty="0">
                <a:solidFill>
                  <a:srgbClr val="808080"/>
                </a:solidFill>
                <a:latin typeface="Arial"/>
                <a:cs typeface="Arial"/>
              </a:rPr>
              <a:t>Penalties </a:t>
            </a:r>
            <a:r>
              <a:rPr sz="2400" spc="-10" dirty="0">
                <a:solidFill>
                  <a:srgbClr val="808080"/>
                </a:solidFill>
                <a:latin typeface="Arial"/>
                <a:cs typeface="Arial"/>
              </a:rPr>
              <a:t>as  </a:t>
            </a:r>
            <a:r>
              <a:rPr sz="2400" spc="-15" dirty="0">
                <a:solidFill>
                  <a:srgbClr val="808080"/>
                </a:solidFill>
                <a:latin typeface="Arial"/>
                <a:cs typeface="Arial"/>
              </a:rPr>
              <a:t>Constrained</a:t>
            </a:r>
            <a:r>
              <a:rPr sz="2400" spc="-70" dirty="0">
                <a:solidFill>
                  <a:srgbClr val="808080"/>
                </a:solidFill>
                <a:latin typeface="Arial"/>
                <a:cs typeface="Arial"/>
              </a:rPr>
              <a:t> </a:t>
            </a:r>
            <a:r>
              <a:rPr sz="2400" spc="-15" dirty="0">
                <a:solidFill>
                  <a:srgbClr val="808080"/>
                </a:solidFill>
                <a:latin typeface="Arial"/>
                <a:cs typeface="Arial"/>
              </a:rPr>
              <a:t>Optimization</a:t>
            </a:r>
            <a:endParaRPr sz="2400">
              <a:latin typeface="Arial"/>
              <a:cs typeface="Arial"/>
            </a:endParaRPr>
          </a:p>
          <a:p>
            <a:pPr marL="521334" marR="36195" indent="-508634">
              <a:lnSpc>
                <a:spcPts val="2810"/>
              </a:lnSpc>
              <a:spcBef>
                <a:spcPts val="705"/>
              </a:spcBef>
              <a:buAutoNum type="arabicPeriod"/>
              <a:tabLst>
                <a:tab pos="520700" algn="l"/>
                <a:tab pos="521334" algn="l"/>
              </a:tabLst>
            </a:pPr>
            <a:r>
              <a:rPr sz="2400" spc="-15" dirty="0">
                <a:solidFill>
                  <a:srgbClr val="808080"/>
                </a:solidFill>
                <a:latin typeface="Arial"/>
                <a:cs typeface="Arial"/>
              </a:rPr>
              <a:t>Regularization </a:t>
            </a:r>
            <a:r>
              <a:rPr sz="2400" spc="-10" dirty="0">
                <a:solidFill>
                  <a:srgbClr val="808080"/>
                </a:solidFill>
                <a:latin typeface="Arial"/>
                <a:cs typeface="Arial"/>
              </a:rPr>
              <a:t>and </a:t>
            </a:r>
            <a:r>
              <a:rPr sz="2400" spc="-15" dirty="0">
                <a:solidFill>
                  <a:srgbClr val="808080"/>
                </a:solidFill>
                <a:latin typeface="Arial"/>
                <a:cs typeface="Arial"/>
              </a:rPr>
              <a:t>Under-  constrained</a:t>
            </a:r>
            <a:r>
              <a:rPr sz="2400" spc="-35" dirty="0">
                <a:solidFill>
                  <a:srgbClr val="808080"/>
                </a:solidFill>
                <a:latin typeface="Arial"/>
                <a:cs typeface="Arial"/>
              </a:rPr>
              <a:t> </a:t>
            </a:r>
            <a:r>
              <a:rPr sz="2400" spc="-15" dirty="0">
                <a:solidFill>
                  <a:srgbClr val="808080"/>
                </a:solidFill>
                <a:latin typeface="Arial"/>
                <a:cs typeface="Arial"/>
              </a:rPr>
              <a:t>Problems</a:t>
            </a:r>
            <a:endParaRPr sz="2400">
              <a:latin typeface="Arial"/>
              <a:cs typeface="Arial"/>
            </a:endParaRPr>
          </a:p>
          <a:p>
            <a:pPr marL="521334" indent="-508634">
              <a:lnSpc>
                <a:spcPct val="100000"/>
              </a:lnSpc>
              <a:spcBef>
                <a:spcPts val="445"/>
              </a:spcBef>
              <a:buAutoNum type="arabicPeriod"/>
              <a:tabLst>
                <a:tab pos="520700" algn="l"/>
                <a:tab pos="521334" algn="l"/>
              </a:tabLst>
            </a:pPr>
            <a:r>
              <a:rPr sz="2400" spc="-15" dirty="0">
                <a:solidFill>
                  <a:srgbClr val="3333CC"/>
                </a:solidFill>
                <a:latin typeface="Arial"/>
                <a:cs typeface="Arial"/>
              </a:rPr>
              <a:t>Data Set</a:t>
            </a:r>
            <a:r>
              <a:rPr sz="2400" spc="-55" dirty="0">
                <a:solidFill>
                  <a:srgbClr val="3333CC"/>
                </a:solidFill>
                <a:latin typeface="Arial"/>
                <a:cs typeface="Arial"/>
              </a:rPr>
              <a:t> </a:t>
            </a:r>
            <a:r>
              <a:rPr sz="2400" spc="-15" dirty="0">
                <a:solidFill>
                  <a:srgbClr val="3333CC"/>
                </a:solidFill>
                <a:latin typeface="Arial"/>
                <a:cs typeface="Arial"/>
              </a:rPr>
              <a:t>Augmentation</a:t>
            </a:r>
            <a:endParaRPr sz="2400">
              <a:latin typeface="Arial"/>
              <a:cs typeface="Arial"/>
            </a:endParaRPr>
          </a:p>
          <a:p>
            <a:pPr marL="521334" indent="-508634">
              <a:lnSpc>
                <a:spcPct val="100000"/>
              </a:lnSpc>
              <a:spcBef>
                <a:spcPts val="500"/>
              </a:spcBef>
              <a:buAutoNum type="arabicPeriod"/>
              <a:tabLst>
                <a:tab pos="520700" algn="l"/>
                <a:tab pos="521334" algn="l"/>
              </a:tabLst>
            </a:pPr>
            <a:r>
              <a:rPr sz="2400" spc="-10" dirty="0">
                <a:solidFill>
                  <a:srgbClr val="808080"/>
                </a:solidFill>
                <a:latin typeface="Arial"/>
                <a:cs typeface="Arial"/>
              </a:rPr>
              <a:t>Noise</a:t>
            </a:r>
            <a:r>
              <a:rPr sz="2400" spc="-35" dirty="0">
                <a:solidFill>
                  <a:srgbClr val="808080"/>
                </a:solidFill>
                <a:latin typeface="Arial"/>
                <a:cs typeface="Arial"/>
              </a:rPr>
              <a:t> </a:t>
            </a:r>
            <a:r>
              <a:rPr sz="2400" spc="-15" dirty="0">
                <a:solidFill>
                  <a:srgbClr val="808080"/>
                </a:solidFill>
                <a:latin typeface="Arial"/>
                <a:cs typeface="Arial"/>
              </a:rPr>
              <a:t>Robustness</a:t>
            </a:r>
            <a:endParaRPr sz="2400">
              <a:latin typeface="Arial"/>
              <a:cs typeface="Arial"/>
            </a:endParaRPr>
          </a:p>
          <a:p>
            <a:pPr marL="521334" indent="-508634">
              <a:lnSpc>
                <a:spcPct val="100000"/>
              </a:lnSpc>
              <a:spcBef>
                <a:spcPts val="530"/>
              </a:spcBef>
              <a:buAutoNum type="arabicPeriod"/>
              <a:tabLst>
                <a:tab pos="520700" algn="l"/>
                <a:tab pos="521334" algn="l"/>
              </a:tabLst>
            </a:pPr>
            <a:r>
              <a:rPr sz="2400" spc="-15" dirty="0">
                <a:solidFill>
                  <a:srgbClr val="808080"/>
                </a:solidFill>
                <a:latin typeface="Arial"/>
                <a:cs typeface="Arial"/>
              </a:rPr>
              <a:t>Semi-supervised</a:t>
            </a:r>
            <a:r>
              <a:rPr sz="2400" spc="-50" dirty="0">
                <a:solidFill>
                  <a:srgbClr val="808080"/>
                </a:solidFill>
                <a:latin typeface="Arial"/>
                <a:cs typeface="Arial"/>
              </a:rPr>
              <a:t> </a:t>
            </a:r>
            <a:r>
              <a:rPr sz="2400" spc="-10" dirty="0">
                <a:solidFill>
                  <a:srgbClr val="808080"/>
                </a:solidFill>
                <a:latin typeface="Arial"/>
                <a:cs typeface="Arial"/>
              </a:rPr>
              <a:t>learning</a:t>
            </a:r>
            <a:endParaRPr sz="2400">
              <a:latin typeface="Arial"/>
              <a:cs typeface="Arial"/>
            </a:endParaRPr>
          </a:p>
          <a:p>
            <a:pPr marL="521334" indent="-508634">
              <a:lnSpc>
                <a:spcPct val="100000"/>
              </a:lnSpc>
              <a:spcBef>
                <a:spcPts val="505"/>
              </a:spcBef>
              <a:buAutoNum type="arabicPeriod"/>
              <a:tabLst>
                <a:tab pos="520700" algn="l"/>
                <a:tab pos="521334" algn="l"/>
              </a:tabLst>
            </a:pPr>
            <a:r>
              <a:rPr sz="2400" spc="-15" dirty="0">
                <a:solidFill>
                  <a:srgbClr val="808080"/>
                </a:solidFill>
                <a:latin typeface="Arial"/>
                <a:cs typeface="Arial"/>
              </a:rPr>
              <a:t>Multi-task</a:t>
            </a:r>
            <a:r>
              <a:rPr sz="2400" spc="-35" dirty="0">
                <a:solidFill>
                  <a:srgbClr val="808080"/>
                </a:solidFill>
                <a:latin typeface="Arial"/>
                <a:cs typeface="Arial"/>
              </a:rPr>
              <a:t> </a:t>
            </a:r>
            <a:r>
              <a:rPr sz="2400" spc="-15" dirty="0">
                <a:solidFill>
                  <a:srgbClr val="808080"/>
                </a:solidFill>
                <a:latin typeface="Arial"/>
                <a:cs typeface="Arial"/>
              </a:rPr>
              <a:t>learning</a:t>
            </a:r>
            <a:endParaRPr sz="2400">
              <a:latin typeface="Arial"/>
              <a:cs typeface="Arial"/>
            </a:endParaRPr>
          </a:p>
        </p:txBody>
      </p:sp>
      <p:sp>
        <p:nvSpPr>
          <p:cNvPr id="2" name="object 6">
            <a:extLst>
              <a:ext uri="{FF2B5EF4-FFF2-40B4-BE49-F238E27FC236}">
                <a16:creationId xmlns:a16="http://schemas.microsoft.com/office/drawing/2014/main" id="{41A55E47-D4BF-6750-DF7F-489936114343}"/>
              </a:ext>
            </a:extLst>
          </p:cNvPr>
          <p:cNvSpPr txBox="1"/>
          <p:nvPr/>
        </p:nvSpPr>
        <p:spPr>
          <a:xfrm>
            <a:off x="5483691" y="1805432"/>
            <a:ext cx="4206409" cy="4035079"/>
          </a:xfrm>
          <a:prstGeom prst="rect">
            <a:avLst/>
          </a:prstGeom>
        </p:spPr>
        <p:txBody>
          <a:bodyPr vert="horz" wrap="square" lIns="0" tIns="79375" rIns="0" bIns="0" rtlCol="0">
            <a:spAutoFit/>
          </a:bodyPr>
          <a:lstStyle/>
          <a:p>
            <a:pPr marL="12700">
              <a:lnSpc>
                <a:spcPct val="100000"/>
              </a:lnSpc>
              <a:spcBef>
                <a:spcPts val="625"/>
              </a:spcBef>
              <a:tabLst>
                <a:tab pos="464184" algn="l"/>
              </a:tabLst>
            </a:pPr>
            <a:r>
              <a:rPr sz="2600" spc="-10" dirty="0">
                <a:solidFill>
                  <a:srgbClr val="808080"/>
                </a:solidFill>
                <a:latin typeface="Arial"/>
                <a:cs typeface="Arial"/>
              </a:rPr>
              <a:t>8.	Early</a:t>
            </a:r>
            <a:r>
              <a:rPr sz="2600" spc="-35" dirty="0">
                <a:solidFill>
                  <a:srgbClr val="808080"/>
                </a:solidFill>
                <a:latin typeface="Arial"/>
                <a:cs typeface="Arial"/>
              </a:rPr>
              <a:t> </a:t>
            </a:r>
            <a:r>
              <a:rPr sz="2600" spc="-15" dirty="0">
                <a:solidFill>
                  <a:srgbClr val="808080"/>
                </a:solidFill>
                <a:latin typeface="Arial"/>
                <a:cs typeface="Arial"/>
              </a:rPr>
              <a:t>Stopping</a:t>
            </a:r>
            <a:endParaRPr sz="2600" dirty="0">
              <a:latin typeface="Arial"/>
              <a:cs typeface="Arial"/>
            </a:endParaRPr>
          </a:p>
          <a:p>
            <a:pPr marL="12700" marR="408305">
              <a:lnSpc>
                <a:spcPts val="2780"/>
              </a:lnSpc>
              <a:spcBef>
                <a:spcPts val="705"/>
              </a:spcBef>
              <a:tabLst>
                <a:tab pos="464184" algn="l"/>
                <a:tab pos="464820" algn="l"/>
              </a:tabLst>
            </a:pPr>
            <a:r>
              <a:rPr lang="en-US" sz="2600" spc="-15" dirty="0">
                <a:solidFill>
                  <a:srgbClr val="808080"/>
                </a:solidFill>
                <a:latin typeface="Arial"/>
                <a:cs typeface="Arial"/>
              </a:rPr>
              <a:t>9.  </a:t>
            </a:r>
            <a:r>
              <a:rPr sz="2600" spc="-15" dirty="0">
                <a:solidFill>
                  <a:srgbClr val="808080"/>
                </a:solidFill>
                <a:latin typeface="Arial"/>
                <a:cs typeface="Arial"/>
              </a:rPr>
              <a:t>Parameter </a:t>
            </a:r>
            <a:r>
              <a:rPr sz="2600" spc="-10" dirty="0">
                <a:solidFill>
                  <a:srgbClr val="808080"/>
                </a:solidFill>
                <a:latin typeface="Arial"/>
                <a:cs typeface="Arial"/>
              </a:rPr>
              <a:t>tying</a:t>
            </a:r>
            <a:r>
              <a:rPr sz="2600" spc="-125" dirty="0">
                <a:solidFill>
                  <a:srgbClr val="808080"/>
                </a:solidFill>
                <a:latin typeface="Arial"/>
                <a:cs typeface="Arial"/>
              </a:rPr>
              <a:t> </a:t>
            </a:r>
            <a:r>
              <a:rPr sz="2600" spc="-10" dirty="0">
                <a:solidFill>
                  <a:srgbClr val="808080"/>
                </a:solidFill>
                <a:latin typeface="Arial"/>
                <a:cs typeface="Arial"/>
              </a:rPr>
              <a:t>and  </a:t>
            </a:r>
            <a:r>
              <a:rPr lang="en-US" sz="2600" spc="-10" dirty="0">
                <a:solidFill>
                  <a:srgbClr val="808080"/>
                </a:solidFill>
                <a:latin typeface="Arial"/>
                <a:cs typeface="Arial"/>
              </a:rPr>
              <a:t> </a:t>
            </a:r>
            <a:r>
              <a:rPr sz="2600" spc="-15" dirty="0">
                <a:solidFill>
                  <a:srgbClr val="808080"/>
                </a:solidFill>
                <a:latin typeface="Arial"/>
                <a:cs typeface="Arial"/>
              </a:rPr>
              <a:t>parameter</a:t>
            </a:r>
            <a:r>
              <a:rPr sz="2600" spc="-40" dirty="0">
                <a:solidFill>
                  <a:srgbClr val="808080"/>
                </a:solidFill>
                <a:latin typeface="Arial"/>
                <a:cs typeface="Arial"/>
              </a:rPr>
              <a:t> </a:t>
            </a:r>
            <a:r>
              <a:rPr sz="2600" spc="-15" dirty="0">
                <a:solidFill>
                  <a:srgbClr val="808080"/>
                </a:solidFill>
                <a:latin typeface="Arial"/>
                <a:cs typeface="Arial"/>
              </a:rPr>
              <a:t>sharing</a:t>
            </a:r>
            <a:endParaRPr sz="2600" dirty="0">
              <a:latin typeface="Arial"/>
              <a:cs typeface="Arial"/>
            </a:endParaRPr>
          </a:p>
          <a:p>
            <a:pPr marL="12700">
              <a:lnSpc>
                <a:spcPct val="100000"/>
              </a:lnSpc>
              <a:spcBef>
                <a:spcPts val="550"/>
              </a:spcBef>
              <a:tabLst>
                <a:tab pos="464184" algn="l"/>
                <a:tab pos="464820" algn="l"/>
              </a:tabLst>
            </a:pPr>
            <a:r>
              <a:rPr lang="en-US" sz="2600" spc="-15" dirty="0">
                <a:solidFill>
                  <a:srgbClr val="808080"/>
                </a:solidFill>
                <a:latin typeface="Arial"/>
                <a:cs typeface="Arial"/>
              </a:rPr>
              <a:t>10. </a:t>
            </a:r>
            <a:r>
              <a:rPr sz="2600" spc="-15" dirty="0">
                <a:solidFill>
                  <a:srgbClr val="808080"/>
                </a:solidFill>
                <a:latin typeface="Arial"/>
                <a:cs typeface="Arial"/>
              </a:rPr>
              <a:t>Sparse</a:t>
            </a:r>
            <a:r>
              <a:rPr sz="2600" spc="-70" dirty="0">
                <a:solidFill>
                  <a:srgbClr val="808080"/>
                </a:solidFill>
                <a:latin typeface="Arial"/>
                <a:cs typeface="Arial"/>
              </a:rPr>
              <a:t> </a:t>
            </a:r>
            <a:r>
              <a:rPr sz="2600" spc="-15" dirty="0">
                <a:solidFill>
                  <a:srgbClr val="808080"/>
                </a:solidFill>
                <a:latin typeface="Arial"/>
                <a:cs typeface="Arial"/>
              </a:rPr>
              <a:t>representations</a:t>
            </a:r>
            <a:endParaRPr lang="en-US" sz="2600" dirty="0">
              <a:latin typeface="Arial"/>
              <a:cs typeface="Arial"/>
            </a:endParaRPr>
          </a:p>
          <a:p>
            <a:pPr marL="12700">
              <a:lnSpc>
                <a:spcPct val="100000"/>
              </a:lnSpc>
              <a:spcBef>
                <a:spcPts val="550"/>
              </a:spcBef>
              <a:tabLst>
                <a:tab pos="464184" algn="l"/>
                <a:tab pos="464820" algn="l"/>
              </a:tabLst>
            </a:pPr>
            <a:r>
              <a:rPr lang="en-US" sz="2600" spc="-15" dirty="0">
                <a:solidFill>
                  <a:srgbClr val="808080"/>
                </a:solidFill>
                <a:latin typeface="Arial"/>
                <a:cs typeface="Arial"/>
              </a:rPr>
              <a:t>11. </a:t>
            </a:r>
            <a:r>
              <a:rPr sz="2600" spc="-15" dirty="0">
                <a:solidFill>
                  <a:srgbClr val="808080"/>
                </a:solidFill>
                <a:latin typeface="Arial"/>
                <a:cs typeface="Arial"/>
              </a:rPr>
              <a:t>Bagging </a:t>
            </a:r>
            <a:r>
              <a:rPr sz="2600" spc="-10" dirty="0">
                <a:solidFill>
                  <a:srgbClr val="808080"/>
                </a:solidFill>
                <a:latin typeface="Arial"/>
                <a:cs typeface="Arial"/>
              </a:rPr>
              <a:t>and </a:t>
            </a:r>
            <a:r>
              <a:rPr sz="2600" spc="-15" dirty="0">
                <a:solidFill>
                  <a:srgbClr val="808080"/>
                </a:solidFill>
                <a:latin typeface="Arial"/>
                <a:cs typeface="Arial"/>
              </a:rPr>
              <a:t>other  ensemble</a:t>
            </a:r>
            <a:r>
              <a:rPr sz="2600" spc="-85" dirty="0">
                <a:solidFill>
                  <a:srgbClr val="808080"/>
                </a:solidFill>
                <a:latin typeface="Arial"/>
                <a:cs typeface="Arial"/>
              </a:rPr>
              <a:t> </a:t>
            </a:r>
            <a:r>
              <a:rPr sz="2600" spc="-20" dirty="0">
                <a:solidFill>
                  <a:srgbClr val="808080"/>
                </a:solidFill>
                <a:latin typeface="Arial"/>
                <a:cs typeface="Arial"/>
              </a:rPr>
              <a:t>methods</a:t>
            </a:r>
            <a:endParaRPr sz="2600" dirty="0">
              <a:latin typeface="Arial"/>
              <a:cs typeface="Arial"/>
            </a:endParaRPr>
          </a:p>
          <a:p>
            <a:pPr marL="12700">
              <a:lnSpc>
                <a:spcPct val="100000"/>
              </a:lnSpc>
              <a:spcBef>
                <a:spcPts val="455"/>
              </a:spcBef>
              <a:tabLst>
                <a:tab pos="464184" algn="l"/>
                <a:tab pos="464820" algn="l"/>
              </a:tabLst>
            </a:pPr>
            <a:r>
              <a:rPr lang="en-US" sz="2600" spc="-15" dirty="0">
                <a:solidFill>
                  <a:srgbClr val="808080"/>
                </a:solidFill>
                <a:latin typeface="Arial"/>
                <a:cs typeface="Arial"/>
              </a:rPr>
              <a:t>12. </a:t>
            </a:r>
            <a:r>
              <a:rPr sz="2600" spc="-15" dirty="0">
                <a:solidFill>
                  <a:srgbClr val="808080"/>
                </a:solidFill>
                <a:latin typeface="Arial"/>
                <a:cs typeface="Arial"/>
              </a:rPr>
              <a:t>Dropout</a:t>
            </a:r>
            <a:endParaRPr sz="2600" dirty="0">
              <a:latin typeface="Arial"/>
              <a:cs typeface="Arial"/>
            </a:endParaRPr>
          </a:p>
          <a:p>
            <a:pPr marL="12700">
              <a:lnSpc>
                <a:spcPct val="100000"/>
              </a:lnSpc>
              <a:spcBef>
                <a:spcPts val="530"/>
              </a:spcBef>
              <a:tabLst>
                <a:tab pos="464820" algn="l"/>
              </a:tabLst>
            </a:pPr>
            <a:r>
              <a:rPr lang="en-US" sz="2600" spc="-15" dirty="0">
                <a:solidFill>
                  <a:srgbClr val="808080"/>
                </a:solidFill>
                <a:latin typeface="Arial"/>
                <a:cs typeface="Arial"/>
              </a:rPr>
              <a:t>13. </a:t>
            </a:r>
            <a:r>
              <a:rPr sz="2600" spc="-15" dirty="0">
                <a:solidFill>
                  <a:srgbClr val="808080"/>
                </a:solidFill>
                <a:latin typeface="Arial"/>
                <a:cs typeface="Arial"/>
              </a:rPr>
              <a:t>Adversarial</a:t>
            </a:r>
            <a:r>
              <a:rPr sz="2600" spc="-25" dirty="0">
                <a:solidFill>
                  <a:srgbClr val="808080"/>
                </a:solidFill>
                <a:latin typeface="Arial"/>
                <a:cs typeface="Arial"/>
              </a:rPr>
              <a:t> </a:t>
            </a:r>
            <a:r>
              <a:rPr sz="2600" spc="-10" dirty="0">
                <a:solidFill>
                  <a:srgbClr val="808080"/>
                </a:solidFill>
                <a:latin typeface="Arial"/>
                <a:cs typeface="Arial"/>
              </a:rPr>
              <a:t>training</a:t>
            </a:r>
            <a:endParaRPr sz="2600" dirty="0">
              <a:latin typeface="Arial"/>
              <a:cs typeface="Arial"/>
            </a:endParaRPr>
          </a:p>
          <a:p>
            <a:pPr marL="12700">
              <a:lnSpc>
                <a:spcPct val="100000"/>
              </a:lnSpc>
              <a:spcBef>
                <a:spcPts val="505"/>
              </a:spcBef>
              <a:tabLst>
                <a:tab pos="464820" algn="l"/>
              </a:tabLst>
            </a:pPr>
            <a:r>
              <a:rPr lang="en-US" sz="2600" spc="-55" dirty="0">
                <a:solidFill>
                  <a:srgbClr val="808080"/>
                </a:solidFill>
                <a:latin typeface="Arial"/>
                <a:cs typeface="Arial"/>
              </a:rPr>
              <a:t>14. </a:t>
            </a:r>
            <a:r>
              <a:rPr sz="2600" spc="-55" dirty="0">
                <a:solidFill>
                  <a:srgbClr val="808080"/>
                </a:solidFill>
                <a:latin typeface="Arial"/>
                <a:cs typeface="Arial"/>
              </a:rPr>
              <a:t>Tangent</a:t>
            </a:r>
            <a:r>
              <a:rPr sz="2600" spc="-35" dirty="0">
                <a:solidFill>
                  <a:srgbClr val="808080"/>
                </a:solidFill>
                <a:latin typeface="Arial"/>
                <a:cs typeface="Arial"/>
              </a:rPr>
              <a:t> </a:t>
            </a:r>
            <a:r>
              <a:rPr sz="2600" spc="-15" dirty="0">
                <a:solidFill>
                  <a:srgbClr val="808080"/>
                </a:solidFill>
                <a:latin typeface="Arial"/>
                <a:cs typeface="Arial"/>
              </a:rPr>
              <a:t>methods</a:t>
            </a:r>
            <a:endParaRPr sz="2600" dirty="0">
              <a:latin typeface="Arial"/>
              <a:cs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466259" y="963168"/>
            <a:ext cx="7129780" cy="695960"/>
          </a:xfrm>
          <a:prstGeom prst="rect">
            <a:avLst/>
          </a:prstGeom>
        </p:spPr>
        <p:txBody>
          <a:bodyPr vert="horz" wrap="square" lIns="0" tIns="12700" rIns="0" bIns="0" rtlCol="0">
            <a:spAutoFit/>
          </a:bodyPr>
          <a:lstStyle/>
          <a:p>
            <a:pPr marL="12700">
              <a:lnSpc>
                <a:spcPct val="100000"/>
              </a:lnSpc>
              <a:spcBef>
                <a:spcPts val="100"/>
              </a:spcBef>
            </a:pPr>
            <a:r>
              <a:rPr spc="-25" dirty="0"/>
              <a:t>Topics </a:t>
            </a:r>
            <a:r>
              <a:rPr spc="-10" dirty="0"/>
              <a:t>in </a:t>
            </a:r>
            <a:r>
              <a:rPr spc="-20" dirty="0"/>
              <a:t>Data</a:t>
            </a:r>
            <a:r>
              <a:rPr spc="-135" dirty="0"/>
              <a:t> </a:t>
            </a:r>
            <a:r>
              <a:rPr spc="-25" dirty="0"/>
              <a:t>Augmentation</a:t>
            </a:r>
          </a:p>
        </p:txBody>
      </p:sp>
      <p:sp>
        <p:nvSpPr>
          <p:cNvPr id="5" name="object 5"/>
          <p:cNvSpPr txBox="1"/>
          <p:nvPr/>
        </p:nvSpPr>
        <p:spPr>
          <a:xfrm>
            <a:off x="1037844" y="2017775"/>
            <a:ext cx="7586980" cy="3960495"/>
          </a:xfrm>
          <a:prstGeom prst="rect">
            <a:avLst/>
          </a:prstGeom>
        </p:spPr>
        <p:txBody>
          <a:bodyPr vert="horz" wrap="square" lIns="0" tIns="94615" rIns="0" bIns="0" rtlCol="0">
            <a:spAutoFit/>
          </a:bodyPr>
          <a:lstStyle/>
          <a:p>
            <a:pPr marL="521334" indent="-508634">
              <a:lnSpc>
                <a:spcPct val="100000"/>
              </a:lnSpc>
              <a:spcBef>
                <a:spcPts val="745"/>
              </a:spcBef>
              <a:buAutoNum type="arabicPeriod"/>
              <a:tabLst>
                <a:tab pos="520700" algn="l"/>
                <a:tab pos="521334" algn="l"/>
              </a:tabLst>
            </a:pPr>
            <a:r>
              <a:rPr sz="3200" spc="-20" dirty="0">
                <a:solidFill>
                  <a:srgbClr val="3333CC"/>
                </a:solidFill>
                <a:latin typeface="Arial"/>
                <a:cs typeface="Arial"/>
              </a:rPr>
              <a:t>More data </a:t>
            </a:r>
            <a:r>
              <a:rPr sz="3200" spc="-5" dirty="0">
                <a:solidFill>
                  <a:srgbClr val="3333CC"/>
                </a:solidFill>
                <a:latin typeface="Arial"/>
                <a:cs typeface="Arial"/>
              </a:rPr>
              <a:t>is</a:t>
            </a:r>
            <a:r>
              <a:rPr sz="3200" spc="-80" dirty="0">
                <a:solidFill>
                  <a:srgbClr val="3333CC"/>
                </a:solidFill>
                <a:latin typeface="Arial"/>
                <a:cs typeface="Arial"/>
              </a:rPr>
              <a:t> </a:t>
            </a:r>
            <a:r>
              <a:rPr sz="3200" spc="-20" dirty="0">
                <a:solidFill>
                  <a:srgbClr val="3333CC"/>
                </a:solidFill>
                <a:latin typeface="Arial"/>
                <a:cs typeface="Arial"/>
              </a:rPr>
              <a:t>better</a:t>
            </a:r>
            <a:endParaRPr sz="3200">
              <a:latin typeface="Arial"/>
              <a:cs typeface="Arial"/>
            </a:endParaRPr>
          </a:p>
          <a:p>
            <a:pPr marL="521334" indent="-508634">
              <a:lnSpc>
                <a:spcPct val="100000"/>
              </a:lnSpc>
              <a:spcBef>
                <a:spcPts val="650"/>
              </a:spcBef>
              <a:buAutoNum type="arabicPeriod"/>
              <a:tabLst>
                <a:tab pos="520700" algn="l"/>
                <a:tab pos="521334" algn="l"/>
              </a:tabLst>
            </a:pPr>
            <a:r>
              <a:rPr sz="3200" spc="-25" dirty="0">
                <a:solidFill>
                  <a:srgbClr val="3333CC"/>
                </a:solidFill>
                <a:latin typeface="Arial"/>
                <a:cs typeface="Arial"/>
              </a:rPr>
              <a:t>Augmentation </a:t>
            </a:r>
            <a:r>
              <a:rPr sz="3200" spc="-15" dirty="0">
                <a:solidFill>
                  <a:srgbClr val="3333CC"/>
                </a:solidFill>
                <a:latin typeface="Arial"/>
                <a:cs typeface="Arial"/>
              </a:rPr>
              <a:t>for</a:t>
            </a:r>
            <a:r>
              <a:rPr sz="3200" spc="-45" dirty="0">
                <a:solidFill>
                  <a:srgbClr val="3333CC"/>
                </a:solidFill>
                <a:latin typeface="Arial"/>
                <a:cs typeface="Arial"/>
              </a:rPr>
              <a:t> </a:t>
            </a:r>
            <a:r>
              <a:rPr sz="3200" spc="-20" dirty="0">
                <a:solidFill>
                  <a:srgbClr val="3333CC"/>
                </a:solidFill>
                <a:latin typeface="Arial"/>
                <a:cs typeface="Arial"/>
              </a:rPr>
              <a:t>classification</a:t>
            </a:r>
            <a:endParaRPr sz="3200">
              <a:latin typeface="Arial"/>
              <a:cs typeface="Arial"/>
            </a:endParaRPr>
          </a:p>
          <a:p>
            <a:pPr marL="521334" indent="-508634">
              <a:lnSpc>
                <a:spcPct val="100000"/>
              </a:lnSpc>
              <a:spcBef>
                <a:spcPts val="770"/>
              </a:spcBef>
              <a:buAutoNum type="arabicPeriod"/>
              <a:tabLst>
                <a:tab pos="520700" algn="l"/>
                <a:tab pos="521334" algn="l"/>
              </a:tabLst>
            </a:pPr>
            <a:r>
              <a:rPr sz="3200" spc="-20" dirty="0">
                <a:solidFill>
                  <a:srgbClr val="3333CC"/>
                </a:solidFill>
                <a:latin typeface="Arial"/>
                <a:cs typeface="Arial"/>
              </a:rPr>
              <a:t>Caution </a:t>
            </a:r>
            <a:r>
              <a:rPr sz="3200" spc="-5" dirty="0">
                <a:solidFill>
                  <a:srgbClr val="3333CC"/>
                </a:solidFill>
                <a:latin typeface="Arial"/>
                <a:cs typeface="Arial"/>
              </a:rPr>
              <a:t>in </a:t>
            </a:r>
            <a:r>
              <a:rPr sz="3200" spc="-20" dirty="0">
                <a:solidFill>
                  <a:srgbClr val="3333CC"/>
                </a:solidFill>
                <a:latin typeface="Arial"/>
                <a:cs typeface="Arial"/>
              </a:rPr>
              <a:t>data</a:t>
            </a:r>
            <a:r>
              <a:rPr sz="3200" spc="-85" dirty="0">
                <a:solidFill>
                  <a:srgbClr val="3333CC"/>
                </a:solidFill>
                <a:latin typeface="Arial"/>
                <a:cs typeface="Arial"/>
              </a:rPr>
              <a:t> </a:t>
            </a:r>
            <a:r>
              <a:rPr sz="3200" spc="-25" dirty="0">
                <a:solidFill>
                  <a:srgbClr val="3333CC"/>
                </a:solidFill>
                <a:latin typeface="Arial"/>
                <a:cs typeface="Arial"/>
              </a:rPr>
              <a:t>augmentation</a:t>
            </a:r>
            <a:endParaRPr sz="3200">
              <a:latin typeface="Arial"/>
              <a:cs typeface="Arial"/>
            </a:endParaRPr>
          </a:p>
          <a:p>
            <a:pPr marL="521334" indent="-508634">
              <a:lnSpc>
                <a:spcPct val="100000"/>
              </a:lnSpc>
              <a:spcBef>
                <a:spcPts val="645"/>
              </a:spcBef>
              <a:buAutoNum type="arabicPeriod"/>
              <a:tabLst>
                <a:tab pos="520700" algn="l"/>
                <a:tab pos="521334" algn="l"/>
              </a:tabLst>
            </a:pPr>
            <a:r>
              <a:rPr sz="3200" spc="-20" dirty="0">
                <a:solidFill>
                  <a:srgbClr val="3333CC"/>
                </a:solidFill>
                <a:latin typeface="Arial"/>
                <a:cs typeface="Arial"/>
              </a:rPr>
              <a:t>Injecting</a:t>
            </a:r>
            <a:r>
              <a:rPr sz="3200" spc="-45" dirty="0">
                <a:solidFill>
                  <a:srgbClr val="3333CC"/>
                </a:solidFill>
                <a:latin typeface="Arial"/>
                <a:cs typeface="Arial"/>
              </a:rPr>
              <a:t> </a:t>
            </a:r>
            <a:r>
              <a:rPr sz="3200" spc="-20" dirty="0">
                <a:solidFill>
                  <a:srgbClr val="3333CC"/>
                </a:solidFill>
                <a:latin typeface="Arial"/>
                <a:cs typeface="Arial"/>
              </a:rPr>
              <a:t>noise</a:t>
            </a:r>
            <a:endParaRPr sz="3200">
              <a:latin typeface="Arial"/>
              <a:cs typeface="Arial"/>
            </a:endParaRPr>
          </a:p>
          <a:p>
            <a:pPr marL="521334" indent="-508634">
              <a:lnSpc>
                <a:spcPct val="100000"/>
              </a:lnSpc>
              <a:spcBef>
                <a:spcPts val="675"/>
              </a:spcBef>
              <a:buAutoNum type="arabicPeriod"/>
              <a:tabLst>
                <a:tab pos="520700" algn="l"/>
                <a:tab pos="521334" algn="l"/>
              </a:tabLst>
            </a:pPr>
            <a:r>
              <a:rPr sz="3200" spc="-25" dirty="0">
                <a:solidFill>
                  <a:srgbClr val="3333CC"/>
                </a:solidFill>
                <a:latin typeface="Arial"/>
                <a:cs typeface="Arial"/>
              </a:rPr>
              <a:t>Benchmarking </a:t>
            </a:r>
            <a:r>
              <a:rPr sz="3200" spc="-20" dirty="0">
                <a:solidFill>
                  <a:srgbClr val="3333CC"/>
                </a:solidFill>
                <a:latin typeface="Arial"/>
                <a:cs typeface="Arial"/>
              </a:rPr>
              <a:t>using</a:t>
            </a:r>
            <a:r>
              <a:rPr sz="3200" spc="-55" dirty="0">
                <a:solidFill>
                  <a:srgbClr val="3333CC"/>
                </a:solidFill>
                <a:latin typeface="Arial"/>
                <a:cs typeface="Arial"/>
              </a:rPr>
              <a:t> </a:t>
            </a:r>
            <a:r>
              <a:rPr sz="3200" spc="-25" dirty="0">
                <a:solidFill>
                  <a:srgbClr val="3333CC"/>
                </a:solidFill>
                <a:latin typeface="Arial"/>
                <a:cs typeface="Arial"/>
              </a:rPr>
              <a:t>augmentation</a:t>
            </a:r>
            <a:endParaRPr sz="3200">
              <a:latin typeface="Arial"/>
              <a:cs typeface="Arial"/>
            </a:endParaRPr>
          </a:p>
          <a:p>
            <a:pPr marL="521334" marR="5080" indent="-508634">
              <a:lnSpc>
                <a:spcPts val="3820"/>
              </a:lnSpc>
              <a:spcBef>
                <a:spcPts val="885"/>
              </a:spcBef>
              <a:buAutoNum type="arabicPeriod"/>
              <a:tabLst>
                <a:tab pos="520700" algn="l"/>
                <a:tab pos="521334" algn="l"/>
              </a:tabLst>
            </a:pPr>
            <a:r>
              <a:rPr sz="3200" spc="-15" dirty="0">
                <a:solidFill>
                  <a:srgbClr val="3333CC"/>
                </a:solidFill>
                <a:latin typeface="Arial"/>
                <a:cs typeface="Arial"/>
              </a:rPr>
              <a:t>Ex: </a:t>
            </a:r>
            <a:r>
              <a:rPr sz="3200" spc="-20" dirty="0">
                <a:solidFill>
                  <a:srgbClr val="3333CC"/>
                </a:solidFill>
                <a:latin typeface="Arial"/>
                <a:cs typeface="Arial"/>
              </a:rPr>
              <a:t>Heart disease diagnosis using</a:t>
            </a:r>
            <a:r>
              <a:rPr sz="3200" spc="-120" dirty="0">
                <a:solidFill>
                  <a:srgbClr val="3333CC"/>
                </a:solidFill>
                <a:latin typeface="Arial"/>
                <a:cs typeface="Arial"/>
              </a:rPr>
              <a:t> </a:t>
            </a:r>
            <a:r>
              <a:rPr sz="3200" spc="-20" dirty="0">
                <a:solidFill>
                  <a:srgbClr val="3333CC"/>
                </a:solidFill>
                <a:latin typeface="Arial"/>
                <a:cs typeface="Arial"/>
              </a:rPr>
              <a:t>deep  learning</a:t>
            </a:r>
            <a:endParaRPr sz="3200">
              <a:latin typeface="Arial"/>
              <a:cs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679700" y="457200"/>
            <a:ext cx="6293141" cy="689932"/>
          </a:xfrm>
          <a:prstGeom prst="rect">
            <a:avLst/>
          </a:prstGeom>
        </p:spPr>
        <p:txBody>
          <a:bodyPr vert="horz" wrap="square" lIns="0" tIns="12700" rIns="0" bIns="0" rtlCol="0">
            <a:spAutoFit/>
          </a:bodyPr>
          <a:lstStyle/>
          <a:p>
            <a:pPr marL="12700">
              <a:lnSpc>
                <a:spcPct val="100000"/>
              </a:lnSpc>
              <a:spcBef>
                <a:spcPts val="100"/>
              </a:spcBef>
            </a:pPr>
            <a:r>
              <a:rPr spc="-25" dirty="0"/>
              <a:t>More </a:t>
            </a:r>
            <a:r>
              <a:rPr lang="en-US" spc="-20" dirty="0"/>
              <a:t>D</a:t>
            </a:r>
            <a:r>
              <a:rPr spc="-20" dirty="0"/>
              <a:t>ata </a:t>
            </a:r>
            <a:r>
              <a:rPr spc="-10" dirty="0"/>
              <a:t>is</a:t>
            </a:r>
            <a:r>
              <a:rPr spc="-120" dirty="0"/>
              <a:t> </a:t>
            </a:r>
            <a:r>
              <a:rPr lang="en-US" spc="-20" dirty="0"/>
              <a:t>B</a:t>
            </a:r>
            <a:r>
              <a:rPr spc="-20" dirty="0"/>
              <a:t>etter</a:t>
            </a:r>
          </a:p>
        </p:txBody>
      </p:sp>
      <p:sp>
        <p:nvSpPr>
          <p:cNvPr id="5" name="object 5"/>
          <p:cNvSpPr txBox="1"/>
          <p:nvPr/>
        </p:nvSpPr>
        <p:spPr>
          <a:xfrm>
            <a:off x="546100" y="1524000"/>
            <a:ext cx="9525000" cy="5391861"/>
          </a:xfrm>
          <a:prstGeom prst="rect">
            <a:avLst/>
          </a:prstGeom>
        </p:spPr>
        <p:txBody>
          <a:bodyPr vert="horz" wrap="square" lIns="0" tIns="33655" rIns="0" bIns="0" rtlCol="0">
            <a:spAutoFit/>
          </a:bodyPr>
          <a:lstStyle/>
          <a:p>
            <a:pPr marL="351155" marR="5080" indent="-339090">
              <a:lnSpc>
                <a:spcPts val="3790"/>
              </a:lnSpc>
              <a:spcBef>
                <a:spcPts val="265"/>
              </a:spcBef>
              <a:buChar char="•"/>
              <a:tabLst>
                <a:tab pos="351155" algn="l"/>
                <a:tab pos="351790" algn="l"/>
              </a:tabLst>
            </a:pPr>
            <a:r>
              <a:rPr sz="3200" spc="-20" dirty="0">
                <a:solidFill>
                  <a:srgbClr val="3333CC"/>
                </a:solidFill>
                <a:latin typeface="Arial"/>
                <a:cs typeface="Arial"/>
              </a:rPr>
              <a:t>Best way </a:t>
            </a:r>
            <a:r>
              <a:rPr sz="3200" spc="-10" dirty="0">
                <a:solidFill>
                  <a:srgbClr val="3333CC"/>
                </a:solidFill>
                <a:latin typeface="Arial"/>
                <a:cs typeface="Arial"/>
              </a:rPr>
              <a:t>to </a:t>
            </a:r>
            <a:r>
              <a:rPr sz="3200" spc="-20" dirty="0">
                <a:solidFill>
                  <a:srgbClr val="3333CC"/>
                </a:solidFill>
                <a:latin typeface="Arial"/>
                <a:cs typeface="Arial"/>
              </a:rPr>
              <a:t>make </a:t>
            </a:r>
            <a:r>
              <a:rPr sz="3200" dirty="0">
                <a:solidFill>
                  <a:srgbClr val="3333CC"/>
                </a:solidFill>
                <a:latin typeface="Arial"/>
                <a:cs typeface="Arial"/>
              </a:rPr>
              <a:t>a </a:t>
            </a:r>
            <a:r>
              <a:rPr sz="3200" spc="-20" dirty="0">
                <a:solidFill>
                  <a:srgbClr val="3333CC"/>
                </a:solidFill>
                <a:latin typeface="Arial"/>
                <a:cs typeface="Arial"/>
              </a:rPr>
              <a:t>ML </a:t>
            </a:r>
            <a:r>
              <a:rPr sz="3200" spc="-25" dirty="0">
                <a:solidFill>
                  <a:srgbClr val="3333CC"/>
                </a:solidFill>
                <a:latin typeface="Arial"/>
                <a:cs typeface="Arial"/>
              </a:rPr>
              <a:t>model </a:t>
            </a:r>
            <a:r>
              <a:rPr sz="3200" spc="-10" dirty="0">
                <a:solidFill>
                  <a:srgbClr val="3333CC"/>
                </a:solidFill>
                <a:latin typeface="Arial"/>
                <a:cs typeface="Arial"/>
              </a:rPr>
              <a:t>to</a:t>
            </a:r>
            <a:r>
              <a:rPr sz="3200" spc="-190" dirty="0">
                <a:solidFill>
                  <a:srgbClr val="3333CC"/>
                </a:solidFill>
                <a:latin typeface="Arial"/>
                <a:cs typeface="Arial"/>
              </a:rPr>
              <a:t> </a:t>
            </a:r>
            <a:r>
              <a:rPr sz="3200" spc="-20" dirty="0">
                <a:solidFill>
                  <a:srgbClr val="3333CC"/>
                </a:solidFill>
                <a:latin typeface="Arial"/>
                <a:cs typeface="Arial"/>
              </a:rPr>
              <a:t>generalize</a:t>
            </a:r>
            <a:r>
              <a:rPr lang="en-US" sz="3200" spc="-20" dirty="0">
                <a:solidFill>
                  <a:srgbClr val="3333CC"/>
                </a:solidFill>
                <a:latin typeface="Arial"/>
                <a:cs typeface="Arial"/>
              </a:rPr>
              <a:t> better</a:t>
            </a:r>
            <a:r>
              <a:rPr sz="3200" spc="-20" dirty="0">
                <a:solidFill>
                  <a:srgbClr val="3333CC"/>
                </a:solidFill>
                <a:latin typeface="Arial"/>
                <a:cs typeface="Arial"/>
              </a:rPr>
              <a:t> </a:t>
            </a:r>
            <a:r>
              <a:rPr sz="3200" spc="-5" dirty="0">
                <a:solidFill>
                  <a:srgbClr val="3333CC"/>
                </a:solidFill>
                <a:latin typeface="Arial"/>
                <a:cs typeface="Arial"/>
              </a:rPr>
              <a:t>is </a:t>
            </a:r>
            <a:r>
              <a:rPr sz="3200" spc="-10" dirty="0">
                <a:solidFill>
                  <a:srgbClr val="3333CC"/>
                </a:solidFill>
                <a:latin typeface="Arial"/>
                <a:cs typeface="Arial"/>
              </a:rPr>
              <a:t>to </a:t>
            </a:r>
            <a:r>
              <a:rPr sz="3200" spc="-15" dirty="0">
                <a:solidFill>
                  <a:srgbClr val="3333CC"/>
                </a:solidFill>
                <a:latin typeface="Arial"/>
                <a:cs typeface="Arial"/>
              </a:rPr>
              <a:t>train </a:t>
            </a:r>
            <a:r>
              <a:rPr sz="3200" spc="-5" dirty="0">
                <a:solidFill>
                  <a:srgbClr val="3333CC"/>
                </a:solidFill>
                <a:latin typeface="Arial"/>
                <a:cs typeface="Arial"/>
              </a:rPr>
              <a:t>it </a:t>
            </a:r>
            <a:r>
              <a:rPr sz="3200" spc="-15" dirty="0">
                <a:solidFill>
                  <a:srgbClr val="3333CC"/>
                </a:solidFill>
                <a:latin typeface="Arial"/>
                <a:cs typeface="Arial"/>
              </a:rPr>
              <a:t>on </a:t>
            </a:r>
            <a:r>
              <a:rPr sz="3200" spc="-20" dirty="0">
                <a:solidFill>
                  <a:srgbClr val="3333CC"/>
                </a:solidFill>
                <a:latin typeface="Arial"/>
                <a:cs typeface="Arial"/>
              </a:rPr>
              <a:t>more</a:t>
            </a:r>
            <a:r>
              <a:rPr sz="3200" spc="-190" dirty="0">
                <a:solidFill>
                  <a:srgbClr val="3333CC"/>
                </a:solidFill>
                <a:latin typeface="Arial"/>
                <a:cs typeface="Arial"/>
              </a:rPr>
              <a:t> </a:t>
            </a:r>
            <a:r>
              <a:rPr lang="en-US" sz="3200" spc="-190" dirty="0">
                <a:solidFill>
                  <a:srgbClr val="3333CC"/>
                </a:solidFill>
                <a:latin typeface="Arial"/>
                <a:cs typeface="Arial"/>
              </a:rPr>
              <a:t>representative </a:t>
            </a:r>
            <a:r>
              <a:rPr sz="3200" spc="-20" dirty="0">
                <a:solidFill>
                  <a:srgbClr val="3333CC"/>
                </a:solidFill>
                <a:latin typeface="Arial"/>
                <a:cs typeface="Arial"/>
              </a:rPr>
              <a:t>data</a:t>
            </a:r>
            <a:endParaRPr lang="en-US" sz="3200" spc="-20" dirty="0">
              <a:solidFill>
                <a:srgbClr val="3333CC"/>
              </a:solidFill>
              <a:latin typeface="Arial"/>
              <a:cs typeface="Arial"/>
            </a:endParaRPr>
          </a:p>
          <a:p>
            <a:pPr marL="351155" marR="5080" indent="-339090">
              <a:lnSpc>
                <a:spcPts val="3790"/>
              </a:lnSpc>
              <a:spcBef>
                <a:spcPts val="265"/>
              </a:spcBef>
              <a:buChar char="•"/>
              <a:tabLst>
                <a:tab pos="351155" algn="l"/>
                <a:tab pos="351790" algn="l"/>
              </a:tabLst>
            </a:pPr>
            <a:endParaRPr sz="3200" dirty="0">
              <a:latin typeface="Arial"/>
              <a:cs typeface="Arial"/>
            </a:endParaRPr>
          </a:p>
          <a:p>
            <a:pPr marL="351790" indent="-339090">
              <a:lnSpc>
                <a:spcPct val="100000"/>
              </a:lnSpc>
              <a:spcBef>
                <a:spcPts val="535"/>
              </a:spcBef>
              <a:buChar char="•"/>
              <a:tabLst>
                <a:tab pos="351155" algn="l"/>
                <a:tab pos="351790" algn="l"/>
              </a:tabLst>
            </a:pPr>
            <a:r>
              <a:rPr sz="3200" spc="-10" dirty="0">
                <a:solidFill>
                  <a:srgbClr val="3333CC"/>
                </a:solidFill>
                <a:latin typeface="Arial"/>
                <a:cs typeface="Arial"/>
              </a:rPr>
              <a:t>In </a:t>
            </a:r>
            <a:r>
              <a:rPr sz="3200" spc="-20" dirty="0">
                <a:solidFill>
                  <a:srgbClr val="3333CC"/>
                </a:solidFill>
                <a:latin typeface="Arial"/>
                <a:cs typeface="Arial"/>
              </a:rPr>
              <a:t>practice </a:t>
            </a:r>
            <a:r>
              <a:rPr sz="3200" spc="-30" dirty="0">
                <a:solidFill>
                  <a:srgbClr val="3333CC"/>
                </a:solidFill>
                <a:latin typeface="Arial"/>
                <a:cs typeface="Arial"/>
              </a:rPr>
              <a:t>amount </a:t>
            </a:r>
            <a:r>
              <a:rPr sz="3200" spc="-15" dirty="0">
                <a:solidFill>
                  <a:srgbClr val="3333CC"/>
                </a:solidFill>
                <a:latin typeface="Arial"/>
                <a:cs typeface="Arial"/>
              </a:rPr>
              <a:t>of </a:t>
            </a:r>
            <a:r>
              <a:rPr sz="3200" spc="-20" dirty="0">
                <a:solidFill>
                  <a:srgbClr val="3333CC"/>
                </a:solidFill>
                <a:latin typeface="Arial"/>
                <a:cs typeface="Arial"/>
              </a:rPr>
              <a:t>data </a:t>
            </a:r>
            <a:r>
              <a:rPr sz="3200" spc="-5" dirty="0">
                <a:solidFill>
                  <a:srgbClr val="3333CC"/>
                </a:solidFill>
                <a:latin typeface="Arial"/>
                <a:cs typeface="Arial"/>
              </a:rPr>
              <a:t>is</a:t>
            </a:r>
            <a:r>
              <a:rPr sz="3200" spc="-120" dirty="0">
                <a:solidFill>
                  <a:srgbClr val="3333CC"/>
                </a:solidFill>
                <a:latin typeface="Arial"/>
                <a:cs typeface="Arial"/>
              </a:rPr>
              <a:t> </a:t>
            </a:r>
            <a:r>
              <a:rPr sz="3200" spc="-15" dirty="0">
                <a:solidFill>
                  <a:srgbClr val="3333CC"/>
                </a:solidFill>
                <a:latin typeface="Arial"/>
                <a:cs typeface="Arial"/>
              </a:rPr>
              <a:t>limited</a:t>
            </a:r>
            <a:endParaRPr lang="en-US" sz="3200" spc="-15" dirty="0">
              <a:solidFill>
                <a:srgbClr val="3333CC"/>
              </a:solidFill>
              <a:latin typeface="Arial"/>
              <a:cs typeface="Arial"/>
            </a:endParaRPr>
          </a:p>
          <a:p>
            <a:pPr marL="351790" indent="-339090">
              <a:lnSpc>
                <a:spcPct val="100000"/>
              </a:lnSpc>
              <a:spcBef>
                <a:spcPts val="535"/>
              </a:spcBef>
              <a:buChar char="•"/>
              <a:tabLst>
                <a:tab pos="351155" algn="l"/>
                <a:tab pos="351790" algn="l"/>
              </a:tabLst>
            </a:pPr>
            <a:endParaRPr sz="3200" dirty="0">
              <a:latin typeface="Arial"/>
              <a:cs typeface="Arial"/>
            </a:endParaRPr>
          </a:p>
          <a:p>
            <a:pPr marL="808355" marR="1476375" lvl="1" indent="-339090">
              <a:lnSpc>
                <a:spcPts val="3790"/>
              </a:lnSpc>
              <a:spcBef>
                <a:spcPts val="840"/>
              </a:spcBef>
              <a:buChar char="•"/>
              <a:tabLst>
                <a:tab pos="351155" algn="l"/>
                <a:tab pos="351790" algn="l"/>
              </a:tabLst>
            </a:pPr>
            <a:r>
              <a:rPr lang="en-US" sz="2800" spc="-20" dirty="0">
                <a:solidFill>
                  <a:srgbClr val="3333CC"/>
                </a:solidFill>
                <a:latin typeface="Arial"/>
                <a:cs typeface="Arial"/>
              </a:rPr>
              <a:t>Solve </a:t>
            </a:r>
            <a:r>
              <a:rPr sz="2800" spc="-15" dirty="0">
                <a:solidFill>
                  <a:srgbClr val="3333CC"/>
                </a:solidFill>
                <a:latin typeface="Arial"/>
                <a:cs typeface="Arial"/>
              </a:rPr>
              <a:t>the </a:t>
            </a:r>
            <a:r>
              <a:rPr sz="2800" spc="-20" dirty="0">
                <a:solidFill>
                  <a:srgbClr val="3333CC"/>
                </a:solidFill>
                <a:latin typeface="Arial"/>
                <a:cs typeface="Arial"/>
              </a:rPr>
              <a:t>problem </a:t>
            </a:r>
            <a:r>
              <a:rPr sz="2800" spc="-15" dirty="0">
                <a:solidFill>
                  <a:srgbClr val="3333CC"/>
                </a:solidFill>
                <a:latin typeface="Arial"/>
                <a:cs typeface="Arial"/>
              </a:rPr>
              <a:t>by</a:t>
            </a:r>
            <a:r>
              <a:rPr sz="2800" spc="-110" dirty="0">
                <a:solidFill>
                  <a:srgbClr val="3333CC"/>
                </a:solidFill>
                <a:latin typeface="Arial"/>
                <a:cs typeface="Arial"/>
              </a:rPr>
              <a:t> </a:t>
            </a:r>
            <a:r>
              <a:rPr sz="2800" spc="-20" dirty="0">
                <a:solidFill>
                  <a:srgbClr val="3333CC"/>
                </a:solidFill>
                <a:latin typeface="Arial"/>
                <a:cs typeface="Arial"/>
              </a:rPr>
              <a:t>creating  synthesized</a:t>
            </a:r>
            <a:r>
              <a:rPr sz="2800" spc="-45" dirty="0">
                <a:solidFill>
                  <a:srgbClr val="3333CC"/>
                </a:solidFill>
                <a:latin typeface="Arial"/>
                <a:cs typeface="Arial"/>
              </a:rPr>
              <a:t> </a:t>
            </a:r>
            <a:r>
              <a:rPr sz="2800" spc="-20" dirty="0">
                <a:solidFill>
                  <a:srgbClr val="3333CC"/>
                </a:solidFill>
                <a:latin typeface="Arial"/>
                <a:cs typeface="Arial"/>
              </a:rPr>
              <a:t>data</a:t>
            </a:r>
            <a:endParaRPr lang="en-US" sz="2800" spc="-20" dirty="0">
              <a:solidFill>
                <a:srgbClr val="3333CC"/>
              </a:solidFill>
              <a:latin typeface="Arial"/>
              <a:cs typeface="Arial"/>
            </a:endParaRPr>
          </a:p>
          <a:p>
            <a:pPr marL="351155" marR="1476375" indent="-339090">
              <a:lnSpc>
                <a:spcPts val="3790"/>
              </a:lnSpc>
              <a:spcBef>
                <a:spcPts val="840"/>
              </a:spcBef>
              <a:buChar char="•"/>
              <a:tabLst>
                <a:tab pos="351155" algn="l"/>
                <a:tab pos="351790" algn="l"/>
              </a:tabLst>
            </a:pPr>
            <a:endParaRPr sz="3200" dirty="0">
              <a:latin typeface="Arial"/>
              <a:cs typeface="Arial"/>
            </a:endParaRPr>
          </a:p>
          <a:p>
            <a:pPr marL="351155" marR="449580" indent="-339090">
              <a:lnSpc>
                <a:spcPts val="3790"/>
              </a:lnSpc>
              <a:spcBef>
                <a:spcPts val="819"/>
              </a:spcBef>
              <a:buChar char="•"/>
              <a:tabLst>
                <a:tab pos="351155" algn="l"/>
                <a:tab pos="351790" algn="l"/>
              </a:tabLst>
            </a:pPr>
            <a:r>
              <a:rPr sz="3200" spc="-20" dirty="0">
                <a:solidFill>
                  <a:srgbClr val="3333CC"/>
                </a:solidFill>
                <a:latin typeface="Arial"/>
                <a:cs typeface="Arial"/>
              </a:rPr>
              <a:t>For some ML tasks </a:t>
            </a:r>
            <a:r>
              <a:rPr sz="3200" spc="-5" dirty="0">
                <a:solidFill>
                  <a:srgbClr val="3333CC"/>
                </a:solidFill>
                <a:latin typeface="Arial"/>
                <a:cs typeface="Arial"/>
              </a:rPr>
              <a:t>it is </a:t>
            </a:r>
            <a:r>
              <a:rPr sz="3200" spc="-20" dirty="0">
                <a:solidFill>
                  <a:srgbClr val="3333CC"/>
                </a:solidFill>
                <a:latin typeface="Arial"/>
                <a:cs typeface="Arial"/>
              </a:rPr>
              <a:t>straightforward</a:t>
            </a:r>
            <a:r>
              <a:rPr sz="3200" spc="-145" dirty="0">
                <a:solidFill>
                  <a:srgbClr val="3333CC"/>
                </a:solidFill>
                <a:latin typeface="Arial"/>
                <a:cs typeface="Arial"/>
              </a:rPr>
              <a:t> </a:t>
            </a:r>
            <a:r>
              <a:rPr sz="3200" spc="-10" dirty="0">
                <a:solidFill>
                  <a:srgbClr val="3333CC"/>
                </a:solidFill>
                <a:latin typeface="Arial"/>
                <a:cs typeface="Arial"/>
              </a:rPr>
              <a:t>to  </a:t>
            </a:r>
            <a:r>
              <a:rPr sz="3200" spc="-20" dirty="0">
                <a:solidFill>
                  <a:srgbClr val="3333CC"/>
                </a:solidFill>
                <a:latin typeface="Arial"/>
                <a:cs typeface="Arial"/>
              </a:rPr>
              <a:t>synthesize</a:t>
            </a:r>
            <a:r>
              <a:rPr sz="3200" spc="-45" dirty="0">
                <a:solidFill>
                  <a:srgbClr val="3333CC"/>
                </a:solidFill>
                <a:latin typeface="Arial"/>
                <a:cs typeface="Arial"/>
              </a:rPr>
              <a:t> </a:t>
            </a:r>
            <a:r>
              <a:rPr sz="3200" spc="-20" dirty="0">
                <a:solidFill>
                  <a:srgbClr val="3333CC"/>
                </a:solidFill>
                <a:latin typeface="Arial"/>
                <a:cs typeface="Arial"/>
              </a:rPr>
              <a:t>data</a:t>
            </a:r>
            <a:endParaRPr sz="3200" dirty="0">
              <a:latin typeface="Arial"/>
              <a:cs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43479" y="600452"/>
            <a:ext cx="8572500" cy="152400"/>
          </a:xfrm>
          <a:prstGeom prst="rect">
            <a:avLst/>
          </a:prstGeom>
        </p:spPr>
        <p:txBody>
          <a:bodyPr vert="horz" wrap="square" lIns="0" tIns="0" rIns="0" bIns="0" rtlCol="0">
            <a:spAutoFit/>
          </a:bodyPr>
          <a:lstStyle/>
          <a:p>
            <a:pPr>
              <a:lnSpc>
                <a:spcPts val="1165"/>
              </a:lnSpc>
              <a:tabLst>
                <a:tab pos="8137525" algn="l"/>
              </a:tabLst>
            </a:pPr>
            <a:r>
              <a:rPr sz="1200" spc="-15" dirty="0">
                <a:latin typeface="Arial"/>
                <a:cs typeface="Arial"/>
              </a:rPr>
              <a:t>Dee</a:t>
            </a:r>
            <a:r>
              <a:rPr sz="1200" dirty="0">
                <a:latin typeface="Arial"/>
                <a:cs typeface="Arial"/>
              </a:rPr>
              <a:t>p</a:t>
            </a:r>
            <a:r>
              <a:rPr sz="1200" spc="-15" dirty="0">
                <a:latin typeface="Arial"/>
                <a:cs typeface="Arial"/>
              </a:rPr>
              <a:t> Lea</a:t>
            </a:r>
            <a:r>
              <a:rPr sz="1200" spc="-5" dirty="0">
                <a:latin typeface="Arial"/>
                <a:cs typeface="Arial"/>
              </a:rPr>
              <a:t>r</a:t>
            </a:r>
            <a:r>
              <a:rPr sz="1200" spc="-15" dirty="0">
                <a:latin typeface="Arial"/>
                <a:cs typeface="Arial"/>
              </a:rPr>
              <a:t>n</a:t>
            </a:r>
            <a:r>
              <a:rPr sz="1200" spc="-10" dirty="0">
                <a:latin typeface="Arial"/>
                <a:cs typeface="Arial"/>
              </a:rPr>
              <a:t>i</a:t>
            </a:r>
            <a:r>
              <a:rPr sz="1200" spc="-15" dirty="0">
                <a:latin typeface="Arial"/>
                <a:cs typeface="Arial"/>
              </a:rPr>
              <a:t>n</a:t>
            </a:r>
            <a:r>
              <a:rPr sz="1200" dirty="0">
                <a:latin typeface="Arial"/>
                <a:cs typeface="Arial"/>
              </a:rPr>
              <a:t>g	</a:t>
            </a:r>
            <a:r>
              <a:rPr sz="1200" spc="-10" dirty="0">
                <a:latin typeface="Arial"/>
                <a:cs typeface="Arial"/>
              </a:rPr>
              <a:t>S</a:t>
            </a:r>
            <a:r>
              <a:rPr sz="1200" spc="-5" dirty="0">
                <a:latin typeface="Arial"/>
                <a:cs typeface="Arial"/>
              </a:rPr>
              <a:t>r</a:t>
            </a:r>
            <a:r>
              <a:rPr sz="1200" spc="-10" dirty="0">
                <a:latin typeface="Arial"/>
                <a:cs typeface="Arial"/>
              </a:rPr>
              <a:t>i</a:t>
            </a:r>
            <a:r>
              <a:rPr sz="1200" spc="-15" dirty="0">
                <a:latin typeface="Arial"/>
                <a:cs typeface="Arial"/>
              </a:rPr>
              <a:t>ha</a:t>
            </a:r>
            <a:r>
              <a:rPr sz="1200" spc="-5" dirty="0">
                <a:latin typeface="Arial"/>
                <a:cs typeface="Arial"/>
              </a:rPr>
              <a:t>r</a:t>
            </a:r>
            <a:r>
              <a:rPr sz="1200" dirty="0">
                <a:latin typeface="Arial"/>
                <a:cs typeface="Arial"/>
              </a:rPr>
              <a:t>i</a:t>
            </a:r>
            <a:endParaRPr sz="1200">
              <a:latin typeface="Arial"/>
              <a:cs typeface="Arial"/>
            </a:endParaRPr>
          </a:p>
        </p:txBody>
      </p:sp>
      <p:sp>
        <p:nvSpPr>
          <p:cNvPr id="3" name="object 3"/>
          <p:cNvSpPr/>
          <p:nvPr/>
        </p:nvSpPr>
        <p:spPr>
          <a:xfrm>
            <a:off x="508000" y="495300"/>
            <a:ext cx="9030335" cy="979805"/>
          </a:xfrm>
          <a:custGeom>
            <a:avLst/>
            <a:gdLst/>
            <a:ahLst/>
            <a:cxnLst/>
            <a:rect l="l" t="t" r="r" b="b"/>
            <a:pathLst>
              <a:path w="9030335" h="979805">
                <a:moveTo>
                  <a:pt x="0" y="979592"/>
                </a:moveTo>
                <a:lnTo>
                  <a:pt x="0" y="0"/>
                </a:lnTo>
                <a:lnTo>
                  <a:pt x="9029840" y="0"/>
                </a:lnTo>
                <a:lnTo>
                  <a:pt x="9029840" y="979592"/>
                </a:lnTo>
                <a:lnTo>
                  <a:pt x="0" y="979592"/>
                </a:lnTo>
                <a:close/>
              </a:path>
            </a:pathLst>
          </a:custGeom>
          <a:solidFill>
            <a:srgbClr val="FFFFFF"/>
          </a:solidFill>
        </p:spPr>
        <p:txBody>
          <a:bodyPr wrap="square" lIns="0" tIns="0" rIns="0" bIns="0" rtlCol="0"/>
          <a:lstStyle/>
          <a:p>
            <a:endParaRPr/>
          </a:p>
        </p:txBody>
      </p:sp>
      <p:sp>
        <p:nvSpPr>
          <p:cNvPr id="4" name="object 4"/>
          <p:cNvSpPr txBox="1">
            <a:spLocks noGrp="1"/>
          </p:cNvSpPr>
          <p:nvPr>
            <p:ph type="title"/>
          </p:nvPr>
        </p:nvSpPr>
        <p:spPr>
          <a:xfrm>
            <a:off x="1596557" y="648207"/>
            <a:ext cx="7719422" cy="628377"/>
          </a:xfrm>
          <a:prstGeom prst="rect">
            <a:avLst/>
          </a:prstGeom>
        </p:spPr>
        <p:txBody>
          <a:bodyPr vert="horz" wrap="square" lIns="0" tIns="12700" rIns="0" bIns="0" rtlCol="0">
            <a:spAutoFit/>
          </a:bodyPr>
          <a:lstStyle/>
          <a:p>
            <a:pPr marL="12700">
              <a:lnSpc>
                <a:spcPct val="100000"/>
              </a:lnSpc>
              <a:spcBef>
                <a:spcPts val="100"/>
              </a:spcBef>
            </a:pPr>
            <a:r>
              <a:rPr sz="4000" spc="-25" dirty="0"/>
              <a:t>Augmentation </a:t>
            </a:r>
            <a:r>
              <a:rPr sz="4000" spc="-15" dirty="0"/>
              <a:t>for</a:t>
            </a:r>
            <a:r>
              <a:rPr sz="4000" spc="-80" dirty="0"/>
              <a:t> </a:t>
            </a:r>
            <a:r>
              <a:rPr lang="en-US" sz="4000" spc="-20" dirty="0"/>
              <a:t>C</a:t>
            </a:r>
            <a:r>
              <a:rPr sz="4000" spc="-20" dirty="0"/>
              <a:t>lassification</a:t>
            </a:r>
            <a:endParaRPr sz="4000" dirty="0"/>
          </a:p>
        </p:txBody>
      </p:sp>
      <p:sp>
        <p:nvSpPr>
          <p:cNvPr id="5" name="object 5"/>
          <p:cNvSpPr txBox="1"/>
          <p:nvPr/>
        </p:nvSpPr>
        <p:spPr>
          <a:xfrm>
            <a:off x="560606" y="1417610"/>
            <a:ext cx="8509000" cy="5914440"/>
          </a:xfrm>
          <a:prstGeom prst="rect">
            <a:avLst/>
          </a:prstGeom>
        </p:spPr>
        <p:txBody>
          <a:bodyPr vert="horz" wrap="square" lIns="0" tIns="91440" rIns="0" bIns="0" rtlCol="0">
            <a:spAutoFit/>
          </a:bodyPr>
          <a:lstStyle/>
          <a:p>
            <a:pPr marL="351790" indent="-339090">
              <a:lnSpc>
                <a:spcPct val="100000"/>
              </a:lnSpc>
              <a:spcBef>
                <a:spcPts val="720"/>
              </a:spcBef>
              <a:buChar char="•"/>
              <a:tabLst>
                <a:tab pos="351155" algn="l"/>
                <a:tab pos="351790" algn="l"/>
              </a:tabLst>
            </a:pPr>
            <a:r>
              <a:rPr sz="3200" spc="-20" dirty="0">
                <a:solidFill>
                  <a:srgbClr val="3333CC"/>
                </a:solidFill>
                <a:latin typeface="Arial"/>
                <a:cs typeface="Arial"/>
              </a:rPr>
              <a:t>Data </a:t>
            </a:r>
            <a:r>
              <a:rPr sz="3200" spc="-25" dirty="0">
                <a:solidFill>
                  <a:srgbClr val="3333CC"/>
                </a:solidFill>
                <a:latin typeface="Arial"/>
                <a:cs typeface="Arial"/>
              </a:rPr>
              <a:t>augmentation </a:t>
            </a:r>
            <a:r>
              <a:rPr sz="3200" spc="-5" dirty="0">
                <a:solidFill>
                  <a:srgbClr val="3333CC"/>
                </a:solidFill>
                <a:latin typeface="Arial"/>
                <a:cs typeface="Arial"/>
              </a:rPr>
              <a:t>is </a:t>
            </a:r>
            <a:r>
              <a:rPr sz="3200" spc="-20" dirty="0">
                <a:solidFill>
                  <a:srgbClr val="3333CC"/>
                </a:solidFill>
                <a:latin typeface="Arial"/>
                <a:cs typeface="Arial"/>
              </a:rPr>
              <a:t>easiest </a:t>
            </a:r>
            <a:r>
              <a:rPr sz="3200" spc="-15" dirty="0">
                <a:solidFill>
                  <a:srgbClr val="3333CC"/>
                </a:solidFill>
                <a:latin typeface="Arial"/>
                <a:cs typeface="Arial"/>
              </a:rPr>
              <a:t>for</a:t>
            </a:r>
            <a:r>
              <a:rPr sz="3200" spc="-35" dirty="0">
                <a:solidFill>
                  <a:srgbClr val="3333CC"/>
                </a:solidFill>
                <a:latin typeface="Arial"/>
                <a:cs typeface="Arial"/>
              </a:rPr>
              <a:t> </a:t>
            </a:r>
            <a:r>
              <a:rPr sz="3200" spc="-20" dirty="0">
                <a:solidFill>
                  <a:srgbClr val="3333CC"/>
                </a:solidFill>
                <a:latin typeface="Arial"/>
                <a:cs typeface="Arial"/>
              </a:rPr>
              <a:t>classification</a:t>
            </a:r>
            <a:endParaRPr sz="3200" dirty="0">
              <a:latin typeface="Arial"/>
              <a:cs typeface="Arial"/>
            </a:endParaRPr>
          </a:p>
          <a:p>
            <a:pPr marL="746760" marR="625475" lvl="1" indent="-282575">
              <a:lnSpc>
                <a:spcPts val="3310"/>
              </a:lnSpc>
              <a:spcBef>
                <a:spcPts val="695"/>
              </a:spcBef>
              <a:buChar char="–"/>
              <a:tabLst>
                <a:tab pos="747395" algn="l"/>
              </a:tabLst>
            </a:pPr>
            <a:r>
              <a:rPr sz="2800" spc="-15" dirty="0">
                <a:solidFill>
                  <a:srgbClr val="336600"/>
                </a:solidFill>
                <a:latin typeface="Arial"/>
                <a:cs typeface="Arial"/>
              </a:rPr>
              <a:t>Classifier takes high-dimensional </a:t>
            </a:r>
            <a:r>
              <a:rPr sz="2800" spc="-10" dirty="0">
                <a:solidFill>
                  <a:srgbClr val="336600"/>
                </a:solidFill>
                <a:latin typeface="Arial"/>
                <a:cs typeface="Arial"/>
              </a:rPr>
              <a:t>input </a:t>
            </a:r>
            <a:r>
              <a:rPr sz="2800" b="1" i="1" dirty="0">
                <a:latin typeface="Calibri"/>
                <a:cs typeface="Calibri"/>
              </a:rPr>
              <a:t>x </a:t>
            </a:r>
            <a:r>
              <a:rPr sz="2800" spc="-15" dirty="0">
                <a:solidFill>
                  <a:srgbClr val="336600"/>
                </a:solidFill>
                <a:latin typeface="Arial"/>
                <a:cs typeface="Arial"/>
              </a:rPr>
              <a:t>and  summarizes </a:t>
            </a:r>
            <a:r>
              <a:rPr sz="2800" spc="-5" dirty="0">
                <a:solidFill>
                  <a:srgbClr val="336600"/>
                </a:solidFill>
                <a:latin typeface="Arial"/>
                <a:cs typeface="Arial"/>
              </a:rPr>
              <a:t>it </a:t>
            </a:r>
            <a:r>
              <a:rPr sz="2800" spc="-10" dirty="0">
                <a:solidFill>
                  <a:srgbClr val="336600"/>
                </a:solidFill>
                <a:latin typeface="Arial"/>
                <a:cs typeface="Arial"/>
              </a:rPr>
              <a:t>with </a:t>
            </a:r>
            <a:r>
              <a:rPr sz="2800" dirty="0">
                <a:solidFill>
                  <a:srgbClr val="336600"/>
                </a:solidFill>
                <a:latin typeface="Arial"/>
                <a:cs typeface="Arial"/>
              </a:rPr>
              <a:t>a </a:t>
            </a:r>
            <a:r>
              <a:rPr sz="2800" spc="-10" dirty="0">
                <a:solidFill>
                  <a:srgbClr val="336600"/>
                </a:solidFill>
                <a:latin typeface="Arial"/>
                <a:cs typeface="Arial"/>
              </a:rPr>
              <a:t>single </a:t>
            </a:r>
            <a:r>
              <a:rPr sz="2800" spc="-15" dirty="0">
                <a:solidFill>
                  <a:srgbClr val="336600"/>
                </a:solidFill>
                <a:latin typeface="Arial"/>
                <a:cs typeface="Arial"/>
              </a:rPr>
              <a:t>category identity</a:t>
            </a:r>
            <a:r>
              <a:rPr sz="2800" spc="-155" dirty="0">
                <a:solidFill>
                  <a:srgbClr val="336600"/>
                </a:solidFill>
                <a:latin typeface="Arial"/>
                <a:cs typeface="Arial"/>
              </a:rPr>
              <a:t> </a:t>
            </a:r>
            <a:r>
              <a:rPr sz="2800" i="1" dirty="0">
                <a:latin typeface="Calibri"/>
                <a:cs typeface="Calibri"/>
              </a:rPr>
              <a:t>y</a:t>
            </a:r>
            <a:endParaRPr sz="2800" dirty="0">
              <a:latin typeface="Calibri"/>
              <a:cs typeface="Calibri"/>
            </a:endParaRPr>
          </a:p>
          <a:p>
            <a:pPr marL="746760" marR="219710" lvl="1" indent="-282575">
              <a:lnSpc>
                <a:spcPts val="3290"/>
              </a:lnSpc>
              <a:spcBef>
                <a:spcPts val="715"/>
              </a:spcBef>
              <a:buChar char="–"/>
              <a:tabLst>
                <a:tab pos="747395" algn="l"/>
              </a:tabLst>
            </a:pPr>
            <a:r>
              <a:rPr sz="2800" spc="-15" dirty="0">
                <a:solidFill>
                  <a:srgbClr val="336600"/>
                </a:solidFill>
                <a:latin typeface="Arial"/>
                <a:cs typeface="Arial"/>
              </a:rPr>
              <a:t>Main task </a:t>
            </a:r>
            <a:r>
              <a:rPr sz="2800" spc="-10" dirty="0">
                <a:solidFill>
                  <a:srgbClr val="336600"/>
                </a:solidFill>
                <a:latin typeface="Arial"/>
                <a:cs typeface="Arial"/>
              </a:rPr>
              <a:t>of </a:t>
            </a:r>
            <a:r>
              <a:rPr sz="2800" spc="-15" dirty="0">
                <a:solidFill>
                  <a:srgbClr val="336600"/>
                </a:solidFill>
                <a:latin typeface="Arial"/>
                <a:cs typeface="Arial"/>
              </a:rPr>
              <a:t>classifier </a:t>
            </a:r>
            <a:r>
              <a:rPr sz="2800" spc="-5" dirty="0">
                <a:solidFill>
                  <a:srgbClr val="336600"/>
                </a:solidFill>
                <a:latin typeface="Arial"/>
                <a:cs typeface="Arial"/>
              </a:rPr>
              <a:t>is </a:t>
            </a:r>
            <a:r>
              <a:rPr sz="2800" spc="-10" dirty="0">
                <a:solidFill>
                  <a:srgbClr val="336600"/>
                </a:solidFill>
                <a:latin typeface="Arial"/>
                <a:cs typeface="Arial"/>
              </a:rPr>
              <a:t>to be </a:t>
            </a:r>
            <a:r>
              <a:rPr sz="2800" spc="-15" dirty="0">
                <a:solidFill>
                  <a:srgbClr val="336600"/>
                </a:solidFill>
                <a:latin typeface="Arial"/>
                <a:cs typeface="Arial"/>
              </a:rPr>
              <a:t>invariant </a:t>
            </a:r>
            <a:r>
              <a:rPr sz="2800" spc="-10" dirty="0">
                <a:solidFill>
                  <a:srgbClr val="336600"/>
                </a:solidFill>
                <a:latin typeface="Arial"/>
                <a:cs typeface="Arial"/>
              </a:rPr>
              <a:t>to </a:t>
            </a:r>
            <a:r>
              <a:rPr sz="2800" dirty="0">
                <a:solidFill>
                  <a:srgbClr val="336600"/>
                </a:solidFill>
                <a:latin typeface="Arial"/>
                <a:cs typeface="Arial"/>
              </a:rPr>
              <a:t>a</a:t>
            </a:r>
            <a:r>
              <a:rPr sz="2800" spc="-160" dirty="0">
                <a:solidFill>
                  <a:srgbClr val="336600"/>
                </a:solidFill>
                <a:latin typeface="Arial"/>
                <a:cs typeface="Arial"/>
              </a:rPr>
              <a:t> </a:t>
            </a:r>
            <a:r>
              <a:rPr sz="2800" spc="-10" dirty="0">
                <a:solidFill>
                  <a:srgbClr val="336600"/>
                </a:solidFill>
                <a:latin typeface="Arial"/>
                <a:cs typeface="Arial"/>
              </a:rPr>
              <a:t>wide  </a:t>
            </a:r>
            <a:r>
              <a:rPr sz="2800" spc="-15" dirty="0">
                <a:solidFill>
                  <a:srgbClr val="336600"/>
                </a:solidFill>
                <a:latin typeface="Arial"/>
                <a:cs typeface="Arial"/>
              </a:rPr>
              <a:t>variety </a:t>
            </a:r>
            <a:r>
              <a:rPr sz="2800" spc="-10" dirty="0">
                <a:solidFill>
                  <a:srgbClr val="336600"/>
                </a:solidFill>
                <a:latin typeface="Arial"/>
                <a:cs typeface="Arial"/>
              </a:rPr>
              <a:t>of</a:t>
            </a:r>
            <a:r>
              <a:rPr sz="2800" spc="-45" dirty="0">
                <a:solidFill>
                  <a:srgbClr val="336600"/>
                </a:solidFill>
                <a:latin typeface="Arial"/>
                <a:cs typeface="Arial"/>
              </a:rPr>
              <a:t> </a:t>
            </a:r>
            <a:r>
              <a:rPr sz="2800" spc="-15" dirty="0">
                <a:solidFill>
                  <a:srgbClr val="336600"/>
                </a:solidFill>
                <a:latin typeface="Arial"/>
                <a:cs typeface="Arial"/>
              </a:rPr>
              <a:t>transformations</a:t>
            </a:r>
            <a:endParaRPr sz="2800" dirty="0">
              <a:latin typeface="Arial"/>
              <a:cs typeface="Arial"/>
            </a:endParaRPr>
          </a:p>
          <a:p>
            <a:pPr marL="351155" marR="1891030" indent="-339090">
              <a:lnSpc>
                <a:spcPts val="3790"/>
              </a:lnSpc>
              <a:spcBef>
                <a:spcPts val="819"/>
              </a:spcBef>
              <a:buChar char="•"/>
              <a:tabLst>
                <a:tab pos="351155" algn="l"/>
                <a:tab pos="351790" algn="l"/>
              </a:tabLst>
            </a:pPr>
            <a:r>
              <a:rPr sz="3200" spc="-20" dirty="0">
                <a:solidFill>
                  <a:srgbClr val="3333CC"/>
                </a:solidFill>
                <a:latin typeface="Arial"/>
                <a:cs typeface="Arial"/>
              </a:rPr>
              <a:t>Generate new samples </a:t>
            </a:r>
            <a:r>
              <a:rPr sz="3200" spc="-15" dirty="0">
                <a:latin typeface="Times New Roman"/>
                <a:cs typeface="Times New Roman"/>
              </a:rPr>
              <a:t>(</a:t>
            </a:r>
            <a:r>
              <a:rPr sz="3200" b="1" i="1" spc="-15" dirty="0">
                <a:latin typeface="Times New Roman"/>
                <a:cs typeface="Times New Roman"/>
              </a:rPr>
              <a:t>x</a:t>
            </a:r>
            <a:r>
              <a:rPr sz="3200" i="1" spc="-15" dirty="0">
                <a:latin typeface="Times New Roman"/>
                <a:cs typeface="Times New Roman"/>
              </a:rPr>
              <a:t>,y</a:t>
            </a:r>
            <a:r>
              <a:rPr sz="3200" spc="-15" dirty="0">
                <a:latin typeface="Times New Roman"/>
                <a:cs typeface="Times New Roman"/>
              </a:rPr>
              <a:t>) </a:t>
            </a:r>
            <a:r>
              <a:rPr sz="3200" spc="-15" dirty="0">
                <a:solidFill>
                  <a:srgbClr val="3333CC"/>
                </a:solidFill>
                <a:latin typeface="Arial"/>
                <a:cs typeface="Arial"/>
              </a:rPr>
              <a:t>just</a:t>
            </a:r>
            <a:r>
              <a:rPr sz="3200" spc="-70" dirty="0">
                <a:solidFill>
                  <a:srgbClr val="3333CC"/>
                </a:solidFill>
                <a:latin typeface="Arial"/>
                <a:cs typeface="Arial"/>
              </a:rPr>
              <a:t> </a:t>
            </a:r>
            <a:r>
              <a:rPr sz="3200" spc="-15" dirty="0">
                <a:solidFill>
                  <a:srgbClr val="3333CC"/>
                </a:solidFill>
                <a:latin typeface="Arial"/>
                <a:cs typeface="Arial"/>
              </a:rPr>
              <a:t>by  </a:t>
            </a:r>
            <a:r>
              <a:rPr sz="3200" spc="-25" dirty="0">
                <a:solidFill>
                  <a:srgbClr val="3333CC"/>
                </a:solidFill>
                <a:latin typeface="Arial"/>
                <a:cs typeface="Arial"/>
              </a:rPr>
              <a:t>transforming</a:t>
            </a:r>
            <a:r>
              <a:rPr sz="3200" spc="-45" dirty="0">
                <a:solidFill>
                  <a:srgbClr val="3333CC"/>
                </a:solidFill>
                <a:latin typeface="Arial"/>
                <a:cs typeface="Arial"/>
              </a:rPr>
              <a:t> </a:t>
            </a:r>
            <a:r>
              <a:rPr lang="en-US" sz="3200" spc="-25" dirty="0">
                <a:solidFill>
                  <a:srgbClr val="3333CC"/>
                </a:solidFill>
                <a:latin typeface="Arial"/>
                <a:cs typeface="Arial"/>
              </a:rPr>
              <a:t>the</a:t>
            </a:r>
            <a:r>
              <a:rPr lang="en-US" sz="3200" b="1" i="1" dirty="0">
                <a:cs typeface="Calibri"/>
              </a:rPr>
              <a:t> x </a:t>
            </a:r>
            <a:r>
              <a:rPr lang="en-US" sz="3200" spc="-25" dirty="0">
                <a:solidFill>
                  <a:srgbClr val="3333CC"/>
                </a:solidFill>
                <a:latin typeface="Arial"/>
                <a:cs typeface="Arial"/>
              </a:rPr>
              <a:t>inp</a:t>
            </a:r>
            <a:r>
              <a:rPr sz="3200" spc="-25" dirty="0">
                <a:solidFill>
                  <a:srgbClr val="3333CC"/>
                </a:solidFill>
                <a:latin typeface="Arial"/>
                <a:cs typeface="Arial"/>
              </a:rPr>
              <a:t>uts</a:t>
            </a:r>
            <a:endParaRPr sz="3200" dirty="0">
              <a:latin typeface="Arial"/>
              <a:cs typeface="Arial"/>
            </a:endParaRPr>
          </a:p>
          <a:p>
            <a:pPr marL="351155" marR="965200" indent="-339090">
              <a:lnSpc>
                <a:spcPts val="3790"/>
              </a:lnSpc>
              <a:spcBef>
                <a:spcPts val="725"/>
              </a:spcBef>
              <a:buChar char="•"/>
              <a:tabLst>
                <a:tab pos="351155" algn="l"/>
                <a:tab pos="351790" algn="l"/>
              </a:tabLst>
            </a:pPr>
            <a:r>
              <a:rPr sz="3200" spc="-20" dirty="0">
                <a:solidFill>
                  <a:srgbClr val="3333CC"/>
                </a:solidFill>
                <a:latin typeface="Arial"/>
                <a:cs typeface="Arial"/>
              </a:rPr>
              <a:t>Approach not </a:t>
            </a:r>
            <a:r>
              <a:rPr sz="3200" spc="-15" dirty="0">
                <a:solidFill>
                  <a:srgbClr val="3333CC"/>
                </a:solidFill>
                <a:latin typeface="Arial"/>
                <a:cs typeface="Arial"/>
              </a:rPr>
              <a:t>easily </a:t>
            </a:r>
            <a:r>
              <a:rPr sz="3200" spc="-20" dirty="0">
                <a:solidFill>
                  <a:srgbClr val="3333CC"/>
                </a:solidFill>
                <a:latin typeface="Arial"/>
                <a:cs typeface="Arial"/>
              </a:rPr>
              <a:t>generalized </a:t>
            </a:r>
            <a:r>
              <a:rPr sz="3200" spc="-10" dirty="0">
                <a:solidFill>
                  <a:srgbClr val="3333CC"/>
                </a:solidFill>
                <a:latin typeface="Arial"/>
                <a:cs typeface="Arial"/>
              </a:rPr>
              <a:t>to</a:t>
            </a:r>
            <a:r>
              <a:rPr sz="3200" spc="-160" dirty="0">
                <a:solidFill>
                  <a:srgbClr val="3333CC"/>
                </a:solidFill>
                <a:latin typeface="Arial"/>
                <a:cs typeface="Arial"/>
              </a:rPr>
              <a:t> </a:t>
            </a:r>
            <a:r>
              <a:rPr sz="3200" spc="-20" dirty="0">
                <a:solidFill>
                  <a:srgbClr val="3333CC"/>
                </a:solidFill>
                <a:latin typeface="Arial"/>
                <a:cs typeface="Arial"/>
              </a:rPr>
              <a:t>other  problems</a:t>
            </a:r>
            <a:endParaRPr sz="3200" dirty="0">
              <a:latin typeface="Arial"/>
              <a:cs typeface="Arial"/>
            </a:endParaRPr>
          </a:p>
          <a:p>
            <a:pPr marL="747395" lvl="1" indent="-282575">
              <a:lnSpc>
                <a:spcPct val="100000"/>
              </a:lnSpc>
              <a:spcBef>
                <a:spcPts val="550"/>
              </a:spcBef>
              <a:buChar char="–"/>
              <a:tabLst>
                <a:tab pos="747395" algn="l"/>
              </a:tabLst>
            </a:pPr>
            <a:r>
              <a:rPr sz="2800" spc="-15" dirty="0">
                <a:solidFill>
                  <a:srgbClr val="336600"/>
                </a:solidFill>
                <a:latin typeface="Arial"/>
                <a:cs typeface="Arial"/>
              </a:rPr>
              <a:t>For density estimation</a:t>
            </a:r>
            <a:r>
              <a:rPr sz="2800" spc="-50" dirty="0">
                <a:solidFill>
                  <a:srgbClr val="336600"/>
                </a:solidFill>
                <a:latin typeface="Arial"/>
                <a:cs typeface="Arial"/>
              </a:rPr>
              <a:t> </a:t>
            </a:r>
            <a:r>
              <a:rPr sz="2800" spc="-15" dirty="0">
                <a:solidFill>
                  <a:srgbClr val="336600"/>
                </a:solidFill>
                <a:latin typeface="Arial"/>
                <a:cs typeface="Arial"/>
              </a:rPr>
              <a:t>problem</a:t>
            </a:r>
            <a:endParaRPr sz="2800" dirty="0">
              <a:latin typeface="Arial"/>
              <a:cs typeface="Arial"/>
            </a:endParaRPr>
          </a:p>
          <a:p>
            <a:pPr marL="1142365" marR="481330" lvl="2" indent="-226060">
              <a:lnSpc>
                <a:spcPts val="2810"/>
              </a:lnSpc>
              <a:spcBef>
                <a:spcPts val="670"/>
              </a:spcBef>
              <a:buClr>
                <a:srgbClr val="660066"/>
              </a:buClr>
              <a:buFont typeface="Arial"/>
              <a:buChar char="•"/>
              <a:tabLst>
                <a:tab pos="1225550" algn="l"/>
                <a:tab pos="1226820" algn="l"/>
              </a:tabLst>
            </a:pPr>
            <a:r>
              <a:rPr dirty="0"/>
              <a:t>	</a:t>
            </a:r>
            <a:r>
              <a:rPr sz="2400" spc="-5" dirty="0">
                <a:solidFill>
                  <a:srgbClr val="660066"/>
                </a:solidFill>
                <a:latin typeface="Arial"/>
                <a:cs typeface="Arial"/>
              </a:rPr>
              <a:t>it is </a:t>
            </a:r>
            <a:r>
              <a:rPr sz="2400" spc="-10" dirty="0">
                <a:solidFill>
                  <a:srgbClr val="660066"/>
                </a:solidFill>
                <a:latin typeface="Arial"/>
                <a:cs typeface="Arial"/>
              </a:rPr>
              <a:t>not </a:t>
            </a:r>
            <a:r>
              <a:rPr sz="2400" spc="-15" dirty="0">
                <a:solidFill>
                  <a:srgbClr val="660066"/>
                </a:solidFill>
                <a:latin typeface="Arial"/>
                <a:cs typeface="Arial"/>
              </a:rPr>
              <a:t>possible generate </a:t>
            </a:r>
            <a:r>
              <a:rPr sz="2400" spc="-10" dirty="0">
                <a:solidFill>
                  <a:srgbClr val="660066"/>
                </a:solidFill>
                <a:latin typeface="Arial"/>
                <a:cs typeface="Arial"/>
              </a:rPr>
              <a:t>new </a:t>
            </a:r>
            <a:r>
              <a:rPr sz="2400" spc="-15" dirty="0">
                <a:solidFill>
                  <a:srgbClr val="660066"/>
                </a:solidFill>
                <a:latin typeface="Arial"/>
                <a:cs typeface="Arial"/>
              </a:rPr>
              <a:t>data without</a:t>
            </a:r>
            <a:r>
              <a:rPr lang="en-US" sz="2400" spc="-15" dirty="0">
                <a:solidFill>
                  <a:srgbClr val="660066"/>
                </a:solidFill>
                <a:latin typeface="Arial"/>
                <a:cs typeface="Arial"/>
              </a:rPr>
              <a:t> already</a:t>
            </a:r>
            <a:r>
              <a:rPr sz="2400" spc="-15" dirty="0">
                <a:solidFill>
                  <a:srgbClr val="660066"/>
                </a:solidFill>
                <a:latin typeface="Arial"/>
                <a:cs typeface="Arial"/>
              </a:rPr>
              <a:t> </a:t>
            </a:r>
            <a:r>
              <a:rPr sz="2400" spc="-10" dirty="0">
                <a:solidFill>
                  <a:srgbClr val="660066"/>
                </a:solidFill>
                <a:latin typeface="Arial"/>
                <a:cs typeface="Arial"/>
              </a:rPr>
              <a:t>solving </a:t>
            </a:r>
            <a:r>
              <a:rPr lang="en-US" sz="2400" spc="-10" dirty="0">
                <a:solidFill>
                  <a:srgbClr val="660066"/>
                </a:solidFill>
                <a:latin typeface="Arial"/>
                <a:cs typeface="Arial"/>
              </a:rPr>
              <a:t>the</a:t>
            </a:r>
            <a:r>
              <a:rPr sz="2400" spc="-10" dirty="0">
                <a:solidFill>
                  <a:srgbClr val="660066"/>
                </a:solidFill>
                <a:latin typeface="Arial"/>
                <a:cs typeface="Arial"/>
              </a:rPr>
              <a:t> </a:t>
            </a:r>
            <a:r>
              <a:rPr sz="2400" spc="-15" dirty="0">
                <a:solidFill>
                  <a:srgbClr val="660066"/>
                </a:solidFill>
                <a:latin typeface="Arial"/>
                <a:cs typeface="Arial"/>
              </a:rPr>
              <a:t>density</a:t>
            </a:r>
            <a:r>
              <a:rPr sz="2400" spc="-35" dirty="0">
                <a:solidFill>
                  <a:srgbClr val="660066"/>
                </a:solidFill>
                <a:latin typeface="Arial"/>
                <a:cs typeface="Arial"/>
              </a:rPr>
              <a:t> </a:t>
            </a:r>
            <a:r>
              <a:rPr sz="2400" spc="-15" dirty="0">
                <a:solidFill>
                  <a:srgbClr val="660066"/>
                </a:solidFill>
                <a:latin typeface="Arial"/>
                <a:cs typeface="Arial"/>
              </a:rPr>
              <a:t>estimation</a:t>
            </a:r>
            <a:r>
              <a:rPr lang="en-US" sz="2400" spc="-15" dirty="0">
                <a:solidFill>
                  <a:srgbClr val="660066"/>
                </a:solidFill>
                <a:latin typeface="Arial"/>
                <a:cs typeface="Arial"/>
              </a:rPr>
              <a:t> problem</a:t>
            </a:r>
            <a:endParaRPr sz="2400" dirty="0">
              <a:latin typeface="Arial"/>
              <a:cs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143652" y="963168"/>
            <a:ext cx="7771130" cy="695960"/>
          </a:xfrm>
          <a:prstGeom prst="rect">
            <a:avLst/>
          </a:prstGeom>
        </p:spPr>
        <p:txBody>
          <a:bodyPr vert="horz" wrap="square" lIns="0" tIns="12700" rIns="0" bIns="0" rtlCol="0">
            <a:spAutoFit/>
          </a:bodyPr>
          <a:lstStyle/>
          <a:p>
            <a:pPr marL="12700">
              <a:lnSpc>
                <a:spcPct val="100000"/>
              </a:lnSpc>
              <a:spcBef>
                <a:spcPts val="100"/>
              </a:spcBef>
            </a:pPr>
            <a:r>
              <a:rPr spc="-20" dirty="0"/>
              <a:t>Effective </a:t>
            </a:r>
            <a:r>
              <a:rPr spc="-15" dirty="0"/>
              <a:t>for </a:t>
            </a:r>
            <a:r>
              <a:rPr spc="-25" dirty="0"/>
              <a:t>Object</a:t>
            </a:r>
            <a:r>
              <a:rPr spc="-140" dirty="0"/>
              <a:t> </a:t>
            </a:r>
            <a:r>
              <a:rPr spc="-25" dirty="0"/>
              <a:t>Recognition</a:t>
            </a:r>
          </a:p>
        </p:txBody>
      </p:sp>
      <p:sp>
        <p:nvSpPr>
          <p:cNvPr id="4" name="object 4"/>
          <p:cNvSpPr txBox="1"/>
          <p:nvPr/>
        </p:nvSpPr>
        <p:spPr>
          <a:xfrm>
            <a:off x="1037844" y="2100072"/>
            <a:ext cx="8126730" cy="5117427"/>
          </a:xfrm>
          <a:prstGeom prst="rect">
            <a:avLst/>
          </a:prstGeom>
        </p:spPr>
        <p:txBody>
          <a:bodyPr vert="horz" wrap="square" lIns="0" tIns="33655" rIns="0" bIns="0" rtlCol="0">
            <a:spAutoFit/>
          </a:bodyPr>
          <a:lstStyle/>
          <a:p>
            <a:pPr marL="351790" marR="5080" indent="-339090">
              <a:lnSpc>
                <a:spcPts val="3790"/>
              </a:lnSpc>
              <a:spcBef>
                <a:spcPts val="265"/>
              </a:spcBef>
              <a:buChar char="•"/>
              <a:tabLst>
                <a:tab pos="351155" algn="l"/>
                <a:tab pos="351790" algn="l"/>
              </a:tabLst>
            </a:pPr>
            <a:r>
              <a:rPr sz="3200" spc="-20" dirty="0">
                <a:solidFill>
                  <a:srgbClr val="3333CC"/>
                </a:solidFill>
                <a:latin typeface="Arial"/>
                <a:cs typeface="Arial"/>
              </a:rPr>
              <a:t>Data </a:t>
            </a:r>
            <a:r>
              <a:rPr sz="3200" spc="-15" dirty="0">
                <a:solidFill>
                  <a:srgbClr val="3333CC"/>
                </a:solidFill>
                <a:latin typeface="Arial"/>
                <a:cs typeface="Arial"/>
              </a:rPr>
              <a:t>set </a:t>
            </a:r>
            <a:r>
              <a:rPr sz="3200" spc="-25" dirty="0">
                <a:solidFill>
                  <a:srgbClr val="3333CC"/>
                </a:solidFill>
                <a:latin typeface="Arial"/>
                <a:cs typeface="Arial"/>
              </a:rPr>
              <a:t>augmentation </a:t>
            </a:r>
            <a:r>
              <a:rPr sz="3200" spc="-15" dirty="0">
                <a:solidFill>
                  <a:srgbClr val="3333CC"/>
                </a:solidFill>
                <a:latin typeface="Arial"/>
                <a:cs typeface="Arial"/>
              </a:rPr>
              <a:t>very </a:t>
            </a:r>
            <a:r>
              <a:rPr sz="3200" spc="-20" dirty="0">
                <a:solidFill>
                  <a:srgbClr val="3333CC"/>
                </a:solidFill>
                <a:latin typeface="Arial"/>
                <a:cs typeface="Arial"/>
              </a:rPr>
              <a:t>effective </a:t>
            </a:r>
            <a:r>
              <a:rPr sz="3200" spc="-15" dirty="0">
                <a:solidFill>
                  <a:srgbClr val="3333CC"/>
                </a:solidFill>
                <a:latin typeface="Arial"/>
                <a:cs typeface="Arial"/>
              </a:rPr>
              <a:t>for </a:t>
            </a:r>
            <a:r>
              <a:rPr sz="3200" spc="-25" dirty="0">
                <a:solidFill>
                  <a:srgbClr val="3333CC"/>
                </a:solidFill>
                <a:latin typeface="Arial"/>
                <a:cs typeface="Arial"/>
              </a:rPr>
              <a:t>the  </a:t>
            </a:r>
            <a:r>
              <a:rPr sz="3200" spc="-20" dirty="0">
                <a:solidFill>
                  <a:srgbClr val="3333CC"/>
                </a:solidFill>
                <a:latin typeface="Arial"/>
                <a:cs typeface="Arial"/>
              </a:rPr>
              <a:t>classification problem </a:t>
            </a:r>
            <a:r>
              <a:rPr sz="3200" spc="-15" dirty="0">
                <a:solidFill>
                  <a:srgbClr val="3333CC"/>
                </a:solidFill>
                <a:latin typeface="Arial"/>
                <a:cs typeface="Arial"/>
              </a:rPr>
              <a:t>of </a:t>
            </a:r>
            <a:r>
              <a:rPr sz="3200" spc="-20" dirty="0">
                <a:solidFill>
                  <a:srgbClr val="3333CC"/>
                </a:solidFill>
                <a:latin typeface="Arial"/>
                <a:cs typeface="Arial"/>
              </a:rPr>
              <a:t>object</a:t>
            </a:r>
            <a:r>
              <a:rPr sz="3200" spc="-75" dirty="0">
                <a:solidFill>
                  <a:srgbClr val="3333CC"/>
                </a:solidFill>
                <a:latin typeface="Arial"/>
                <a:cs typeface="Arial"/>
              </a:rPr>
              <a:t> </a:t>
            </a:r>
            <a:r>
              <a:rPr sz="3200" spc="-20" dirty="0">
                <a:solidFill>
                  <a:srgbClr val="3333CC"/>
                </a:solidFill>
                <a:latin typeface="Arial"/>
                <a:cs typeface="Arial"/>
              </a:rPr>
              <a:t>recognition</a:t>
            </a:r>
            <a:endParaRPr sz="3200" dirty="0">
              <a:latin typeface="Arial"/>
              <a:cs typeface="Arial"/>
            </a:endParaRPr>
          </a:p>
          <a:p>
            <a:pPr marL="351790" marR="114935" indent="-339090">
              <a:lnSpc>
                <a:spcPts val="3820"/>
              </a:lnSpc>
              <a:spcBef>
                <a:spcPts val="680"/>
              </a:spcBef>
              <a:buChar char="•"/>
              <a:tabLst>
                <a:tab pos="351155" algn="l"/>
                <a:tab pos="351790" algn="l"/>
              </a:tabLst>
            </a:pPr>
            <a:r>
              <a:rPr sz="3200" spc="-25" dirty="0">
                <a:solidFill>
                  <a:srgbClr val="3333CC"/>
                </a:solidFill>
                <a:latin typeface="Arial"/>
                <a:cs typeface="Arial"/>
              </a:rPr>
              <a:t>Images </a:t>
            </a:r>
            <a:r>
              <a:rPr sz="3200" spc="-20" dirty="0">
                <a:solidFill>
                  <a:srgbClr val="3333CC"/>
                </a:solidFill>
                <a:latin typeface="Arial"/>
                <a:cs typeface="Arial"/>
              </a:rPr>
              <a:t>are </a:t>
            </a:r>
            <a:r>
              <a:rPr sz="3200" spc="-25" dirty="0">
                <a:solidFill>
                  <a:srgbClr val="3333CC"/>
                </a:solidFill>
                <a:latin typeface="Arial"/>
                <a:cs typeface="Arial"/>
              </a:rPr>
              <a:t>high</a:t>
            </a:r>
            <a:r>
              <a:rPr lang="en-US" sz="3200" spc="-25" dirty="0">
                <a:solidFill>
                  <a:srgbClr val="3333CC"/>
                </a:solidFill>
                <a:latin typeface="Arial"/>
                <a:cs typeface="Arial"/>
              </a:rPr>
              <a:t> </a:t>
            </a:r>
            <a:r>
              <a:rPr sz="3200" spc="-25" dirty="0">
                <a:solidFill>
                  <a:srgbClr val="3333CC"/>
                </a:solidFill>
                <a:latin typeface="Arial"/>
                <a:cs typeface="Arial"/>
              </a:rPr>
              <a:t>dimensional </a:t>
            </a:r>
            <a:r>
              <a:rPr sz="3200" spc="-20" dirty="0">
                <a:solidFill>
                  <a:srgbClr val="3333CC"/>
                </a:solidFill>
                <a:latin typeface="Arial"/>
                <a:cs typeface="Arial"/>
              </a:rPr>
              <a:t>and include </a:t>
            </a:r>
            <a:r>
              <a:rPr sz="3200" dirty="0">
                <a:solidFill>
                  <a:srgbClr val="3333CC"/>
                </a:solidFill>
                <a:latin typeface="Arial"/>
                <a:cs typeface="Arial"/>
              </a:rPr>
              <a:t>a  </a:t>
            </a:r>
            <a:r>
              <a:rPr sz="3200" spc="-20" dirty="0">
                <a:solidFill>
                  <a:srgbClr val="3333CC"/>
                </a:solidFill>
                <a:latin typeface="Arial"/>
                <a:cs typeface="Arial"/>
              </a:rPr>
              <a:t>variety </a:t>
            </a:r>
            <a:r>
              <a:rPr sz="3200" spc="-15" dirty="0">
                <a:solidFill>
                  <a:srgbClr val="3333CC"/>
                </a:solidFill>
                <a:latin typeface="Arial"/>
                <a:cs typeface="Arial"/>
              </a:rPr>
              <a:t>of </a:t>
            </a:r>
            <a:r>
              <a:rPr sz="3200" spc="-20" dirty="0">
                <a:solidFill>
                  <a:srgbClr val="3333CC"/>
                </a:solidFill>
                <a:latin typeface="Arial"/>
                <a:cs typeface="Arial"/>
              </a:rPr>
              <a:t>variations</a:t>
            </a:r>
            <a:r>
              <a:rPr lang="en-US" sz="3200" spc="-20" dirty="0">
                <a:solidFill>
                  <a:srgbClr val="3333CC"/>
                </a:solidFill>
                <a:latin typeface="Arial"/>
                <a:cs typeface="Arial"/>
              </a:rPr>
              <a:t> which </a:t>
            </a:r>
            <a:r>
              <a:rPr sz="3200" spc="-20" dirty="0">
                <a:solidFill>
                  <a:srgbClr val="3333CC"/>
                </a:solidFill>
                <a:latin typeface="Arial"/>
                <a:cs typeface="Arial"/>
              </a:rPr>
              <a:t>may </a:t>
            </a:r>
            <a:r>
              <a:rPr sz="3200" spc="-15" dirty="0">
                <a:solidFill>
                  <a:srgbClr val="3333CC"/>
                </a:solidFill>
                <a:latin typeface="Arial"/>
                <a:cs typeface="Arial"/>
              </a:rPr>
              <a:t>easily</a:t>
            </a:r>
            <a:r>
              <a:rPr lang="en-US" sz="3200" spc="-15" dirty="0">
                <a:solidFill>
                  <a:srgbClr val="3333CC"/>
                </a:solidFill>
                <a:latin typeface="Arial"/>
                <a:cs typeface="Arial"/>
              </a:rPr>
              <a:t> be</a:t>
            </a:r>
            <a:r>
              <a:rPr sz="3200" spc="-80" dirty="0">
                <a:solidFill>
                  <a:srgbClr val="3333CC"/>
                </a:solidFill>
                <a:latin typeface="Arial"/>
                <a:cs typeface="Arial"/>
              </a:rPr>
              <a:t> </a:t>
            </a:r>
            <a:r>
              <a:rPr sz="3200" spc="-20" dirty="0">
                <a:solidFill>
                  <a:srgbClr val="3333CC"/>
                </a:solidFill>
                <a:latin typeface="Arial"/>
                <a:cs typeface="Arial"/>
              </a:rPr>
              <a:t>simulated</a:t>
            </a:r>
            <a:endParaRPr sz="3200" dirty="0">
              <a:latin typeface="Arial"/>
              <a:cs typeface="Arial"/>
            </a:endParaRPr>
          </a:p>
          <a:p>
            <a:pPr marL="351790" marR="735330" indent="-339090">
              <a:lnSpc>
                <a:spcPts val="3820"/>
              </a:lnSpc>
              <a:spcBef>
                <a:spcPts val="660"/>
              </a:spcBef>
              <a:buChar char="•"/>
              <a:tabLst>
                <a:tab pos="351155" algn="l"/>
                <a:tab pos="351790" algn="l"/>
              </a:tabLst>
            </a:pPr>
            <a:r>
              <a:rPr sz="3200" spc="-20" dirty="0">
                <a:solidFill>
                  <a:srgbClr val="3333CC"/>
                </a:solidFill>
                <a:latin typeface="Arial"/>
                <a:cs typeface="Arial"/>
              </a:rPr>
              <a:t>Translating </a:t>
            </a:r>
            <a:r>
              <a:rPr sz="3200" spc="-15" dirty="0">
                <a:solidFill>
                  <a:srgbClr val="3333CC"/>
                </a:solidFill>
                <a:latin typeface="Arial"/>
                <a:cs typeface="Arial"/>
              </a:rPr>
              <a:t>the </a:t>
            </a:r>
            <a:r>
              <a:rPr sz="3200" spc="-20" dirty="0">
                <a:solidFill>
                  <a:srgbClr val="3333CC"/>
                </a:solidFill>
                <a:latin typeface="Arial"/>
                <a:cs typeface="Arial"/>
              </a:rPr>
              <a:t>images </a:t>
            </a:r>
            <a:r>
              <a:rPr sz="3200" dirty="0">
                <a:solidFill>
                  <a:srgbClr val="3333CC"/>
                </a:solidFill>
                <a:latin typeface="Arial"/>
                <a:cs typeface="Arial"/>
              </a:rPr>
              <a:t>a </a:t>
            </a:r>
            <a:r>
              <a:rPr sz="3200" spc="-15" dirty="0">
                <a:solidFill>
                  <a:srgbClr val="3333CC"/>
                </a:solidFill>
                <a:latin typeface="Arial"/>
                <a:cs typeface="Arial"/>
              </a:rPr>
              <a:t>few pixels</a:t>
            </a:r>
            <a:r>
              <a:rPr sz="3200" spc="-175" dirty="0">
                <a:solidFill>
                  <a:srgbClr val="3333CC"/>
                </a:solidFill>
                <a:latin typeface="Arial"/>
                <a:cs typeface="Arial"/>
              </a:rPr>
              <a:t> </a:t>
            </a:r>
            <a:r>
              <a:rPr sz="3200" spc="-15" dirty="0">
                <a:solidFill>
                  <a:srgbClr val="3333CC"/>
                </a:solidFill>
                <a:latin typeface="Arial"/>
                <a:cs typeface="Arial"/>
              </a:rPr>
              <a:t>can  </a:t>
            </a:r>
            <a:r>
              <a:rPr sz="3200" spc="-20" dirty="0">
                <a:solidFill>
                  <a:srgbClr val="3333CC"/>
                </a:solidFill>
                <a:latin typeface="Arial"/>
                <a:cs typeface="Arial"/>
              </a:rPr>
              <a:t>greatly improve</a:t>
            </a:r>
            <a:r>
              <a:rPr sz="3200" spc="-55" dirty="0">
                <a:solidFill>
                  <a:srgbClr val="3333CC"/>
                </a:solidFill>
                <a:latin typeface="Arial"/>
                <a:cs typeface="Arial"/>
              </a:rPr>
              <a:t> </a:t>
            </a:r>
            <a:r>
              <a:rPr sz="3200" spc="-25" dirty="0">
                <a:solidFill>
                  <a:srgbClr val="3333CC"/>
                </a:solidFill>
                <a:latin typeface="Arial"/>
                <a:cs typeface="Arial"/>
              </a:rPr>
              <a:t>performance</a:t>
            </a:r>
            <a:endParaRPr sz="3200" dirty="0">
              <a:latin typeface="Arial"/>
              <a:cs typeface="Arial"/>
            </a:endParaRPr>
          </a:p>
          <a:p>
            <a:pPr marL="746760" marR="846455" indent="-282575">
              <a:lnSpc>
                <a:spcPts val="3310"/>
              </a:lnSpc>
              <a:spcBef>
                <a:spcPts val="665"/>
              </a:spcBef>
            </a:pPr>
            <a:r>
              <a:rPr sz="2800" dirty="0">
                <a:solidFill>
                  <a:srgbClr val="336600"/>
                </a:solidFill>
                <a:latin typeface="Arial"/>
                <a:cs typeface="Arial"/>
              </a:rPr>
              <a:t>– </a:t>
            </a:r>
            <a:r>
              <a:rPr sz="2800" spc="-15" dirty="0">
                <a:solidFill>
                  <a:srgbClr val="336600"/>
                </a:solidFill>
                <a:latin typeface="Arial"/>
                <a:cs typeface="Arial"/>
              </a:rPr>
              <a:t>Even when designed </a:t>
            </a:r>
            <a:r>
              <a:rPr sz="2800" spc="-10" dirty="0">
                <a:solidFill>
                  <a:srgbClr val="336600"/>
                </a:solidFill>
                <a:latin typeface="Arial"/>
                <a:cs typeface="Arial"/>
              </a:rPr>
              <a:t>to be </a:t>
            </a:r>
            <a:r>
              <a:rPr sz="2800" spc="-15" dirty="0">
                <a:solidFill>
                  <a:srgbClr val="336600"/>
                </a:solidFill>
                <a:latin typeface="Arial"/>
                <a:cs typeface="Arial"/>
              </a:rPr>
              <a:t>invariant</a:t>
            </a:r>
            <a:r>
              <a:rPr sz="2800" spc="-220" dirty="0">
                <a:solidFill>
                  <a:srgbClr val="336600"/>
                </a:solidFill>
                <a:latin typeface="Arial"/>
                <a:cs typeface="Arial"/>
              </a:rPr>
              <a:t> </a:t>
            </a:r>
            <a:r>
              <a:rPr sz="2800" spc="-10" dirty="0">
                <a:solidFill>
                  <a:srgbClr val="336600"/>
                </a:solidFill>
                <a:latin typeface="Arial"/>
                <a:cs typeface="Arial"/>
              </a:rPr>
              <a:t>using  </a:t>
            </a:r>
            <a:r>
              <a:rPr sz="2800" spc="-15" dirty="0">
                <a:solidFill>
                  <a:srgbClr val="336600"/>
                </a:solidFill>
                <a:latin typeface="Arial"/>
                <a:cs typeface="Arial"/>
              </a:rPr>
              <a:t>convolution </a:t>
            </a:r>
            <a:r>
              <a:rPr sz="2800" spc="-10" dirty="0">
                <a:solidFill>
                  <a:srgbClr val="336600"/>
                </a:solidFill>
                <a:latin typeface="Arial"/>
                <a:cs typeface="Arial"/>
              </a:rPr>
              <a:t>and</a:t>
            </a:r>
            <a:r>
              <a:rPr sz="2800" spc="-50" dirty="0">
                <a:solidFill>
                  <a:srgbClr val="336600"/>
                </a:solidFill>
                <a:latin typeface="Arial"/>
                <a:cs typeface="Arial"/>
              </a:rPr>
              <a:t> </a:t>
            </a:r>
            <a:r>
              <a:rPr sz="2800" spc="-10" dirty="0">
                <a:solidFill>
                  <a:srgbClr val="336600"/>
                </a:solidFill>
                <a:latin typeface="Arial"/>
                <a:cs typeface="Arial"/>
              </a:rPr>
              <a:t>pooling</a:t>
            </a:r>
            <a:endParaRPr sz="2800" dirty="0">
              <a:latin typeface="Arial"/>
              <a:cs typeface="Arial"/>
            </a:endParaRPr>
          </a:p>
          <a:p>
            <a:pPr marL="351790" indent="-339090">
              <a:lnSpc>
                <a:spcPct val="100000"/>
              </a:lnSpc>
              <a:spcBef>
                <a:spcPts val="535"/>
              </a:spcBef>
              <a:buChar char="•"/>
              <a:tabLst>
                <a:tab pos="351155" algn="l"/>
                <a:tab pos="351790" algn="l"/>
              </a:tabLst>
            </a:pPr>
            <a:r>
              <a:rPr sz="3200" spc="-20" dirty="0">
                <a:solidFill>
                  <a:srgbClr val="3333CC"/>
                </a:solidFill>
                <a:latin typeface="Arial"/>
                <a:cs typeface="Arial"/>
              </a:rPr>
              <a:t>Rotating and </a:t>
            </a:r>
            <a:r>
              <a:rPr sz="3200" spc="-15" dirty="0">
                <a:solidFill>
                  <a:srgbClr val="3333CC"/>
                </a:solidFill>
                <a:latin typeface="Arial"/>
                <a:cs typeface="Arial"/>
              </a:rPr>
              <a:t>scaling are also</a:t>
            </a:r>
            <a:r>
              <a:rPr sz="3200" spc="-110" dirty="0">
                <a:solidFill>
                  <a:srgbClr val="3333CC"/>
                </a:solidFill>
                <a:latin typeface="Arial"/>
                <a:cs typeface="Arial"/>
              </a:rPr>
              <a:t> </a:t>
            </a:r>
            <a:r>
              <a:rPr sz="3200" spc="-20" dirty="0">
                <a:solidFill>
                  <a:srgbClr val="3333CC"/>
                </a:solidFill>
                <a:latin typeface="Arial"/>
                <a:cs typeface="Arial"/>
              </a:rPr>
              <a:t>effective</a:t>
            </a:r>
            <a:endParaRPr sz="3200" dirty="0">
              <a:latin typeface="Arial"/>
              <a:cs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11783" y="228600"/>
            <a:ext cx="9387603" cy="689932"/>
          </a:xfrm>
          <a:prstGeom prst="rect">
            <a:avLst/>
          </a:prstGeom>
        </p:spPr>
        <p:txBody>
          <a:bodyPr vert="horz" wrap="square" lIns="0" tIns="12700" rIns="0" bIns="0" rtlCol="0">
            <a:spAutoFit/>
          </a:bodyPr>
          <a:lstStyle/>
          <a:p>
            <a:pPr marL="12700">
              <a:lnSpc>
                <a:spcPct val="100000"/>
              </a:lnSpc>
              <a:spcBef>
                <a:spcPts val="100"/>
              </a:spcBef>
            </a:pPr>
            <a:r>
              <a:rPr spc="-25" dirty="0"/>
              <a:t>Main </a:t>
            </a:r>
            <a:r>
              <a:rPr lang="en-US" spc="-20" dirty="0"/>
              <a:t>D</a:t>
            </a:r>
            <a:r>
              <a:rPr spc="-20" dirty="0"/>
              <a:t>ata </a:t>
            </a:r>
            <a:r>
              <a:rPr lang="en-US" spc="-25" dirty="0"/>
              <a:t>A</a:t>
            </a:r>
            <a:r>
              <a:rPr spc="-25" dirty="0"/>
              <a:t>ugmentation</a:t>
            </a:r>
            <a:r>
              <a:rPr spc="-80" dirty="0"/>
              <a:t> </a:t>
            </a:r>
            <a:r>
              <a:rPr lang="en-US" spc="-25" dirty="0"/>
              <a:t>M</a:t>
            </a:r>
            <a:r>
              <a:rPr spc="-25" dirty="0"/>
              <a:t>ethods</a:t>
            </a:r>
          </a:p>
        </p:txBody>
      </p:sp>
      <p:sp>
        <p:nvSpPr>
          <p:cNvPr id="5" name="object 5"/>
          <p:cNvSpPr/>
          <p:nvPr/>
        </p:nvSpPr>
        <p:spPr>
          <a:xfrm>
            <a:off x="1384300" y="1219200"/>
            <a:ext cx="7162800" cy="5638800"/>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1689100" y="7162800"/>
            <a:ext cx="5632450" cy="177800"/>
          </a:xfrm>
          <a:prstGeom prst="rect">
            <a:avLst/>
          </a:prstGeom>
        </p:spPr>
        <p:txBody>
          <a:bodyPr vert="horz" wrap="square" lIns="0" tIns="12700" rIns="0" bIns="0" rtlCol="0">
            <a:spAutoFit/>
          </a:bodyPr>
          <a:lstStyle/>
          <a:p>
            <a:pPr marL="12700">
              <a:lnSpc>
                <a:spcPct val="100000"/>
              </a:lnSpc>
              <a:spcBef>
                <a:spcPts val="100"/>
              </a:spcBef>
            </a:pPr>
            <a:r>
              <a:rPr sz="1000" spc="15" dirty="0">
                <a:latin typeface="Arial"/>
                <a:cs typeface="Arial"/>
              </a:rPr>
              <a:t>Source:</a:t>
            </a:r>
            <a:r>
              <a:rPr sz="1000" spc="-5" dirty="0">
                <a:latin typeface="Arial"/>
                <a:cs typeface="Arial"/>
              </a:rPr>
              <a:t> </a:t>
            </a:r>
            <a:r>
              <a:rPr sz="1000" spc="15" dirty="0">
                <a:latin typeface="Arial"/>
                <a:cs typeface="Arial"/>
              </a:rPr>
              <a:t>https://stanford.edu/~shervine/teaching/cs-230/cheatsheet-deep-learning-tips-and-tricks</a:t>
            </a:r>
            <a:endParaRPr sz="1000" dirty="0">
              <a:latin typeface="Arial"/>
              <a:cs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763579" y="1830856"/>
            <a:ext cx="4998438" cy="125588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807535" y="3982356"/>
            <a:ext cx="4910524" cy="123077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856329" y="6030476"/>
            <a:ext cx="4885408" cy="1218212"/>
          </a:xfrm>
          <a:prstGeom prst="rect">
            <a:avLst/>
          </a:prstGeom>
          <a:blipFill>
            <a:blip r:embed="rId4"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1345379" y="485873"/>
            <a:ext cx="7371080" cy="1299845"/>
          </a:xfrm>
          <a:prstGeom prst="rect">
            <a:avLst/>
          </a:prstGeom>
        </p:spPr>
        <p:txBody>
          <a:bodyPr vert="horz" wrap="square" lIns="0" tIns="245745" rIns="0" bIns="0" rtlCol="0">
            <a:spAutoFit/>
          </a:bodyPr>
          <a:lstStyle/>
          <a:p>
            <a:pPr marL="12700">
              <a:lnSpc>
                <a:spcPct val="100000"/>
              </a:lnSpc>
              <a:spcBef>
                <a:spcPts val="1935"/>
              </a:spcBef>
            </a:pPr>
            <a:r>
              <a:rPr spc="-25" dirty="0"/>
              <a:t>Fashion </a:t>
            </a:r>
            <a:r>
              <a:rPr spc="-30" dirty="0"/>
              <a:t>MNIST </a:t>
            </a:r>
            <a:r>
              <a:rPr spc="-25" dirty="0"/>
              <a:t>Noisy</a:t>
            </a:r>
            <a:r>
              <a:rPr spc="-105" dirty="0"/>
              <a:t> </a:t>
            </a:r>
            <a:r>
              <a:rPr spc="-25" dirty="0"/>
              <a:t>Images</a:t>
            </a:r>
          </a:p>
          <a:p>
            <a:pPr marL="442595">
              <a:lnSpc>
                <a:spcPct val="100000"/>
              </a:lnSpc>
              <a:spcBef>
                <a:spcPts val="755"/>
              </a:spcBef>
            </a:pPr>
            <a:r>
              <a:rPr sz="1800" b="1" spc="-15" dirty="0">
                <a:solidFill>
                  <a:srgbClr val="000000"/>
                </a:solidFill>
                <a:latin typeface="Arial"/>
                <a:cs typeface="Arial"/>
              </a:rPr>
              <a:t>Gaussian</a:t>
            </a:r>
            <a:r>
              <a:rPr sz="1800" b="1" spc="-25" dirty="0">
                <a:solidFill>
                  <a:srgbClr val="000000"/>
                </a:solidFill>
                <a:latin typeface="Arial"/>
                <a:cs typeface="Arial"/>
              </a:rPr>
              <a:t> </a:t>
            </a:r>
            <a:r>
              <a:rPr sz="1800" b="1" spc="-10" dirty="0">
                <a:solidFill>
                  <a:srgbClr val="000000"/>
                </a:solidFill>
                <a:latin typeface="Arial"/>
                <a:cs typeface="Arial"/>
              </a:rPr>
              <a:t>Noise</a:t>
            </a:r>
            <a:endParaRPr sz="1800">
              <a:latin typeface="Arial"/>
              <a:cs typeface="Arial"/>
            </a:endParaRPr>
          </a:p>
        </p:txBody>
      </p:sp>
      <p:sp>
        <p:nvSpPr>
          <p:cNvPr id="8" name="object 8"/>
          <p:cNvSpPr txBox="1"/>
          <p:nvPr/>
        </p:nvSpPr>
        <p:spPr>
          <a:xfrm>
            <a:off x="1811347" y="5673344"/>
            <a:ext cx="1558925" cy="299720"/>
          </a:xfrm>
          <a:prstGeom prst="rect">
            <a:avLst/>
          </a:prstGeom>
        </p:spPr>
        <p:txBody>
          <a:bodyPr vert="horz" wrap="square" lIns="0" tIns="12700" rIns="0" bIns="0" rtlCol="0">
            <a:spAutoFit/>
          </a:bodyPr>
          <a:lstStyle/>
          <a:p>
            <a:pPr marL="12700">
              <a:lnSpc>
                <a:spcPct val="100000"/>
              </a:lnSpc>
              <a:spcBef>
                <a:spcPts val="100"/>
              </a:spcBef>
            </a:pPr>
            <a:r>
              <a:rPr sz="1800" b="1" spc="-15" dirty="0">
                <a:latin typeface="Arial"/>
                <a:cs typeface="Arial"/>
              </a:rPr>
              <a:t>Speckle</a:t>
            </a:r>
            <a:r>
              <a:rPr sz="1800" b="1" spc="-70" dirty="0">
                <a:latin typeface="Arial"/>
                <a:cs typeface="Arial"/>
              </a:rPr>
              <a:t> </a:t>
            </a:r>
            <a:r>
              <a:rPr sz="1800" b="1" spc="-15" dirty="0">
                <a:latin typeface="Arial"/>
                <a:cs typeface="Arial"/>
              </a:rPr>
              <a:t>Noise</a:t>
            </a:r>
            <a:endParaRPr sz="1800">
              <a:latin typeface="Arial"/>
              <a:cs typeface="Arial"/>
            </a:endParaRPr>
          </a:p>
        </p:txBody>
      </p:sp>
      <p:sp>
        <p:nvSpPr>
          <p:cNvPr id="9" name="object 9"/>
          <p:cNvSpPr txBox="1"/>
          <p:nvPr/>
        </p:nvSpPr>
        <p:spPr>
          <a:xfrm>
            <a:off x="1827715" y="3113023"/>
            <a:ext cx="7631430" cy="1735455"/>
          </a:xfrm>
          <a:prstGeom prst="rect">
            <a:avLst/>
          </a:prstGeom>
        </p:spPr>
        <p:txBody>
          <a:bodyPr vert="horz" wrap="square" lIns="0" tIns="12700" rIns="0" bIns="0" rtlCol="0">
            <a:spAutoFit/>
          </a:bodyPr>
          <a:lstStyle/>
          <a:p>
            <a:pPr marL="46990">
              <a:lnSpc>
                <a:spcPct val="100000"/>
              </a:lnSpc>
              <a:spcBef>
                <a:spcPts val="100"/>
              </a:spcBef>
            </a:pPr>
            <a:r>
              <a:rPr sz="1800" spc="-10" dirty="0">
                <a:latin typeface="Arial"/>
                <a:cs typeface="Arial"/>
              </a:rPr>
              <a:t>Noise on the objects only and not </a:t>
            </a:r>
            <a:r>
              <a:rPr sz="1800" spc="-5" dirty="0">
                <a:latin typeface="Arial"/>
                <a:cs typeface="Arial"/>
              </a:rPr>
              <a:t>in </a:t>
            </a:r>
            <a:r>
              <a:rPr sz="1800" spc="-10" dirty="0">
                <a:latin typeface="Arial"/>
                <a:cs typeface="Arial"/>
              </a:rPr>
              <a:t>the</a:t>
            </a:r>
            <a:r>
              <a:rPr sz="1800" spc="-105" dirty="0">
                <a:latin typeface="Arial"/>
                <a:cs typeface="Arial"/>
              </a:rPr>
              <a:t> </a:t>
            </a:r>
            <a:r>
              <a:rPr sz="1800" spc="-15" dirty="0">
                <a:latin typeface="Arial"/>
                <a:cs typeface="Arial"/>
              </a:rPr>
              <a:t>background.</a:t>
            </a:r>
            <a:endParaRPr sz="1800">
              <a:latin typeface="Arial"/>
              <a:cs typeface="Arial"/>
            </a:endParaRPr>
          </a:p>
          <a:p>
            <a:pPr marL="12700">
              <a:lnSpc>
                <a:spcPct val="100000"/>
              </a:lnSpc>
              <a:spcBef>
                <a:spcPts val="1630"/>
              </a:spcBef>
            </a:pPr>
            <a:r>
              <a:rPr sz="1800" b="1" spc="-10" dirty="0">
                <a:latin typeface="Arial"/>
                <a:cs typeface="Arial"/>
              </a:rPr>
              <a:t>Salt and </a:t>
            </a:r>
            <a:r>
              <a:rPr sz="1800" b="1" spc="-15" dirty="0">
                <a:latin typeface="Arial"/>
                <a:cs typeface="Arial"/>
              </a:rPr>
              <a:t>Pepper</a:t>
            </a:r>
            <a:r>
              <a:rPr sz="1800" b="1" spc="-40" dirty="0">
                <a:latin typeface="Arial"/>
                <a:cs typeface="Arial"/>
              </a:rPr>
              <a:t> </a:t>
            </a:r>
            <a:r>
              <a:rPr sz="1800" b="1" spc="-15" dirty="0">
                <a:latin typeface="Arial"/>
                <a:cs typeface="Arial"/>
              </a:rPr>
              <a:t>Noise</a:t>
            </a:r>
            <a:endParaRPr sz="1800">
              <a:latin typeface="Arial"/>
              <a:cs typeface="Arial"/>
            </a:endParaRPr>
          </a:p>
          <a:p>
            <a:pPr marL="5004435" marR="5080">
              <a:lnSpc>
                <a:spcPct val="99400"/>
              </a:lnSpc>
              <a:spcBef>
                <a:spcPts val="1070"/>
              </a:spcBef>
            </a:pPr>
            <a:r>
              <a:rPr sz="1800" spc="-10" dirty="0">
                <a:latin typeface="Arial"/>
                <a:cs typeface="Arial"/>
              </a:rPr>
              <a:t>Mixture of black and</a:t>
            </a:r>
            <a:r>
              <a:rPr sz="1800" spc="-125" dirty="0">
                <a:latin typeface="Arial"/>
                <a:cs typeface="Arial"/>
              </a:rPr>
              <a:t> </a:t>
            </a:r>
            <a:r>
              <a:rPr sz="1800" spc="-10" dirty="0">
                <a:latin typeface="Arial"/>
                <a:cs typeface="Arial"/>
              </a:rPr>
              <a:t>white  noise on </a:t>
            </a:r>
            <a:r>
              <a:rPr sz="1800" spc="-15" dirty="0">
                <a:latin typeface="Arial"/>
                <a:cs typeface="Arial"/>
              </a:rPr>
              <a:t>objects </a:t>
            </a:r>
            <a:r>
              <a:rPr sz="1800" spc="-10" dirty="0">
                <a:latin typeface="Arial"/>
                <a:cs typeface="Arial"/>
              </a:rPr>
              <a:t>as well  as</a:t>
            </a:r>
            <a:r>
              <a:rPr sz="1800" spc="465" dirty="0">
                <a:latin typeface="Arial"/>
                <a:cs typeface="Arial"/>
              </a:rPr>
              <a:t> </a:t>
            </a:r>
            <a:r>
              <a:rPr sz="1800" spc="-15" dirty="0">
                <a:latin typeface="Arial"/>
                <a:cs typeface="Arial"/>
              </a:rPr>
              <a:t>background.</a:t>
            </a:r>
            <a:endParaRPr sz="1800">
              <a:latin typeface="Arial"/>
              <a:cs typeface="Arial"/>
            </a:endParaRPr>
          </a:p>
        </p:txBody>
      </p:sp>
      <p:sp>
        <p:nvSpPr>
          <p:cNvPr id="10" name="object 10"/>
          <p:cNvSpPr txBox="1"/>
          <p:nvPr/>
        </p:nvSpPr>
        <p:spPr>
          <a:xfrm>
            <a:off x="6906448" y="5027167"/>
            <a:ext cx="2214880" cy="1735455"/>
          </a:xfrm>
          <a:prstGeom prst="rect">
            <a:avLst/>
          </a:prstGeom>
        </p:spPr>
        <p:txBody>
          <a:bodyPr vert="horz" wrap="square" lIns="0" tIns="23495" rIns="0" bIns="0" rtlCol="0">
            <a:spAutoFit/>
          </a:bodyPr>
          <a:lstStyle/>
          <a:p>
            <a:pPr marL="12700" marR="781685">
              <a:lnSpc>
                <a:spcPts val="1390"/>
              </a:lnSpc>
              <a:spcBef>
                <a:spcPts val="185"/>
              </a:spcBef>
            </a:pPr>
            <a:r>
              <a:rPr sz="1200" u="sng" spc="-15" dirty="0">
                <a:solidFill>
                  <a:srgbClr val="009999"/>
                </a:solidFill>
                <a:uFill>
                  <a:solidFill>
                    <a:srgbClr val="009999"/>
                  </a:solidFill>
                </a:uFill>
                <a:latin typeface="Arial"/>
                <a:cs typeface="Arial"/>
              </a:rPr>
              <a:t>h</a:t>
            </a:r>
            <a:r>
              <a:rPr sz="1200" u="sng" spc="-5" dirty="0">
                <a:solidFill>
                  <a:srgbClr val="009999"/>
                </a:solidFill>
                <a:uFill>
                  <a:solidFill>
                    <a:srgbClr val="009999"/>
                  </a:solidFill>
                </a:uFill>
                <a:latin typeface="Arial"/>
                <a:cs typeface="Arial"/>
              </a:rPr>
              <a:t>t</a:t>
            </a:r>
            <a:r>
              <a:rPr sz="1200" u="sng" dirty="0">
                <a:solidFill>
                  <a:srgbClr val="009999"/>
                </a:solidFill>
                <a:uFill>
                  <a:solidFill>
                    <a:srgbClr val="009999"/>
                  </a:solidFill>
                </a:uFill>
                <a:latin typeface="Arial"/>
                <a:cs typeface="Arial"/>
              </a:rPr>
              <a:t>t</a:t>
            </a:r>
            <a:r>
              <a:rPr sz="1200" u="sng" spc="-15" dirty="0">
                <a:solidFill>
                  <a:srgbClr val="009999"/>
                </a:solidFill>
                <a:uFill>
                  <a:solidFill>
                    <a:srgbClr val="009999"/>
                  </a:solidFill>
                </a:uFill>
                <a:latin typeface="Arial"/>
                <a:cs typeface="Arial"/>
              </a:rPr>
              <a:t>p</a:t>
            </a:r>
            <a:r>
              <a:rPr sz="1200" u="sng" spc="-10" dirty="0">
                <a:solidFill>
                  <a:srgbClr val="009999"/>
                </a:solidFill>
                <a:uFill>
                  <a:solidFill>
                    <a:srgbClr val="009999"/>
                  </a:solidFill>
                </a:uFill>
                <a:latin typeface="Arial"/>
                <a:cs typeface="Arial"/>
              </a:rPr>
              <a:t>s</a:t>
            </a:r>
            <a:r>
              <a:rPr sz="1200" u="sng" dirty="0">
                <a:solidFill>
                  <a:srgbClr val="009999"/>
                </a:solidFill>
                <a:uFill>
                  <a:solidFill>
                    <a:srgbClr val="009999"/>
                  </a:solidFill>
                </a:uFill>
                <a:latin typeface="Arial"/>
                <a:cs typeface="Arial"/>
              </a:rPr>
              <a:t>://</a:t>
            </a:r>
            <a:r>
              <a:rPr sz="1200" u="sng" spc="-15" dirty="0">
                <a:solidFill>
                  <a:srgbClr val="009999"/>
                </a:solidFill>
                <a:uFill>
                  <a:solidFill>
                    <a:srgbClr val="009999"/>
                  </a:solidFill>
                </a:uFill>
                <a:latin typeface="Arial"/>
                <a:cs typeface="Arial"/>
              </a:rPr>
              <a:t>debugge</a:t>
            </a:r>
            <a:r>
              <a:rPr sz="1200" u="sng" spc="-5" dirty="0">
                <a:solidFill>
                  <a:srgbClr val="009999"/>
                </a:solidFill>
                <a:uFill>
                  <a:solidFill>
                    <a:srgbClr val="009999"/>
                  </a:solidFill>
                </a:uFill>
                <a:latin typeface="Arial"/>
                <a:cs typeface="Arial"/>
              </a:rPr>
              <a:t>r</a:t>
            </a:r>
            <a:r>
              <a:rPr sz="1200" u="sng" spc="-10" dirty="0">
                <a:solidFill>
                  <a:srgbClr val="009999"/>
                </a:solidFill>
                <a:uFill>
                  <a:solidFill>
                    <a:srgbClr val="009999"/>
                  </a:solidFill>
                </a:uFill>
                <a:latin typeface="Arial"/>
                <a:cs typeface="Arial"/>
              </a:rPr>
              <a:t>c</a:t>
            </a:r>
            <a:r>
              <a:rPr sz="1200" u="sng" spc="-15" dirty="0">
                <a:solidFill>
                  <a:srgbClr val="009999"/>
                </a:solidFill>
                <a:uFill>
                  <a:solidFill>
                    <a:srgbClr val="009999"/>
                  </a:solidFill>
                </a:uFill>
                <a:latin typeface="Arial"/>
                <a:cs typeface="Arial"/>
              </a:rPr>
              <a:t>a</a:t>
            </a:r>
            <a:r>
              <a:rPr sz="1200" u="sng" spc="-5" dirty="0">
                <a:solidFill>
                  <a:srgbClr val="009999"/>
                </a:solidFill>
                <a:uFill>
                  <a:solidFill>
                    <a:srgbClr val="009999"/>
                  </a:solidFill>
                </a:uFill>
                <a:latin typeface="Arial"/>
                <a:cs typeface="Arial"/>
              </a:rPr>
              <a:t>f</a:t>
            </a:r>
            <a:r>
              <a:rPr sz="1200" u="sng" spc="-15" dirty="0">
                <a:solidFill>
                  <a:srgbClr val="009999"/>
                </a:solidFill>
                <a:uFill>
                  <a:solidFill>
                    <a:srgbClr val="009999"/>
                  </a:solidFill>
                </a:uFill>
                <a:latin typeface="Arial"/>
                <a:cs typeface="Arial"/>
              </a:rPr>
              <a:t>e</a:t>
            </a:r>
            <a:r>
              <a:rPr sz="1200" dirty="0">
                <a:latin typeface="Arial"/>
                <a:cs typeface="Arial"/>
              </a:rPr>
              <a:t>.  </a:t>
            </a:r>
            <a:r>
              <a:rPr sz="1200" spc="-15" dirty="0">
                <a:latin typeface="Arial"/>
                <a:cs typeface="Arial"/>
              </a:rPr>
              <a:t>com/adding-noise-to</a:t>
            </a:r>
            <a:endParaRPr sz="1200">
              <a:latin typeface="Arial"/>
              <a:cs typeface="Arial"/>
            </a:endParaRPr>
          </a:p>
          <a:p>
            <a:pPr marL="12700" marR="951230">
              <a:lnSpc>
                <a:spcPts val="1390"/>
              </a:lnSpc>
              <a:spcBef>
                <a:spcPts val="30"/>
              </a:spcBef>
            </a:pPr>
            <a:r>
              <a:rPr sz="1200" spc="-15" dirty="0">
                <a:latin typeface="Arial"/>
                <a:cs typeface="Arial"/>
              </a:rPr>
              <a:t>-image-data-for-de  ep-learning-data-  augmentation/?fbc</a:t>
            </a:r>
            <a:endParaRPr sz="1200">
              <a:latin typeface="Arial"/>
              <a:cs typeface="Arial"/>
            </a:endParaRPr>
          </a:p>
          <a:p>
            <a:pPr marL="12700">
              <a:lnSpc>
                <a:spcPts val="1415"/>
              </a:lnSpc>
              <a:spcBef>
                <a:spcPts val="40"/>
              </a:spcBef>
            </a:pPr>
            <a:r>
              <a:rPr sz="1200" spc="-15" dirty="0">
                <a:latin typeface="Arial"/>
                <a:cs typeface="Arial"/>
              </a:rPr>
              <a:t>lid=IwAR2KWCN5HEx</a:t>
            </a:r>
            <a:endParaRPr sz="1200">
              <a:latin typeface="Arial"/>
              <a:cs typeface="Arial"/>
            </a:endParaRPr>
          </a:p>
          <a:p>
            <a:pPr marL="12700" marR="681990">
              <a:lnSpc>
                <a:spcPts val="1420"/>
              </a:lnSpc>
              <a:spcBef>
                <a:spcPts val="40"/>
              </a:spcBef>
            </a:pPr>
            <a:r>
              <a:rPr sz="1200" spc="-15" dirty="0">
                <a:latin typeface="Arial"/>
                <a:cs typeface="Arial"/>
              </a:rPr>
              <a:t>b8EmpW  5Z6vsM_7y6n8le6-rcH</a:t>
            </a:r>
            <a:endParaRPr sz="1200">
              <a:latin typeface="Arial"/>
              <a:cs typeface="Arial"/>
            </a:endParaRPr>
          </a:p>
          <a:p>
            <a:pPr marL="12700">
              <a:lnSpc>
                <a:spcPts val="2065"/>
              </a:lnSpc>
            </a:pPr>
            <a:r>
              <a:rPr sz="1200" spc="-15" dirty="0">
                <a:latin typeface="Arial"/>
                <a:cs typeface="Arial"/>
              </a:rPr>
              <a:t>vEwia6pze3DLM9hZEK</a:t>
            </a:r>
            <a:r>
              <a:rPr sz="1800" spc="-15" dirty="0">
                <a:latin typeface="Arial"/>
                <a:cs typeface="Arial"/>
              </a:rPr>
              <a:t>U1arc</a:t>
            </a:r>
            <a:endParaRPr sz="1800">
              <a:latin typeface="Arial"/>
              <a:cs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327326" y="963168"/>
            <a:ext cx="7408545" cy="695960"/>
          </a:xfrm>
          <a:prstGeom prst="rect">
            <a:avLst/>
          </a:prstGeom>
        </p:spPr>
        <p:txBody>
          <a:bodyPr vert="horz" wrap="square" lIns="0" tIns="12700" rIns="0" bIns="0" rtlCol="0">
            <a:spAutoFit/>
          </a:bodyPr>
          <a:lstStyle/>
          <a:p>
            <a:pPr marL="12700">
              <a:lnSpc>
                <a:spcPct val="100000"/>
              </a:lnSpc>
              <a:spcBef>
                <a:spcPts val="100"/>
              </a:spcBef>
            </a:pPr>
            <a:r>
              <a:rPr spc="-20" dirty="0"/>
              <a:t>Caution </a:t>
            </a:r>
            <a:r>
              <a:rPr spc="-10" dirty="0"/>
              <a:t>in </a:t>
            </a:r>
            <a:r>
              <a:rPr spc="-20" dirty="0"/>
              <a:t>Data</a:t>
            </a:r>
            <a:r>
              <a:rPr spc="-130" dirty="0"/>
              <a:t> </a:t>
            </a:r>
            <a:r>
              <a:rPr spc="-25" dirty="0"/>
              <a:t>Augmentation</a:t>
            </a:r>
          </a:p>
        </p:txBody>
      </p:sp>
      <p:sp>
        <p:nvSpPr>
          <p:cNvPr id="4" name="object 4"/>
          <p:cNvSpPr txBox="1"/>
          <p:nvPr/>
        </p:nvSpPr>
        <p:spPr>
          <a:xfrm>
            <a:off x="585723" y="2100072"/>
            <a:ext cx="8773795" cy="3992879"/>
          </a:xfrm>
          <a:prstGeom prst="rect">
            <a:avLst/>
          </a:prstGeom>
        </p:spPr>
        <p:txBody>
          <a:bodyPr vert="horz" wrap="square" lIns="0" tIns="33655" rIns="0" bIns="0" rtlCol="0">
            <a:spAutoFit/>
          </a:bodyPr>
          <a:lstStyle/>
          <a:p>
            <a:pPr marL="351155" marR="5080" indent="-339090">
              <a:lnSpc>
                <a:spcPts val="3790"/>
              </a:lnSpc>
              <a:spcBef>
                <a:spcPts val="265"/>
              </a:spcBef>
              <a:buChar char="•"/>
              <a:tabLst>
                <a:tab pos="351155" algn="l"/>
                <a:tab pos="351790" algn="l"/>
              </a:tabLst>
            </a:pPr>
            <a:r>
              <a:rPr lang="en-US" sz="3200" spc="-20" dirty="0">
                <a:solidFill>
                  <a:srgbClr val="3333CC"/>
                </a:solidFill>
                <a:latin typeface="Arial"/>
                <a:cs typeface="Arial"/>
              </a:rPr>
              <a:t>Do not</a:t>
            </a:r>
            <a:r>
              <a:rPr sz="3200" spc="-20" dirty="0">
                <a:solidFill>
                  <a:srgbClr val="3333CC"/>
                </a:solidFill>
                <a:latin typeface="Arial"/>
                <a:cs typeface="Arial"/>
              </a:rPr>
              <a:t> apply </a:t>
            </a:r>
            <a:r>
              <a:rPr lang="en-US" sz="3200" spc="-20" dirty="0">
                <a:solidFill>
                  <a:srgbClr val="3333CC"/>
                </a:solidFill>
                <a:latin typeface="Arial"/>
                <a:cs typeface="Arial"/>
              </a:rPr>
              <a:t>a </a:t>
            </a:r>
            <a:r>
              <a:rPr sz="3200" spc="-20" dirty="0">
                <a:solidFill>
                  <a:srgbClr val="3333CC"/>
                </a:solidFill>
                <a:latin typeface="Arial"/>
                <a:cs typeface="Arial"/>
              </a:rPr>
              <a:t>transformation that would change</a:t>
            </a:r>
            <a:r>
              <a:rPr sz="3200" spc="-90" dirty="0">
                <a:solidFill>
                  <a:srgbClr val="3333CC"/>
                </a:solidFill>
                <a:latin typeface="Arial"/>
                <a:cs typeface="Arial"/>
              </a:rPr>
              <a:t> </a:t>
            </a:r>
            <a:r>
              <a:rPr sz="3200" spc="-25" dirty="0">
                <a:solidFill>
                  <a:srgbClr val="3333CC"/>
                </a:solidFill>
                <a:latin typeface="Arial"/>
                <a:cs typeface="Arial"/>
              </a:rPr>
              <a:t>the  </a:t>
            </a:r>
            <a:r>
              <a:rPr sz="3200" spc="-20" dirty="0">
                <a:solidFill>
                  <a:srgbClr val="3333CC"/>
                </a:solidFill>
                <a:latin typeface="Arial"/>
                <a:cs typeface="Arial"/>
              </a:rPr>
              <a:t>class</a:t>
            </a:r>
            <a:endParaRPr sz="3200" dirty="0">
              <a:latin typeface="Arial"/>
              <a:cs typeface="Arial"/>
            </a:endParaRPr>
          </a:p>
          <a:p>
            <a:pPr marL="351790" indent="-339090">
              <a:lnSpc>
                <a:spcPct val="100000"/>
              </a:lnSpc>
              <a:spcBef>
                <a:spcPts val="439"/>
              </a:spcBef>
              <a:buChar char="•"/>
              <a:tabLst>
                <a:tab pos="351155" algn="l"/>
                <a:tab pos="351790" algn="l"/>
              </a:tabLst>
            </a:pPr>
            <a:r>
              <a:rPr sz="3200" spc="-20" dirty="0">
                <a:solidFill>
                  <a:srgbClr val="3333CC"/>
                </a:solidFill>
                <a:latin typeface="Arial"/>
                <a:cs typeface="Arial"/>
              </a:rPr>
              <a:t>OCR example: </a:t>
            </a:r>
            <a:r>
              <a:rPr sz="3200" spc="-10" dirty="0">
                <a:latin typeface="Calibri"/>
                <a:cs typeface="Calibri"/>
              </a:rPr>
              <a:t>‘b’ </a:t>
            </a:r>
            <a:r>
              <a:rPr sz="3200" spc="-10" dirty="0">
                <a:solidFill>
                  <a:srgbClr val="3333CC"/>
                </a:solidFill>
                <a:latin typeface="Arial"/>
                <a:cs typeface="Arial"/>
              </a:rPr>
              <a:t>vs </a:t>
            </a:r>
            <a:r>
              <a:rPr sz="3200" spc="-10" dirty="0">
                <a:latin typeface="Calibri"/>
                <a:cs typeface="Calibri"/>
              </a:rPr>
              <a:t>‘d’ </a:t>
            </a:r>
            <a:r>
              <a:rPr sz="3200" spc="-20" dirty="0">
                <a:solidFill>
                  <a:srgbClr val="3333CC"/>
                </a:solidFill>
                <a:latin typeface="Arial"/>
                <a:cs typeface="Arial"/>
              </a:rPr>
              <a:t>and </a:t>
            </a:r>
            <a:r>
              <a:rPr sz="3200" spc="-10" dirty="0">
                <a:latin typeface="Calibri"/>
                <a:cs typeface="Calibri"/>
              </a:rPr>
              <a:t>‘6’ </a:t>
            </a:r>
            <a:r>
              <a:rPr sz="3200" spc="-10" dirty="0">
                <a:solidFill>
                  <a:srgbClr val="3333CC"/>
                </a:solidFill>
                <a:latin typeface="Arial"/>
                <a:cs typeface="Arial"/>
              </a:rPr>
              <a:t>vs</a:t>
            </a:r>
            <a:r>
              <a:rPr sz="3200" spc="345" dirty="0">
                <a:solidFill>
                  <a:srgbClr val="3333CC"/>
                </a:solidFill>
                <a:latin typeface="Arial"/>
                <a:cs typeface="Arial"/>
              </a:rPr>
              <a:t> </a:t>
            </a:r>
            <a:r>
              <a:rPr sz="3200" spc="-10" dirty="0">
                <a:latin typeface="Calibri"/>
                <a:cs typeface="Calibri"/>
              </a:rPr>
              <a:t>‘9’</a:t>
            </a:r>
            <a:endParaRPr sz="3200" dirty="0">
              <a:latin typeface="Calibri"/>
              <a:cs typeface="Calibri"/>
            </a:endParaRPr>
          </a:p>
          <a:p>
            <a:pPr marL="747395" marR="548005" lvl="1" indent="-282575">
              <a:lnSpc>
                <a:spcPct val="101400"/>
              </a:lnSpc>
              <a:spcBef>
                <a:spcPts val="615"/>
              </a:spcBef>
              <a:buChar char="–"/>
              <a:tabLst>
                <a:tab pos="747395" algn="l"/>
              </a:tabLst>
            </a:pPr>
            <a:r>
              <a:rPr sz="2800" spc="-15" dirty="0">
                <a:solidFill>
                  <a:srgbClr val="336600"/>
                </a:solidFill>
                <a:latin typeface="Arial"/>
                <a:cs typeface="Arial"/>
              </a:rPr>
              <a:t>Horizontal </a:t>
            </a:r>
            <a:r>
              <a:rPr sz="2800" spc="-10" dirty="0">
                <a:solidFill>
                  <a:srgbClr val="336600"/>
                </a:solidFill>
                <a:latin typeface="Arial"/>
                <a:cs typeface="Arial"/>
              </a:rPr>
              <a:t>flips and </a:t>
            </a:r>
            <a:r>
              <a:rPr sz="2800" spc="-10" dirty="0">
                <a:latin typeface="Calibri"/>
                <a:cs typeface="Calibri"/>
              </a:rPr>
              <a:t>180 </a:t>
            </a:r>
            <a:r>
              <a:rPr sz="2800" spc="-15" dirty="0">
                <a:solidFill>
                  <a:srgbClr val="336600"/>
                </a:solidFill>
                <a:latin typeface="Arial"/>
                <a:cs typeface="Arial"/>
              </a:rPr>
              <a:t>degree rotations </a:t>
            </a:r>
            <a:r>
              <a:rPr sz="2800" spc="-10" dirty="0">
                <a:solidFill>
                  <a:srgbClr val="336600"/>
                </a:solidFill>
                <a:latin typeface="Arial"/>
                <a:cs typeface="Arial"/>
              </a:rPr>
              <a:t>are </a:t>
            </a:r>
            <a:r>
              <a:rPr sz="2800" spc="-15" dirty="0">
                <a:solidFill>
                  <a:srgbClr val="336600"/>
                </a:solidFill>
                <a:latin typeface="Arial"/>
                <a:cs typeface="Arial"/>
              </a:rPr>
              <a:t>not  appropriate</a:t>
            </a:r>
            <a:endParaRPr sz="2800" dirty="0">
              <a:latin typeface="Arial"/>
              <a:cs typeface="Arial"/>
            </a:endParaRPr>
          </a:p>
          <a:p>
            <a:pPr marL="351790" indent="-339090">
              <a:lnSpc>
                <a:spcPct val="100000"/>
              </a:lnSpc>
              <a:spcBef>
                <a:spcPts val="630"/>
              </a:spcBef>
              <a:buChar char="•"/>
              <a:tabLst>
                <a:tab pos="351155" algn="l"/>
                <a:tab pos="351790" algn="l"/>
              </a:tabLst>
            </a:pPr>
            <a:r>
              <a:rPr sz="3200" spc="-25" dirty="0">
                <a:solidFill>
                  <a:srgbClr val="3333CC"/>
                </a:solidFill>
                <a:latin typeface="Arial"/>
                <a:cs typeface="Arial"/>
              </a:rPr>
              <a:t>Some </a:t>
            </a:r>
            <a:r>
              <a:rPr sz="3200" spc="-20" dirty="0">
                <a:solidFill>
                  <a:srgbClr val="3333CC"/>
                </a:solidFill>
                <a:latin typeface="Arial"/>
                <a:cs typeface="Arial"/>
              </a:rPr>
              <a:t>transformations </a:t>
            </a:r>
            <a:r>
              <a:rPr sz="3200" spc="-15" dirty="0">
                <a:solidFill>
                  <a:srgbClr val="3333CC"/>
                </a:solidFill>
                <a:latin typeface="Arial"/>
                <a:cs typeface="Arial"/>
              </a:rPr>
              <a:t>are </a:t>
            </a:r>
            <a:r>
              <a:rPr sz="3200" spc="-20" dirty="0">
                <a:solidFill>
                  <a:srgbClr val="3333CC"/>
                </a:solidFill>
                <a:latin typeface="Arial"/>
                <a:cs typeface="Arial"/>
              </a:rPr>
              <a:t>not easy </a:t>
            </a:r>
            <a:r>
              <a:rPr sz="3200" spc="-10" dirty="0">
                <a:solidFill>
                  <a:srgbClr val="3333CC"/>
                </a:solidFill>
                <a:latin typeface="Arial"/>
                <a:cs typeface="Arial"/>
              </a:rPr>
              <a:t>to</a:t>
            </a:r>
            <a:r>
              <a:rPr sz="3200" spc="-125" dirty="0">
                <a:solidFill>
                  <a:srgbClr val="3333CC"/>
                </a:solidFill>
                <a:latin typeface="Arial"/>
                <a:cs typeface="Arial"/>
              </a:rPr>
              <a:t> </a:t>
            </a:r>
            <a:r>
              <a:rPr sz="3200" spc="-20" dirty="0">
                <a:solidFill>
                  <a:srgbClr val="3333CC"/>
                </a:solidFill>
                <a:latin typeface="Arial"/>
                <a:cs typeface="Arial"/>
              </a:rPr>
              <a:t>perform</a:t>
            </a:r>
            <a:endParaRPr sz="3200" dirty="0">
              <a:latin typeface="Arial"/>
              <a:cs typeface="Arial"/>
            </a:endParaRPr>
          </a:p>
          <a:p>
            <a:pPr marL="747395" marR="294640" lvl="1" indent="-282575">
              <a:lnSpc>
                <a:spcPts val="3290"/>
              </a:lnSpc>
              <a:spcBef>
                <a:spcPts val="835"/>
              </a:spcBef>
              <a:buChar char="–"/>
              <a:tabLst>
                <a:tab pos="747395" algn="l"/>
              </a:tabLst>
            </a:pPr>
            <a:r>
              <a:rPr sz="2800" spc="-15" dirty="0">
                <a:solidFill>
                  <a:srgbClr val="336600"/>
                </a:solidFill>
                <a:latin typeface="Arial"/>
                <a:cs typeface="Arial"/>
              </a:rPr>
              <a:t>Out </a:t>
            </a:r>
            <a:r>
              <a:rPr sz="2800" spc="-10" dirty="0">
                <a:solidFill>
                  <a:srgbClr val="336600"/>
                </a:solidFill>
                <a:latin typeface="Arial"/>
                <a:cs typeface="Arial"/>
              </a:rPr>
              <a:t>of plane </a:t>
            </a:r>
            <a:r>
              <a:rPr sz="2800" spc="-15" dirty="0">
                <a:solidFill>
                  <a:srgbClr val="336600"/>
                </a:solidFill>
                <a:latin typeface="Arial"/>
                <a:cs typeface="Arial"/>
              </a:rPr>
              <a:t>rotation cannot </a:t>
            </a:r>
            <a:r>
              <a:rPr sz="2800" spc="-10" dirty="0">
                <a:solidFill>
                  <a:srgbClr val="336600"/>
                </a:solidFill>
                <a:latin typeface="Arial"/>
                <a:cs typeface="Arial"/>
              </a:rPr>
              <a:t>be </a:t>
            </a:r>
            <a:r>
              <a:rPr sz="2800" spc="-15" dirty="0">
                <a:solidFill>
                  <a:srgbClr val="336600"/>
                </a:solidFill>
                <a:latin typeface="Arial"/>
                <a:cs typeface="Arial"/>
              </a:rPr>
              <a:t>implemented </a:t>
            </a:r>
            <a:r>
              <a:rPr sz="2800" spc="-10" dirty="0">
                <a:solidFill>
                  <a:srgbClr val="336600"/>
                </a:solidFill>
                <a:latin typeface="Arial"/>
                <a:cs typeface="Arial"/>
              </a:rPr>
              <a:t>as </a:t>
            </a:r>
            <a:r>
              <a:rPr sz="2800" dirty="0">
                <a:solidFill>
                  <a:srgbClr val="336600"/>
                </a:solidFill>
                <a:latin typeface="Arial"/>
                <a:cs typeface="Arial"/>
              </a:rPr>
              <a:t>a  </a:t>
            </a:r>
            <a:r>
              <a:rPr sz="2800" spc="-15" dirty="0">
                <a:solidFill>
                  <a:srgbClr val="336600"/>
                </a:solidFill>
                <a:latin typeface="Arial"/>
                <a:cs typeface="Arial"/>
              </a:rPr>
              <a:t>simple geometric operation </a:t>
            </a:r>
            <a:r>
              <a:rPr sz="2800" spc="-10" dirty="0">
                <a:solidFill>
                  <a:srgbClr val="336600"/>
                </a:solidFill>
                <a:latin typeface="Arial"/>
                <a:cs typeface="Arial"/>
              </a:rPr>
              <a:t>on</a:t>
            </a:r>
            <a:r>
              <a:rPr sz="2800" spc="-80" dirty="0">
                <a:solidFill>
                  <a:srgbClr val="336600"/>
                </a:solidFill>
                <a:latin typeface="Arial"/>
                <a:cs typeface="Arial"/>
              </a:rPr>
              <a:t> </a:t>
            </a:r>
            <a:r>
              <a:rPr sz="2800" spc="-10" dirty="0">
                <a:solidFill>
                  <a:srgbClr val="336600"/>
                </a:solidFill>
                <a:latin typeface="Arial"/>
                <a:cs typeface="Arial"/>
              </a:rPr>
              <a:t>pixels</a:t>
            </a:r>
            <a:endParaRPr sz="2800" dirty="0">
              <a:latin typeface="Arial"/>
              <a:cs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248836" y="691895"/>
            <a:ext cx="4688664" cy="689932"/>
          </a:xfrm>
          <a:prstGeom prst="rect">
            <a:avLst/>
          </a:prstGeom>
        </p:spPr>
        <p:txBody>
          <a:bodyPr vert="horz" wrap="square" lIns="0" tIns="12700" rIns="0" bIns="0" rtlCol="0">
            <a:spAutoFit/>
          </a:bodyPr>
          <a:lstStyle/>
          <a:p>
            <a:pPr marL="12700">
              <a:lnSpc>
                <a:spcPct val="100000"/>
              </a:lnSpc>
              <a:spcBef>
                <a:spcPts val="100"/>
              </a:spcBef>
            </a:pPr>
            <a:r>
              <a:rPr spc="-20" dirty="0"/>
              <a:t>Injecting</a:t>
            </a:r>
            <a:r>
              <a:rPr spc="-105" dirty="0"/>
              <a:t> </a:t>
            </a:r>
            <a:r>
              <a:rPr lang="en-US" spc="-25" dirty="0"/>
              <a:t>N</a:t>
            </a:r>
            <a:r>
              <a:rPr spc="-25" dirty="0"/>
              <a:t>oise</a:t>
            </a:r>
          </a:p>
        </p:txBody>
      </p:sp>
      <p:sp>
        <p:nvSpPr>
          <p:cNvPr id="5" name="object 5"/>
          <p:cNvSpPr txBox="1"/>
          <p:nvPr/>
        </p:nvSpPr>
        <p:spPr>
          <a:xfrm>
            <a:off x="585723" y="1569720"/>
            <a:ext cx="8862060" cy="5189220"/>
          </a:xfrm>
          <a:prstGeom prst="rect">
            <a:avLst/>
          </a:prstGeom>
        </p:spPr>
        <p:txBody>
          <a:bodyPr vert="horz" wrap="square" lIns="0" tIns="30480" rIns="0" bIns="0" rtlCol="0">
            <a:spAutoFit/>
          </a:bodyPr>
          <a:lstStyle/>
          <a:p>
            <a:pPr marL="351155" marR="5080" indent="-339090">
              <a:lnSpc>
                <a:spcPts val="3820"/>
              </a:lnSpc>
              <a:spcBef>
                <a:spcPts val="240"/>
              </a:spcBef>
              <a:buChar char="•"/>
              <a:tabLst>
                <a:tab pos="351155" algn="l"/>
                <a:tab pos="351790" algn="l"/>
              </a:tabLst>
            </a:pPr>
            <a:r>
              <a:rPr sz="3200" spc="-20" dirty="0">
                <a:solidFill>
                  <a:srgbClr val="3333CC"/>
                </a:solidFill>
                <a:latin typeface="Arial"/>
                <a:cs typeface="Arial"/>
              </a:rPr>
              <a:t>Injecting noise </a:t>
            </a:r>
            <a:r>
              <a:rPr sz="3200" spc="-15" dirty="0">
                <a:solidFill>
                  <a:srgbClr val="3333CC"/>
                </a:solidFill>
                <a:latin typeface="Arial"/>
                <a:cs typeface="Arial"/>
              </a:rPr>
              <a:t>into the </a:t>
            </a:r>
            <a:r>
              <a:rPr sz="3200" spc="-20" dirty="0">
                <a:solidFill>
                  <a:srgbClr val="3333CC"/>
                </a:solidFill>
                <a:latin typeface="Arial"/>
                <a:cs typeface="Arial"/>
              </a:rPr>
              <a:t>input </a:t>
            </a:r>
            <a:r>
              <a:rPr sz="3200" spc="-15" dirty="0">
                <a:solidFill>
                  <a:srgbClr val="3333CC"/>
                </a:solidFill>
                <a:latin typeface="Arial"/>
                <a:cs typeface="Arial"/>
              </a:rPr>
              <a:t>of </a:t>
            </a:r>
            <a:r>
              <a:rPr sz="3200" dirty="0">
                <a:solidFill>
                  <a:srgbClr val="3333CC"/>
                </a:solidFill>
                <a:latin typeface="Arial"/>
                <a:cs typeface="Arial"/>
              </a:rPr>
              <a:t>a </a:t>
            </a:r>
            <a:r>
              <a:rPr sz="3200" spc="-25" dirty="0">
                <a:solidFill>
                  <a:srgbClr val="3333CC"/>
                </a:solidFill>
                <a:latin typeface="Arial"/>
                <a:cs typeface="Arial"/>
              </a:rPr>
              <a:t>neural network  </a:t>
            </a:r>
            <a:r>
              <a:rPr sz="3200" spc="-15" dirty="0">
                <a:solidFill>
                  <a:srgbClr val="3333CC"/>
                </a:solidFill>
                <a:latin typeface="Arial"/>
                <a:cs typeface="Arial"/>
              </a:rPr>
              <a:t>can be </a:t>
            </a:r>
            <a:r>
              <a:rPr sz="3200" spc="-20" dirty="0">
                <a:solidFill>
                  <a:srgbClr val="3333CC"/>
                </a:solidFill>
                <a:latin typeface="Arial"/>
                <a:cs typeface="Arial"/>
              </a:rPr>
              <a:t>seen </a:t>
            </a:r>
            <a:r>
              <a:rPr sz="3200" spc="-15" dirty="0">
                <a:solidFill>
                  <a:srgbClr val="3333CC"/>
                </a:solidFill>
                <a:latin typeface="Arial"/>
                <a:cs typeface="Arial"/>
              </a:rPr>
              <a:t>as </a:t>
            </a:r>
            <a:r>
              <a:rPr sz="3200" spc="-20" dirty="0">
                <a:solidFill>
                  <a:srgbClr val="3333CC"/>
                </a:solidFill>
                <a:latin typeface="Arial"/>
                <a:cs typeface="Arial"/>
              </a:rPr>
              <a:t>data</a:t>
            </a:r>
            <a:r>
              <a:rPr sz="3200" spc="-130" dirty="0">
                <a:solidFill>
                  <a:srgbClr val="3333CC"/>
                </a:solidFill>
                <a:latin typeface="Arial"/>
                <a:cs typeface="Arial"/>
              </a:rPr>
              <a:t> </a:t>
            </a:r>
            <a:r>
              <a:rPr sz="3200" spc="-25" dirty="0">
                <a:solidFill>
                  <a:srgbClr val="3333CC"/>
                </a:solidFill>
                <a:latin typeface="Arial"/>
                <a:cs typeface="Arial"/>
              </a:rPr>
              <a:t>augmentation</a:t>
            </a:r>
            <a:endParaRPr sz="3200" dirty="0">
              <a:latin typeface="Arial"/>
              <a:cs typeface="Arial"/>
            </a:endParaRPr>
          </a:p>
          <a:p>
            <a:pPr marL="351790" indent="-339090">
              <a:lnSpc>
                <a:spcPct val="100000"/>
              </a:lnSpc>
              <a:spcBef>
                <a:spcPts val="525"/>
              </a:spcBef>
              <a:buChar char="•"/>
              <a:tabLst>
                <a:tab pos="351155" algn="l"/>
                <a:tab pos="351790" algn="l"/>
              </a:tabLst>
            </a:pPr>
            <a:r>
              <a:rPr sz="3200" spc="-20" dirty="0">
                <a:solidFill>
                  <a:srgbClr val="3333CC"/>
                </a:solidFill>
                <a:latin typeface="Arial"/>
                <a:cs typeface="Arial"/>
              </a:rPr>
              <a:t>Neural networks </a:t>
            </a:r>
            <a:r>
              <a:rPr sz="3200" spc="-15" dirty="0">
                <a:solidFill>
                  <a:srgbClr val="3333CC"/>
                </a:solidFill>
                <a:latin typeface="Arial"/>
                <a:cs typeface="Arial"/>
              </a:rPr>
              <a:t>are </a:t>
            </a:r>
            <a:r>
              <a:rPr sz="3200" spc="-20" dirty="0">
                <a:solidFill>
                  <a:srgbClr val="3333CC"/>
                </a:solidFill>
                <a:latin typeface="Arial"/>
                <a:cs typeface="Arial"/>
              </a:rPr>
              <a:t>not robust </a:t>
            </a:r>
            <a:r>
              <a:rPr sz="3200" spc="-10" dirty="0">
                <a:solidFill>
                  <a:srgbClr val="3333CC"/>
                </a:solidFill>
                <a:latin typeface="Arial"/>
                <a:cs typeface="Arial"/>
              </a:rPr>
              <a:t>to</a:t>
            </a:r>
            <a:r>
              <a:rPr sz="3200" spc="-95" dirty="0">
                <a:solidFill>
                  <a:srgbClr val="3333CC"/>
                </a:solidFill>
                <a:latin typeface="Arial"/>
                <a:cs typeface="Arial"/>
              </a:rPr>
              <a:t> </a:t>
            </a:r>
            <a:r>
              <a:rPr sz="3200" spc="-15" dirty="0">
                <a:solidFill>
                  <a:srgbClr val="3333CC"/>
                </a:solidFill>
                <a:latin typeface="Arial"/>
                <a:cs typeface="Arial"/>
              </a:rPr>
              <a:t>noise</a:t>
            </a:r>
            <a:endParaRPr sz="3200" dirty="0">
              <a:latin typeface="Arial"/>
              <a:cs typeface="Arial"/>
            </a:endParaRPr>
          </a:p>
          <a:p>
            <a:pPr marL="351155" marR="111760" indent="-339090">
              <a:lnSpc>
                <a:spcPts val="3790"/>
              </a:lnSpc>
              <a:spcBef>
                <a:spcPts val="835"/>
              </a:spcBef>
              <a:buChar char="•"/>
              <a:tabLst>
                <a:tab pos="351155" algn="l"/>
                <a:tab pos="351790" algn="l"/>
              </a:tabLst>
            </a:pPr>
            <a:r>
              <a:rPr sz="3200" spc="-15" dirty="0">
                <a:solidFill>
                  <a:srgbClr val="3333CC"/>
                </a:solidFill>
                <a:latin typeface="Arial"/>
                <a:cs typeface="Arial"/>
              </a:rPr>
              <a:t>To </a:t>
            </a:r>
            <a:r>
              <a:rPr sz="3200" spc="-20" dirty="0">
                <a:solidFill>
                  <a:srgbClr val="3333CC"/>
                </a:solidFill>
                <a:latin typeface="Arial"/>
                <a:cs typeface="Arial"/>
              </a:rPr>
              <a:t>improve robustness, </a:t>
            </a:r>
            <a:r>
              <a:rPr sz="3200" spc="-15" dirty="0">
                <a:solidFill>
                  <a:srgbClr val="3333CC"/>
                </a:solidFill>
                <a:latin typeface="Arial"/>
                <a:cs typeface="Arial"/>
              </a:rPr>
              <a:t>train </a:t>
            </a:r>
            <a:r>
              <a:rPr sz="3200" spc="-20" dirty="0">
                <a:solidFill>
                  <a:srgbClr val="3333CC"/>
                </a:solidFill>
                <a:latin typeface="Arial"/>
                <a:cs typeface="Arial"/>
              </a:rPr>
              <a:t>them </a:t>
            </a:r>
            <a:r>
              <a:rPr sz="3200" spc="-15" dirty="0">
                <a:solidFill>
                  <a:srgbClr val="3333CC"/>
                </a:solidFill>
                <a:latin typeface="Arial"/>
                <a:cs typeface="Arial"/>
              </a:rPr>
              <a:t>with</a:t>
            </a:r>
            <a:r>
              <a:rPr sz="3200" spc="-150" dirty="0">
                <a:solidFill>
                  <a:srgbClr val="3333CC"/>
                </a:solidFill>
                <a:latin typeface="Arial"/>
                <a:cs typeface="Arial"/>
              </a:rPr>
              <a:t> </a:t>
            </a:r>
            <a:r>
              <a:rPr sz="3200" spc="-20" dirty="0">
                <a:solidFill>
                  <a:srgbClr val="3333CC"/>
                </a:solidFill>
                <a:latin typeface="Arial"/>
                <a:cs typeface="Arial"/>
              </a:rPr>
              <a:t>random  noise applied </a:t>
            </a:r>
            <a:r>
              <a:rPr sz="3200" spc="-10" dirty="0">
                <a:solidFill>
                  <a:srgbClr val="3333CC"/>
                </a:solidFill>
                <a:latin typeface="Arial"/>
                <a:cs typeface="Arial"/>
              </a:rPr>
              <a:t>to </a:t>
            </a:r>
            <a:r>
              <a:rPr sz="3200" spc="-15" dirty="0">
                <a:solidFill>
                  <a:srgbClr val="3333CC"/>
                </a:solidFill>
                <a:latin typeface="Arial"/>
                <a:cs typeface="Arial"/>
              </a:rPr>
              <a:t>their</a:t>
            </a:r>
            <a:r>
              <a:rPr sz="3200" spc="-105" dirty="0">
                <a:solidFill>
                  <a:srgbClr val="3333CC"/>
                </a:solidFill>
                <a:latin typeface="Arial"/>
                <a:cs typeface="Arial"/>
              </a:rPr>
              <a:t> </a:t>
            </a:r>
            <a:r>
              <a:rPr sz="3200" spc="-20" dirty="0">
                <a:solidFill>
                  <a:srgbClr val="3333CC"/>
                </a:solidFill>
                <a:latin typeface="Arial"/>
                <a:cs typeface="Arial"/>
              </a:rPr>
              <a:t>inputs</a:t>
            </a:r>
            <a:endParaRPr sz="3200" dirty="0">
              <a:latin typeface="Arial"/>
              <a:cs typeface="Arial"/>
            </a:endParaRPr>
          </a:p>
          <a:p>
            <a:pPr marL="747395" marR="1152525" indent="-282575">
              <a:lnSpc>
                <a:spcPts val="3290"/>
              </a:lnSpc>
              <a:spcBef>
                <a:spcPts val="720"/>
              </a:spcBef>
            </a:pPr>
            <a:r>
              <a:rPr sz="2800" dirty="0">
                <a:solidFill>
                  <a:srgbClr val="336600"/>
                </a:solidFill>
                <a:latin typeface="Arial"/>
                <a:cs typeface="Arial"/>
              </a:rPr>
              <a:t>– </a:t>
            </a:r>
            <a:r>
              <a:rPr lang="en-US" sz="2800" spc="-15" dirty="0">
                <a:solidFill>
                  <a:srgbClr val="336600"/>
                </a:solidFill>
                <a:latin typeface="Arial"/>
                <a:cs typeface="Arial"/>
              </a:rPr>
              <a:t>This can also be part</a:t>
            </a:r>
            <a:r>
              <a:rPr sz="2800" spc="-15" dirty="0">
                <a:solidFill>
                  <a:srgbClr val="336600"/>
                </a:solidFill>
                <a:latin typeface="Arial"/>
                <a:cs typeface="Arial"/>
              </a:rPr>
              <a:t> </a:t>
            </a:r>
            <a:r>
              <a:rPr sz="2800" spc="-10" dirty="0">
                <a:solidFill>
                  <a:srgbClr val="336600"/>
                </a:solidFill>
                <a:latin typeface="Arial"/>
                <a:cs typeface="Arial"/>
              </a:rPr>
              <a:t>of</a:t>
            </a:r>
            <a:r>
              <a:rPr sz="2800" spc="-15" dirty="0">
                <a:solidFill>
                  <a:srgbClr val="336600"/>
                </a:solidFill>
                <a:latin typeface="Arial"/>
                <a:cs typeface="Arial"/>
              </a:rPr>
              <a:t> unsupervised learning, such</a:t>
            </a:r>
            <a:r>
              <a:rPr sz="2800" spc="-195" dirty="0">
                <a:solidFill>
                  <a:srgbClr val="336600"/>
                </a:solidFill>
                <a:latin typeface="Arial"/>
                <a:cs typeface="Arial"/>
              </a:rPr>
              <a:t> </a:t>
            </a:r>
            <a:r>
              <a:rPr sz="2800" spc="-10" dirty="0">
                <a:solidFill>
                  <a:srgbClr val="336600"/>
                </a:solidFill>
                <a:latin typeface="Arial"/>
                <a:cs typeface="Arial"/>
              </a:rPr>
              <a:t>as </a:t>
            </a:r>
            <a:r>
              <a:rPr sz="2800" spc="-15" dirty="0">
                <a:solidFill>
                  <a:srgbClr val="336600"/>
                </a:solidFill>
                <a:latin typeface="Arial"/>
                <a:cs typeface="Arial"/>
              </a:rPr>
              <a:t>denoising</a:t>
            </a:r>
            <a:r>
              <a:rPr sz="2800" spc="-30" dirty="0">
                <a:solidFill>
                  <a:srgbClr val="336600"/>
                </a:solidFill>
                <a:latin typeface="Arial"/>
                <a:cs typeface="Arial"/>
              </a:rPr>
              <a:t> </a:t>
            </a:r>
            <a:r>
              <a:rPr lang="en-US" sz="2800" spc="-30" dirty="0">
                <a:solidFill>
                  <a:srgbClr val="336600"/>
                </a:solidFill>
                <a:latin typeface="Arial"/>
                <a:cs typeface="Arial"/>
              </a:rPr>
              <a:t>an </a:t>
            </a:r>
            <a:r>
              <a:rPr sz="2800" spc="-15" dirty="0">
                <a:solidFill>
                  <a:srgbClr val="336600"/>
                </a:solidFill>
                <a:latin typeface="Arial"/>
                <a:cs typeface="Arial"/>
              </a:rPr>
              <a:t>autoencoder</a:t>
            </a:r>
            <a:endParaRPr sz="2800" dirty="0">
              <a:latin typeface="Arial"/>
              <a:cs typeface="Arial"/>
            </a:endParaRPr>
          </a:p>
          <a:p>
            <a:pPr marL="351790" indent="-339090">
              <a:lnSpc>
                <a:spcPct val="100000"/>
              </a:lnSpc>
              <a:spcBef>
                <a:spcPts val="650"/>
              </a:spcBef>
              <a:buChar char="•"/>
              <a:tabLst>
                <a:tab pos="351155" algn="l"/>
                <a:tab pos="351790" algn="l"/>
              </a:tabLst>
            </a:pPr>
            <a:r>
              <a:rPr sz="3200" spc="-15" dirty="0">
                <a:solidFill>
                  <a:srgbClr val="3333CC"/>
                </a:solidFill>
                <a:latin typeface="Arial"/>
                <a:cs typeface="Arial"/>
              </a:rPr>
              <a:t>Noise can also be </a:t>
            </a:r>
            <a:r>
              <a:rPr sz="3200" spc="-20" dirty="0">
                <a:solidFill>
                  <a:srgbClr val="3333CC"/>
                </a:solidFill>
                <a:latin typeface="Arial"/>
                <a:cs typeface="Arial"/>
              </a:rPr>
              <a:t>applied </a:t>
            </a:r>
            <a:r>
              <a:rPr sz="3200" spc="-10" dirty="0">
                <a:solidFill>
                  <a:srgbClr val="3333CC"/>
                </a:solidFill>
                <a:latin typeface="Arial"/>
                <a:cs typeface="Arial"/>
              </a:rPr>
              <a:t>to </a:t>
            </a:r>
            <a:r>
              <a:rPr sz="3200" spc="-20" dirty="0">
                <a:solidFill>
                  <a:srgbClr val="3333CC"/>
                </a:solidFill>
                <a:latin typeface="Arial"/>
                <a:cs typeface="Arial"/>
              </a:rPr>
              <a:t>hidden</a:t>
            </a:r>
            <a:r>
              <a:rPr sz="3200" spc="-170" dirty="0">
                <a:solidFill>
                  <a:srgbClr val="3333CC"/>
                </a:solidFill>
                <a:latin typeface="Arial"/>
                <a:cs typeface="Arial"/>
              </a:rPr>
              <a:t> </a:t>
            </a:r>
            <a:r>
              <a:rPr sz="3200" spc="-15" dirty="0">
                <a:solidFill>
                  <a:srgbClr val="3333CC"/>
                </a:solidFill>
                <a:latin typeface="Arial"/>
                <a:cs typeface="Arial"/>
              </a:rPr>
              <a:t>units</a:t>
            </a:r>
            <a:endParaRPr sz="3200" dirty="0">
              <a:latin typeface="Arial"/>
              <a:cs typeface="Arial"/>
            </a:endParaRPr>
          </a:p>
          <a:p>
            <a:pPr marL="351155" marR="70485" indent="-339090">
              <a:lnSpc>
                <a:spcPts val="3790"/>
              </a:lnSpc>
              <a:spcBef>
                <a:spcPts val="840"/>
              </a:spcBef>
              <a:buChar char="•"/>
              <a:tabLst>
                <a:tab pos="351155" algn="l"/>
                <a:tab pos="351790" algn="l"/>
              </a:tabLst>
            </a:pPr>
            <a:r>
              <a:rPr sz="3200" spc="-20" dirty="0">
                <a:solidFill>
                  <a:srgbClr val="3333CC"/>
                </a:solidFill>
                <a:latin typeface="Arial"/>
                <a:cs typeface="Arial"/>
              </a:rPr>
              <a:t>Dropout, </a:t>
            </a:r>
            <a:r>
              <a:rPr sz="3200" dirty="0">
                <a:solidFill>
                  <a:srgbClr val="3333CC"/>
                </a:solidFill>
                <a:latin typeface="Arial"/>
                <a:cs typeface="Arial"/>
              </a:rPr>
              <a:t>a </a:t>
            </a:r>
            <a:r>
              <a:rPr sz="3200" spc="-20" dirty="0">
                <a:solidFill>
                  <a:srgbClr val="3333CC"/>
                </a:solidFill>
                <a:latin typeface="Arial"/>
                <a:cs typeface="Arial"/>
              </a:rPr>
              <a:t>powerful regularization strategy,</a:t>
            </a:r>
            <a:r>
              <a:rPr sz="3200" spc="-95" dirty="0">
                <a:solidFill>
                  <a:srgbClr val="3333CC"/>
                </a:solidFill>
                <a:latin typeface="Arial"/>
                <a:cs typeface="Arial"/>
              </a:rPr>
              <a:t> </a:t>
            </a:r>
            <a:r>
              <a:rPr sz="3200" spc="-25" dirty="0">
                <a:solidFill>
                  <a:srgbClr val="3333CC"/>
                </a:solidFill>
                <a:latin typeface="Arial"/>
                <a:cs typeface="Arial"/>
              </a:rPr>
              <a:t>can  </a:t>
            </a:r>
            <a:r>
              <a:rPr sz="3200" spc="-15" dirty="0">
                <a:solidFill>
                  <a:srgbClr val="3333CC"/>
                </a:solidFill>
                <a:latin typeface="Arial"/>
                <a:cs typeface="Arial"/>
              </a:rPr>
              <a:t>be </a:t>
            </a:r>
            <a:r>
              <a:rPr sz="3200" spc="-20" dirty="0">
                <a:solidFill>
                  <a:srgbClr val="3333CC"/>
                </a:solidFill>
                <a:latin typeface="Arial"/>
                <a:cs typeface="Arial"/>
              </a:rPr>
              <a:t>viewed </a:t>
            </a:r>
            <a:r>
              <a:rPr sz="3200" spc="-15" dirty="0">
                <a:solidFill>
                  <a:srgbClr val="3333CC"/>
                </a:solidFill>
                <a:latin typeface="Arial"/>
                <a:cs typeface="Arial"/>
              </a:rPr>
              <a:t>as </a:t>
            </a:r>
            <a:r>
              <a:rPr sz="3200" spc="-20" dirty="0">
                <a:solidFill>
                  <a:srgbClr val="3333CC"/>
                </a:solidFill>
                <a:latin typeface="Arial"/>
                <a:cs typeface="Arial"/>
              </a:rPr>
              <a:t>constructing new inputs</a:t>
            </a:r>
            <a:r>
              <a:rPr sz="3200" spc="-140" dirty="0">
                <a:solidFill>
                  <a:srgbClr val="3333CC"/>
                </a:solidFill>
                <a:latin typeface="Arial"/>
                <a:cs typeface="Arial"/>
              </a:rPr>
              <a:t> </a:t>
            </a:r>
            <a:r>
              <a:rPr sz="3200" spc="-25" dirty="0">
                <a:solidFill>
                  <a:srgbClr val="3333CC"/>
                </a:solidFill>
                <a:latin typeface="Arial"/>
                <a:cs typeface="Arial"/>
              </a:rPr>
              <a:t>by</a:t>
            </a:r>
            <a:endParaRPr sz="3200" dirty="0">
              <a:latin typeface="Arial"/>
              <a:cs typeface="Arial"/>
            </a:endParaRPr>
          </a:p>
        </p:txBody>
      </p:sp>
      <p:sp>
        <p:nvSpPr>
          <p:cNvPr id="6" name="object 6"/>
          <p:cNvSpPr txBox="1"/>
          <p:nvPr/>
        </p:nvSpPr>
        <p:spPr>
          <a:xfrm>
            <a:off x="924813" y="6726935"/>
            <a:ext cx="3531235" cy="513080"/>
          </a:xfrm>
          <a:prstGeom prst="rect">
            <a:avLst/>
          </a:prstGeom>
        </p:spPr>
        <p:txBody>
          <a:bodyPr vert="horz" wrap="square" lIns="0" tIns="12700" rIns="0" bIns="0" rtlCol="0">
            <a:spAutoFit/>
          </a:bodyPr>
          <a:lstStyle/>
          <a:p>
            <a:pPr marL="12700">
              <a:lnSpc>
                <a:spcPct val="100000"/>
              </a:lnSpc>
              <a:spcBef>
                <a:spcPts val="100"/>
              </a:spcBef>
            </a:pPr>
            <a:r>
              <a:rPr sz="3200" spc="-20" dirty="0">
                <a:solidFill>
                  <a:srgbClr val="3333CC"/>
                </a:solidFill>
                <a:latin typeface="Arial"/>
                <a:cs typeface="Arial"/>
              </a:rPr>
              <a:t>multiplying </a:t>
            </a:r>
            <a:r>
              <a:rPr sz="3200" spc="-15" dirty="0">
                <a:solidFill>
                  <a:srgbClr val="3333CC"/>
                </a:solidFill>
                <a:latin typeface="Arial"/>
                <a:cs typeface="Arial"/>
              </a:rPr>
              <a:t>by</a:t>
            </a:r>
            <a:r>
              <a:rPr sz="3200" spc="-90" dirty="0">
                <a:solidFill>
                  <a:srgbClr val="3333CC"/>
                </a:solidFill>
                <a:latin typeface="Arial"/>
                <a:cs typeface="Arial"/>
              </a:rPr>
              <a:t> </a:t>
            </a:r>
            <a:r>
              <a:rPr sz="3200" spc="-20" dirty="0">
                <a:solidFill>
                  <a:srgbClr val="3333CC"/>
                </a:solidFill>
                <a:latin typeface="Arial"/>
                <a:cs typeface="Arial"/>
              </a:rPr>
              <a:t>noise</a:t>
            </a:r>
            <a:endParaRPr sz="3200">
              <a:latin typeface="Arial"/>
              <a:cs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92158" y="228600"/>
            <a:ext cx="9255141" cy="689932"/>
          </a:xfrm>
          <a:prstGeom prst="rect">
            <a:avLst/>
          </a:prstGeom>
        </p:spPr>
        <p:txBody>
          <a:bodyPr vert="horz" wrap="square" lIns="0" tIns="12700" rIns="0" bIns="0" rtlCol="0">
            <a:spAutoFit/>
          </a:bodyPr>
          <a:lstStyle/>
          <a:p>
            <a:pPr marL="12700">
              <a:lnSpc>
                <a:spcPct val="100000"/>
              </a:lnSpc>
              <a:spcBef>
                <a:spcPts val="100"/>
              </a:spcBef>
            </a:pPr>
            <a:r>
              <a:rPr spc="-30" dirty="0"/>
              <a:t>Benchmarking </a:t>
            </a:r>
            <a:r>
              <a:rPr spc="-25" dirty="0"/>
              <a:t>using</a:t>
            </a:r>
            <a:r>
              <a:rPr spc="-90" dirty="0"/>
              <a:t> </a:t>
            </a:r>
            <a:r>
              <a:rPr lang="en-US" spc="-25" dirty="0"/>
              <a:t>A</a:t>
            </a:r>
            <a:r>
              <a:rPr spc="-25" dirty="0"/>
              <a:t>ugmentation</a:t>
            </a:r>
          </a:p>
        </p:txBody>
      </p:sp>
      <p:sp>
        <p:nvSpPr>
          <p:cNvPr id="4" name="object 4"/>
          <p:cNvSpPr txBox="1"/>
          <p:nvPr/>
        </p:nvSpPr>
        <p:spPr>
          <a:xfrm>
            <a:off x="1037842" y="934085"/>
            <a:ext cx="8248113" cy="6859698"/>
          </a:xfrm>
          <a:prstGeom prst="rect">
            <a:avLst/>
          </a:prstGeom>
        </p:spPr>
        <p:txBody>
          <a:bodyPr vert="horz" wrap="square" lIns="0" tIns="33655" rIns="0" bIns="0" rtlCol="0">
            <a:spAutoFit/>
          </a:bodyPr>
          <a:lstStyle/>
          <a:p>
            <a:pPr marL="351790" marR="5080" indent="-339090">
              <a:lnSpc>
                <a:spcPts val="3790"/>
              </a:lnSpc>
              <a:spcBef>
                <a:spcPts val="265"/>
              </a:spcBef>
              <a:buChar char="•"/>
              <a:tabLst>
                <a:tab pos="351155" algn="l"/>
                <a:tab pos="351790" algn="l"/>
              </a:tabLst>
            </a:pPr>
            <a:r>
              <a:rPr lang="en-US" sz="3200" spc="-25" dirty="0">
                <a:solidFill>
                  <a:srgbClr val="3333CC"/>
                </a:solidFill>
                <a:latin typeface="Arial"/>
                <a:cs typeface="Arial"/>
              </a:rPr>
              <a:t>Manually </a:t>
            </a:r>
            <a:r>
              <a:rPr sz="3200" spc="-25" dirty="0">
                <a:solidFill>
                  <a:srgbClr val="3333CC"/>
                </a:solidFill>
                <a:latin typeface="Arial"/>
                <a:cs typeface="Arial"/>
              </a:rPr>
              <a:t>designed </a:t>
            </a:r>
            <a:r>
              <a:rPr sz="3200" spc="-20" dirty="0">
                <a:solidFill>
                  <a:srgbClr val="3333CC"/>
                </a:solidFill>
                <a:latin typeface="Arial"/>
                <a:cs typeface="Arial"/>
              </a:rPr>
              <a:t>data </a:t>
            </a:r>
            <a:r>
              <a:rPr sz="3200" spc="-15" dirty="0">
                <a:solidFill>
                  <a:srgbClr val="3333CC"/>
                </a:solidFill>
                <a:latin typeface="Arial"/>
                <a:cs typeface="Arial"/>
              </a:rPr>
              <a:t>set </a:t>
            </a:r>
            <a:r>
              <a:rPr sz="3200" spc="-25" dirty="0">
                <a:solidFill>
                  <a:srgbClr val="3333CC"/>
                </a:solidFill>
                <a:latin typeface="Arial"/>
                <a:cs typeface="Arial"/>
              </a:rPr>
              <a:t>augmentation can </a:t>
            </a:r>
            <a:r>
              <a:rPr sz="3200" spc="-20" dirty="0">
                <a:solidFill>
                  <a:srgbClr val="3333CC"/>
                </a:solidFill>
                <a:latin typeface="Arial"/>
                <a:cs typeface="Arial"/>
              </a:rPr>
              <a:t>dramatically improve</a:t>
            </a:r>
            <a:r>
              <a:rPr sz="3200" spc="-55" dirty="0">
                <a:solidFill>
                  <a:srgbClr val="3333CC"/>
                </a:solidFill>
                <a:latin typeface="Arial"/>
                <a:cs typeface="Arial"/>
              </a:rPr>
              <a:t> </a:t>
            </a:r>
            <a:r>
              <a:rPr sz="3200" spc="-25" dirty="0">
                <a:solidFill>
                  <a:srgbClr val="3333CC"/>
                </a:solidFill>
                <a:latin typeface="Arial"/>
                <a:cs typeface="Arial"/>
              </a:rPr>
              <a:t>performance</a:t>
            </a:r>
            <a:endParaRPr sz="3200" dirty="0">
              <a:latin typeface="Arial"/>
              <a:cs typeface="Arial"/>
            </a:endParaRPr>
          </a:p>
          <a:p>
            <a:pPr marL="351790" marR="332740" indent="-339090">
              <a:lnSpc>
                <a:spcPct val="100299"/>
              </a:lnSpc>
              <a:spcBef>
                <a:spcPts val="425"/>
              </a:spcBef>
              <a:buChar char="•"/>
              <a:tabLst>
                <a:tab pos="351155" algn="l"/>
                <a:tab pos="351790" algn="l"/>
              </a:tabLst>
            </a:pPr>
            <a:r>
              <a:rPr sz="3200" spc="-20" dirty="0">
                <a:solidFill>
                  <a:srgbClr val="3333CC"/>
                </a:solidFill>
                <a:latin typeface="Arial"/>
                <a:cs typeface="Arial"/>
              </a:rPr>
              <a:t>When </a:t>
            </a:r>
            <a:r>
              <a:rPr sz="3200" spc="-25" dirty="0">
                <a:solidFill>
                  <a:srgbClr val="3333CC"/>
                </a:solidFill>
                <a:latin typeface="Arial"/>
                <a:cs typeface="Arial"/>
              </a:rPr>
              <a:t>comparing </a:t>
            </a:r>
            <a:r>
              <a:rPr sz="3200" spc="-20" dirty="0">
                <a:solidFill>
                  <a:srgbClr val="3333CC"/>
                </a:solidFill>
                <a:latin typeface="Arial"/>
                <a:cs typeface="Arial"/>
              </a:rPr>
              <a:t>ML algorithms </a:t>
            </a:r>
            <a:r>
              <a:rPr sz="3200" dirty="0">
                <a:latin typeface="Calibri"/>
                <a:cs typeface="Calibri"/>
              </a:rPr>
              <a:t>A </a:t>
            </a:r>
            <a:r>
              <a:rPr sz="3200" spc="-20" dirty="0">
                <a:solidFill>
                  <a:srgbClr val="3333CC"/>
                </a:solidFill>
                <a:latin typeface="Arial"/>
                <a:cs typeface="Arial"/>
              </a:rPr>
              <a:t>and </a:t>
            </a:r>
            <a:r>
              <a:rPr sz="3200" spc="-15" dirty="0">
                <a:latin typeface="Calibri"/>
                <a:cs typeface="Calibri"/>
              </a:rPr>
              <a:t>B</a:t>
            </a:r>
            <a:r>
              <a:rPr sz="3200" spc="-15" dirty="0">
                <a:solidFill>
                  <a:srgbClr val="3333CC"/>
                </a:solidFill>
                <a:latin typeface="Arial"/>
                <a:cs typeface="Arial"/>
              </a:rPr>
              <a:t>,  </a:t>
            </a:r>
            <a:r>
              <a:rPr lang="en-US" sz="3200" spc="-15" dirty="0">
                <a:solidFill>
                  <a:srgbClr val="3333CC"/>
                </a:solidFill>
                <a:latin typeface="Arial"/>
                <a:cs typeface="Arial"/>
              </a:rPr>
              <a:t>the </a:t>
            </a:r>
            <a:r>
              <a:rPr sz="3200" spc="-20" dirty="0">
                <a:solidFill>
                  <a:srgbClr val="3333CC"/>
                </a:solidFill>
                <a:latin typeface="Arial"/>
                <a:cs typeface="Arial"/>
              </a:rPr>
              <a:t>same data </a:t>
            </a:r>
            <a:r>
              <a:rPr sz="3200" spc="-15" dirty="0">
                <a:solidFill>
                  <a:srgbClr val="3333CC"/>
                </a:solidFill>
                <a:latin typeface="Arial"/>
                <a:cs typeface="Arial"/>
              </a:rPr>
              <a:t>set </a:t>
            </a:r>
            <a:r>
              <a:rPr sz="3200" spc="-25" dirty="0">
                <a:solidFill>
                  <a:srgbClr val="3333CC"/>
                </a:solidFill>
                <a:latin typeface="Arial"/>
                <a:cs typeface="Arial"/>
              </a:rPr>
              <a:t>augmentation </a:t>
            </a:r>
            <a:r>
              <a:rPr sz="3200" spc="-20" dirty="0">
                <a:solidFill>
                  <a:srgbClr val="3333CC"/>
                </a:solidFill>
                <a:latin typeface="Arial"/>
                <a:cs typeface="Arial"/>
              </a:rPr>
              <a:t>should </a:t>
            </a:r>
            <a:r>
              <a:rPr sz="3200" spc="-15" dirty="0">
                <a:solidFill>
                  <a:srgbClr val="3333CC"/>
                </a:solidFill>
                <a:latin typeface="Arial"/>
                <a:cs typeface="Arial"/>
              </a:rPr>
              <a:t>be  </a:t>
            </a:r>
            <a:r>
              <a:rPr sz="3200" spc="-20" dirty="0">
                <a:solidFill>
                  <a:srgbClr val="3333CC"/>
                </a:solidFill>
                <a:latin typeface="Arial"/>
                <a:cs typeface="Arial"/>
              </a:rPr>
              <a:t>used </a:t>
            </a:r>
            <a:r>
              <a:rPr sz="3200" spc="-15" dirty="0">
                <a:solidFill>
                  <a:srgbClr val="3333CC"/>
                </a:solidFill>
                <a:latin typeface="Arial"/>
                <a:cs typeface="Arial"/>
              </a:rPr>
              <a:t>for</a:t>
            </a:r>
            <a:r>
              <a:rPr sz="3200" spc="-55" dirty="0">
                <a:solidFill>
                  <a:srgbClr val="3333CC"/>
                </a:solidFill>
                <a:latin typeface="Arial"/>
                <a:cs typeface="Arial"/>
              </a:rPr>
              <a:t> </a:t>
            </a:r>
            <a:r>
              <a:rPr sz="3200" spc="-20" dirty="0">
                <a:solidFill>
                  <a:srgbClr val="3333CC"/>
                </a:solidFill>
                <a:latin typeface="Arial"/>
                <a:cs typeface="Arial"/>
              </a:rPr>
              <a:t>both</a:t>
            </a:r>
            <a:endParaRPr sz="3200" dirty="0">
              <a:latin typeface="Arial"/>
              <a:cs typeface="Arial"/>
            </a:endParaRPr>
          </a:p>
          <a:p>
            <a:pPr marL="746760" marR="142240" indent="-282575">
              <a:lnSpc>
                <a:spcPct val="99000"/>
              </a:lnSpc>
              <a:spcBef>
                <a:spcPts val="605"/>
              </a:spcBef>
            </a:pPr>
            <a:r>
              <a:rPr sz="2800" dirty="0">
                <a:solidFill>
                  <a:srgbClr val="336600"/>
                </a:solidFill>
                <a:latin typeface="Arial"/>
                <a:cs typeface="Arial"/>
              </a:rPr>
              <a:t>– </a:t>
            </a:r>
            <a:r>
              <a:rPr sz="2800" spc="-10" dirty="0">
                <a:solidFill>
                  <a:srgbClr val="336600"/>
                </a:solidFill>
                <a:latin typeface="Arial"/>
                <a:cs typeface="Arial"/>
              </a:rPr>
              <a:t>If </a:t>
            </a:r>
            <a:r>
              <a:rPr sz="2800" dirty="0">
                <a:latin typeface="Calibri"/>
                <a:cs typeface="Calibri"/>
              </a:rPr>
              <a:t>A </a:t>
            </a:r>
            <a:r>
              <a:rPr sz="2800" spc="-15" dirty="0">
                <a:solidFill>
                  <a:srgbClr val="336600"/>
                </a:solidFill>
                <a:latin typeface="Arial"/>
                <a:cs typeface="Arial"/>
              </a:rPr>
              <a:t>performs </a:t>
            </a:r>
            <a:r>
              <a:rPr sz="2800" spc="-10" dirty="0">
                <a:solidFill>
                  <a:srgbClr val="336600"/>
                </a:solidFill>
                <a:latin typeface="Arial"/>
                <a:cs typeface="Arial"/>
              </a:rPr>
              <a:t>poorly </a:t>
            </a:r>
            <a:r>
              <a:rPr sz="2800" spc="-15" dirty="0">
                <a:solidFill>
                  <a:srgbClr val="336600"/>
                </a:solidFill>
                <a:latin typeface="Arial"/>
                <a:cs typeface="Arial"/>
              </a:rPr>
              <a:t>with </a:t>
            </a:r>
            <a:r>
              <a:rPr sz="2800" spc="-10" dirty="0">
                <a:solidFill>
                  <a:srgbClr val="336600"/>
                </a:solidFill>
                <a:latin typeface="Arial"/>
                <a:cs typeface="Arial"/>
              </a:rPr>
              <a:t>no </a:t>
            </a:r>
            <a:r>
              <a:rPr sz="2800" spc="-15" dirty="0">
                <a:solidFill>
                  <a:srgbClr val="336600"/>
                </a:solidFill>
                <a:latin typeface="Arial"/>
                <a:cs typeface="Arial"/>
              </a:rPr>
              <a:t>dataset  augmentation </a:t>
            </a:r>
            <a:r>
              <a:rPr sz="2800" spc="-10" dirty="0">
                <a:solidFill>
                  <a:srgbClr val="336600"/>
                </a:solidFill>
                <a:latin typeface="Arial"/>
                <a:cs typeface="Arial"/>
              </a:rPr>
              <a:t>and </a:t>
            </a:r>
            <a:r>
              <a:rPr sz="2800" dirty="0">
                <a:latin typeface="Calibri"/>
                <a:cs typeface="Calibri"/>
              </a:rPr>
              <a:t>B </a:t>
            </a:r>
            <a:r>
              <a:rPr sz="2800" spc="-15" dirty="0">
                <a:solidFill>
                  <a:srgbClr val="336600"/>
                </a:solidFill>
                <a:latin typeface="Arial"/>
                <a:cs typeface="Arial"/>
              </a:rPr>
              <a:t>performs well with  synthetic transformations </a:t>
            </a:r>
            <a:r>
              <a:rPr sz="2800" spc="-10" dirty="0">
                <a:solidFill>
                  <a:srgbClr val="336600"/>
                </a:solidFill>
                <a:latin typeface="Arial"/>
                <a:cs typeface="Arial"/>
              </a:rPr>
              <a:t>of the </a:t>
            </a:r>
            <a:r>
              <a:rPr sz="2800" spc="-15" dirty="0">
                <a:solidFill>
                  <a:srgbClr val="336600"/>
                </a:solidFill>
                <a:latin typeface="Arial"/>
                <a:cs typeface="Arial"/>
              </a:rPr>
              <a:t>input, </a:t>
            </a:r>
            <a:r>
              <a:rPr lang="en-US" sz="2800" spc="-15" dirty="0">
                <a:solidFill>
                  <a:srgbClr val="336600"/>
                </a:solidFill>
                <a:latin typeface="Arial"/>
                <a:cs typeface="Arial"/>
              </a:rPr>
              <a:t>it could </a:t>
            </a:r>
            <a:r>
              <a:rPr sz="2800" spc="-10" dirty="0">
                <a:solidFill>
                  <a:srgbClr val="336600"/>
                </a:solidFill>
                <a:latin typeface="Arial"/>
                <a:cs typeface="Arial"/>
              </a:rPr>
              <a:t>be the </a:t>
            </a:r>
            <a:r>
              <a:rPr sz="2800" spc="-15" dirty="0">
                <a:solidFill>
                  <a:srgbClr val="336600"/>
                </a:solidFill>
                <a:latin typeface="Arial"/>
                <a:cs typeface="Arial"/>
              </a:rPr>
              <a:t>data set rather than</a:t>
            </a:r>
            <a:r>
              <a:rPr lang="en-US" sz="2800" spc="-15" dirty="0">
                <a:solidFill>
                  <a:srgbClr val="336600"/>
                </a:solidFill>
                <a:latin typeface="Arial"/>
                <a:cs typeface="Arial"/>
              </a:rPr>
              <a:t> the</a:t>
            </a:r>
            <a:r>
              <a:rPr sz="2800" spc="-130" dirty="0">
                <a:solidFill>
                  <a:srgbClr val="336600"/>
                </a:solidFill>
                <a:latin typeface="Arial"/>
                <a:cs typeface="Arial"/>
              </a:rPr>
              <a:t> </a:t>
            </a:r>
            <a:r>
              <a:rPr sz="2800" spc="-10" dirty="0">
                <a:solidFill>
                  <a:srgbClr val="336600"/>
                </a:solidFill>
                <a:latin typeface="Arial"/>
                <a:cs typeface="Arial"/>
              </a:rPr>
              <a:t>algorithm</a:t>
            </a:r>
            <a:endParaRPr sz="2800" dirty="0">
              <a:latin typeface="Arial"/>
              <a:cs typeface="Arial"/>
            </a:endParaRPr>
          </a:p>
          <a:p>
            <a:pPr marL="351790" marR="155575" indent="-339090">
              <a:lnSpc>
                <a:spcPts val="3790"/>
              </a:lnSpc>
              <a:spcBef>
                <a:spcPts val="819"/>
              </a:spcBef>
              <a:buChar char="•"/>
              <a:tabLst>
                <a:tab pos="351155" algn="l"/>
                <a:tab pos="351790" algn="l"/>
              </a:tabLst>
            </a:pPr>
            <a:r>
              <a:rPr sz="3200" spc="-20" dirty="0">
                <a:solidFill>
                  <a:srgbClr val="3333CC"/>
                </a:solidFill>
                <a:latin typeface="Arial"/>
                <a:cs typeface="Arial"/>
              </a:rPr>
              <a:t>Adding Gaussian noise </a:t>
            </a:r>
            <a:r>
              <a:rPr sz="3200" spc="-5" dirty="0">
                <a:solidFill>
                  <a:srgbClr val="3333CC"/>
                </a:solidFill>
                <a:latin typeface="Arial"/>
                <a:cs typeface="Arial"/>
              </a:rPr>
              <a:t>is </a:t>
            </a:r>
            <a:r>
              <a:rPr sz="3200" spc="-20" dirty="0">
                <a:solidFill>
                  <a:srgbClr val="3333CC"/>
                </a:solidFill>
                <a:latin typeface="Arial"/>
                <a:cs typeface="Arial"/>
              </a:rPr>
              <a:t>considered</a:t>
            </a:r>
            <a:r>
              <a:rPr lang="en-US" sz="3200" spc="-20" dirty="0">
                <a:solidFill>
                  <a:srgbClr val="3333CC"/>
                </a:solidFill>
                <a:latin typeface="Arial"/>
                <a:cs typeface="Arial"/>
              </a:rPr>
              <a:t> to</a:t>
            </a:r>
            <a:r>
              <a:rPr sz="3200" spc="-165" dirty="0">
                <a:solidFill>
                  <a:srgbClr val="3333CC"/>
                </a:solidFill>
                <a:latin typeface="Arial"/>
                <a:cs typeface="Arial"/>
              </a:rPr>
              <a:t> </a:t>
            </a:r>
            <a:r>
              <a:rPr sz="3200" spc="-20" dirty="0">
                <a:solidFill>
                  <a:srgbClr val="3333CC"/>
                </a:solidFill>
                <a:latin typeface="Arial"/>
                <a:cs typeface="Arial"/>
              </a:rPr>
              <a:t>part </a:t>
            </a:r>
            <a:r>
              <a:rPr sz="3200" spc="-15" dirty="0">
                <a:solidFill>
                  <a:srgbClr val="3333CC"/>
                </a:solidFill>
                <a:latin typeface="Arial"/>
                <a:cs typeface="Arial"/>
              </a:rPr>
              <a:t>of </a:t>
            </a:r>
            <a:r>
              <a:rPr sz="3200" spc="-20" dirty="0">
                <a:solidFill>
                  <a:srgbClr val="3333CC"/>
                </a:solidFill>
                <a:latin typeface="Arial"/>
                <a:cs typeface="Arial"/>
              </a:rPr>
              <a:t>ML</a:t>
            </a:r>
            <a:r>
              <a:rPr lang="en-US" sz="3200" spc="-20" dirty="0">
                <a:solidFill>
                  <a:srgbClr val="3333CC"/>
                </a:solidFill>
                <a:latin typeface="Arial"/>
                <a:cs typeface="Arial"/>
              </a:rPr>
              <a:t> algorithm</a:t>
            </a:r>
            <a:r>
              <a:rPr sz="3200" spc="-20" dirty="0">
                <a:solidFill>
                  <a:srgbClr val="3333CC"/>
                </a:solidFill>
                <a:latin typeface="Arial"/>
                <a:cs typeface="Arial"/>
              </a:rPr>
              <a:t> </a:t>
            </a:r>
            <a:r>
              <a:rPr sz="3200" spc="-15" dirty="0">
                <a:solidFill>
                  <a:srgbClr val="3333CC"/>
                </a:solidFill>
                <a:latin typeface="Arial"/>
                <a:cs typeface="Arial"/>
              </a:rPr>
              <a:t>while </a:t>
            </a:r>
            <a:r>
              <a:rPr lang="en-US" sz="3200" spc="-15" dirty="0">
                <a:solidFill>
                  <a:srgbClr val="3333CC"/>
                </a:solidFill>
                <a:latin typeface="Arial"/>
                <a:cs typeface="Arial"/>
              </a:rPr>
              <a:t>operations specific to an application domain such as </a:t>
            </a:r>
            <a:r>
              <a:rPr sz="3200" spc="-20" dirty="0">
                <a:solidFill>
                  <a:srgbClr val="3333CC"/>
                </a:solidFill>
                <a:latin typeface="Arial"/>
                <a:cs typeface="Arial"/>
              </a:rPr>
              <a:t>cropping input images </a:t>
            </a:r>
            <a:r>
              <a:rPr sz="3200" spc="-5" dirty="0">
                <a:solidFill>
                  <a:srgbClr val="3333CC"/>
                </a:solidFill>
                <a:latin typeface="Arial"/>
                <a:cs typeface="Arial"/>
              </a:rPr>
              <a:t>is</a:t>
            </a:r>
            <a:r>
              <a:rPr sz="3200" spc="-165" dirty="0">
                <a:solidFill>
                  <a:srgbClr val="3333CC"/>
                </a:solidFill>
                <a:latin typeface="Arial"/>
                <a:cs typeface="Arial"/>
              </a:rPr>
              <a:t> </a:t>
            </a:r>
            <a:r>
              <a:rPr lang="en-US" sz="3200" spc="-25" dirty="0">
                <a:solidFill>
                  <a:srgbClr val="3333CC"/>
                </a:solidFill>
                <a:latin typeface="Arial"/>
                <a:cs typeface="Arial"/>
              </a:rPr>
              <a:t>a separate preprocessing step</a:t>
            </a:r>
            <a:endParaRPr sz="3200" dirty="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71A8B-405B-C24A-BF8B-BAEC0FD9B585}"/>
              </a:ext>
            </a:extLst>
          </p:cNvPr>
          <p:cNvSpPr>
            <a:spLocks noGrp="1"/>
          </p:cNvSpPr>
          <p:nvPr>
            <p:ph type="title"/>
          </p:nvPr>
        </p:nvSpPr>
        <p:spPr>
          <a:xfrm>
            <a:off x="1798001" y="228600"/>
            <a:ext cx="6705600" cy="990600"/>
          </a:xfrm>
        </p:spPr>
        <p:txBody>
          <a:bodyPr/>
          <a:lstStyle/>
          <a:p>
            <a:r>
              <a:rPr lang="en-US" dirty="0"/>
              <a:t>Regularization - </a:t>
            </a:r>
            <a:r>
              <a:rPr lang="en-US" dirty="0" err="1"/>
              <a:t>wikipedia</a:t>
            </a:r>
            <a:endParaRPr lang="en-US" dirty="0"/>
          </a:p>
        </p:txBody>
      </p:sp>
      <p:sp>
        <p:nvSpPr>
          <p:cNvPr id="3" name="Text Placeholder 2">
            <a:extLst>
              <a:ext uri="{FF2B5EF4-FFF2-40B4-BE49-F238E27FC236}">
                <a16:creationId xmlns:a16="http://schemas.microsoft.com/office/drawing/2014/main" id="{A659E0D6-D259-8549-8922-A859EE6F257C}"/>
              </a:ext>
            </a:extLst>
          </p:cNvPr>
          <p:cNvSpPr>
            <a:spLocks noGrp="1"/>
          </p:cNvSpPr>
          <p:nvPr>
            <p:ph type="body" idx="1"/>
          </p:nvPr>
        </p:nvSpPr>
        <p:spPr>
          <a:xfrm>
            <a:off x="469898" y="914400"/>
            <a:ext cx="9753602" cy="7386638"/>
          </a:xfrm>
        </p:spPr>
        <p:txBody>
          <a:bodyPr/>
          <a:lstStyle/>
          <a:p>
            <a:pPr marL="457200" indent="-457200">
              <a:buFont typeface="Arial" panose="020B0604020202020204" pitchFamily="34" charset="0"/>
              <a:buChar char="•"/>
            </a:pPr>
            <a:r>
              <a:rPr lang="en-US" sz="2800" dirty="0"/>
              <a:t>An old field in mathematics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In mathematics, statistics, finance, computer science, particularly in machine learning and inverse problems, regularization is the process of </a:t>
            </a:r>
            <a:r>
              <a:rPr lang="en-US" sz="2800" b="1" dirty="0"/>
              <a:t>adding information</a:t>
            </a:r>
            <a:r>
              <a:rPr lang="en-US" sz="2800" dirty="0"/>
              <a:t> in order to solve an ill-posed problem or to prevent overfitting.</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Regularization is used with objective functions in ill-posed optimization problems. The regularization term, or </a:t>
            </a:r>
            <a:r>
              <a:rPr lang="en-US" sz="2800" b="1" dirty="0"/>
              <a:t>penalty</a:t>
            </a:r>
            <a:r>
              <a:rPr lang="en-US" sz="2800" dirty="0"/>
              <a:t>, imposes a cost on the optimization function for overfitting the function or to find an optimal solution.</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In machine learning, regularization is </a:t>
            </a:r>
            <a:r>
              <a:rPr lang="en-US" sz="2800" b="1" dirty="0"/>
              <a:t>any modification </a:t>
            </a:r>
            <a:r>
              <a:rPr lang="en-US" sz="2800" dirty="0"/>
              <a:t>we make to a learning algorithm that is intended to reduce its generalization error but not its training error.</a:t>
            </a:r>
          </a:p>
          <a:p>
            <a:pPr marL="457200"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23160492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4389" y="726440"/>
            <a:ext cx="8390890" cy="574040"/>
          </a:xfrm>
          <a:prstGeom prst="rect">
            <a:avLst/>
          </a:prstGeom>
        </p:spPr>
        <p:txBody>
          <a:bodyPr vert="horz" wrap="square" lIns="0" tIns="12700" rIns="0" bIns="0" rtlCol="0">
            <a:spAutoFit/>
          </a:bodyPr>
          <a:lstStyle/>
          <a:p>
            <a:pPr marL="12700">
              <a:lnSpc>
                <a:spcPct val="100000"/>
              </a:lnSpc>
              <a:spcBef>
                <a:spcPts val="100"/>
              </a:spcBef>
            </a:pPr>
            <a:r>
              <a:rPr sz="3600" spc="-20" dirty="0"/>
              <a:t>Ex: Image </a:t>
            </a:r>
            <a:r>
              <a:rPr sz="3600" spc="-25" dirty="0"/>
              <a:t>segmentation </a:t>
            </a:r>
            <a:r>
              <a:rPr sz="3600" spc="-15" dirty="0"/>
              <a:t>for </a:t>
            </a:r>
            <a:r>
              <a:rPr sz="3600" spc="-20" dirty="0"/>
              <a:t>heart</a:t>
            </a:r>
            <a:r>
              <a:rPr sz="3600" spc="-114" dirty="0"/>
              <a:t> </a:t>
            </a:r>
            <a:r>
              <a:rPr sz="3600" spc="-20" dirty="0"/>
              <a:t>disease</a:t>
            </a:r>
            <a:endParaRPr sz="3600"/>
          </a:p>
        </p:txBody>
      </p:sp>
      <p:sp>
        <p:nvSpPr>
          <p:cNvPr id="4" name="object 4"/>
          <p:cNvSpPr txBox="1"/>
          <p:nvPr/>
        </p:nvSpPr>
        <p:spPr>
          <a:xfrm>
            <a:off x="585723" y="1344168"/>
            <a:ext cx="8773160" cy="3135630"/>
          </a:xfrm>
          <a:prstGeom prst="rect">
            <a:avLst/>
          </a:prstGeom>
        </p:spPr>
        <p:txBody>
          <a:bodyPr vert="horz" wrap="square" lIns="0" tIns="30480" rIns="0" bIns="0" rtlCol="0">
            <a:spAutoFit/>
          </a:bodyPr>
          <a:lstStyle/>
          <a:p>
            <a:pPr marL="351155" marR="5080" indent="-339090">
              <a:lnSpc>
                <a:spcPts val="3820"/>
              </a:lnSpc>
              <a:spcBef>
                <a:spcPts val="240"/>
              </a:spcBef>
              <a:buChar char="•"/>
              <a:tabLst>
                <a:tab pos="351155" algn="l"/>
                <a:tab pos="351790" algn="l"/>
              </a:tabLst>
            </a:pPr>
            <a:r>
              <a:rPr sz="3200" spc="-15" dirty="0">
                <a:solidFill>
                  <a:srgbClr val="3333CC"/>
                </a:solidFill>
                <a:latin typeface="Arial"/>
                <a:cs typeface="Arial"/>
              </a:rPr>
              <a:t>To </a:t>
            </a:r>
            <a:r>
              <a:rPr sz="3200" spc="-20" dirty="0">
                <a:solidFill>
                  <a:srgbClr val="3333CC"/>
                </a:solidFill>
                <a:latin typeface="Arial"/>
                <a:cs typeface="Arial"/>
              </a:rPr>
              <a:t>determine </a:t>
            </a:r>
            <a:r>
              <a:rPr sz="3200" i="1" spc="-20" dirty="0">
                <a:solidFill>
                  <a:srgbClr val="3333CC"/>
                </a:solidFill>
                <a:latin typeface="Arial"/>
                <a:cs typeface="Arial"/>
              </a:rPr>
              <a:t>ejection fraction</a:t>
            </a:r>
            <a:r>
              <a:rPr sz="3200" spc="-20" dirty="0">
                <a:solidFill>
                  <a:srgbClr val="3333CC"/>
                </a:solidFill>
                <a:latin typeface="Arial"/>
                <a:cs typeface="Arial"/>
              </a:rPr>
              <a:t> which </a:t>
            </a:r>
            <a:r>
              <a:rPr sz="3200" spc="-25" dirty="0">
                <a:solidFill>
                  <a:srgbClr val="3333CC"/>
                </a:solidFill>
                <a:latin typeface="Arial"/>
                <a:cs typeface="Arial"/>
              </a:rPr>
              <a:t>measures  </a:t>
            </a:r>
            <a:r>
              <a:rPr sz="3200" spc="-20" dirty="0">
                <a:solidFill>
                  <a:srgbClr val="3333CC"/>
                </a:solidFill>
                <a:latin typeface="Arial"/>
                <a:cs typeface="Arial"/>
              </a:rPr>
              <a:t>how </a:t>
            </a:r>
            <a:r>
              <a:rPr sz="3200" spc="-15" dirty="0">
                <a:solidFill>
                  <a:srgbClr val="3333CC"/>
                </a:solidFill>
                <a:latin typeface="Arial"/>
                <a:cs typeface="Arial"/>
              </a:rPr>
              <a:t>well </a:t>
            </a:r>
            <a:r>
              <a:rPr sz="3200" dirty="0">
                <a:solidFill>
                  <a:srgbClr val="3333CC"/>
                </a:solidFill>
                <a:latin typeface="Arial"/>
                <a:cs typeface="Arial"/>
              </a:rPr>
              <a:t>a </a:t>
            </a:r>
            <a:r>
              <a:rPr sz="3200" spc="-20" dirty="0">
                <a:solidFill>
                  <a:srgbClr val="3333CC"/>
                </a:solidFill>
                <a:latin typeface="Arial"/>
                <a:cs typeface="Arial"/>
              </a:rPr>
              <a:t>heart </a:t>
            </a:r>
            <a:r>
              <a:rPr sz="3200" spc="-5" dirty="0">
                <a:solidFill>
                  <a:srgbClr val="3333CC"/>
                </a:solidFill>
                <a:latin typeface="Arial"/>
                <a:cs typeface="Arial"/>
              </a:rPr>
              <a:t>is</a:t>
            </a:r>
            <a:r>
              <a:rPr sz="3200" spc="-125" dirty="0">
                <a:solidFill>
                  <a:srgbClr val="3333CC"/>
                </a:solidFill>
                <a:latin typeface="Arial"/>
                <a:cs typeface="Arial"/>
              </a:rPr>
              <a:t> </a:t>
            </a:r>
            <a:r>
              <a:rPr sz="3200" spc="-20" dirty="0">
                <a:solidFill>
                  <a:srgbClr val="3333CC"/>
                </a:solidFill>
                <a:latin typeface="Arial"/>
                <a:cs typeface="Arial"/>
              </a:rPr>
              <a:t>functioning</a:t>
            </a:r>
            <a:endParaRPr sz="3200" dirty="0">
              <a:latin typeface="Arial"/>
              <a:cs typeface="Arial"/>
            </a:endParaRPr>
          </a:p>
          <a:p>
            <a:pPr marL="747395" marR="583565" lvl="1" indent="-282575">
              <a:lnSpc>
                <a:spcPct val="98200"/>
              </a:lnSpc>
              <a:spcBef>
                <a:spcPts val="480"/>
              </a:spcBef>
              <a:buChar char="–"/>
              <a:tabLst>
                <a:tab pos="747395" algn="l"/>
              </a:tabLst>
            </a:pPr>
            <a:r>
              <a:rPr sz="2800" spc="-15" dirty="0">
                <a:solidFill>
                  <a:srgbClr val="336600"/>
                </a:solidFill>
                <a:latin typeface="Arial"/>
                <a:cs typeface="Arial"/>
              </a:rPr>
              <a:t>After </a:t>
            </a:r>
            <a:r>
              <a:rPr sz="2800" spc="-10" dirty="0">
                <a:solidFill>
                  <a:srgbClr val="336600"/>
                </a:solidFill>
                <a:latin typeface="Arial"/>
                <a:cs typeface="Arial"/>
              </a:rPr>
              <a:t>relaxing to its </a:t>
            </a:r>
            <a:r>
              <a:rPr sz="2800" i="1" spc="-15" dirty="0">
                <a:solidFill>
                  <a:srgbClr val="336600"/>
                </a:solidFill>
                <a:latin typeface="Arial"/>
                <a:cs typeface="Arial"/>
              </a:rPr>
              <a:t>diastole </a:t>
            </a:r>
            <a:r>
              <a:rPr sz="2800" spc="-10" dirty="0">
                <a:solidFill>
                  <a:srgbClr val="336600"/>
                </a:solidFill>
                <a:latin typeface="Arial"/>
                <a:cs typeface="Arial"/>
              </a:rPr>
              <a:t>so as to fully fill</a:t>
            </a:r>
            <a:r>
              <a:rPr sz="2800" spc="-185" dirty="0">
                <a:solidFill>
                  <a:srgbClr val="336600"/>
                </a:solidFill>
                <a:latin typeface="Arial"/>
                <a:cs typeface="Arial"/>
              </a:rPr>
              <a:t> </a:t>
            </a:r>
            <a:r>
              <a:rPr sz="2800" spc="-10" dirty="0">
                <a:solidFill>
                  <a:srgbClr val="336600"/>
                </a:solidFill>
                <a:latin typeface="Arial"/>
                <a:cs typeface="Arial"/>
              </a:rPr>
              <a:t>with  </a:t>
            </a:r>
            <a:r>
              <a:rPr sz="2800" spc="-15" dirty="0">
                <a:solidFill>
                  <a:srgbClr val="336600"/>
                </a:solidFill>
                <a:latin typeface="Arial"/>
                <a:cs typeface="Arial"/>
              </a:rPr>
              <a:t>blood, what percentage </a:t>
            </a:r>
            <a:r>
              <a:rPr sz="2800" spc="-5" dirty="0">
                <a:solidFill>
                  <a:srgbClr val="336600"/>
                </a:solidFill>
                <a:latin typeface="Arial"/>
                <a:cs typeface="Arial"/>
              </a:rPr>
              <a:t>is </a:t>
            </a:r>
            <a:r>
              <a:rPr sz="2800" spc="-15" dirty="0">
                <a:solidFill>
                  <a:srgbClr val="336600"/>
                </a:solidFill>
                <a:latin typeface="Arial"/>
                <a:cs typeface="Arial"/>
              </a:rPr>
              <a:t>pumped </a:t>
            </a:r>
            <a:r>
              <a:rPr sz="2800" spc="-10" dirty="0">
                <a:solidFill>
                  <a:srgbClr val="336600"/>
                </a:solidFill>
                <a:latin typeface="Arial"/>
                <a:cs typeface="Arial"/>
              </a:rPr>
              <a:t>out </a:t>
            </a:r>
            <a:r>
              <a:rPr sz="2800" spc="-15" dirty="0">
                <a:solidFill>
                  <a:srgbClr val="336600"/>
                </a:solidFill>
                <a:latin typeface="Arial"/>
                <a:cs typeface="Arial"/>
              </a:rPr>
              <a:t>upon  contracting </a:t>
            </a:r>
            <a:r>
              <a:rPr sz="2800" spc="-10" dirty="0">
                <a:solidFill>
                  <a:srgbClr val="336600"/>
                </a:solidFill>
                <a:latin typeface="Arial"/>
                <a:cs typeface="Arial"/>
              </a:rPr>
              <a:t>to its</a:t>
            </a:r>
            <a:r>
              <a:rPr sz="2800" spc="-55" dirty="0">
                <a:solidFill>
                  <a:srgbClr val="336600"/>
                </a:solidFill>
                <a:latin typeface="Arial"/>
                <a:cs typeface="Arial"/>
              </a:rPr>
              <a:t> </a:t>
            </a:r>
            <a:r>
              <a:rPr sz="2800" i="1" spc="-15" dirty="0">
                <a:solidFill>
                  <a:srgbClr val="336600"/>
                </a:solidFill>
                <a:latin typeface="Arial"/>
                <a:cs typeface="Arial"/>
              </a:rPr>
              <a:t>systole?</a:t>
            </a:r>
            <a:endParaRPr sz="2800" dirty="0">
              <a:latin typeface="Arial"/>
              <a:cs typeface="Arial"/>
            </a:endParaRPr>
          </a:p>
          <a:p>
            <a:pPr marL="1143000" marR="75565" lvl="2" indent="-226060">
              <a:lnSpc>
                <a:spcPct val="100800"/>
              </a:lnSpc>
              <a:spcBef>
                <a:spcPts val="520"/>
              </a:spcBef>
              <a:buChar char="•"/>
              <a:tabLst>
                <a:tab pos="1143000" algn="l"/>
              </a:tabLst>
            </a:pPr>
            <a:r>
              <a:rPr sz="2400" spc="-10" dirty="0">
                <a:solidFill>
                  <a:srgbClr val="660066"/>
                </a:solidFill>
                <a:latin typeface="Arial"/>
                <a:cs typeface="Arial"/>
              </a:rPr>
              <a:t>This </a:t>
            </a:r>
            <a:r>
              <a:rPr sz="2400" spc="-15" dirty="0">
                <a:solidFill>
                  <a:srgbClr val="660066"/>
                </a:solidFill>
                <a:latin typeface="Arial"/>
                <a:cs typeface="Arial"/>
              </a:rPr>
              <a:t>metric </a:t>
            </a:r>
            <a:r>
              <a:rPr sz="2400" spc="-10" dirty="0">
                <a:solidFill>
                  <a:srgbClr val="660066"/>
                </a:solidFill>
                <a:latin typeface="Arial"/>
                <a:cs typeface="Arial"/>
              </a:rPr>
              <a:t>relies on </a:t>
            </a:r>
            <a:r>
              <a:rPr sz="2400" spc="-15" dirty="0">
                <a:solidFill>
                  <a:srgbClr val="660066"/>
                </a:solidFill>
                <a:latin typeface="Arial"/>
                <a:cs typeface="Arial"/>
              </a:rPr>
              <a:t>segmenting </a:t>
            </a:r>
            <a:r>
              <a:rPr sz="2400" spc="-10" dirty="0">
                <a:solidFill>
                  <a:srgbClr val="660066"/>
                </a:solidFill>
                <a:latin typeface="Arial"/>
                <a:cs typeface="Arial"/>
              </a:rPr>
              <a:t>right </a:t>
            </a:r>
            <a:r>
              <a:rPr sz="2400" spc="-15" dirty="0">
                <a:solidFill>
                  <a:srgbClr val="660066"/>
                </a:solidFill>
                <a:latin typeface="Arial"/>
                <a:cs typeface="Arial"/>
              </a:rPr>
              <a:t>ventricles (RVs) </a:t>
            </a:r>
            <a:r>
              <a:rPr sz="2400" spc="-5" dirty="0">
                <a:solidFill>
                  <a:srgbClr val="660066"/>
                </a:solidFill>
                <a:latin typeface="Arial"/>
                <a:cs typeface="Arial"/>
              </a:rPr>
              <a:t>in  </a:t>
            </a:r>
            <a:r>
              <a:rPr sz="2400" spc="-15" dirty="0">
                <a:solidFill>
                  <a:srgbClr val="660066"/>
                </a:solidFill>
                <a:latin typeface="Arial"/>
                <a:cs typeface="Arial"/>
              </a:rPr>
              <a:t>cardiac magnetic resonance images</a:t>
            </a:r>
            <a:r>
              <a:rPr sz="2400" spc="-55" dirty="0">
                <a:solidFill>
                  <a:srgbClr val="660066"/>
                </a:solidFill>
                <a:latin typeface="Arial"/>
                <a:cs typeface="Arial"/>
              </a:rPr>
              <a:t> </a:t>
            </a:r>
            <a:r>
              <a:rPr sz="2400" spc="-20" dirty="0">
                <a:solidFill>
                  <a:srgbClr val="660066"/>
                </a:solidFill>
                <a:latin typeface="Arial"/>
                <a:cs typeface="Arial"/>
              </a:rPr>
              <a:t>(MRIs)</a:t>
            </a:r>
            <a:endParaRPr sz="2400" dirty="0">
              <a:latin typeface="Arial"/>
              <a:cs typeface="Arial"/>
            </a:endParaRPr>
          </a:p>
        </p:txBody>
      </p:sp>
      <p:sp>
        <p:nvSpPr>
          <p:cNvPr id="5" name="object 5"/>
          <p:cNvSpPr/>
          <p:nvPr/>
        </p:nvSpPr>
        <p:spPr>
          <a:xfrm>
            <a:off x="1487592" y="4619289"/>
            <a:ext cx="7555774" cy="2339149"/>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482883" y="4559670"/>
            <a:ext cx="7620634" cy="2436495"/>
          </a:xfrm>
          <a:custGeom>
            <a:avLst/>
            <a:gdLst/>
            <a:ahLst/>
            <a:cxnLst/>
            <a:rect l="l" t="t" r="r" b="b"/>
            <a:pathLst>
              <a:path w="7620634" h="2436495">
                <a:moveTo>
                  <a:pt x="0" y="0"/>
                </a:moveTo>
                <a:lnTo>
                  <a:pt x="7620105" y="0"/>
                </a:lnTo>
                <a:lnTo>
                  <a:pt x="7620105" y="2436424"/>
                </a:lnTo>
                <a:lnTo>
                  <a:pt x="0" y="2436424"/>
                </a:lnTo>
                <a:lnTo>
                  <a:pt x="0" y="0"/>
                </a:lnTo>
                <a:close/>
              </a:path>
            </a:pathLst>
          </a:custGeom>
          <a:ln w="9419">
            <a:solidFill>
              <a:srgbClr val="000000"/>
            </a:solidFill>
          </a:ln>
        </p:spPr>
        <p:txBody>
          <a:bodyPr wrap="square" lIns="0" tIns="0" rIns="0" bIns="0" rtlCol="0"/>
          <a:lstStyle/>
          <a:p>
            <a:endParaRPr/>
          </a:p>
        </p:txBody>
      </p:sp>
      <p:sp>
        <p:nvSpPr>
          <p:cNvPr id="7" name="object 7"/>
          <p:cNvSpPr txBox="1"/>
          <p:nvPr/>
        </p:nvSpPr>
        <p:spPr>
          <a:xfrm>
            <a:off x="1414611" y="6827519"/>
            <a:ext cx="8056880" cy="421640"/>
          </a:xfrm>
          <a:prstGeom prst="rect">
            <a:avLst/>
          </a:prstGeom>
        </p:spPr>
        <p:txBody>
          <a:bodyPr vert="horz" wrap="square" lIns="0" tIns="12700" rIns="0" bIns="0" rtlCol="0">
            <a:spAutoFit/>
          </a:bodyPr>
          <a:lstStyle/>
          <a:p>
            <a:pPr marL="7849234">
              <a:lnSpc>
                <a:spcPts val="1560"/>
              </a:lnSpc>
              <a:spcBef>
                <a:spcPts val="100"/>
              </a:spcBef>
            </a:pPr>
            <a:endParaRPr sz="1400" dirty="0">
              <a:latin typeface="Arial"/>
              <a:cs typeface="Arial"/>
            </a:endParaRPr>
          </a:p>
          <a:p>
            <a:pPr marL="12700">
              <a:lnSpc>
                <a:spcPts val="1560"/>
              </a:lnSpc>
            </a:pPr>
            <a:r>
              <a:rPr sz="1400" spc="-15" dirty="0">
                <a:latin typeface="Arial"/>
                <a:cs typeface="Arial"/>
              </a:rPr>
              <a:t>https://blog.insightdatascience.com/heart-disease-diagnosis-with-deep-learning-c2d92c27e730</a:t>
            </a:r>
            <a:endParaRPr sz="1400" dirty="0">
              <a:latin typeface="Arial"/>
              <a:cs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716A1-26C2-C74E-8C34-39598C222E4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C1779E3-ADCA-8344-A363-5A67DA013586}"/>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740BD984-3D1E-084D-A68D-C7E3874EB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4607"/>
            <a:ext cx="10693400" cy="6623185"/>
          </a:xfrm>
          <a:prstGeom prst="rect">
            <a:avLst/>
          </a:prstGeom>
        </p:spPr>
      </p:pic>
    </p:spTree>
    <p:extLst>
      <p:ext uri="{BB962C8B-B14F-4D97-AF65-F5344CB8AC3E}">
        <p14:creationId xmlns:p14="http://schemas.microsoft.com/office/powerpoint/2010/main" val="11952902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528268" y="710183"/>
            <a:ext cx="5003800" cy="695960"/>
          </a:xfrm>
          <a:prstGeom prst="rect">
            <a:avLst/>
          </a:prstGeom>
        </p:spPr>
        <p:txBody>
          <a:bodyPr vert="horz" wrap="square" lIns="0" tIns="12700" rIns="0" bIns="0" rtlCol="0">
            <a:spAutoFit/>
          </a:bodyPr>
          <a:lstStyle/>
          <a:p>
            <a:pPr marL="12700">
              <a:lnSpc>
                <a:spcPct val="100000"/>
              </a:lnSpc>
              <a:spcBef>
                <a:spcPts val="100"/>
              </a:spcBef>
            </a:pPr>
            <a:r>
              <a:rPr spc="-25" dirty="0"/>
              <a:t>Problem</a:t>
            </a:r>
            <a:r>
              <a:rPr spc="-110" dirty="0"/>
              <a:t> </a:t>
            </a:r>
            <a:r>
              <a:rPr spc="-25" dirty="0"/>
              <a:t>Description</a:t>
            </a:r>
          </a:p>
        </p:txBody>
      </p:sp>
      <p:sp>
        <p:nvSpPr>
          <p:cNvPr id="4" name="object 4"/>
          <p:cNvSpPr txBox="1"/>
          <p:nvPr/>
        </p:nvSpPr>
        <p:spPr>
          <a:xfrm>
            <a:off x="585723" y="1337926"/>
            <a:ext cx="8663305" cy="2655570"/>
          </a:xfrm>
          <a:prstGeom prst="rect">
            <a:avLst/>
          </a:prstGeom>
        </p:spPr>
        <p:txBody>
          <a:bodyPr vert="horz" wrap="square" lIns="0" tIns="95250" rIns="0" bIns="0" rtlCol="0">
            <a:spAutoFit/>
          </a:bodyPr>
          <a:lstStyle/>
          <a:p>
            <a:pPr marL="351790" indent="-339090">
              <a:lnSpc>
                <a:spcPct val="100000"/>
              </a:lnSpc>
              <a:spcBef>
                <a:spcPts val="750"/>
              </a:spcBef>
              <a:buChar char="•"/>
              <a:tabLst>
                <a:tab pos="351155" algn="l"/>
                <a:tab pos="351790" algn="l"/>
              </a:tabLst>
            </a:pPr>
            <a:r>
              <a:rPr sz="3200" spc="-20" dirty="0">
                <a:solidFill>
                  <a:srgbClr val="3333CC"/>
                </a:solidFill>
                <a:latin typeface="Arial"/>
                <a:cs typeface="Arial"/>
              </a:rPr>
              <a:t>Develop system </a:t>
            </a:r>
            <a:r>
              <a:rPr sz="3200" spc="-10" dirty="0">
                <a:solidFill>
                  <a:srgbClr val="3333CC"/>
                </a:solidFill>
                <a:latin typeface="Arial"/>
                <a:cs typeface="Arial"/>
              </a:rPr>
              <a:t>to </a:t>
            </a:r>
            <a:r>
              <a:rPr sz="3200" spc="-25" dirty="0">
                <a:solidFill>
                  <a:srgbClr val="3333CC"/>
                </a:solidFill>
                <a:latin typeface="Arial"/>
                <a:cs typeface="Arial"/>
              </a:rPr>
              <a:t>segment </a:t>
            </a:r>
            <a:r>
              <a:rPr sz="3200" spc="-15" dirty="0">
                <a:solidFill>
                  <a:srgbClr val="3333CC"/>
                </a:solidFill>
                <a:latin typeface="Arial"/>
                <a:cs typeface="Arial"/>
              </a:rPr>
              <a:t>RV </a:t>
            </a:r>
            <a:r>
              <a:rPr sz="3200" spc="-5" dirty="0">
                <a:solidFill>
                  <a:srgbClr val="3333CC"/>
                </a:solidFill>
                <a:latin typeface="Arial"/>
                <a:cs typeface="Arial"/>
              </a:rPr>
              <a:t>in </a:t>
            </a:r>
            <a:r>
              <a:rPr sz="3200" spc="-20" dirty="0">
                <a:solidFill>
                  <a:srgbClr val="3333CC"/>
                </a:solidFill>
                <a:latin typeface="Arial"/>
                <a:cs typeface="Arial"/>
              </a:rPr>
              <a:t>cardiac</a:t>
            </a:r>
            <a:r>
              <a:rPr sz="3200" spc="-145" dirty="0">
                <a:solidFill>
                  <a:srgbClr val="3333CC"/>
                </a:solidFill>
                <a:latin typeface="Arial"/>
                <a:cs typeface="Arial"/>
              </a:rPr>
              <a:t> </a:t>
            </a:r>
            <a:r>
              <a:rPr sz="3200" spc="-30" dirty="0">
                <a:solidFill>
                  <a:srgbClr val="3333CC"/>
                </a:solidFill>
                <a:latin typeface="Arial"/>
                <a:cs typeface="Arial"/>
              </a:rPr>
              <a:t>MRI</a:t>
            </a:r>
            <a:endParaRPr sz="3200">
              <a:latin typeface="Arial"/>
              <a:cs typeface="Arial"/>
            </a:endParaRPr>
          </a:p>
          <a:p>
            <a:pPr marL="747395" lvl="1" indent="-282575">
              <a:lnSpc>
                <a:spcPct val="100000"/>
              </a:lnSpc>
              <a:spcBef>
                <a:spcPts val="565"/>
              </a:spcBef>
              <a:buChar char="–"/>
              <a:tabLst>
                <a:tab pos="747395" algn="l"/>
              </a:tabLst>
            </a:pPr>
            <a:r>
              <a:rPr sz="2800" spc="-15" dirty="0">
                <a:solidFill>
                  <a:srgbClr val="336600"/>
                </a:solidFill>
                <a:latin typeface="Arial"/>
                <a:cs typeface="Arial"/>
              </a:rPr>
              <a:t>Currently handled </a:t>
            </a:r>
            <a:r>
              <a:rPr sz="2800" spc="-10" dirty="0">
                <a:solidFill>
                  <a:srgbClr val="336600"/>
                </a:solidFill>
                <a:latin typeface="Arial"/>
                <a:cs typeface="Arial"/>
              </a:rPr>
              <a:t>by </a:t>
            </a:r>
            <a:r>
              <a:rPr sz="2800" spc="-15" dirty="0">
                <a:solidFill>
                  <a:srgbClr val="336600"/>
                </a:solidFill>
                <a:latin typeface="Arial"/>
                <a:cs typeface="Arial"/>
              </a:rPr>
              <a:t>classical image</a:t>
            </a:r>
            <a:r>
              <a:rPr sz="2800" spc="-70" dirty="0">
                <a:solidFill>
                  <a:srgbClr val="336600"/>
                </a:solidFill>
                <a:latin typeface="Arial"/>
                <a:cs typeface="Arial"/>
              </a:rPr>
              <a:t> </a:t>
            </a:r>
            <a:r>
              <a:rPr sz="2800" spc="-15" dirty="0">
                <a:solidFill>
                  <a:srgbClr val="336600"/>
                </a:solidFill>
                <a:latin typeface="Arial"/>
                <a:cs typeface="Arial"/>
              </a:rPr>
              <a:t>processing</a:t>
            </a:r>
            <a:endParaRPr sz="2800">
              <a:latin typeface="Arial"/>
              <a:cs typeface="Arial"/>
            </a:endParaRPr>
          </a:p>
          <a:p>
            <a:pPr marL="351155" marR="25400" indent="-339090">
              <a:lnSpc>
                <a:spcPts val="3820"/>
              </a:lnSpc>
              <a:spcBef>
                <a:spcPts val="875"/>
              </a:spcBef>
              <a:buChar char="•"/>
              <a:tabLst>
                <a:tab pos="351155" algn="l"/>
                <a:tab pos="351790" algn="l"/>
              </a:tabLst>
            </a:pPr>
            <a:r>
              <a:rPr sz="3200" spc="-15" dirty="0">
                <a:solidFill>
                  <a:srgbClr val="3333CC"/>
                </a:solidFill>
                <a:latin typeface="Arial"/>
                <a:cs typeface="Arial"/>
              </a:rPr>
              <a:t>RV </a:t>
            </a:r>
            <a:r>
              <a:rPr sz="3200" spc="-20" dirty="0">
                <a:solidFill>
                  <a:srgbClr val="3333CC"/>
                </a:solidFill>
                <a:latin typeface="Arial"/>
                <a:cs typeface="Arial"/>
              </a:rPr>
              <a:t>has </a:t>
            </a:r>
            <a:r>
              <a:rPr sz="3200" spc="-15" dirty="0">
                <a:solidFill>
                  <a:srgbClr val="3333CC"/>
                </a:solidFill>
                <a:latin typeface="Arial"/>
                <a:cs typeface="Arial"/>
              </a:rPr>
              <a:t>irregularly </a:t>
            </a:r>
            <a:r>
              <a:rPr sz="3200" spc="-20" dirty="0">
                <a:solidFill>
                  <a:srgbClr val="3333CC"/>
                </a:solidFill>
                <a:latin typeface="Arial"/>
                <a:cs typeface="Arial"/>
              </a:rPr>
              <a:t>shaped </a:t>
            </a:r>
            <a:r>
              <a:rPr sz="3200" spc="-15" dirty="0">
                <a:solidFill>
                  <a:srgbClr val="3333CC"/>
                </a:solidFill>
                <a:latin typeface="Arial"/>
                <a:cs typeface="Arial"/>
              </a:rPr>
              <a:t>thin walls: </a:t>
            </a:r>
            <a:r>
              <a:rPr sz="3200" spc="-20" dirty="0">
                <a:solidFill>
                  <a:srgbClr val="3333CC"/>
                </a:solidFill>
                <a:latin typeface="Arial"/>
                <a:cs typeface="Arial"/>
              </a:rPr>
              <a:t>inner</a:t>
            </a:r>
            <a:r>
              <a:rPr sz="3200" spc="-150" dirty="0">
                <a:solidFill>
                  <a:srgbClr val="3333CC"/>
                </a:solidFill>
                <a:latin typeface="Arial"/>
                <a:cs typeface="Arial"/>
              </a:rPr>
              <a:t> </a:t>
            </a:r>
            <a:r>
              <a:rPr sz="3200" spc="-25" dirty="0">
                <a:solidFill>
                  <a:srgbClr val="3333CC"/>
                </a:solidFill>
                <a:latin typeface="Arial"/>
                <a:cs typeface="Arial"/>
              </a:rPr>
              <a:t>and  </a:t>
            </a:r>
            <a:r>
              <a:rPr sz="3200" spc="-20" dirty="0">
                <a:solidFill>
                  <a:srgbClr val="3333CC"/>
                </a:solidFill>
                <a:latin typeface="Arial"/>
                <a:cs typeface="Arial"/>
              </a:rPr>
              <a:t>outer </a:t>
            </a:r>
            <a:r>
              <a:rPr sz="3200" spc="-15" dirty="0">
                <a:solidFill>
                  <a:srgbClr val="3333CC"/>
                </a:solidFill>
                <a:latin typeface="Arial"/>
                <a:cs typeface="Arial"/>
              </a:rPr>
              <a:t>walls </a:t>
            </a:r>
            <a:r>
              <a:rPr sz="3200" spc="-20" dirty="0">
                <a:solidFill>
                  <a:srgbClr val="3333CC"/>
                </a:solidFill>
                <a:latin typeface="Arial"/>
                <a:cs typeface="Arial"/>
              </a:rPr>
              <a:t>(endocardium and</a:t>
            </a:r>
            <a:r>
              <a:rPr sz="3200" spc="-114" dirty="0">
                <a:solidFill>
                  <a:srgbClr val="3333CC"/>
                </a:solidFill>
                <a:latin typeface="Arial"/>
                <a:cs typeface="Arial"/>
              </a:rPr>
              <a:t> </a:t>
            </a:r>
            <a:r>
              <a:rPr sz="3200" spc="-20" dirty="0">
                <a:solidFill>
                  <a:srgbClr val="3333CC"/>
                </a:solidFill>
                <a:latin typeface="Arial"/>
                <a:cs typeface="Arial"/>
              </a:rPr>
              <a:t>epicardium)</a:t>
            </a:r>
            <a:endParaRPr sz="3200">
              <a:latin typeface="Arial"/>
              <a:cs typeface="Arial"/>
            </a:endParaRPr>
          </a:p>
          <a:p>
            <a:pPr marL="747395" lvl="1" indent="-282575">
              <a:lnSpc>
                <a:spcPct val="100000"/>
              </a:lnSpc>
              <a:spcBef>
                <a:spcPts val="415"/>
              </a:spcBef>
              <a:buChar char="–"/>
              <a:tabLst>
                <a:tab pos="747395" algn="l"/>
              </a:tabLst>
            </a:pPr>
            <a:r>
              <a:rPr sz="2800" spc="-15" dirty="0">
                <a:solidFill>
                  <a:srgbClr val="336600"/>
                </a:solidFill>
                <a:latin typeface="Arial"/>
                <a:cs typeface="Arial"/>
              </a:rPr>
              <a:t>Manually drawn contours</a:t>
            </a:r>
            <a:r>
              <a:rPr sz="2800" spc="-65" dirty="0">
                <a:solidFill>
                  <a:srgbClr val="336600"/>
                </a:solidFill>
                <a:latin typeface="Arial"/>
                <a:cs typeface="Arial"/>
              </a:rPr>
              <a:t> </a:t>
            </a:r>
            <a:r>
              <a:rPr sz="2800" spc="-15" dirty="0">
                <a:solidFill>
                  <a:srgbClr val="336600"/>
                </a:solidFill>
                <a:latin typeface="Arial"/>
                <a:cs typeface="Arial"/>
              </a:rPr>
              <a:t>shown:</a:t>
            </a:r>
            <a:endParaRPr sz="2800">
              <a:latin typeface="Arial"/>
              <a:cs typeface="Arial"/>
            </a:endParaRPr>
          </a:p>
        </p:txBody>
      </p:sp>
      <p:sp>
        <p:nvSpPr>
          <p:cNvPr id="5" name="object 5"/>
          <p:cNvSpPr/>
          <p:nvPr/>
        </p:nvSpPr>
        <p:spPr>
          <a:xfrm>
            <a:off x="1036596" y="4466632"/>
            <a:ext cx="6588790" cy="253027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890906" y="515112"/>
            <a:ext cx="8027794" cy="689932"/>
          </a:xfrm>
          <a:prstGeom prst="rect">
            <a:avLst/>
          </a:prstGeom>
        </p:spPr>
        <p:txBody>
          <a:bodyPr vert="horz" wrap="square" lIns="0" tIns="12700" rIns="0" bIns="0" rtlCol="0">
            <a:spAutoFit/>
          </a:bodyPr>
          <a:lstStyle/>
          <a:p>
            <a:pPr marL="12700">
              <a:lnSpc>
                <a:spcPct val="100000"/>
              </a:lnSpc>
              <a:spcBef>
                <a:spcPts val="100"/>
              </a:spcBef>
            </a:pPr>
            <a:r>
              <a:rPr spc="-20" dirty="0"/>
              <a:t>RV </a:t>
            </a:r>
            <a:r>
              <a:rPr lang="en-US" spc="-25" dirty="0"/>
              <a:t>S</a:t>
            </a:r>
            <a:r>
              <a:rPr spc="-25" dirty="0"/>
              <a:t>egmentation </a:t>
            </a:r>
            <a:r>
              <a:rPr spc="-10" dirty="0"/>
              <a:t>is</a:t>
            </a:r>
            <a:r>
              <a:rPr spc="-80" dirty="0"/>
              <a:t> </a:t>
            </a:r>
            <a:r>
              <a:rPr lang="en-US" spc="-20" dirty="0"/>
              <a:t>D</a:t>
            </a:r>
            <a:r>
              <a:rPr spc="-20" dirty="0"/>
              <a:t>ifficult</a:t>
            </a:r>
          </a:p>
        </p:txBody>
      </p:sp>
      <p:sp>
        <p:nvSpPr>
          <p:cNvPr id="5" name="object 5"/>
          <p:cNvSpPr txBox="1"/>
          <p:nvPr/>
        </p:nvSpPr>
        <p:spPr>
          <a:xfrm>
            <a:off x="585723" y="1192057"/>
            <a:ext cx="7100570" cy="3108960"/>
          </a:xfrm>
          <a:prstGeom prst="rect">
            <a:avLst/>
          </a:prstGeom>
        </p:spPr>
        <p:txBody>
          <a:bodyPr vert="horz" wrap="square" lIns="0" tIns="91440" rIns="0" bIns="0" rtlCol="0">
            <a:spAutoFit/>
          </a:bodyPr>
          <a:lstStyle/>
          <a:p>
            <a:pPr marL="351790" indent="-339090">
              <a:lnSpc>
                <a:spcPct val="100000"/>
              </a:lnSpc>
              <a:spcBef>
                <a:spcPts val="720"/>
              </a:spcBef>
              <a:buChar char="•"/>
              <a:tabLst>
                <a:tab pos="351155" algn="l"/>
                <a:tab pos="351790" algn="l"/>
              </a:tabLst>
            </a:pPr>
            <a:r>
              <a:rPr sz="3200" spc="-20" dirty="0">
                <a:solidFill>
                  <a:srgbClr val="3333CC"/>
                </a:solidFill>
                <a:latin typeface="Arial"/>
                <a:cs typeface="Arial"/>
              </a:rPr>
              <a:t>Left ventricle </a:t>
            </a:r>
            <a:r>
              <a:rPr sz="3200" spc="-25" dirty="0">
                <a:solidFill>
                  <a:srgbClr val="3333CC"/>
                </a:solidFill>
                <a:latin typeface="Arial"/>
                <a:cs typeface="Arial"/>
              </a:rPr>
              <a:t>segmentation </a:t>
            </a:r>
            <a:r>
              <a:rPr sz="3200" spc="-5" dirty="0">
                <a:solidFill>
                  <a:srgbClr val="3333CC"/>
                </a:solidFill>
                <a:latin typeface="Arial"/>
                <a:cs typeface="Arial"/>
              </a:rPr>
              <a:t>is</a:t>
            </a:r>
            <a:r>
              <a:rPr sz="3200" spc="-55" dirty="0">
                <a:solidFill>
                  <a:srgbClr val="3333CC"/>
                </a:solidFill>
                <a:latin typeface="Arial"/>
                <a:cs typeface="Arial"/>
              </a:rPr>
              <a:t> </a:t>
            </a:r>
            <a:r>
              <a:rPr sz="3200" spc="-25" dirty="0">
                <a:solidFill>
                  <a:srgbClr val="3333CC"/>
                </a:solidFill>
                <a:latin typeface="Arial"/>
                <a:cs typeface="Arial"/>
              </a:rPr>
              <a:t>easier</a:t>
            </a:r>
            <a:endParaRPr sz="3200">
              <a:latin typeface="Arial"/>
              <a:cs typeface="Arial"/>
            </a:endParaRPr>
          </a:p>
          <a:p>
            <a:pPr marL="747395" lvl="1" indent="-282575">
              <a:lnSpc>
                <a:spcPct val="100000"/>
              </a:lnSpc>
              <a:spcBef>
                <a:spcPts val="545"/>
              </a:spcBef>
              <a:buChar char="–"/>
              <a:tabLst>
                <a:tab pos="747395" algn="l"/>
              </a:tabLst>
            </a:pPr>
            <a:r>
              <a:rPr sz="2800" spc="-10" dirty="0">
                <a:solidFill>
                  <a:srgbClr val="336600"/>
                </a:solidFill>
                <a:latin typeface="Arial"/>
                <a:cs typeface="Arial"/>
              </a:rPr>
              <a:t>LV </a:t>
            </a:r>
            <a:r>
              <a:rPr sz="2800" spc="-5" dirty="0">
                <a:solidFill>
                  <a:srgbClr val="336600"/>
                </a:solidFill>
                <a:latin typeface="Arial"/>
                <a:cs typeface="Arial"/>
              </a:rPr>
              <a:t>is </a:t>
            </a:r>
            <a:r>
              <a:rPr sz="2800" dirty="0">
                <a:solidFill>
                  <a:srgbClr val="336600"/>
                </a:solidFill>
                <a:latin typeface="Arial"/>
                <a:cs typeface="Arial"/>
              </a:rPr>
              <a:t>a </a:t>
            </a:r>
            <a:r>
              <a:rPr sz="2800" spc="-15" dirty="0">
                <a:solidFill>
                  <a:srgbClr val="336600"/>
                </a:solidFill>
                <a:latin typeface="Arial"/>
                <a:cs typeface="Arial"/>
              </a:rPr>
              <a:t>thick-walled</a:t>
            </a:r>
            <a:r>
              <a:rPr sz="2800" spc="-114" dirty="0">
                <a:solidFill>
                  <a:srgbClr val="336600"/>
                </a:solidFill>
                <a:latin typeface="Arial"/>
                <a:cs typeface="Arial"/>
              </a:rPr>
              <a:t> </a:t>
            </a:r>
            <a:r>
              <a:rPr sz="2800" spc="-10" dirty="0">
                <a:solidFill>
                  <a:srgbClr val="336600"/>
                </a:solidFill>
                <a:latin typeface="Arial"/>
                <a:cs typeface="Arial"/>
              </a:rPr>
              <a:t>circle</a:t>
            </a:r>
            <a:endParaRPr sz="2800">
              <a:latin typeface="Arial"/>
              <a:cs typeface="Arial"/>
            </a:endParaRPr>
          </a:p>
          <a:p>
            <a:pPr marL="1143000" lvl="2" indent="-226695">
              <a:lnSpc>
                <a:spcPct val="100000"/>
              </a:lnSpc>
              <a:spcBef>
                <a:spcPts val="545"/>
              </a:spcBef>
              <a:buChar char="•"/>
              <a:tabLst>
                <a:tab pos="1143000" algn="l"/>
              </a:tabLst>
            </a:pPr>
            <a:r>
              <a:rPr sz="2400" spc="-15" dirty="0">
                <a:latin typeface="Calibri"/>
                <a:cs typeface="Calibri"/>
              </a:rPr>
              <a:t>Kaggle 2016</a:t>
            </a:r>
            <a:r>
              <a:rPr sz="2400" spc="-45" dirty="0">
                <a:latin typeface="Calibri"/>
                <a:cs typeface="Calibri"/>
              </a:rPr>
              <a:t> </a:t>
            </a:r>
            <a:r>
              <a:rPr sz="2400" spc="-15" dirty="0">
                <a:solidFill>
                  <a:srgbClr val="660066"/>
                </a:solidFill>
                <a:latin typeface="Arial"/>
                <a:cs typeface="Arial"/>
              </a:rPr>
              <a:t>competition</a:t>
            </a:r>
            <a:endParaRPr sz="2400">
              <a:latin typeface="Arial"/>
              <a:cs typeface="Arial"/>
            </a:endParaRPr>
          </a:p>
          <a:p>
            <a:pPr marL="351790" indent="-339090">
              <a:lnSpc>
                <a:spcPct val="100000"/>
              </a:lnSpc>
              <a:spcBef>
                <a:spcPts val="735"/>
              </a:spcBef>
              <a:buChar char="•"/>
              <a:tabLst>
                <a:tab pos="351155" algn="l"/>
                <a:tab pos="351790" algn="l"/>
              </a:tabLst>
            </a:pPr>
            <a:r>
              <a:rPr sz="3200" spc="-20" dirty="0">
                <a:solidFill>
                  <a:srgbClr val="3333CC"/>
                </a:solidFill>
                <a:latin typeface="Arial"/>
                <a:cs typeface="Arial"/>
              </a:rPr>
              <a:t>Right </a:t>
            </a:r>
            <a:r>
              <a:rPr sz="3200" spc="-15" dirty="0">
                <a:solidFill>
                  <a:srgbClr val="3333CC"/>
                </a:solidFill>
                <a:latin typeface="Arial"/>
                <a:cs typeface="Arial"/>
              </a:rPr>
              <a:t>ventricle </a:t>
            </a:r>
            <a:r>
              <a:rPr sz="3200" spc="-20" dirty="0">
                <a:solidFill>
                  <a:srgbClr val="3333CC"/>
                </a:solidFill>
                <a:latin typeface="Arial"/>
                <a:cs typeface="Arial"/>
              </a:rPr>
              <a:t>segmentation </a:t>
            </a:r>
            <a:r>
              <a:rPr sz="3200" spc="-5" dirty="0">
                <a:solidFill>
                  <a:srgbClr val="3333CC"/>
                </a:solidFill>
                <a:latin typeface="Arial"/>
                <a:cs typeface="Arial"/>
              </a:rPr>
              <a:t>is</a:t>
            </a:r>
            <a:r>
              <a:rPr sz="3200" spc="-130" dirty="0">
                <a:solidFill>
                  <a:srgbClr val="3333CC"/>
                </a:solidFill>
                <a:latin typeface="Arial"/>
                <a:cs typeface="Arial"/>
              </a:rPr>
              <a:t> </a:t>
            </a:r>
            <a:r>
              <a:rPr sz="3200" spc="-25" dirty="0">
                <a:solidFill>
                  <a:srgbClr val="3333CC"/>
                </a:solidFill>
                <a:latin typeface="Arial"/>
                <a:cs typeface="Arial"/>
              </a:rPr>
              <a:t>harder</a:t>
            </a:r>
            <a:endParaRPr sz="3200">
              <a:latin typeface="Arial"/>
              <a:cs typeface="Arial"/>
            </a:endParaRPr>
          </a:p>
          <a:p>
            <a:pPr marL="747395" lvl="1" indent="-282575">
              <a:lnSpc>
                <a:spcPct val="100000"/>
              </a:lnSpc>
              <a:spcBef>
                <a:spcPts val="640"/>
              </a:spcBef>
              <a:buChar char="–"/>
              <a:tabLst>
                <a:tab pos="747395" algn="l"/>
              </a:tabLst>
            </a:pPr>
            <a:r>
              <a:rPr sz="2800" spc="-15" dirty="0">
                <a:solidFill>
                  <a:srgbClr val="336600"/>
                </a:solidFill>
                <a:latin typeface="Arial"/>
                <a:cs typeface="Arial"/>
              </a:rPr>
              <a:t>Complex crescent</a:t>
            </a:r>
            <a:r>
              <a:rPr sz="2800" spc="-50" dirty="0">
                <a:solidFill>
                  <a:srgbClr val="336600"/>
                </a:solidFill>
                <a:latin typeface="Arial"/>
                <a:cs typeface="Arial"/>
              </a:rPr>
              <a:t> </a:t>
            </a:r>
            <a:r>
              <a:rPr sz="2800" spc="-15" dirty="0">
                <a:solidFill>
                  <a:srgbClr val="336600"/>
                </a:solidFill>
                <a:latin typeface="Arial"/>
                <a:cs typeface="Arial"/>
              </a:rPr>
              <a:t>shape</a:t>
            </a:r>
            <a:endParaRPr sz="2800">
              <a:latin typeface="Arial"/>
              <a:cs typeface="Arial"/>
            </a:endParaRPr>
          </a:p>
          <a:p>
            <a:pPr marL="747395" lvl="1" indent="-282575">
              <a:lnSpc>
                <a:spcPct val="100000"/>
              </a:lnSpc>
              <a:spcBef>
                <a:spcPts val="550"/>
              </a:spcBef>
              <a:buChar char="–"/>
              <a:tabLst>
                <a:tab pos="747395" algn="l"/>
              </a:tabLst>
            </a:pPr>
            <a:r>
              <a:rPr sz="2800" spc="-15" dirty="0">
                <a:solidFill>
                  <a:srgbClr val="336600"/>
                </a:solidFill>
                <a:latin typeface="Arial"/>
                <a:cs typeface="Arial"/>
              </a:rPr>
              <a:t>Easy </a:t>
            </a:r>
            <a:r>
              <a:rPr sz="2800" spc="-10" dirty="0">
                <a:solidFill>
                  <a:srgbClr val="336600"/>
                </a:solidFill>
                <a:latin typeface="Arial"/>
                <a:cs typeface="Arial"/>
              </a:rPr>
              <a:t>and hard</a:t>
            </a:r>
            <a:r>
              <a:rPr sz="2800" spc="-65" dirty="0">
                <a:solidFill>
                  <a:srgbClr val="336600"/>
                </a:solidFill>
                <a:latin typeface="Arial"/>
                <a:cs typeface="Arial"/>
              </a:rPr>
              <a:t> </a:t>
            </a:r>
            <a:r>
              <a:rPr sz="2800" spc="-15" dirty="0">
                <a:solidFill>
                  <a:srgbClr val="336600"/>
                </a:solidFill>
                <a:latin typeface="Arial"/>
                <a:cs typeface="Arial"/>
              </a:rPr>
              <a:t>cases</a:t>
            </a:r>
            <a:endParaRPr sz="2800">
              <a:latin typeface="Arial"/>
              <a:cs typeface="Arial"/>
            </a:endParaRPr>
          </a:p>
        </p:txBody>
      </p:sp>
      <p:sp>
        <p:nvSpPr>
          <p:cNvPr id="6" name="object 6"/>
          <p:cNvSpPr/>
          <p:nvPr/>
        </p:nvSpPr>
        <p:spPr>
          <a:xfrm>
            <a:off x="579523" y="4392571"/>
            <a:ext cx="3369800" cy="1289991"/>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5461497" y="4224619"/>
            <a:ext cx="3449055" cy="1319911"/>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449846" y="5738540"/>
            <a:ext cx="3504104" cy="1340879"/>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887137" y="6090920"/>
            <a:ext cx="3796029" cy="580390"/>
          </a:xfrm>
          <a:prstGeom prst="rect">
            <a:avLst/>
          </a:prstGeom>
        </p:spPr>
        <p:txBody>
          <a:bodyPr vert="horz" wrap="square" lIns="0" tIns="6350" rIns="0" bIns="0" rtlCol="0">
            <a:spAutoFit/>
          </a:bodyPr>
          <a:lstStyle/>
          <a:p>
            <a:pPr marL="12700" marR="5080">
              <a:lnSpc>
                <a:spcPct val="102200"/>
              </a:lnSpc>
              <a:spcBef>
                <a:spcPts val="50"/>
              </a:spcBef>
            </a:pPr>
            <a:r>
              <a:rPr sz="1800" spc="-50" dirty="0">
                <a:solidFill>
                  <a:srgbClr val="660066"/>
                </a:solidFill>
                <a:latin typeface="Arial"/>
                <a:cs typeface="Arial"/>
              </a:rPr>
              <a:t>Task: </a:t>
            </a:r>
            <a:r>
              <a:rPr sz="1800" spc="-15" dirty="0">
                <a:solidFill>
                  <a:srgbClr val="660066"/>
                </a:solidFill>
                <a:latin typeface="Arial"/>
                <a:cs typeface="Arial"/>
              </a:rPr>
              <a:t>determine whether </a:t>
            </a:r>
            <a:r>
              <a:rPr sz="1800" spc="-10" dirty="0">
                <a:solidFill>
                  <a:srgbClr val="660066"/>
                </a:solidFill>
                <a:latin typeface="Arial"/>
                <a:cs typeface="Arial"/>
              </a:rPr>
              <a:t>each pixel </a:t>
            </a:r>
            <a:r>
              <a:rPr sz="1800" spc="-5" dirty="0">
                <a:solidFill>
                  <a:srgbClr val="660066"/>
                </a:solidFill>
                <a:latin typeface="Arial"/>
                <a:cs typeface="Arial"/>
              </a:rPr>
              <a:t>is  </a:t>
            </a:r>
            <a:r>
              <a:rPr sz="1800" spc="-10" dirty="0">
                <a:solidFill>
                  <a:srgbClr val="660066"/>
                </a:solidFill>
                <a:latin typeface="Arial"/>
                <a:cs typeface="Arial"/>
              </a:rPr>
              <a:t>part of </a:t>
            </a:r>
            <a:r>
              <a:rPr sz="1800" spc="-25" dirty="0">
                <a:solidFill>
                  <a:srgbClr val="660066"/>
                </a:solidFill>
                <a:latin typeface="Arial"/>
                <a:cs typeface="Arial"/>
              </a:rPr>
              <a:t>RV </a:t>
            </a:r>
            <a:r>
              <a:rPr sz="1800" spc="-10" dirty="0">
                <a:solidFill>
                  <a:srgbClr val="660066"/>
                </a:solidFill>
                <a:latin typeface="Arial"/>
                <a:cs typeface="Arial"/>
              </a:rPr>
              <a:t>or</a:t>
            </a:r>
            <a:r>
              <a:rPr sz="1800" spc="-30" dirty="0">
                <a:solidFill>
                  <a:srgbClr val="660066"/>
                </a:solidFill>
                <a:latin typeface="Arial"/>
                <a:cs typeface="Arial"/>
              </a:rPr>
              <a:t> </a:t>
            </a:r>
            <a:r>
              <a:rPr sz="1800" spc="-15" dirty="0">
                <a:solidFill>
                  <a:srgbClr val="660066"/>
                </a:solidFill>
                <a:latin typeface="Arial"/>
                <a:cs typeface="Arial"/>
              </a:rPr>
              <a:t>not</a:t>
            </a:r>
            <a:endParaRPr sz="1800">
              <a:latin typeface="Arial"/>
              <a:cs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580073" y="963168"/>
            <a:ext cx="7957627" cy="689932"/>
          </a:xfrm>
          <a:prstGeom prst="rect">
            <a:avLst/>
          </a:prstGeom>
        </p:spPr>
        <p:txBody>
          <a:bodyPr vert="horz" wrap="square" lIns="0" tIns="12700" rIns="0" bIns="0" rtlCol="0">
            <a:spAutoFit/>
          </a:bodyPr>
          <a:lstStyle/>
          <a:p>
            <a:pPr marL="12700">
              <a:lnSpc>
                <a:spcPct val="100000"/>
              </a:lnSpc>
              <a:spcBef>
                <a:spcPts val="100"/>
              </a:spcBef>
            </a:pPr>
            <a:r>
              <a:rPr spc="-25" dirty="0"/>
              <a:t>Need </a:t>
            </a:r>
            <a:r>
              <a:rPr spc="-15" dirty="0"/>
              <a:t>for </a:t>
            </a:r>
            <a:r>
              <a:rPr spc="-20" dirty="0"/>
              <a:t>Data</a:t>
            </a:r>
            <a:r>
              <a:rPr spc="-95" dirty="0"/>
              <a:t> </a:t>
            </a:r>
            <a:r>
              <a:rPr lang="en-US" spc="-25" dirty="0"/>
              <a:t>A</a:t>
            </a:r>
            <a:r>
              <a:rPr spc="-25" dirty="0"/>
              <a:t>ugmentation</a:t>
            </a:r>
          </a:p>
        </p:txBody>
      </p:sp>
      <p:sp>
        <p:nvSpPr>
          <p:cNvPr id="4" name="object 4"/>
          <p:cNvSpPr txBox="1"/>
          <p:nvPr/>
        </p:nvSpPr>
        <p:spPr>
          <a:xfrm>
            <a:off x="585723" y="2084832"/>
            <a:ext cx="8856345" cy="3286125"/>
          </a:xfrm>
          <a:prstGeom prst="rect">
            <a:avLst/>
          </a:prstGeom>
        </p:spPr>
        <p:txBody>
          <a:bodyPr vert="horz" wrap="square" lIns="0" tIns="12700" rIns="0" bIns="0" rtlCol="0">
            <a:spAutoFit/>
          </a:bodyPr>
          <a:lstStyle/>
          <a:p>
            <a:pPr marL="351790" indent="-339090">
              <a:lnSpc>
                <a:spcPct val="100000"/>
              </a:lnSpc>
              <a:spcBef>
                <a:spcPts val="100"/>
              </a:spcBef>
              <a:buChar char="•"/>
              <a:tabLst>
                <a:tab pos="351155" algn="l"/>
                <a:tab pos="351790" algn="l"/>
              </a:tabLst>
            </a:pPr>
            <a:r>
              <a:rPr sz="3200" spc="-20" dirty="0">
                <a:solidFill>
                  <a:srgbClr val="3333CC"/>
                </a:solidFill>
                <a:latin typeface="Arial"/>
                <a:cs typeface="Arial"/>
              </a:rPr>
              <a:t>Dataset: </a:t>
            </a:r>
            <a:r>
              <a:rPr sz="3200" spc="-10" dirty="0">
                <a:latin typeface="Calibri"/>
                <a:cs typeface="Calibri"/>
              </a:rPr>
              <a:t>243 </a:t>
            </a:r>
            <a:r>
              <a:rPr sz="3200" spc="-25" dirty="0">
                <a:solidFill>
                  <a:srgbClr val="3333CC"/>
                </a:solidFill>
                <a:latin typeface="Arial"/>
                <a:cs typeface="Arial"/>
              </a:rPr>
              <a:t>physician-segmented </a:t>
            </a:r>
            <a:r>
              <a:rPr sz="3200" spc="-20" dirty="0">
                <a:solidFill>
                  <a:srgbClr val="3333CC"/>
                </a:solidFill>
                <a:latin typeface="Arial"/>
                <a:cs typeface="Arial"/>
              </a:rPr>
              <a:t>images </a:t>
            </a:r>
            <a:r>
              <a:rPr sz="3200" spc="-15" dirty="0">
                <a:solidFill>
                  <a:srgbClr val="3333CC"/>
                </a:solidFill>
                <a:latin typeface="Arial"/>
                <a:cs typeface="Arial"/>
              </a:rPr>
              <a:t>of</a:t>
            </a:r>
            <a:r>
              <a:rPr sz="3200" spc="90" dirty="0">
                <a:solidFill>
                  <a:srgbClr val="3333CC"/>
                </a:solidFill>
                <a:latin typeface="Arial"/>
                <a:cs typeface="Arial"/>
              </a:rPr>
              <a:t> </a:t>
            </a:r>
            <a:r>
              <a:rPr sz="3200" spc="-15" dirty="0">
                <a:latin typeface="Calibri"/>
                <a:cs typeface="Calibri"/>
              </a:rPr>
              <a:t>16</a:t>
            </a:r>
            <a:endParaRPr sz="3200" dirty="0">
              <a:latin typeface="Calibri"/>
              <a:cs typeface="Calibri"/>
            </a:endParaRPr>
          </a:p>
          <a:p>
            <a:pPr marL="351155">
              <a:lnSpc>
                <a:spcPct val="100000"/>
              </a:lnSpc>
              <a:spcBef>
                <a:spcPts val="70"/>
              </a:spcBef>
            </a:pPr>
            <a:r>
              <a:rPr sz="3200" spc="-20" dirty="0">
                <a:solidFill>
                  <a:srgbClr val="3333CC"/>
                </a:solidFill>
                <a:latin typeface="Arial"/>
                <a:cs typeface="Arial"/>
              </a:rPr>
              <a:t>patients.</a:t>
            </a:r>
            <a:endParaRPr sz="3200" dirty="0">
              <a:latin typeface="Arial"/>
              <a:cs typeface="Arial"/>
            </a:endParaRPr>
          </a:p>
          <a:p>
            <a:pPr marL="747395" marR="1125855" lvl="1" indent="-282575">
              <a:lnSpc>
                <a:spcPct val="101400"/>
              </a:lnSpc>
              <a:spcBef>
                <a:spcPts val="400"/>
              </a:spcBef>
              <a:buChar char="–"/>
              <a:tabLst>
                <a:tab pos="747395" algn="l"/>
              </a:tabLst>
            </a:pPr>
            <a:r>
              <a:rPr sz="2800" spc="-10" dirty="0">
                <a:latin typeface="Calibri"/>
                <a:cs typeface="Calibri"/>
              </a:rPr>
              <a:t>3697 </a:t>
            </a:r>
            <a:r>
              <a:rPr sz="2800" spc="-15" dirty="0">
                <a:solidFill>
                  <a:srgbClr val="336600"/>
                </a:solidFill>
                <a:latin typeface="Arial"/>
                <a:cs typeface="Arial"/>
              </a:rPr>
              <a:t>additional unlabeled images, useful for  unsupervised </a:t>
            </a:r>
            <a:r>
              <a:rPr sz="2800" spc="-10" dirty="0">
                <a:solidFill>
                  <a:srgbClr val="336600"/>
                </a:solidFill>
                <a:latin typeface="Arial"/>
                <a:cs typeface="Arial"/>
              </a:rPr>
              <a:t>or </a:t>
            </a:r>
            <a:r>
              <a:rPr sz="2800" spc="-15" dirty="0">
                <a:solidFill>
                  <a:srgbClr val="336600"/>
                </a:solidFill>
                <a:latin typeface="Arial"/>
                <a:cs typeface="Arial"/>
              </a:rPr>
              <a:t>semi-supervised</a:t>
            </a:r>
            <a:r>
              <a:rPr sz="2800" spc="-70" dirty="0">
                <a:solidFill>
                  <a:srgbClr val="336600"/>
                </a:solidFill>
                <a:latin typeface="Arial"/>
                <a:cs typeface="Arial"/>
              </a:rPr>
              <a:t> </a:t>
            </a:r>
            <a:r>
              <a:rPr sz="2800" spc="-15" dirty="0">
                <a:solidFill>
                  <a:srgbClr val="336600"/>
                </a:solidFill>
                <a:latin typeface="Arial"/>
                <a:cs typeface="Arial"/>
              </a:rPr>
              <a:t>techniques</a:t>
            </a:r>
            <a:endParaRPr sz="2800" dirty="0">
              <a:latin typeface="Arial"/>
              <a:cs typeface="Arial"/>
            </a:endParaRPr>
          </a:p>
          <a:p>
            <a:pPr marL="1143000" lvl="2" indent="-226695">
              <a:lnSpc>
                <a:spcPct val="100000"/>
              </a:lnSpc>
              <a:spcBef>
                <a:spcPts val="545"/>
              </a:spcBef>
              <a:buChar char="•"/>
              <a:tabLst>
                <a:tab pos="1143000" algn="l"/>
              </a:tabLst>
            </a:pPr>
            <a:r>
              <a:rPr sz="2400" spc="-15" dirty="0">
                <a:solidFill>
                  <a:srgbClr val="660066"/>
                </a:solidFill>
                <a:latin typeface="Arial"/>
                <a:cs typeface="Arial"/>
              </a:rPr>
              <a:t>Generalization </a:t>
            </a:r>
            <a:r>
              <a:rPr sz="2400" spc="-10" dirty="0">
                <a:solidFill>
                  <a:srgbClr val="660066"/>
                </a:solidFill>
                <a:latin typeface="Arial"/>
                <a:cs typeface="Arial"/>
              </a:rPr>
              <a:t>to </a:t>
            </a:r>
            <a:r>
              <a:rPr sz="2400" spc="-15" dirty="0">
                <a:solidFill>
                  <a:srgbClr val="660066"/>
                </a:solidFill>
                <a:latin typeface="Arial"/>
                <a:cs typeface="Arial"/>
              </a:rPr>
              <a:t>unseen images </a:t>
            </a:r>
            <a:r>
              <a:rPr sz="2400" spc="-10" dirty="0">
                <a:solidFill>
                  <a:srgbClr val="660066"/>
                </a:solidFill>
                <a:latin typeface="Arial"/>
                <a:cs typeface="Arial"/>
              </a:rPr>
              <a:t>would be</a:t>
            </a:r>
            <a:r>
              <a:rPr sz="2400" spc="-80" dirty="0">
                <a:solidFill>
                  <a:srgbClr val="660066"/>
                </a:solidFill>
                <a:latin typeface="Arial"/>
                <a:cs typeface="Arial"/>
              </a:rPr>
              <a:t> </a:t>
            </a:r>
            <a:r>
              <a:rPr lang="en-US" sz="2400" spc="-15" dirty="0">
                <a:solidFill>
                  <a:srgbClr val="660066"/>
                </a:solidFill>
                <a:latin typeface="Arial"/>
                <a:cs typeface="Arial"/>
              </a:rPr>
              <a:t>not easy</a:t>
            </a:r>
            <a:r>
              <a:rPr sz="2400" spc="-15" dirty="0">
                <a:solidFill>
                  <a:srgbClr val="660066"/>
                </a:solidFill>
                <a:latin typeface="Arial"/>
                <a:cs typeface="Arial"/>
              </a:rPr>
              <a:t>!</a:t>
            </a:r>
            <a:endParaRPr sz="2400" dirty="0">
              <a:latin typeface="Arial"/>
              <a:cs typeface="Arial"/>
            </a:endParaRPr>
          </a:p>
          <a:p>
            <a:pPr marL="747395" marR="283210" indent="-282575">
              <a:lnSpc>
                <a:spcPts val="3310"/>
              </a:lnSpc>
              <a:spcBef>
                <a:spcPts val="760"/>
              </a:spcBef>
            </a:pPr>
            <a:r>
              <a:rPr sz="2800" dirty="0">
                <a:solidFill>
                  <a:srgbClr val="336600"/>
                </a:solidFill>
                <a:latin typeface="Arial"/>
                <a:cs typeface="Arial"/>
              </a:rPr>
              <a:t>– </a:t>
            </a:r>
            <a:r>
              <a:rPr sz="2800" spc="-15" dirty="0">
                <a:solidFill>
                  <a:srgbClr val="336600"/>
                </a:solidFill>
                <a:latin typeface="Arial"/>
                <a:cs typeface="Arial"/>
              </a:rPr>
              <a:t>Typical situation </a:t>
            </a:r>
            <a:r>
              <a:rPr sz="2800" spc="-5" dirty="0">
                <a:solidFill>
                  <a:srgbClr val="336600"/>
                </a:solidFill>
                <a:latin typeface="Arial"/>
                <a:cs typeface="Arial"/>
              </a:rPr>
              <a:t>in </a:t>
            </a:r>
            <a:r>
              <a:rPr sz="2800" spc="-15" dirty="0">
                <a:solidFill>
                  <a:srgbClr val="336600"/>
                </a:solidFill>
                <a:latin typeface="Arial"/>
                <a:cs typeface="Arial"/>
              </a:rPr>
              <a:t>medical </a:t>
            </a:r>
            <a:r>
              <a:rPr lang="en-US" sz="2800" spc="-15" dirty="0">
                <a:solidFill>
                  <a:srgbClr val="336600"/>
                </a:solidFill>
                <a:latin typeface="Arial"/>
                <a:cs typeface="Arial"/>
              </a:rPr>
              <a:t>and similar </a:t>
            </a:r>
            <a:r>
              <a:rPr sz="2800" spc="-15" dirty="0">
                <a:solidFill>
                  <a:srgbClr val="336600"/>
                </a:solidFill>
                <a:latin typeface="Arial"/>
                <a:cs typeface="Arial"/>
              </a:rPr>
              <a:t>settings where</a:t>
            </a:r>
            <a:r>
              <a:rPr sz="2800" spc="-190" dirty="0">
                <a:solidFill>
                  <a:srgbClr val="336600"/>
                </a:solidFill>
                <a:latin typeface="Arial"/>
                <a:cs typeface="Arial"/>
              </a:rPr>
              <a:t> </a:t>
            </a:r>
            <a:r>
              <a:rPr sz="2800" spc="-10" dirty="0">
                <a:solidFill>
                  <a:srgbClr val="336600"/>
                </a:solidFill>
                <a:latin typeface="Arial"/>
                <a:cs typeface="Arial"/>
              </a:rPr>
              <a:t>labeled  </a:t>
            </a:r>
            <a:r>
              <a:rPr sz="2800" spc="-15" dirty="0">
                <a:solidFill>
                  <a:srgbClr val="336600"/>
                </a:solidFill>
                <a:latin typeface="Arial"/>
                <a:cs typeface="Arial"/>
              </a:rPr>
              <a:t>data </a:t>
            </a:r>
            <a:r>
              <a:rPr sz="2800" spc="-5" dirty="0">
                <a:solidFill>
                  <a:srgbClr val="336600"/>
                </a:solidFill>
                <a:latin typeface="Arial"/>
                <a:cs typeface="Arial"/>
              </a:rPr>
              <a:t>is</a:t>
            </a:r>
            <a:r>
              <a:rPr sz="2800" spc="-45" dirty="0">
                <a:solidFill>
                  <a:srgbClr val="336600"/>
                </a:solidFill>
                <a:latin typeface="Arial"/>
                <a:cs typeface="Arial"/>
              </a:rPr>
              <a:t> </a:t>
            </a:r>
            <a:r>
              <a:rPr sz="2800" spc="-15" dirty="0">
                <a:solidFill>
                  <a:srgbClr val="336600"/>
                </a:solidFill>
                <a:latin typeface="Arial"/>
                <a:cs typeface="Arial"/>
              </a:rPr>
              <a:t>expensive.</a:t>
            </a:r>
            <a:endParaRPr sz="2800" dirty="0">
              <a:latin typeface="Arial"/>
              <a:cs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34392" y="691895"/>
            <a:ext cx="5407907" cy="689932"/>
          </a:xfrm>
          <a:prstGeom prst="rect">
            <a:avLst/>
          </a:prstGeom>
        </p:spPr>
        <p:txBody>
          <a:bodyPr vert="horz" wrap="square" lIns="0" tIns="12700" rIns="0" bIns="0" rtlCol="0">
            <a:spAutoFit/>
          </a:bodyPr>
          <a:lstStyle/>
          <a:p>
            <a:pPr marL="12700">
              <a:lnSpc>
                <a:spcPct val="100000"/>
              </a:lnSpc>
              <a:spcBef>
                <a:spcPts val="100"/>
              </a:spcBef>
            </a:pPr>
            <a:r>
              <a:rPr spc="-25" dirty="0"/>
              <a:t>Transformed</a:t>
            </a:r>
            <a:r>
              <a:rPr spc="-110" dirty="0"/>
              <a:t> </a:t>
            </a:r>
            <a:r>
              <a:rPr lang="en-US" spc="-20" dirty="0"/>
              <a:t>D</a:t>
            </a:r>
            <a:r>
              <a:rPr spc="-20" dirty="0"/>
              <a:t>ata</a:t>
            </a:r>
          </a:p>
        </p:txBody>
      </p:sp>
      <p:sp>
        <p:nvSpPr>
          <p:cNvPr id="6" name="object 6"/>
          <p:cNvSpPr/>
          <p:nvPr/>
        </p:nvSpPr>
        <p:spPr>
          <a:xfrm>
            <a:off x="824849" y="1730761"/>
            <a:ext cx="8518379" cy="3314087"/>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736430" y="5716015"/>
            <a:ext cx="8669020" cy="551754"/>
          </a:xfrm>
          <a:prstGeom prst="rect">
            <a:avLst/>
          </a:prstGeom>
        </p:spPr>
        <p:txBody>
          <a:bodyPr vert="horz" wrap="square" lIns="0" tIns="9525" rIns="0" bIns="0" rtlCol="0">
            <a:spAutoFit/>
          </a:bodyPr>
          <a:lstStyle/>
          <a:p>
            <a:pPr marL="12700" marR="5080">
              <a:lnSpc>
                <a:spcPct val="101099"/>
              </a:lnSpc>
              <a:spcBef>
                <a:spcPts val="75"/>
              </a:spcBef>
            </a:pPr>
            <a:r>
              <a:rPr sz="1800" spc="-15" dirty="0">
                <a:solidFill>
                  <a:srgbClr val="660066"/>
                </a:solidFill>
                <a:latin typeface="Arial"/>
                <a:cs typeface="Arial"/>
              </a:rPr>
              <a:t>Goal: prevent</a:t>
            </a:r>
            <a:r>
              <a:rPr lang="en-US" sz="1800" spc="-15" dirty="0">
                <a:solidFill>
                  <a:srgbClr val="660066"/>
                </a:solidFill>
                <a:latin typeface="Arial"/>
                <a:cs typeface="Arial"/>
              </a:rPr>
              <a:t> the</a:t>
            </a:r>
            <a:r>
              <a:rPr sz="1800" spc="-15" dirty="0">
                <a:solidFill>
                  <a:srgbClr val="660066"/>
                </a:solidFill>
                <a:latin typeface="Arial"/>
                <a:cs typeface="Arial"/>
              </a:rPr>
              <a:t> </a:t>
            </a:r>
            <a:r>
              <a:rPr lang="en-US" spc="-15" dirty="0">
                <a:solidFill>
                  <a:srgbClr val="660066"/>
                </a:solidFill>
                <a:latin typeface="Arial"/>
                <a:cs typeface="Arial"/>
              </a:rPr>
              <a:t>deep network</a:t>
            </a:r>
            <a:r>
              <a:rPr sz="1800" spc="-15" dirty="0">
                <a:solidFill>
                  <a:srgbClr val="660066"/>
                </a:solidFill>
                <a:latin typeface="Arial"/>
                <a:cs typeface="Arial"/>
              </a:rPr>
              <a:t> </a:t>
            </a:r>
            <a:r>
              <a:rPr sz="1800" spc="-10" dirty="0">
                <a:solidFill>
                  <a:srgbClr val="660066"/>
                </a:solidFill>
                <a:latin typeface="Arial"/>
                <a:cs typeface="Arial"/>
              </a:rPr>
              <a:t>from </a:t>
            </a:r>
            <a:r>
              <a:rPr sz="1800" spc="-15" dirty="0">
                <a:solidFill>
                  <a:srgbClr val="660066"/>
                </a:solidFill>
                <a:latin typeface="Arial"/>
                <a:cs typeface="Arial"/>
              </a:rPr>
              <a:t>memorizing </a:t>
            </a:r>
            <a:r>
              <a:rPr sz="1800" spc="-10" dirty="0">
                <a:solidFill>
                  <a:srgbClr val="660066"/>
                </a:solidFill>
                <a:latin typeface="Arial"/>
                <a:cs typeface="Arial"/>
              </a:rPr>
              <a:t>just the training </a:t>
            </a:r>
            <a:r>
              <a:rPr sz="1800" spc="-15" dirty="0">
                <a:solidFill>
                  <a:srgbClr val="660066"/>
                </a:solidFill>
                <a:latin typeface="Arial"/>
                <a:cs typeface="Arial"/>
              </a:rPr>
              <a:t>examples, </a:t>
            </a:r>
            <a:r>
              <a:rPr sz="1800" spc="-10" dirty="0">
                <a:solidFill>
                  <a:srgbClr val="660066"/>
                </a:solidFill>
                <a:latin typeface="Arial"/>
                <a:cs typeface="Arial"/>
              </a:rPr>
              <a:t>and force </a:t>
            </a:r>
            <a:r>
              <a:rPr sz="1800" spc="-5" dirty="0">
                <a:solidFill>
                  <a:srgbClr val="660066"/>
                </a:solidFill>
                <a:latin typeface="Arial"/>
                <a:cs typeface="Arial"/>
              </a:rPr>
              <a:t>it to </a:t>
            </a:r>
            <a:r>
              <a:rPr sz="1800" spc="-10" dirty="0">
                <a:solidFill>
                  <a:srgbClr val="660066"/>
                </a:solidFill>
                <a:latin typeface="Arial"/>
                <a:cs typeface="Arial"/>
              </a:rPr>
              <a:t>learn  that the </a:t>
            </a:r>
            <a:r>
              <a:rPr sz="1800" spc="-25" dirty="0">
                <a:solidFill>
                  <a:srgbClr val="660066"/>
                </a:solidFill>
                <a:latin typeface="Arial"/>
                <a:cs typeface="Arial"/>
              </a:rPr>
              <a:t>RV </a:t>
            </a:r>
            <a:r>
              <a:rPr sz="1800" spc="-5" dirty="0">
                <a:solidFill>
                  <a:srgbClr val="660066"/>
                </a:solidFill>
                <a:latin typeface="Arial"/>
                <a:cs typeface="Arial"/>
              </a:rPr>
              <a:t>is </a:t>
            </a:r>
            <a:r>
              <a:rPr sz="1800" dirty="0">
                <a:solidFill>
                  <a:srgbClr val="660066"/>
                </a:solidFill>
                <a:latin typeface="Arial"/>
                <a:cs typeface="Arial"/>
              </a:rPr>
              <a:t>a </a:t>
            </a:r>
            <a:r>
              <a:rPr sz="1800" spc="-10" dirty="0">
                <a:solidFill>
                  <a:srgbClr val="660066"/>
                </a:solidFill>
                <a:latin typeface="Arial"/>
                <a:cs typeface="Arial"/>
              </a:rPr>
              <a:t>solid </a:t>
            </a:r>
            <a:r>
              <a:rPr sz="1800" spc="-15" dirty="0">
                <a:solidFill>
                  <a:srgbClr val="660066"/>
                </a:solidFill>
                <a:latin typeface="Arial"/>
                <a:cs typeface="Arial"/>
              </a:rPr>
              <a:t>crescent-shaped object </a:t>
            </a:r>
            <a:r>
              <a:rPr sz="1800" spc="-5" dirty="0">
                <a:solidFill>
                  <a:srgbClr val="660066"/>
                </a:solidFill>
                <a:latin typeface="Arial"/>
                <a:cs typeface="Arial"/>
              </a:rPr>
              <a:t>in </a:t>
            </a:r>
            <a:r>
              <a:rPr sz="1800" dirty="0">
                <a:solidFill>
                  <a:srgbClr val="660066"/>
                </a:solidFill>
                <a:latin typeface="Arial"/>
                <a:cs typeface="Arial"/>
              </a:rPr>
              <a:t>a </a:t>
            </a:r>
            <a:r>
              <a:rPr sz="1800" spc="-10" dirty="0">
                <a:solidFill>
                  <a:srgbClr val="660066"/>
                </a:solidFill>
                <a:latin typeface="Arial"/>
                <a:cs typeface="Arial"/>
              </a:rPr>
              <a:t>variety of</a:t>
            </a:r>
            <a:r>
              <a:rPr sz="1800" spc="-105" dirty="0">
                <a:solidFill>
                  <a:srgbClr val="660066"/>
                </a:solidFill>
                <a:latin typeface="Arial"/>
                <a:cs typeface="Arial"/>
              </a:rPr>
              <a:t> </a:t>
            </a:r>
            <a:r>
              <a:rPr sz="1800" spc="-15" dirty="0">
                <a:solidFill>
                  <a:srgbClr val="660066"/>
                </a:solidFill>
                <a:latin typeface="Arial"/>
                <a:cs typeface="Arial"/>
              </a:rPr>
              <a:t>orientations.</a:t>
            </a:r>
            <a:endParaRPr sz="1800" dirty="0">
              <a:latin typeface="Arial"/>
              <a:cs typeface="Arial"/>
            </a:endParaRPr>
          </a:p>
        </p:txBody>
      </p:sp>
      <p:sp>
        <p:nvSpPr>
          <p:cNvPr id="8" name="object 8"/>
          <p:cNvSpPr txBox="1"/>
          <p:nvPr/>
        </p:nvSpPr>
        <p:spPr>
          <a:xfrm>
            <a:off x="736430" y="6526783"/>
            <a:ext cx="8877470" cy="565539"/>
          </a:xfrm>
          <a:prstGeom prst="rect">
            <a:avLst/>
          </a:prstGeom>
        </p:spPr>
        <p:txBody>
          <a:bodyPr vert="horz" wrap="square" lIns="0" tIns="26670" rIns="0" bIns="0" rtlCol="0">
            <a:spAutoFit/>
          </a:bodyPr>
          <a:lstStyle/>
          <a:p>
            <a:pPr marL="12700" marR="5080">
              <a:lnSpc>
                <a:spcPts val="2110"/>
              </a:lnSpc>
              <a:spcBef>
                <a:spcPts val="210"/>
              </a:spcBef>
            </a:pPr>
            <a:r>
              <a:rPr sz="1800" spc="-10" dirty="0">
                <a:solidFill>
                  <a:srgbClr val="660066"/>
                </a:solidFill>
                <a:latin typeface="Arial"/>
                <a:cs typeface="Arial"/>
              </a:rPr>
              <a:t>Apply </a:t>
            </a:r>
            <a:r>
              <a:rPr sz="1800" spc="-15" dirty="0">
                <a:solidFill>
                  <a:srgbClr val="660066"/>
                </a:solidFill>
                <a:latin typeface="Arial"/>
                <a:cs typeface="Arial"/>
              </a:rPr>
              <a:t>transformations </a:t>
            </a:r>
            <a:r>
              <a:rPr lang="en-US" spc="-10" dirty="0">
                <a:solidFill>
                  <a:srgbClr val="660066"/>
                </a:solidFill>
                <a:latin typeface="Arial"/>
                <a:cs typeface="Arial"/>
              </a:rPr>
              <a:t>while training </a:t>
            </a:r>
            <a:r>
              <a:rPr sz="1800" spc="-10" dirty="0">
                <a:solidFill>
                  <a:srgbClr val="660066"/>
                </a:solidFill>
                <a:latin typeface="Arial"/>
                <a:cs typeface="Arial"/>
              </a:rPr>
              <a:t>so the </a:t>
            </a:r>
            <a:r>
              <a:rPr sz="1800" spc="-15" dirty="0">
                <a:solidFill>
                  <a:srgbClr val="660066"/>
                </a:solidFill>
                <a:latin typeface="Arial"/>
                <a:cs typeface="Arial"/>
              </a:rPr>
              <a:t>network </a:t>
            </a:r>
            <a:r>
              <a:rPr lang="en-US" spc="-15" dirty="0">
                <a:solidFill>
                  <a:srgbClr val="660066"/>
                </a:solidFill>
                <a:latin typeface="Arial"/>
                <a:cs typeface="Arial"/>
              </a:rPr>
              <a:t>sees</a:t>
            </a:r>
            <a:r>
              <a:rPr sz="1800" spc="-15" dirty="0">
                <a:solidFill>
                  <a:srgbClr val="660066"/>
                </a:solidFill>
                <a:latin typeface="Arial"/>
                <a:cs typeface="Arial"/>
              </a:rPr>
              <a:t> </a:t>
            </a:r>
            <a:r>
              <a:rPr sz="1800" spc="-10" dirty="0">
                <a:solidFill>
                  <a:srgbClr val="660066"/>
                </a:solidFill>
                <a:latin typeface="Arial"/>
                <a:cs typeface="Arial"/>
              </a:rPr>
              <a:t>new </a:t>
            </a:r>
            <a:r>
              <a:rPr sz="1800" spc="-15" dirty="0">
                <a:solidFill>
                  <a:srgbClr val="660066"/>
                </a:solidFill>
                <a:latin typeface="Arial"/>
                <a:cs typeface="Arial"/>
              </a:rPr>
              <a:t>random transformations </a:t>
            </a:r>
            <a:r>
              <a:rPr sz="1800" spc="-10" dirty="0">
                <a:solidFill>
                  <a:srgbClr val="660066"/>
                </a:solidFill>
                <a:latin typeface="Arial"/>
                <a:cs typeface="Arial"/>
              </a:rPr>
              <a:t>during </a:t>
            </a:r>
            <a:r>
              <a:rPr sz="1800" spc="-15" dirty="0">
                <a:solidFill>
                  <a:srgbClr val="660066"/>
                </a:solidFill>
                <a:latin typeface="Arial"/>
                <a:cs typeface="Arial"/>
              </a:rPr>
              <a:t>each</a:t>
            </a:r>
            <a:r>
              <a:rPr sz="1800" spc="-70" dirty="0">
                <a:solidFill>
                  <a:srgbClr val="660066"/>
                </a:solidFill>
                <a:latin typeface="Arial"/>
                <a:cs typeface="Arial"/>
              </a:rPr>
              <a:t> </a:t>
            </a:r>
            <a:r>
              <a:rPr sz="1800" spc="-15" dirty="0">
                <a:solidFill>
                  <a:srgbClr val="660066"/>
                </a:solidFill>
                <a:latin typeface="Arial"/>
                <a:cs typeface="Arial"/>
              </a:rPr>
              <a:t>epoch.</a:t>
            </a:r>
            <a:endParaRPr sz="1800" dirty="0">
              <a:latin typeface="Arial"/>
              <a:cs typeface="Arial"/>
            </a:endParaRPr>
          </a:p>
        </p:txBody>
      </p:sp>
      <p:sp>
        <p:nvSpPr>
          <p:cNvPr id="9" name="object 9"/>
          <p:cNvSpPr txBox="1"/>
          <p:nvPr/>
        </p:nvSpPr>
        <p:spPr>
          <a:xfrm>
            <a:off x="6185419" y="1646935"/>
            <a:ext cx="3241675" cy="1379220"/>
          </a:xfrm>
          <a:prstGeom prst="rect">
            <a:avLst/>
          </a:prstGeom>
        </p:spPr>
        <p:txBody>
          <a:bodyPr vert="horz" wrap="square" lIns="0" tIns="13970" rIns="0" bIns="0" rtlCol="0">
            <a:spAutoFit/>
          </a:bodyPr>
          <a:lstStyle/>
          <a:p>
            <a:pPr marL="12700" marR="180340">
              <a:lnSpc>
                <a:spcPct val="99400"/>
              </a:lnSpc>
              <a:spcBef>
                <a:spcPts val="110"/>
              </a:spcBef>
            </a:pPr>
            <a:r>
              <a:rPr sz="1800" spc="-10" dirty="0">
                <a:solidFill>
                  <a:srgbClr val="660066"/>
                </a:solidFill>
                <a:latin typeface="Arial"/>
                <a:cs typeface="Arial"/>
              </a:rPr>
              <a:t>Apply </a:t>
            </a:r>
            <a:r>
              <a:rPr sz="1800" spc="-15" dirty="0">
                <a:solidFill>
                  <a:srgbClr val="660066"/>
                </a:solidFill>
                <a:latin typeface="Arial"/>
                <a:cs typeface="Arial"/>
              </a:rPr>
              <a:t>affine transformations:  random rotations, translations,  zooms </a:t>
            </a:r>
            <a:r>
              <a:rPr sz="1800" spc="-10" dirty="0">
                <a:solidFill>
                  <a:srgbClr val="660066"/>
                </a:solidFill>
                <a:latin typeface="Arial"/>
                <a:cs typeface="Arial"/>
              </a:rPr>
              <a:t>and</a:t>
            </a:r>
            <a:r>
              <a:rPr sz="1800" spc="-35" dirty="0">
                <a:solidFill>
                  <a:srgbClr val="660066"/>
                </a:solidFill>
                <a:latin typeface="Arial"/>
                <a:cs typeface="Arial"/>
              </a:rPr>
              <a:t> </a:t>
            </a:r>
            <a:r>
              <a:rPr sz="1800" spc="-15" dirty="0">
                <a:solidFill>
                  <a:srgbClr val="660066"/>
                </a:solidFill>
                <a:latin typeface="Arial"/>
                <a:cs typeface="Arial"/>
              </a:rPr>
              <a:t>shears.</a:t>
            </a:r>
            <a:endParaRPr sz="1800">
              <a:latin typeface="Arial"/>
              <a:cs typeface="Arial"/>
            </a:endParaRPr>
          </a:p>
          <a:p>
            <a:pPr marL="12700" marR="5080">
              <a:lnSpc>
                <a:spcPts val="2110"/>
              </a:lnSpc>
              <a:spcBef>
                <a:spcPts val="40"/>
              </a:spcBef>
            </a:pPr>
            <a:r>
              <a:rPr sz="1800" spc="-10" dirty="0">
                <a:solidFill>
                  <a:srgbClr val="660066"/>
                </a:solidFill>
                <a:latin typeface="Arial"/>
                <a:cs typeface="Arial"/>
              </a:rPr>
              <a:t>Also, elastic </a:t>
            </a:r>
            <a:r>
              <a:rPr sz="1800" spc="-15" dirty="0">
                <a:solidFill>
                  <a:srgbClr val="660066"/>
                </a:solidFill>
                <a:latin typeface="Arial"/>
                <a:cs typeface="Arial"/>
              </a:rPr>
              <a:t>deformations </a:t>
            </a:r>
            <a:r>
              <a:rPr sz="1800" spc="-5" dirty="0">
                <a:solidFill>
                  <a:srgbClr val="660066"/>
                </a:solidFill>
                <a:latin typeface="Arial"/>
                <a:cs typeface="Arial"/>
              </a:rPr>
              <a:t>to  </a:t>
            </a:r>
            <a:r>
              <a:rPr sz="1800" spc="-15" dirty="0">
                <a:solidFill>
                  <a:srgbClr val="660066"/>
                </a:solidFill>
                <a:latin typeface="Arial"/>
                <a:cs typeface="Arial"/>
              </a:rPr>
              <a:t>stretch </a:t>
            </a:r>
            <a:r>
              <a:rPr sz="1800" spc="-10" dirty="0">
                <a:solidFill>
                  <a:srgbClr val="660066"/>
                </a:solidFill>
                <a:latin typeface="Arial"/>
                <a:cs typeface="Arial"/>
              </a:rPr>
              <a:t>and </a:t>
            </a:r>
            <a:r>
              <a:rPr sz="1800" spc="-15" dirty="0">
                <a:solidFill>
                  <a:srgbClr val="660066"/>
                </a:solidFill>
                <a:latin typeface="Arial"/>
                <a:cs typeface="Arial"/>
              </a:rPr>
              <a:t>compress </a:t>
            </a:r>
            <a:r>
              <a:rPr sz="1800" spc="-10" dirty="0">
                <a:solidFill>
                  <a:srgbClr val="660066"/>
                </a:solidFill>
                <a:latin typeface="Arial"/>
                <a:cs typeface="Arial"/>
              </a:rPr>
              <a:t>the</a:t>
            </a:r>
            <a:r>
              <a:rPr sz="1800" spc="-70" dirty="0">
                <a:solidFill>
                  <a:srgbClr val="660066"/>
                </a:solidFill>
                <a:latin typeface="Arial"/>
                <a:cs typeface="Arial"/>
              </a:rPr>
              <a:t> </a:t>
            </a:r>
            <a:r>
              <a:rPr sz="1800" spc="-15" dirty="0">
                <a:solidFill>
                  <a:srgbClr val="660066"/>
                </a:solidFill>
                <a:latin typeface="Arial"/>
                <a:cs typeface="Arial"/>
              </a:rPr>
              <a:t>image</a:t>
            </a:r>
            <a:endParaRPr sz="1800">
              <a:latin typeface="Arial"/>
              <a:cs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157782" y="691895"/>
            <a:ext cx="5744210" cy="695960"/>
          </a:xfrm>
          <a:prstGeom prst="rect">
            <a:avLst/>
          </a:prstGeom>
        </p:spPr>
        <p:txBody>
          <a:bodyPr vert="horz" wrap="square" lIns="0" tIns="12700" rIns="0" bIns="0" rtlCol="0">
            <a:spAutoFit/>
          </a:bodyPr>
          <a:lstStyle/>
          <a:p>
            <a:pPr marL="12700">
              <a:lnSpc>
                <a:spcPct val="100000"/>
              </a:lnSpc>
              <a:spcBef>
                <a:spcPts val="100"/>
              </a:spcBef>
            </a:pPr>
            <a:r>
              <a:rPr spc="-30" dirty="0"/>
              <a:t>Peformance</a:t>
            </a:r>
            <a:r>
              <a:rPr spc="-75" dirty="0"/>
              <a:t> </a:t>
            </a:r>
            <a:r>
              <a:rPr spc="-25" dirty="0"/>
              <a:t>Evaluation</a:t>
            </a:r>
          </a:p>
        </p:txBody>
      </p:sp>
      <p:sp>
        <p:nvSpPr>
          <p:cNvPr id="5" name="object 5"/>
          <p:cNvSpPr txBox="1"/>
          <p:nvPr/>
        </p:nvSpPr>
        <p:spPr>
          <a:xfrm>
            <a:off x="585723" y="1461153"/>
            <a:ext cx="8716645" cy="3458845"/>
          </a:xfrm>
          <a:prstGeom prst="rect">
            <a:avLst/>
          </a:prstGeom>
        </p:spPr>
        <p:txBody>
          <a:bodyPr vert="horz" wrap="square" lIns="0" tIns="108585" rIns="0" bIns="0" rtlCol="0">
            <a:spAutoFit/>
          </a:bodyPr>
          <a:lstStyle/>
          <a:p>
            <a:pPr marL="351790" indent="-339090">
              <a:lnSpc>
                <a:spcPct val="100000"/>
              </a:lnSpc>
              <a:spcBef>
                <a:spcPts val="855"/>
              </a:spcBef>
              <a:buChar char="•"/>
              <a:tabLst>
                <a:tab pos="351155" algn="l"/>
                <a:tab pos="351790" algn="l"/>
              </a:tabLst>
            </a:pPr>
            <a:r>
              <a:rPr sz="3200" spc="-20" dirty="0">
                <a:solidFill>
                  <a:srgbClr val="3333CC"/>
                </a:solidFill>
                <a:latin typeface="Arial"/>
                <a:cs typeface="Arial"/>
              </a:rPr>
              <a:t>Training: </a:t>
            </a:r>
            <a:r>
              <a:rPr sz="3200" spc="-10" dirty="0">
                <a:latin typeface="Calibri"/>
                <a:cs typeface="Calibri"/>
              </a:rPr>
              <a:t>20% </a:t>
            </a:r>
            <a:r>
              <a:rPr sz="3200" spc="-15" dirty="0">
                <a:solidFill>
                  <a:srgbClr val="3333CC"/>
                </a:solidFill>
                <a:latin typeface="Arial"/>
                <a:cs typeface="Arial"/>
              </a:rPr>
              <a:t>of </a:t>
            </a:r>
            <a:r>
              <a:rPr sz="3200" spc="-20" dirty="0">
                <a:solidFill>
                  <a:srgbClr val="3333CC"/>
                </a:solidFill>
                <a:latin typeface="Arial"/>
                <a:cs typeface="Arial"/>
              </a:rPr>
              <a:t>images </a:t>
            </a:r>
            <a:r>
              <a:rPr sz="3200" spc="-15" dirty="0">
                <a:solidFill>
                  <a:srgbClr val="3333CC"/>
                </a:solidFill>
                <a:latin typeface="Arial"/>
                <a:cs typeface="Arial"/>
              </a:rPr>
              <a:t>as </a:t>
            </a:r>
            <a:r>
              <a:rPr sz="3200" spc="-20" dirty="0">
                <a:solidFill>
                  <a:srgbClr val="3333CC"/>
                </a:solidFill>
                <a:latin typeface="Arial"/>
                <a:cs typeface="Arial"/>
              </a:rPr>
              <a:t>validation</a:t>
            </a:r>
            <a:r>
              <a:rPr sz="3200" spc="40" dirty="0">
                <a:solidFill>
                  <a:srgbClr val="3333CC"/>
                </a:solidFill>
                <a:latin typeface="Arial"/>
                <a:cs typeface="Arial"/>
              </a:rPr>
              <a:t> </a:t>
            </a:r>
            <a:r>
              <a:rPr sz="3200" spc="-25" dirty="0">
                <a:solidFill>
                  <a:srgbClr val="3333CC"/>
                </a:solidFill>
                <a:latin typeface="Arial"/>
                <a:cs typeface="Arial"/>
              </a:rPr>
              <a:t>set</a:t>
            </a:r>
            <a:endParaRPr sz="3200" dirty="0">
              <a:latin typeface="Arial"/>
              <a:cs typeface="Arial"/>
            </a:endParaRPr>
          </a:p>
          <a:p>
            <a:pPr marL="747395" marR="5080" lvl="1" indent="-282575">
              <a:lnSpc>
                <a:spcPts val="3310"/>
              </a:lnSpc>
              <a:spcBef>
                <a:spcPts val="820"/>
              </a:spcBef>
              <a:buChar char="–"/>
              <a:tabLst>
                <a:tab pos="747395" algn="l"/>
              </a:tabLst>
            </a:pPr>
            <a:r>
              <a:rPr sz="2800" spc="-10" dirty="0">
                <a:solidFill>
                  <a:srgbClr val="336600"/>
                </a:solidFill>
                <a:latin typeface="Arial"/>
                <a:cs typeface="Arial"/>
              </a:rPr>
              <a:t>RV </a:t>
            </a:r>
            <a:r>
              <a:rPr sz="2800" spc="-15" dirty="0">
                <a:solidFill>
                  <a:srgbClr val="336600"/>
                </a:solidFill>
                <a:latin typeface="Arial"/>
                <a:cs typeface="Arial"/>
              </a:rPr>
              <a:t>challenge: separate test set </a:t>
            </a:r>
            <a:r>
              <a:rPr sz="2800" spc="-10" dirty="0">
                <a:solidFill>
                  <a:srgbClr val="336600"/>
                </a:solidFill>
                <a:latin typeface="Arial"/>
                <a:cs typeface="Arial"/>
              </a:rPr>
              <a:t>of </a:t>
            </a:r>
            <a:r>
              <a:rPr sz="2800" spc="-15" dirty="0">
                <a:solidFill>
                  <a:srgbClr val="336600"/>
                </a:solidFill>
                <a:latin typeface="Arial"/>
                <a:cs typeface="Arial"/>
              </a:rPr>
              <a:t>another </a:t>
            </a:r>
            <a:r>
              <a:rPr sz="2800" spc="-10" dirty="0">
                <a:latin typeface="Calibri"/>
                <a:cs typeface="Calibri"/>
              </a:rPr>
              <a:t>514 </a:t>
            </a:r>
            <a:r>
              <a:rPr sz="2800" spc="-15" dirty="0">
                <a:solidFill>
                  <a:srgbClr val="336600"/>
                </a:solidFill>
                <a:latin typeface="Arial"/>
                <a:cs typeface="Arial"/>
              </a:rPr>
              <a:t>MRI  images derived </a:t>
            </a:r>
            <a:r>
              <a:rPr sz="2800" spc="-10" dirty="0">
                <a:solidFill>
                  <a:srgbClr val="336600"/>
                </a:solidFill>
                <a:latin typeface="Arial"/>
                <a:cs typeface="Arial"/>
              </a:rPr>
              <a:t>from </a:t>
            </a:r>
            <a:r>
              <a:rPr sz="2800" dirty="0">
                <a:solidFill>
                  <a:srgbClr val="336600"/>
                </a:solidFill>
                <a:latin typeface="Arial"/>
                <a:cs typeface="Arial"/>
              </a:rPr>
              <a:t>a </a:t>
            </a:r>
            <a:r>
              <a:rPr sz="2800" spc="-15" dirty="0">
                <a:solidFill>
                  <a:srgbClr val="336600"/>
                </a:solidFill>
                <a:latin typeface="Arial"/>
                <a:cs typeface="Arial"/>
              </a:rPr>
              <a:t>separate </a:t>
            </a:r>
            <a:r>
              <a:rPr sz="2800" spc="-10" dirty="0">
                <a:solidFill>
                  <a:srgbClr val="336600"/>
                </a:solidFill>
                <a:latin typeface="Arial"/>
                <a:cs typeface="Arial"/>
              </a:rPr>
              <a:t>set of </a:t>
            </a:r>
            <a:r>
              <a:rPr sz="2800" spc="-5" dirty="0">
                <a:latin typeface="Calibri"/>
                <a:cs typeface="Calibri"/>
              </a:rPr>
              <a:t>32</a:t>
            </a:r>
            <a:r>
              <a:rPr sz="2800" spc="-10" dirty="0">
                <a:latin typeface="Calibri"/>
                <a:cs typeface="Calibri"/>
              </a:rPr>
              <a:t> </a:t>
            </a:r>
            <a:r>
              <a:rPr sz="2800" spc="-15" dirty="0">
                <a:solidFill>
                  <a:srgbClr val="336600"/>
                </a:solidFill>
                <a:latin typeface="Arial"/>
                <a:cs typeface="Arial"/>
              </a:rPr>
              <a:t>patients</a:t>
            </a:r>
            <a:endParaRPr sz="2800" dirty="0">
              <a:latin typeface="Arial"/>
              <a:cs typeface="Arial"/>
            </a:endParaRPr>
          </a:p>
          <a:p>
            <a:pPr marL="351790" indent="-339090">
              <a:lnSpc>
                <a:spcPct val="100000"/>
              </a:lnSpc>
              <a:spcBef>
                <a:spcPts val="625"/>
              </a:spcBef>
              <a:buChar char="•"/>
              <a:tabLst>
                <a:tab pos="351155" algn="l"/>
                <a:tab pos="351790" algn="l"/>
              </a:tabLst>
            </a:pPr>
            <a:r>
              <a:rPr sz="3200" spc="-25" dirty="0">
                <a:solidFill>
                  <a:srgbClr val="3333CC"/>
                </a:solidFill>
                <a:latin typeface="Arial"/>
                <a:cs typeface="Arial"/>
              </a:rPr>
              <a:t>Performance</a:t>
            </a:r>
            <a:r>
              <a:rPr sz="3200" spc="-45" dirty="0">
                <a:solidFill>
                  <a:srgbClr val="3333CC"/>
                </a:solidFill>
                <a:latin typeface="Arial"/>
                <a:cs typeface="Arial"/>
              </a:rPr>
              <a:t> </a:t>
            </a:r>
            <a:r>
              <a:rPr sz="3200" spc="-20" dirty="0">
                <a:solidFill>
                  <a:srgbClr val="3333CC"/>
                </a:solidFill>
                <a:latin typeface="Arial"/>
                <a:cs typeface="Arial"/>
              </a:rPr>
              <a:t>metric</a:t>
            </a:r>
            <a:endParaRPr sz="3200" dirty="0">
              <a:latin typeface="Arial"/>
              <a:cs typeface="Arial"/>
            </a:endParaRPr>
          </a:p>
          <a:p>
            <a:pPr marL="747395" marR="73660" lvl="1" indent="-282575">
              <a:lnSpc>
                <a:spcPct val="98200"/>
              </a:lnSpc>
              <a:spcBef>
                <a:spcPts val="630"/>
              </a:spcBef>
              <a:buChar char="–"/>
              <a:tabLst>
                <a:tab pos="747395" algn="l"/>
              </a:tabLst>
            </a:pPr>
            <a:r>
              <a:rPr sz="2800" spc="-15" dirty="0">
                <a:solidFill>
                  <a:srgbClr val="336600"/>
                </a:solidFill>
                <a:latin typeface="Arial"/>
                <a:cs typeface="Arial"/>
              </a:rPr>
              <a:t>The model </a:t>
            </a:r>
            <a:r>
              <a:rPr sz="2800" spc="-10" dirty="0">
                <a:solidFill>
                  <a:srgbClr val="336600"/>
                </a:solidFill>
                <a:latin typeface="Arial"/>
                <a:cs typeface="Arial"/>
              </a:rPr>
              <a:t>will </a:t>
            </a:r>
            <a:r>
              <a:rPr sz="2800" spc="-15" dirty="0">
                <a:solidFill>
                  <a:srgbClr val="336600"/>
                </a:solidFill>
                <a:latin typeface="Arial"/>
                <a:cs typeface="Arial"/>
              </a:rPr>
              <a:t>output </a:t>
            </a:r>
            <a:r>
              <a:rPr sz="2800" dirty="0">
                <a:solidFill>
                  <a:srgbClr val="336600"/>
                </a:solidFill>
                <a:latin typeface="Arial"/>
                <a:cs typeface="Arial"/>
              </a:rPr>
              <a:t>a </a:t>
            </a:r>
            <a:r>
              <a:rPr sz="2800" spc="-15" dirty="0">
                <a:solidFill>
                  <a:srgbClr val="336600"/>
                </a:solidFill>
                <a:latin typeface="Arial"/>
                <a:cs typeface="Arial"/>
              </a:rPr>
              <a:t>mask </a:t>
            </a:r>
            <a:r>
              <a:rPr sz="2800" i="1" dirty="0">
                <a:latin typeface="Calibri"/>
                <a:cs typeface="Calibri"/>
              </a:rPr>
              <a:t>X </a:t>
            </a:r>
            <a:r>
              <a:rPr sz="2800" spc="-15" dirty="0">
                <a:solidFill>
                  <a:srgbClr val="336600"/>
                </a:solidFill>
                <a:latin typeface="Arial"/>
                <a:cs typeface="Arial"/>
              </a:rPr>
              <a:t>delineating what </a:t>
            </a:r>
            <a:r>
              <a:rPr sz="2800" spc="-5" dirty="0">
                <a:solidFill>
                  <a:srgbClr val="336600"/>
                </a:solidFill>
                <a:latin typeface="Arial"/>
                <a:cs typeface="Arial"/>
              </a:rPr>
              <a:t>it  </a:t>
            </a:r>
            <a:r>
              <a:rPr sz="2800" spc="-15" dirty="0">
                <a:solidFill>
                  <a:srgbClr val="336600"/>
                </a:solidFill>
                <a:latin typeface="Arial"/>
                <a:cs typeface="Arial"/>
              </a:rPr>
              <a:t>thinks </a:t>
            </a:r>
            <a:r>
              <a:rPr sz="2800" spc="-5" dirty="0">
                <a:solidFill>
                  <a:srgbClr val="336600"/>
                </a:solidFill>
                <a:latin typeface="Arial"/>
                <a:cs typeface="Arial"/>
              </a:rPr>
              <a:t>is </a:t>
            </a:r>
            <a:r>
              <a:rPr sz="2800" spc="-10" dirty="0">
                <a:solidFill>
                  <a:srgbClr val="336600"/>
                </a:solidFill>
                <a:latin typeface="Arial"/>
                <a:cs typeface="Arial"/>
              </a:rPr>
              <a:t>the </a:t>
            </a:r>
            <a:r>
              <a:rPr sz="2800" spc="-20" dirty="0">
                <a:solidFill>
                  <a:srgbClr val="336600"/>
                </a:solidFill>
                <a:latin typeface="Arial"/>
                <a:cs typeface="Arial"/>
              </a:rPr>
              <a:t>RV, </a:t>
            </a:r>
            <a:r>
              <a:rPr sz="2800" spc="-10" dirty="0">
                <a:solidFill>
                  <a:srgbClr val="336600"/>
                </a:solidFill>
                <a:latin typeface="Arial"/>
                <a:cs typeface="Arial"/>
              </a:rPr>
              <a:t>and the dice </a:t>
            </a:r>
            <a:r>
              <a:rPr sz="2800" spc="-15" dirty="0">
                <a:solidFill>
                  <a:srgbClr val="336600"/>
                </a:solidFill>
                <a:latin typeface="Arial"/>
                <a:cs typeface="Arial"/>
              </a:rPr>
              <a:t>coefficient</a:t>
            </a:r>
            <a:r>
              <a:rPr sz="2800" spc="-130" dirty="0">
                <a:solidFill>
                  <a:srgbClr val="336600"/>
                </a:solidFill>
                <a:latin typeface="Arial"/>
                <a:cs typeface="Arial"/>
              </a:rPr>
              <a:t> </a:t>
            </a:r>
            <a:r>
              <a:rPr sz="2800" spc="-20" dirty="0">
                <a:solidFill>
                  <a:srgbClr val="336600"/>
                </a:solidFill>
                <a:latin typeface="Arial"/>
                <a:cs typeface="Arial"/>
              </a:rPr>
              <a:t>compares  </a:t>
            </a:r>
            <a:r>
              <a:rPr sz="2800" spc="-5" dirty="0">
                <a:solidFill>
                  <a:srgbClr val="336600"/>
                </a:solidFill>
                <a:latin typeface="Arial"/>
                <a:cs typeface="Arial"/>
              </a:rPr>
              <a:t>it </a:t>
            </a:r>
            <a:r>
              <a:rPr sz="2800" spc="-10" dirty="0">
                <a:solidFill>
                  <a:srgbClr val="336600"/>
                </a:solidFill>
                <a:latin typeface="Arial"/>
                <a:cs typeface="Arial"/>
              </a:rPr>
              <a:t>to the </a:t>
            </a:r>
            <a:r>
              <a:rPr sz="2800" spc="-15" dirty="0">
                <a:solidFill>
                  <a:srgbClr val="336600"/>
                </a:solidFill>
                <a:latin typeface="Arial"/>
                <a:cs typeface="Arial"/>
              </a:rPr>
              <a:t>mask </a:t>
            </a:r>
            <a:r>
              <a:rPr sz="2800" i="1" dirty="0">
                <a:latin typeface="Calibri"/>
                <a:cs typeface="Calibri"/>
              </a:rPr>
              <a:t>Y </a:t>
            </a:r>
            <a:r>
              <a:rPr sz="2800" spc="-15" dirty="0">
                <a:solidFill>
                  <a:srgbClr val="336600"/>
                </a:solidFill>
                <a:latin typeface="Arial"/>
                <a:cs typeface="Arial"/>
              </a:rPr>
              <a:t>produced </a:t>
            </a:r>
            <a:r>
              <a:rPr sz="2800" spc="-10" dirty="0">
                <a:solidFill>
                  <a:srgbClr val="336600"/>
                </a:solidFill>
                <a:latin typeface="Arial"/>
                <a:cs typeface="Arial"/>
              </a:rPr>
              <a:t>by </a:t>
            </a:r>
            <a:r>
              <a:rPr sz="2800" dirty="0">
                <a:solidFill>
                  <a:srgbClr val="336600"/>
                </a:solidFill>
                <a:latin typeface="Arial"/>
                <a:cs typeface="Arial"/>
              </a:rPr>
              <a:t>a </a:t>
            </a:r>
            <a:r>
              <a:rPr sz="2800" spc="-15" dirty="0">
                <a:solidFill>
                  <a:srgbClr val="336600"/>
                </a:solidFill>
                <a:latin typeface="Arial"/>
                <a:cs typeface="Arial"/>
              </a:rPr>
              <a:t>physician</a:t>
            </a:r>
            <a:r>
              <a:rPr sz="2800" spc="-40" dirty="0">
                <a:solidFill>
                  <a:srgbClr val="336600"/>
                </a:solidFill>
                <a:latin typeface="Arial"/>
                <a:cs typeface="Arial"/>
              </a:rPr>
              <a:t> </a:t>
            </a:r>
            <a:r>
              <a:rPr lang="en-US" sz="2800" spc="-15" dirty="0">
                <a:solidFill>
                  <a:srgbClr val="336600"/>
                </a:solidFill>
                <a:latin typeface="Arial"/>
                <a:cs typeface="Arial"/>
              </a:rPr>
              <a:t>using</a:t>
            </a:r>
            <a:r>
              <a:rPr sz="2800" spc="-15" dirty="0">
                <a:solidFill>
                  <a:srgbClr val="336600"/>
                </a:solidFill>
                <a:latin typeface="Arial"/>
                <a:cs typeface="Arial"/>
              </a:rPr>
              <a:t>:</a:t>
            </a:r>
            <a:endParaRPr sz="2800" dirty="0">
              <a:latin typeface="Arial"/>
              <a:cs typeface="Arial"/>
            </a:endParaRPr>
          </a:p>
        </p:txBody>
      </p:sp>
      <p:sp>
        <p:nvSpPr>
          <p:cNvPr id="6" name="object 6"/>
          <p:cNvSpPr/>
          <p:nvPr/>
        </p:nvSpPr>
        <p:spPr>
          <a:xfrm>
            <a:off x="1176116" y="5087121"/>
            <a:ext cx="1650983" cy="1659593"/>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880057" y="5011790"/>
            <a:ext cx="2075814" cy="1837055"/>
          </a:xfrm>
          <a:custGeom>
            <a:avLst/>
            <a:gdLst/>
            <a:ahLst/>
            <a:cxnLst/>
            <a:rect l="l" t="t" r="r" b="b"/>
            <a:pathLst>
              <a:path w="2075814" h="1837054">
                <a:moveTo>
                  <a:pt x="0" y="0"/>
                </a:moveTo>
                <a:lnTo>
                  <a:pt x="2075356" y="0"/>
                </a:lnTo>
                <a:lnTo>
                  <a:pt x="2075356" y="1836737"/>
                </a:lnTo>
                <a:lnTo>
                  <a:pt x="0" y="1836737"/>
                </a:lnTo>
                <a:lnTo>
                  <a:pt x="0" y="0"/>
                </a:lnTo>
                <a:close/>
              </a:path>
            </a:pathLst>
          </a:custGeom>
          <a:ln w="9419">
            <a:solidFill>
              <a:srgbClr val="000000"/>
            </a:solidFill>
          </a:ln>
        </p:spPr>
        <p:txBody>
          <a:bodyPr wrap="square" lIns="0" tIns="0" rIns="0" bIns="0" rtlCol="0"/>
          <a:lstStyle/>
          <a:p>
            <a:endParaRPr/>
          </a:p>
        </p:txBody>
      </p:sp>
      <p:sp>
        <p:nvSpPr>
          <p:cNvPr id="8" name="object 8"/>
          <p:cNvSpPr txBox="1"/>
          <p:nvPr/>
        </p:nvSpPr>
        <p:spPr>
          <a:xfrm>
            <a:off x="3223091" y="5188711"/>
            <a:ext cx="6248400" cy="1877695"/>
          </a:xfrm>
          <a:prstGeom prst="rect">
            <a:avLst/>
          </a:prstGeom>
        </p:spPr>
        <p:txBody>
          <a:bodyPr vert="horz" wrap="square" lIns="0" tIns="9525" rIns="0" bIns="0" rtlCol="0">
            <a:spAutoFit/>
          </a:bodyPr>
          <a:lstStyle/>
          <a:p>
            <a:pPr marL="12700" marR="1929764">
              <a:lnSpc>
                <a:spcPct val="101099"/>
              </a:lnSpc>
              <a:spcBef>
                <a:spcPts val="75"/>
              </a:spcBef>
            </a:pPr>
            <a:r>
              <a:rPr sz="1800" spc="-10" dirty="0">
                <a:solidFill>
                  <a:srgbClr val="660066"/>
                </a:solidFill>
                <a:latin typeface="Arial"/>
                <a:cs typeface="Arial"/>
              </a:rPr>
              <a:t>Metric </a:t>
            </a:r>
            <a:r>
              <a:rPr sz="1800" spc="-5" dirty="0">
                <a:solidFill>
                  <a:srgbClr val="660066"/>
                </a:solidFill>
                <a:latin typeface="Arial"/>
                <a:cs typeface="Arial"/>
              </a:rPr>
              <a:t>is </a:t>
            </a:r>
            <a:r>
              <a:rPr sz="1800" spc="-10" dirty="0">
                <a:solidFill>
                  <a:srgbClr val="660066"/>
                </a:solidFill>
                <a:latin typeface="Arial"/>
                <a:cs typeface="Arial"/>
              </a:rPr>
              <a:t>(twice) the ratio of the</a:t>
            </a:r>
            <a:r>
              <a:rPr sz="1800" spc="-114" dirty="0">
                <a:solidFill>
                  <a:srgbClr val="660066"/>
                </a:solidFill>
                <a:latin typeface="Arial"/>
                <a:cs typeface="Arial"/>
              </a:rPr>
              <a:t> </a:t>
            </a:r>
            <a:r>
              <a:rPr sz="1800" spc="-10" dirty="0">
                <a:solidFill>
                  <a:srgbClr val="660066"/>
                </a:solidFill>
                <a:latin typeface="Arial"/>
                <a:cs typeface="Arial"/>
              </a:rPr>
              <a:t>intersection  </a:t>
            </a:r>
            <a:r>
              <a:rPr sz="1800" spc="-15" dirty="0">
                <a:solidFill>
                  <a:srgbClr val="660066"/>
                </a:solidFill>
                <a:latin typeface="Arial"/>
                <a:cs typeface="Arial"/>
              </a:rPr>
              <a:t>over </a:t>
            </a:r>
            <a:r>
              <a:rPr sz="1800" spc="-10" dirty="0">
                <a:solidFill>
                  <a:srgbClr val="660066"/>
                </a:solidFill>
                <a:latin typeface="Arial"/>
                <a:cs typeface="Arial"/>
              </a:rPr>
              <a:t>the sum of</a:t>
            </a:r>
            <a:r>
              <a:rPr sz="1800" spc="-50" dirty="0">
                <a:solidFill>
                  <a:srgbClr val="660066"/>
                </a:solidFill>
                <a:latin typeface="Arial"/>
                <a:cs typeface="Arial"/>
              </a:rPr>
              <a:t> </a:t>
            </a:r>
            <a:r>
              <a:rPr sz="1800" spc="-15" dirty="0">
                <a:solidFill>
                  <a:srgbClr val="660066"/>
                </a:solidFill>
                <a:latin typeface="Arial"/>
                <a:cs typeface="Arial"/>
              </a:rPr>
              <a:t>areas.</a:t>
            </a:r>
            <a:endParaRPr sz="1800" dirty="0">
              <a:latin typeface="Arial"/>
              <a:cs typeface="Arial"/>
            </a:endParaRPr>
          </a:p>
          <a:p>
            <a:pPr marL="12700">
              <a:lnSpc>
                <a:spcPts val="2014"/>
              </a:lnSpc>
            </a:pPr>
            <a:r>
              <a:rPr sz="1800" spc="-5" dirty="0">
                <a:solidFill>
                  <a:srgbClr val="660066"/>
                </a:solidFill>
                <a:latin typeface="Arial"/>
                <a:cs typeface="Arial"/>
              </a:rPr>
              <a:t>It is </a:t>
            </a:r>
            <a:r>
              <a:rPr sz="1800" dirty="0">
                <a:latin typeface="Calibri"/>
                <a:cs typeface="Calibri"/>
              </a:rPr>
              <a:t>0 </a:t>
            </a:r>
            <a:r>
              <a:rPr sz="1800" spc="-10" dirty="0">
                <a:solidFill>
                  <a:srgbClr val="660066"/>
                </a:solidFill>
                <a:latin typeface="Arial"/>
                <a:cs typeface="Arial"/>
              </a:rPr>
              <a:t>for disjoint </a:t>
            </a:r>
            <a:r>
              <a:rPr sz="1800" spc="-15" dirty="0">
                <a:solidFill>
                  <a:srgbClr val="660066"/>
                </a:solidFill>
                <a:latin typeface="Arial"/>
                <a:cs typeface="Arial"/>
              </a:rPr>
              <a:t>areas, </a:t>
            </a:r>
            <a:r>
              <a:rPr sz="1800" spc="-10" dirty="0">
                <a:solidFill>
                  <a:srgbClr val="660066"/>
                </a:solidFill>
                <a:latin typeface="Arial"/>
                <a:cs typeface="Arial"/>
              </a:rPr>
              <a:t>and </a:t>
            </a:r>
            <a:r>
              <a:rPr sz="1800" dirty="0">
                <a:latin typeface="Calibri"/>
                <a:cs typeface="Calibri"/>
              </a:rPr>
              <a:t>1 </a:t>
            </a:r>
            <a:r>
              <a:rPr sz="1800" spc="-10" dirty="0">
                <a:solidFill>
                  <a:srgbClr val="660066"/>
                </a:solidFill>
                <a:latin typeface="Arial"/>
                <a:cs typeface="Arial"/>
              </a:rPr>
              <a:t>for </a:t>
            </a:r>
            <a:r>
              <a:rPr sz="1800" spc="-15" dirty="0">
                <a:solidFill>
                  <a:srgbClr val="660066"/>
                </a:solidFill>
                <a:latin typeface="Arial"/>
                <a:cs typeface="Arial"/>
              </a:rPr>
              <a:t>perfect</a:t>
            </a:r>
            <a:r>
              <a:rPr sz="1800" spc="-100" dirty="0">
                <a:solidFill>
                  <a:srgbClr val="660066"/>
                </a:solidFill>
                <a:latin typeface="Arial"/>
                <a:cs typeface="Arial"/>
              </a:rPr>
              <a:t> </a:t>
            </a:r>
            <a:r>
              <a:rPr sz="1800" spc="-15" dirty="0">
                <a:solidFill>
                  <a:srgbClr val="660066"/>
                </a:solidFill>
                <a:latin typeface="Arial"/>
                <a:cs typeface="Arial"/>
              </a:rPr>
              <a:t>agreement.</a:t>
            </a:r>
            <a:endParaRPr sz="1800" dirty="0">
              <a:latin typeface="Arial"/>
              <a:cs typeface="Arial"/>
            </a:endParaRPr>
          </a:p>
          <a:p>
            <a:pPr>
              <a:lnSpc>
                <a:spcPct val="100000"/>
              </a:lnSpc>
              <a:spcBef>
                <a:spcPts val="40"/>
              </a:spcBef>
            </a:pPr>
            <a:endParaRPr sz="1800" dirty="0">
              <a:latin typeface="Arial"/>
              <a:cs typeface="Arial"/>
            </a:endParaRPr>
          </a:p>
          <a:p>
            <a:pPr marL="12700" marR="789305">
              <a:lnSpc>
                <a:spcPct val="101099"/>
              </a:lnSpc>
            </a:pPr>
            <a:r>
              <a:rPr sz="1800" spc="-10" dirty="0">
                <a:solidFill>
                  <a:srgbClr val="660066"/>
                </a:solidFill>
                <a:latin typeface="Arial"/>
                <a:cs typeface="Arial"/>
              </a:rPr>
              <a:t>E.g., </a:t>
            </a:r>
            <a:r>
              <a:rPr sz="1800" spc="-15" dirty="0">
                <a:solidFill>
                  <a:srgbClr val="660066"/>
                </a:solidFill>
                <a:latin typeface="Arial"/>
                <a:cs typeface="Arial"/>
              </a:rPr>
              <a:t>model performance </a:t>
            </a:r>
            <a:r>
              <a:rPr sz="1800" spc="-5" dirty="0">
                <a:solidFill>
                  <a:srgbClr val="660066"/>
                </a:solidFill>
                <a:latin typeface="Arial"/>
                <a:cs typeface="Arial"/>
              </a:rPr>
              <a:t>is </a:t>
            </a:r>
            <a:r>
              <a:rPr sz="1800" spc="-10" dirty="0">
                <a:solidFill>
                  <a:srgbClr val="660066"/>
                </a:solidFill>
                <a:latin typeface="Arial"/>
                <a:cs typeface="Arial"/>
              </a:rPr>
              <a:t>written as </a:t>
            </a:r>
            <a:r>
              <a:rPr sz="1800" spc="-10" dirty="0">
                <a:latin typeface="Calibri"/>
                <a:cs typeface="Calibri"/>
              </a:rPr>
              <a:t>0.82 (0.23)</a:t>
            </a:r>
            <a:r>
              <a:rPr sz="1800" spc="-10" dirty="0">
                <a:solidFill>
                  <a:srgbClr val="660066"/>
                </a:solidFill>
                <a:latin typeface="Arial"/>
                <a:cs typeface="Arial"/>
              </a:rPr>
              <a:t>,  </a:t>
            </a:r>
            <a:r>
              <a:rPr sz="1800" spc="-15" dirty="0">
                <a:solidFill>
                  <a:srgbClr val="660066"/>
                </a:solidFill>
                <a:latin typeface="Arial"/>
                <a:cs typeface="Arial"/>
              </a:rPr>
              <a:t>where </a:t>
            </a:r>
            <a:r>
              <a:rPr sz="1800" spc="-10" dirty="0">
                <a:solidFill>
                  <a:srgbClr val="660066"/>
                </a:solidFill>
                <a:latin typeface="Arial"/>
                <a:cs typeface="Arial"/>
              </a:rPr>
              <a:t>the </a:t>
            </a:r>
            <a:r>
              <a:rPr sz="1800" spc="-15" dirty="0">
                <a:solidFill>
                  <a:srgbClr val="660066"/>
                </a:solidFill>
                <a:latin typeface="Arial"/>
                <a:cs typeface="Arial"/>
              </a:rPr>
              <a:t>parentheses </a:t>
            </a:r>
            <a:r>
              <a:rPr sz="1800" spc="-10" dirty="0">
                <a:solidFill>
                  <a:srgbClr val="660066"/>
                </a:solidFill>
                <a:latin typeface="Arial"/>
                <a:cs typeface="Arial"/>
              </a:rPr>
              <a:t>contain the </a:t>
            </a:r>
            <a:r>
              <a:rPr sz="1800" spc="-15" dirty="0">
                <a:solidFill>
                  <a:srgbClr val="660066"/>
                </a:solidFill>
                <a:latin typeface="Arial"/>
                <a:cs typeface="Arial"/>
              </a:rPr>
              <a:t>standard</a:t>
            </a:r>
            <a:r>
              <a:rPr sz="1800" spc="-20" dirty="0">
                <a:solidFill>
                  <a:srgbClr val="660066"/>
                </a:solidFill>
                <a:latin typeface="Arial"/>
                <a:cs typeface="Arial"/>
              </a:rPr>
              <a:t> </a:t>
            </a:r>
            <a:r>
              <a:rPr sz="1800" spc="-15" dirty="0">
                <a:solidFill>
                  <a:srgbClr val="660066"/>
                </a:solidFill>
                <a:latin typeface="Arial"/>
                <a:cs typeface="Arial"/>
              </a:rPr>
              <a:t>deviation.</a:t>
            </a:r>
            <a:endParaRPr sz="1800" dirty="0">
              <a:latin typeface="Arial"/>
              <a:cs typeface="Arial"/>
            </a:endParaRPr>
          </a:p>
          <a:p>
            <a:pPr marR="5080" algn="r">
              <a:lnSpc>
                <a:spcPct val="100000"/>
              </a:lnSpc>
              <a:spcBef>
                <a:spcPts val="65"/>
              </a:spcBef>
            </a:pPr>
            <a:endParaRPr sz="1400" dirty="0">
              <a:latin typeface="Arial"/>
              <a:cs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50718" y="545591"/>
            <a:ext cx="6761480" cy="695960"/>
          </a:xfrm>
          <a:prstGeom prst="rect">
            <a:avLst/>
          </a:prstGeom>
        </p:spPr>
        <p:txBody>
          <a:bodyPr vert="horz" wrap="square" lIns="0" tIns="12700" rIns="0" bIns="0" rtlCol="0">
            <a:spAutoFit/>
          </a:bodyPr>
          <a:lstStyle/>
          <a:p>
            <a:pPr marL="12700">
              <a:lnSpc>
                <a:spcPct val="100000"/>
              </a:lnSpc>
              <a:spcBef>
                <a:spcPts val="100"/>
              </a:spcBef>
            </a:pPr>
            <a:r>
              <a:rPr spc="-25" dirty="0"/>
              <a:t>Deep </a:t>
            </a:r>
            <a:r>
              <a:rPr spc="-20" dirty="0"/>
              <a:t>Learning</a:t>
            </a:r>
            <a:r>
              <a:rPr spc="-125" dirty="0"/>
              <a:t> </a:t>
            </a:r>
            <a:r>
              <a:rPr spc="-20" dirty="0"/>
              <a:t>Architecture</a:t>
            </a:r>
          </a:p>
        </p:txBody>
      </p:sp>
      <p:sp>
        <p:nvSpPr>
          <p:cNvPr id="5" name="object 5"/>
          <p:cNvSpPr/>
          <p:nvPr/>
        </p:nvSpPr>
        <p:spPr>
          <a:xfrm>
            <a:off x="533117" y="1368631"/>
            <a:ext cx="9017282" cy="381584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528408" y="1319477"/>
            <a:ext cx="9022080" cy="0"/>
          </a:xfrm>
          <a:custGeom>
            <a:avLst/>
            <a:gdLst/>
            <a:ahLst/>
            <a:cxnLst/>
            <a:rect l="l" t="t" r="r" b="b"/>
            <a:pathLst>
              <a:path w="9022080">
                <a:moveTo>
                  <a:pt x="0" y="0"/>
                </a:moveTo>
                <a:lnTo>
                  <a:pt x="9021991" y="0"/>
                </a:lnTo>
              </a:path>
            </a:pathLst>
          </a:custGeom>
          <a:ln w="9419">
            <a:solidFill>
              <a:srgbClr val="000000"/>
            </a:solidFill>
          </a:ln>
        </p:spPr>
        <p:txBody>
          <a:bodyPr wrap="square" lIns="0" tIns="0" rIns="0" bIns="0" rtlCol="0"/>
          <a:lstStyle/>
          <a:p>
            <a:endParaRPr/>
          </a:p>
        </p:txBody>
      </p:sp>
      <p:sp>
        <p:nvSpPr>
          <p:cNvPr id="7" name="object 7"/>
          <p:cNvSpPr/>
          <p:nvPr/>
        </p:nvSpPr>
        <p:spPr>
          <a:xfrm>
            <a:off x="528408" y="1319477"/>
            <a:ext cx="9022080" cy="3870325"/>
          </a:xfrm>
          <a:custGeom>
            <a:avLst/>
            <a:gdLst/>
            <a:ahLst/>
            <a:cxnLst/>
            <a:rect l="l" t="t" r="r" b="b"/>
            <a:pathLst>
              <a:path w="9022080" h="3870325">
                <a:moveTo>
                  <a:pt x="9021991" y="3869708"/>
                </a:moveTo>
                <a:lnTo>
                  <a:pt x="0" y="3869708"/>
                </a:lnTo>
                <a:lnTo>
                  <a:pt x="0" y="0"/>
                </a:lnTo>
              </a:path>
            </a:pathLst>
          </a:custGeom>
          <a:ln w="9419">
            <a:solidFill>
              <a:srgbClr val="000000"/>
            </a:solidFill>
          </a:ln>
        </p:spPr>
        <p:txBody>
          <a:bodyPr wrap="square" lIns="0" tIns="0" rIns="0" bIns="0" rtlCol="0"/>
          <a:lstStyle/>
          <a:p>
            <a:endParaRPr/>
          </a:p>
        </p:txBody>
      </p:sp>
      <p:sp>
        <p:nvSpPr>
          <p:cNvPr id="8" name="object 8"/>
          <p:cNvSpPr txBox="1"/>
          <p:nvPr/>
        </p:nvSpPr>
        <p:spPr>
          <a:xfrm>
            <a:off x="736430" y="5282183"/>
            <a:ext cx="8442960" cy="593725"/>
          </a:xfrm>
          <a:prstGeom prst="rect">
            <a:avLst/>
          </a:prstGeom>
        </p:spPr>
        <p:txBody>
          <a:bodyPr vert="horz" wrap="square" lIns="0" tIns="12700" rIns="0" bIns="0" rtlCol="0">
            <a:spAutoFit/>
          </a:bodyPr>
          <a:lstStyle/>
          <a:p>
            <a:pPr marL="12700">
              <a:lnSpc>
                <a:spcPts val="2355"/>
              </a:lnSpc>
              <a:spcBef>
                <a:spcPts val="100"/>
              </a:spcBef>
            </a:pPr>
            <a:r>
              <a:rPr sz="2000" spc="-15" dirty="0">
                <a:solidFill>
                  <a:srgbClr val="336600"/>
                </a:solidFill>
                <a:latin typeface="Arial"/>
                <a:cs typeface="Arial"/>
              </a:rPr>
              <a:t>U-net</a:t>
            </a:r>
            <a:r>
              <a:rPr sz="2000" spc="-30" dirty="0">
                <a:solidFill>
                  <a:srgbClr val="336600"/>
                </a:solidFill>
                <a:latin typeface="Arial"/>
                <a:cs typeface="Arial"/>
              </a:rPr>
              <a:t> </a:t>
            </a:r>
            <a:r>
              <a:rPr sz="2000" spc="-15" dirty="0">
                <a:solidFill>
                  <a:srgbClr val="336600"/>
                </a:solidFill>
                <a:latin typeface="Arial"/>
                <a:cs typeface="Arial"/>
              </a:rPr>
              <a:t>architecture</a:t>
            </a:r>
            <a:endParaRPr sz="2000">
              <a:latin typeface="Arial"/>
              <a:cs typeface="Arial"/>
            </a:endParaRPr>
          </a:p>
          <a:p>
            <a:pPr marL="295275" indent="-282575">
              <a:lnSpc>
                <a:spcPts val="2115"/>
              </a:lnSpc>
              <a:buChar char="•"/>
              <a:tabLst>
                <a:tab pos="294640" algn="l"/>
                <a:tab pos="295275" algn="l"/>
              </a:tabLst>
            </a:pPr>
            <a:r>
              <a:rPr sz="1800" spc="-25" dirty="0">
                <a:solidFill>
                  <a:srgbClr val="660066"/>
                </a:solidFill>
                <a:latin typeface="Arial"/>
                <a:cs typeface="Arial"/>
              </a:rPr>
              <a:t>Train </a:t>
            </a:r>
            <a:r>
              <a:rPr sz="1800" spc="-15" dirty="0">
                <a:solidFill>
                  <a:srgbClr val="660066"/>
                </a:solidFill>
                <a:latin typeface="Arial"/>
                <a:cs typeface="Arial"/>
              </a:rPr>
              <a:t>network </a:t>
            </a:r>
            <a:r>
              <a:rPr sz="1800" spc="-10" dirty="0">
                <a:solidFill>
                  <a:srgbClr val="660066"/>
                </a:solidFill>
                <a:latin typeface="Arial"/>
                <a:cs typeface="Arial"/>
              </a:rPr>
              <a:t>with only </a:t>
            </a:r>
            <a:r>
              <a:rPr sz="1800" spc="-5" dirty="0">
                <a:latin typeface="Calibri"/>
                <a:cs typeface="Calibri"/>
              </a:rPr>
              <a:t>30 </a:t>
            </a:r>
            <a:r>
              <a:rPr sz="1800" spc="-15" dirty="0">
                <a:solidFill>
                  <a:srgbClr val="660066"/>
                </a:solidFill>
                <a:latin typeface="Arial"/>
                <a:cs typeface="Arial"/>
              </a:rPr>
              <a:t>image</a:t>
            </a:r>
            <a:r>
              <a:rPr sz="1800" i="1" spc="-15" dirty="0">
                <a:solidFill>
                  <a:srgbClr val="660066"/>
                </a:solidFill>
                <a:latin typeface="Arial"/>
                <a:cs typeface="Arial"/>
              </a:rPr>
              <a:t>s </a:t>
            </a:r>
            <a:r>
              <a:rPr sz="1800" spc="-10" dirty="0">
                <a:solidFill>
                  <a:srgbClr val="660066"/>
                </a:solidFill>
                <a:latin typeface="Arial"/>
                <a:cs typeface="Arial"/>
              </a:rPr>
              <a:t>using </a:t>
            </a:r>
            <a:r>
              <a:rPr sz="1800" spc="-15" dirty="0">
                <a:solidFill>
                  <a:srgbClr val="660066"/>
                </a:solidFill>
                <a:latin typeface="Arial"/>
                <a:cs typeface="Arial"/>
              </a:rPr>
              <a:t>augmentation </a:t>
            </a:r>
            <a:r>
              <a:rPr sz="1800" spc="-10" dirty="0">
                <a:solidFill>
                  <a:srgbClr val="660066"/>
                </a:solidFill>
                <a:latin typeface="Arial"/>
                <a:cs typeface="Arial"/>
              </a:rPr>
              <a:t>and pixel-wise</a:t>
            </a:r>
            <a:r>
              <a:rPr sz="1800" spc="65" dirty="0">
                <a:solidFill>
                  <a:srgbClr val="660066"/>
                </a:solidFill>
                <a:latin typeface="Arial"/>
                <a:cs typeface="Arial"/>
              </a:rPr>
              <a:t> </a:t>
            </a:r>
            <a:r>
              <a:rPr sz="1800" spc="-15" dirty="0">
                <a:solidFill>
                  <a:srgbClr val="660066"/>
                </a:solidFill>
                <a:latin typeface="Arial"/>
                <a:cs typeface="Arial"/>
              </a:rPr>
              <a:t>reweighting</a:t>
            </a:r>
            <a:endParaRPr sz="1800">
              <a:latin typeface="Arial"/>
              <a:cs typeface="Arial"/>
            </a:endParaRPr>
          </a:p>
        </p:txBody>
      </p:sp>
      <p:sp>
        <p:nvSpPr>
          <p:cNvPr id="9" name="object 9"/>
          <p:cNvSpPr txBox="1"/>
          <p:nvPr/>
        </p:nvSpPr>
        <p:spPr>
          <a:xfrm>
            <a:off x="736430" y="6133591"/>
            <a:ext cx="8648870" cy="1102866"/>
          </a:xfrm>
          <a:prstGeom prst="rect">
            <a:avLst/>
          </a:prstGeom>
        </p:spPr>
        <p:txBody>
          <a:bodyPr vert="horz" wrap="square" lIns="0" tIns="12700" rIns="0" bIns="0" rtlCol="0">
            <a:spAutoFit/>
          </a:bodyPr>
          <a:lstStyle/>
          <a:p>
            <a:pPr marL="295275" indent="-282575">
              <a:lnSpc>
                <a:spcPts val="2135"/>
              </a:lnSpc>
              <a:spcBef>
                <a:spcPts val="100"/>
              </a:spcBef>
              <a:buChar char="•"/>
              <a:tabLst>
                <a:tab pos="294640" algn="l"/>
                <a:tab pos="295275" algn="l"/>
              </a:tabLst>
            </a:pPr>
            <a:r>
              <a:rPr lang="en-US" spc="-5" dirty="0">
                <a:solidFill>
                  <a:srgbClr val="660066"/>
                </a:solidFill>
                <a:latin typeface="Arial"/>
                <a:cs typeface="Arial"/>
              </a:rPr>
              <a:t>C</a:t>
            </a:r>
            <a:r>
              <a:rPr sz="1800" spc="-10" dirty="0">
                <a:solidFill>
                  <a:srgbClr val="660066"/>
                </a:solidFill>
                <a:latin typeface="Arial"/>
                <a:cs typeface="Arial"/>
              </a:rPr>
              <a:t>onsists of </a:t>
            </a:r>
            <a:r>
              <a:rPr sz="1800" dirty="0">
                <a:solidFill>
                  <a:srgbClr val="660066"/>
                </a:solidFill>
                <a:latin typeface="Arial"/>
                <a:cs typeface="Arial"/>
              </a:rPr>
              <a:t>a </a:t>
            </a:r>
            <a:r>
              <a:rPr sz="1800" spc="-15" dirty="0">
                <a:solidFill>
                  <a:srgbClr val="660066"/>
                </a:solidFill>
                <a:latin typeface="Arial"/>
                <a:cs typeface="Arial"/>
              </a:rPr>
              <a:t>contracting path, </a:t>
            </a:r>
            <a:r>
              <a:rPr sz="1800" spc="-10" dirty="0">
                <a:solidFill>
                  <a:srgbClr val="660066"/>
                </a:solidFill>
                <a:latin typeface="Arial"/>
                <a:cs typeface="Arial"/>
              </a:rPr>
              <a:t>which collapse</a:t>
            </a:r>
            <a:r>
              <a:rPr lang="en-US" spc="-10" dirty="0">
                <a:solidFill>
                  <a:srgbClr val="660066"/>
                </a:solidFill>
                <a:latin typeface="Arial"/>
                <a:cs typeface="Arial"/>
              </a:rPr>
              <a:t>s</a:t>
            </a:r>
            <a:r>
              <a:rPr sz="1800" spc="-10" dirty="0">
                <a:solidFill>
                  <a:srgbClr val="660066"/>
                </a:solidFill>
                <a:latin typeface="Arial"/>
                <a:cs typeface="Arial"/>
              </a:rPr>
              <a:t> </a:t>
            </a:r>
            <a:r>
              <a:rPr sz="1800" spc="-15" dirty="0">
                <a:solidFill>
                  <a:srgbClr val="660066"/>
                </a:solidFill>
                <a:latin typeface="Arial"/>
                <a:cs typeface="Arial"/>
              </a:rPr>
              <a:t>image </a:t>
            </a:r>
            <a:r>
              <a:rPr sz="1800" spc="-10" dirty="0">
                <a:solidFill>
                  <a:srgbClr val="660066"/>
                </a:solidFill>
                <a:latin typeface="Arial"/>
                <a:cs typeface="Arial"/>
              </a:rPr>
              <a:t>into high level</a:t>
            </a:r>
            <a:r>
              <a:rPr sz="1800" spc="-60" dirty="0">
                <a:solidFill>
                  <a:srgbClr val="660066"/>
                </a:solidFill>
                <a:latin typeface="Arial"/>
                <a:cs typeface="Arial"/>
              </a:rPr>
              <a:t> </a:t>
            </a:r>
            <a:r>
              <a:rPr sz="1800" spc="-15" dirty="0">
                <a:solidFill>
                  <a:srgbClr val="660066"/>
                </a:solidFill>
                <a:latin typeface="Arial"/>
                <a:cs typeface="Arial"/>
              </a:rPr>
              <a:t>features,</a:t>
            </a:r>
            <a:endParaRPr sz="1800" dirty="0">
              <a:latin typeface="Arial"/>
              <a:cs typeface="Arial"/>
            </a:endParaRPr>
          </a:p>
          <a:p>
            <a:pPr marL="295275" indent="-282575">
              <a:lnSpc>
                <a:spcPts val="2100"/>
              </a:lnSpc>
              <a:buChar char="•"/>
              <a:tabLst>
                <a:tab pos="294640" algn="l"/>
                <a:tab pos="295275" algn="l"/>
              </a:tabLst>
            </a:pPr>
            <a:r>
              <a:rPr sz="1800" spc="-15" dirty="0">
                <a:solidFill>
                  <a:srgbClr val="660066"/>
                </a:solidFill>
                <a:latin typeface="Arial"/>
                <a:cs typeface="Arial"/>
              </a:rPr>
              <a:t>Uses </a:t>
            </a:r>
            <a:r>
              <a:rPr sz="1800" spc="-10" dirty="0">
                <a:solidFill>
                  <a:srgbClr val="660066"/>
                </a:solidFill>
                <a:latin typeface="Arial"/>
                <a:cs typeface="Arial"/>
              </a:rPr>
              <a:t>the feature information </a:t>
            </a:r>
            <a:r>
              <a:rPr sz="1800" spc="-5" dirty="0">
                <a:solidFill>
                  <a:srgbClr val="660066"/>
                </a:solidFill>
                <a:latin typeface="Arial"/>
                <a:cs typeface="Arial"/>
              </a:rPr>
              <a:t>to </a:t>
            </a:r>
            <a:r>
              <a:rPr sz="1800" spc="-15" dirty="0">
                <a:solidFill>
                  <a:srgbClr val="660066"/>
                </a:solidFill>
                <a:latin typeface="Arial"/>
                <a:cs typeface="Arial"/>
              </a:rPr>
              <a:t>construct </a:t>
            </a:r>
            <a:r>
              <a:rPr sz="1800" dirty="0">
                <a:solidFill>
                  <a:srgbClr val="660066"/>
                </a:solidFill>
                <a:latin typeface="Arial"/>
                <a:cs typeface="Arial"/>
              </a:rPr>
              <a:t>a </a:t>
            </a:r>
            <a:r>
              <a:rPr sz="1800" spc="-15" dirty="0">
                <a:solidFill>
                  <a:srgbClr val="660066"/>
                </a:solidFill>
                <a:latin typeface="Arial"/>
                <a:cs typeface="Arial"/>
              </a:rPr>
              <a:t>pixel-wise segmentation</a:t>
            </a:r>
            <a:r>
              <a:rPr sz="1800" spc="-65" dirty="0">
                <a:solidFill>
                  <a:srgbClr val="660066"/>
                </a:solidFill>
                <a:latin typeface="Arial"/>
                <a:cs typeface="Arial"/>
              </a:rPr>
              <a:t> </a:t>
            </a:r>
            <a:r>
              <a:rPr sz="1800" spc="-15" dirty="0">
                <a:solidFill>
                  <a:srgbClr val="660066"/>
                </a:solidFill>
                <a:latin typeface="Arial"/>
                <a:cs typeface="Arial"/>
              </a:rPr>
              <a:t>mask.</a:t>
            </a:r>
            <a:endParaRPr sz="1800" dirty="0">
              <a:latin typeface="Arial"/>
              <a:cs typeface="Arial"/>
            </a:endParaRPr>
          </a:p>
          <a:p>
            <a:pPr marL="294640" marR="5080" indent="-294640">
              <a:lnSpc>
                <a:spcPts val="2110"/>
              </a:lnSpc>
              <a:spcBef>
                <a:spcPts val="75"/>
              </a:spcBef>
              <a:buChar char="•"/>
              <a:tabLst>
                <a:tab pos="294640" algn="l"/>
                <a:tab pos="295275" algn="l"/>
              </a:tabLst>
            </a:pPr>
            <a:r>
              <a:rPr sz="1800" spc="-15" dirty="0">
                <a:solidFill>
                  <a:srgbClr val="660066"/>
                </a:solidFill>
                <a:latin typeface="Arial"/>
                <a:cs typeface="Arial"/>
              </a:rPr>
              <a:t>Copy </a:t>
            </a:r>
            <a:r>
              <a:rPr sz="1800" spc="-10" dirty="0">
                <a:solidFill>
                  <a:srgbClr val="660066"/>
                </a:solidFill>
                <a:latin typeface="Arial"/>
                <a:cs typeface="Arial"/>
              </a:rPr>
              <a:t>and </a:t>
            </a:r>
            <a:r>
              <a:rPr sz="1800" spc="-15" dirty="0">
                <a:solidFill>
                  <a:srgbClr val="660066"/>
                </a:solidFill>
                <a:latin typeface="Arial"/>
                <a:cs typeface="Arial"/>
              </a:rPr>
              <a:t>concatenate connections pass</a:t>
            </a:r>
            <a:r>
              <a:rPr lang="en-US" sz="1800" spc="-15" dirty="0">
                <a:solidFill>
                  <a:srgbClr val="660066"/>
                </a:solidFill>
                <a:latin typeface="Arial"/>
                <a:cs typeface="Arial"/>
              </a:rPr>
              <a:t>es</a:t>
            </a:r>
            <a:r>
              <a:rPr sz="1800" spc="-15" dirty="0">
                <a:solidFill>
                  <a:srgbClr val="660066"/>
                </a:solidFill>
                <a:latin typeface="Arial"/>
                <a:cs typeface="Arial"/>
              </a:rPr>
              <a:t> </a:t>
            </a:r>
            <a:r>
              <a:rPr sz="1800" spc="-10" dirty="0">
                <a:solidFill>
                  <a:srgbClr val="660066"/>
                </a:solidFill>
                <a:latin typeface="Arial"/>
                <a:cs typeface="Arial"/>
              </a:rPr>
              <a:t>information from early feature </a:t>
            </a:r>
            <a:r>
              <a:rPr sz="1800" spc="-15" dirty="0">
                <a:solidFill>
                  <a:srgbClr val="660066"/>
                </a:solidFill>
                <a:latin typeface="Arial"/>
                <a:cs typeface="Arial"/>
              </a:rPr>
              <a:t>maps </a:t>
            </a:r>
            <a:r>
              <a:rPr sz="1800" spc="-5" dirty="0">
                <a:solidFill>
                  <a:srgbClr val="660066"/>
                </a:solidFill>
                <a:latin typeface="Arial"/>
                <a:cs typeface="Arial"/>
              </a:rPr>
              <a:t>to  </a:t>
            </a:r>
            <a:r>
              <a:rPr sz="1800" spc="-10" dirty="0">
                <a:solidFill>
                  <a:srgbClr val="660066"/>
                </a:solidFill>
                <a:latin typeface="Arial"/>
                <a:cs typeface="Arial"/>
              </a:rPr>
              <a:t>later </a:t>
            </a:r>
            <a:r>
              <a:rPr sz="1800" spc="-15" dirty="0">
                <a:solidFill>
                  <a:srgbClr val="660066"/>
                </a:solidFill>
                <a:latin typeface="Arial"/>
                <a:cs typeface="Arial"/>
              </a:rPr>
              <a:t>portions </a:t>
            </a:r>
            <a:r>
              <a:rPr sz="1800" spc="-10" dirty="0">
                <a:solidFill>
                  <a:srgbClr val="660066"/>
                </a:solidFill>
                <a:latin typeface="Arial"/>
                <a:cs typeface="Arial"/>
              </a:rPr>
              <a:t>of the </a:t>
            </a:r>
            <a:r>
              <a:rPr sz="1800" spc="-15" dirty="0">
                <a:solidFill>
                  <a:srgbClr val="660066"/>
                </a:solidFill>
                <a:latin typeface="Arial"/>
                <a:cs typeface="Arial"/>
              </a:rPr>
              <a:t>network </a:t>
            </a:r>
            <a:r>
              <a:rPr sz="1800" spc="-10" dirty="0">
                <a:solidFill>
                  <a:srgbClr val="660066"/>
                </a:solidFill>
                <a:latin typeface="Arial"/>
                <a:cs typeface="Arial"/>
              </a:rPr>
              <a:t>tasked with </a:t>
            </a:r>
            <a:r>
              <a:rPr sz="1800" spc="-15" dirty="0">
                <a:solidFill>
                  <a:srgbClr val="660066"/>
                </a:solidFill>
                <a:latin typeface="Arial"/>
                <a:cs typeface="Arial"/>
              </a:rPr>
              <a:t>constructing </a:t>
            </a:r>
            <a:r>
              <a:rPr sz="1800" spc="-10" dirty="0">
                <a:solidFill>
                  <a:srgbClr val="660066"/>
                </a:solidFill>
                <a:latin typeface="Arial"/>
                <a:cs typeface="Arial"/>
              </a:rPr>
              <a:t>the </a:t>
            </a:r>
            <a:r>
              <a:rPr sz="1800" spc="-15" dirty="0">
                <a:solidFill>
                  <a:srgbClr val="660066"/>
                </a:solidFill>
                <a:latin typeface="Arial"/>
                <a:cs typeface="Arial"/>
              </a:rPr>
              <a:t>segmentation</a:t>
            </a:r>
            <a:r>
              <a:rPr sz="1800" spc="-10" dirty="0">
                <a:solidFill>
                  <a:srgbClr val="660066"/>
                </a:solidFill>
                <a:latin typeface="Arial"/>
                <a:cs typeface="Arial"/>
              </a:rPr>
              <a:t> </a:t>
            </a:r>
            <a:r>
              <a:rPr sz="1800" spc="-15" dirty="0">
                <a:solidFill>
                  <a:srgbClr val="660066"/>
                </a:solidFill>
                <a:latin typeface="Arial"/>
                <a:cs typeface="Arial"/>
              </a:rPr>
              <a:t>mask.</a:t>
            </a:r>
            <a:endParaRPr sz="1800" dirty="0">
              <a:latin typeface="Arial"/>
              <a:cs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126386" y="542543"/>
            <a:ext cx="3808729" cy="695960"/>
          </a:xfrm>
          <a:prstGeom prst="rect">
            <a:avLst/>
          </a:prstGeom>
        </p:spPr>
        <p:txBody>
          <a:bodyPr vert="horz" wrap="square" lIns="0" tIns="12700" rIns="0" bIns="0" rtlCol="0">
            <a:spAutoFit/>
          </a:bodyPr>
          <a:lstStyle/>
          <a:p>
            <a:pPr marL="12700">
              <a:lnSpc>
                <a:spcPct val="100000"/>
              </a:lnSpc>
              <a:spcBef>
                <a:spcPts val="100"/>
              </a:spcBef>
            </a:pPr>
            <a:r>
              <a:rPr spc="-25" dirty="0"/>
              <a:t>Implementation</a:t>
            </a:r>
          </a:p>
        </p:txBody>
      </p:sp>
      <p:sp>
        <p:nvSpPr>
          <p:cNvPr id="5" name="object 5"/>
          <p:cNvSpPr txBox="1"/>
          <p:nvPr/>
        </p:nvSpPr>
        <p:spPr>
          <a:xfrm>
            <a:off x="585723" y="1261726"/>
            <a:ext cx="8310245" cy="2680970"/>
          </a:xfrm>
          <a:prstGeom prst="rect">
            <a:avLst/>
          </a:prstGeom>
        </p:spPr>
        <p:txBody>
          <a:bodyPr vert="horz" wrap="square" lIns="0" tIns="95250" rIns="0" bIns="0" rtlCol="0">
            <a:spAutoFit/>
          </a:bodyPr>
          <a:lstStyle/>
          <a:p>
            <a:pPr marL="351790" indent="-339090">
              <a:lnSpc>
                <a:spcPct val="100000"/>
              </a:lnSpc>
              <a:spcBef>
                <a:spcPts val="750"/>
              </a:spcBef>
              <a:buChar char="•"/>
              <a:tabLst>
                <a:tab pos="351155" algn="l"/>
                <a:tab pos="351790" algn="l"/>
              </a:tabLst>
            </a:pPr>
            <a:r>
              <a:rPr sz="3200" spc="-25" dirty="0">
                <a:solidFill>
                  <a:srgbClr val="3333CC"/>
                </a:solidFill>
                <a:latin typeface="Arial"/>
                <a:cs typeface="Arial"/>
              </a:rPr>
              <a:t>Implemented </a:t>
            </a:r>
            <a:r>
              <a:rPr sz="3200" spc="-5" dirty="0">
                <a:solidFill>
                  <a:srgbClr val="3333CC"/>
                </a:solidFill>
                <a:latin typeface="Arial"/>
                <a:cs typeface="Arial"/>
              </a:rPr>
              <a:t>in</a:t>
            </a:r>
            <a:r>
              <a:rPr sz="3200" spc="-60" dirty="0">
                <a:solidFill>
                  <a:srgbClr val="3333CC"/>
                </a:solidFill>
                <a:latin typeface="Arial"/>
                <a:cs typeface="Arial"/>
              </a:rPr>
              <a:t> </a:t>
            </a:r>
            <a:r>
              <a:rPr sz="3200" spc="-25" dirty="0">
                <a:solidFill>
                  <a:srgbClr val="3333CC"/>
                </a:solidFill>
                <a:latin typeface="Arial"/>
                <a:cs typeface="Arial"/>
              </a:rPr>
              <a:t>Keras</a:t>
            </a:r>
            <a:endParaRPr sz="3200">
              <a:latin typeface="Arial"/>
              <a:cs typeface="Arial"/>
            </a:endParaRPr>
          </a:p>
          <a:p>
            <a:pPr marL="747395" lvl="1" indent="-282575">
              <a:lnSpc>
                <a:spcPct val="100000"/>
              </a:lnSpc>
              <a:spcBef>
                <a:spcPts val="565"/>
              </a:spcBef>
              <a:buChar char="–"/>
              <a:tabLst>
                <a:tab pos="747395" algn="l"/>
              </a:tabLst>
            </a:pPr>
            <a:r>
              <a:rPr sz="2800" spc="-15" dirty="0">
                <a:solidFill>
                  <a:srgbClr val="336600"/>
                </a:solidFill>
                <a:latin typeface="Arial"/>
                <a:cs typeface="Arial"/>
              </a:rPr>
              <a:t>Code available </a:t>
            </a:r>
            <a:r>
              <a:rPr sz="2800" spc="-5" dirty="0">
                <a:solidFill>
                  <a:srgbClr val="336600"/>
                </a:solidFill>
                <a:latin typeface="Arial"/>
                <a:cs typeface="Arial"/>
              </a:rPr>
              <a:t>in</a:t>
            </a:r>
            <a:r>
              <a:rPr sz="2800" spc="-50" dirty="0">
                <a:solidFill>
                  <a:srgbClr val="336600"/>
                </a:solidFill>
                <a:latin typeface="Arial"/>
                <a:cs typeface="Arial"/>
              </a:rPr>
              <a:t> </a:t>
            </a:r>
            <a:r>
              <a:rPr sz="2800" spc="-15" dirty="0">
                <a:solidFill>
                  <a:srgbClr val="336600"/>
                </a:solidFill>
                <a:latin typeface="Arial"/>
                <a:cs typeface="Arial"/>
              </a:rPr>
              <a:t>Github</a:t>
            </a:r>
            <a:endParaRPr sz="2800">
              <a:latin typeface="Arial"/>
              <a:cs typeface="Arial"/>
            </a:endParaRPr>
          </a:p>
          <a:p>
            <a:pPr marL="1143000" lvl="2" indent="-226695">
              <a:lnSpc>
                <a:spcPct val="100000"/>
              </a:lnSpc>
              <a:spcBef>
                <a:spcPts val="545"/>
              </a:spcBef>
              <a:buClr>
                <a:srgbClr val="660066"/>
              </a:buClr>
              <a:buChar char="•"/>
              <a:tabLst>
                <a:tab pos="1143000" algn="l"/>
              </a:tabLst>
            </a:pPr>
            <a:r>
              <a:rPr sz="2400" u="sng" spc="-15" dirty="0">
                <a:solidFill>
                  <a:srgbClr val="009999"/>
                </a:solidFill>
                <a:uFill>
                  <a:solidFill>
                    <a:srgbClr val="009999"/>
                  </a:solidFill>
                </a:uFill>
                <a:latin typeface="Arial"/>
                <a:cs typeface="Arial"/>
              </a:rPr>
              <a:t>https://github.com/chuckyee/cardiac-segmentation</a:t>
            </a:r>
            <a:endParaRPr sz="2400">
              <a:latin typeface="Arial"/>
              <a:cs typeface="Arial"/>
            </a:endParaRPr>
          </a:p>
          <a:p>
            <a:pPr marL="351790" indent="-339090">
              <a:lnSpc>
                <a:spcPct val="100000"/>
              </a:lnSpc>
              <a:spcBef>
                <a:spcPts val="710"/>
              </a:spcBef>
              <a:buChar char="•"/>
              <a:tabLst>
                <a:tab pos="351155" algn="l"/>
                <a:tab pos="351790" algn="l"/>
              </a:tabLst>
            </a:pPr>
            <a:r>
              <a:rPr sz="3200" spc="-20" dirty="0">
                <a:solidFill>
                  <a:srgbClr val="3333CC"/>
                </a:solidFill>
                <a:latin typeface="Arial"/>
                <a:cs typeface="Arial"/>
              </a:rPr>
              <a:t>Baseline </a:t>
            </a:r>
            <a:r>
              <a:rPr sz="3200" spc="-5" dirty="0">
                <a:solidFill>
                  <a:srgbClr val="3333CC"/>
                </a:solidFill>
                <a:latin typeface="Arial"/>
                <a:cs typeface="Arial"/>
              </a:rPr>
              <a:t>is </a:t>
            </a:r>
            <a:r>
              <a:rPr sz="3200" spc="-15" dirty="0">
                <a:solidFill>
                  <a:srgbClr val="3333CC"/>
                </a:solidFill>
                <a:latin typeface="Arial"/>
                <a:cs typeface="Arial"/>
              </a:rPr>
              <a:t>fully </a:t>
            </a:r>
            <a:r>
              <a:rPr sz="3200" spc="-20" dirty="0">
                <a:solidFill>
                  <a:srgbClr val="3333CC"/>
                </a:solidFill>
                <a:latin typeface="Arial"/>
                <a:cs typeface="Arial"/>
              </a:rPr>
              <a:t>convolutional network</a:t>
            </a:r>
            <a:r>
              <a:rPr sz="3200" spc="-130" dirty="0">
                <a:solidFill>
                  <a:srgbClr val="3333CC"/>
                </a:solidFill>
                <a:latin typeface="Arial"/>
                <a:cs typeface="Arial"/>
              </a:rPr>
              <a:t> </a:t>
            </a:r>
            <a:r>
              <a:rPr sz="3200" spc="-20" dirty="0">
                <a:solidFill>
                  <a:srgbClr val="3333CC"/>
                </a:solidFill>
                <a:latin typeface="Arial"/>
                <a:cs typeface="Arial"/>
              </a:rPr>
              <a:t>(FCN)</a:t>
            </a:r>
            <a:endParaRPr sz="3200">
              <a:latin typeface="Arial"/>
              <a:cs typeface="Arial"/>
            </a:endParaRPr>
          </a:p>
          <a:p>
            <a:pPr marL="351790" indent="-339090">
              <a:lnSpc>
                <a:spcPct val="100000"/>
              </a:lnSpc>
              <a:spcBef>
                <a:spcPts val="675"/>
              </a:spcBef>
              <a:buChar char="•"/>
              <a:tabLst>
                <a:tab pos="351155" algn="l"/>
                <a:tab pos="351790" algn="l"/>
              </a:tabLst>
            </a:pPr>
            <a:r>
              <a:rPr sz="3200" spc="-20" dirty="0">
                <a:solidFill>
                  <a:srgbClr val="3333CC"/>
                </a:solidFill>
                <a:latin typeface="Arial"/>
                <a:cs typeface="Arial"/>
              </a:rPr>
              <a:t>Endocardium and epicardium</a:t>
            </a:r>
            <a:r>
              <a:rPr sz="3200" spc="-100" dirty="0">
                <a:solidFill>
                  <a:srgbClr val="3333CC"/>
                </a:solidFill>
                <a:latin typeface="Arial"/>
                <a:cs typeface="Arial"/>
              </a:rPr>
              <a:t> </a:t>
            </a:r>
            <a:r>
              <a:rPr sz="3200" spc="-25" dirty="0">
                <a:solidFill>
                  <a:srgbClr val="3333CC"/>
                </a:solidFill>
                <a:latin typeface="Arial"/>
                <a:cs typeface="Arial"/>
              </a:rPr>
              <a:t>performance</a:t>
            </a:r>
            <a:endParaRPr sz="3200">
              <a:latin typeface="Arial"/>
              <a:cs typeface="Arial"/>
            </a:endParaRPr>
          </a:p>
        </p:txBody>
      </p:sp>
      <p:sp>
        <p:nvSpPr>
          <p:cNvPr id="6" name="object 6"/>
          <p:cNvSpPr/>
          <p:nvPr/>
        </p:nvSpPr>
        <p:spPr>
          <a:xfrm>
            <a:off x="606156" y="4647330"/>
            <a:ext cx="4317370" cy="1838655"/>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578643" y="4635023"/>
            <a:ext cx="4406900" cy="1882775"/>
          </a:xfrm>
          <a:custGeom>
            <a:avLst/>
            <a:gdLst/>
            <a:ahLst/>
            <a:cxnLst/>
            <a:rect l="l" t="t" r="r" b="b"/>
            <a:pathLst>
              <a:path w="4406900" h="1882775">
                <a:moveTo>
                  <a:pt x="0" y="0"/>
                </a:moveTo>
                <a:lnTo>
                  <a:pt x="4406600" y="0"/>
                </a:lnTo>
                <a:lnTo>
                  <a:pt x="4406600" y="1882264"/>
                </a:lnTo>
                <a:lnTo>
                  <a:pt x="0" y="1882264"/>
                </a:lnTo>
                <a:lnTo>
                  <a:pt x="0" y="0"/>
                </a:lnTo>
                <a:close/>
              </a:path>
            </a:pathLst>
          </a:custGeom>
          <a:ln w="9419">
            <a:solidFill>
              <a:srgbClr val="000000"/>
            </a:solidFill>
          </a:ln>
        </p:spPr>
        <p:txBody>
          <a:bodyPr wrap="square" lIns="0" tIns="0" rIns="0" bIns="0" rtlCol="0"/>
          <a:lstStyle/>
          <a:p>
            <a:endParaRPr/>
          </a:p>
        </p:txBody>
      </p:sp>
      <p:sp>
        <p:nvSpPr>
          <p:cNvPr id="8" name="object 8"/>
          <p:cNvSpPr/>
          <p:nvPr/>
        </p:nvSpPr>
        <p:spPr>
          <a:xfrm>
            <a:off x="5159275" y="4651173"/>
            <a:ext cx="4331688" cy="1841885"/>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5146940" y="4635023"/>
            <a:ext cx="4383405" cy="1893570"/>
          </a:xfrm>
          <a:custGeom>
            <a:avLst/>
            <a:gdLst/>
            <a:ahLst/>
            <a:cxnLst/>
            <a:rect l="l" t="t" r="r" b="b"/>
            <a:pathLst>
              <a:path w="4383405" h="1893570">
                <a:moveTo>
                  <a:pt x="0" y="0"/>
                </a:moveTo>
                <a:lnTo>
                  <a:pt x="4383052" y="0"/>
                </a:lnTo>
                <a:lnTo>
                  <a:pt x="4383052" y="1893252"/>
                </a:lnTo>
                <a:lnTo>
                  <a:pt x="0" y="1893252"/>
                </a:lnTo>
                <a:lnTo>
                  <a:pt x="0" y="0"/>
                </a:lnTo>
                <a:close/>
              </a:path>
            </a:pathLst>
          </a:custGeom>
          <a:ln w="9419">
            <a:solidFill>
              <a:srgbClr val="000000"/>
            </a:solidFill>
          </a:ln>
        </p:spPr>
        <p:txBody>
          <a:bodyPr wrap="square" lIns="0" tIns="0" rIns="0" bIns="0" rtlCol="0"/>
          <a:lstStyle/>
          <a:p>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773168" y="963168"/>
            <a:ext cx="4513580" cy="695960"/>
          </a:xfrm>
          <a:prstGeom prst="rect">
            <a:avLst/>
          </a:prstGeom>
        </p:spPr>
        <p:txBody>
          <a:bodyPr vert="horz" wrap="square" lIns="0" tIns="12700" rIns="0" bIns="0" rtlCol="0">
            <a:spAutoFit/>
          </a:bodyPr>
          <a:lstStyle/>
          <a:p>
            <a:pPr marL="12700">
              <a:lnSpc>
                <a:spcPct val="100000"/>
              </a:lnSpc>
              <a:spcBef>
                <a:spcPts val="100"/>
              </a:spcBef>
            </a:pPr>
            <a:r>
              <a:rPr spc="-30" dirty="0"/>
              <a:t>Acknowledgemnts</a:t>
            </a:r>
          </a:p>
        </p:txBody>
      </p:sp>
      <p:sp>
        <p:nvSpPr>
          <p:cNvPr id="4" name="object 4"/>
          <p:cNvSpPr txBox="1"/>
          <p:nvPr/>
        </p:nvSpPr>
        <p:spPr>
          <a:xfrm>
            <a:off x="585723" y="2085847"/>
            <a:ext cx="8627745" cy="2272030"/>
          </a:xfrm>
          <a:prstGeom prst="rect">
            <a:avLst/>
          </a:prstGeom>
        </p:spPr>
        <p:txBody>
          <a:bodyPr vert="horz" wrap="square" lIns="0" tIns="9525" rIns="0" bIns="0" rtlCol="0">
            <a:spAutoFit/>
          </a:bodyPr>
          <a:lstStyle/>
          <a:p>
            <a:pPr marL="464820" marR="348615" indent="-452120">
              <a:lnSpc>
                <a:spcPct val="100800"/>
              </a:lnSpc>
              <a:spcBef>
                <a:spcPts val="75"/>
              </a:spcBef>
              <a:buAutoNum type="arabicPeriod"/>
              <a:tabLst>
                <a:tab pos="464184" algn="l"/>
                <a:tab pos="464820" algn="l"/>
                <a:tab pos="2388870" algn="l"/>
              </a:tabLst>
            </a:pPr>
            <a:r>
              <a:rPr sz="2400" spc="-15" dirty="0">
                <a:latin typeface="Calibri"/>
                <a:cs typeface="Calibri"/>
              </a:rPr>
              <a:t>Goodfellow,</a:t>
            </a:r>
            <a:r>
              <a:rPr sz="2400" spc="-20" dirty="0">
                <a:latin typeface="Calibri"/>
                <a:cs typeface="Calibri"/>
              </a:rPr>
              <a:t> </a:t>
            </a:r>
            <a:r>
              <a:rPr sz="2400" spc="-10" dirty="0">
                <a:latin typeface="Calibri"/>
                <a:cs typeface="Calibri"/>
              </a:rPr>
              <a:t>I.,	</a:t>
            </a:r>
            <a:r>
              <a:rPr sz="2400" spc="-15" dirty="0">
                <a:latin typeface="Calibri"/>
                <a:cs typeface="Calibri"/>
              </a:rPr>
              <a:t>Bengio, </a:t>
            </a:r>
            <a:r>
              <a:rPr sz="2400" spc="-10" dirty="0">
                <a:latin typeface="Calibri"/>
                <a:cs typeface="Calibri"/>
              </a:rPr>
              <a:t>Y., and </a:t>
            </a:r>
            <a:r>
              <a:rPr sz="2400" spc="-15" dirty="0">
                <a:latin typeface="Calibri"/>
                <a:cs typeface="Calibri"/>
              </a:rPr>
              <a:t>Courville, A., </a:t>
            </a:r>
            <a:r>
              <a:rPr sz="2400" spc="-10" dirty="0">
                <a:latin typeface="Calibri"/>
                <a:cs typeface="Calibri"/>
              </a:rPr>
              <a:t>Deep </a:t>
            </a:r>
            <a:r>
              <a:rPr sz="2400" spc="-15" dirty="0">
                <a:latin typeface="Calibri"/>
                <a:cs typeface="Calibri"/>
              </a:rPr>
              <a:t>Learning, MIT  Press</a:t>
            </a:r>
            <a:r>
              <a:rPr sz="2400" spc="-30" dirty="0">
                <a:latin typeface="Calibri"/>
                <a:cs typeface="Calibri"/>
              </a:rPr>
              <a:t> </a:t>
            </a:r>
            <a:r>
              <a:rPr sz="2400" spc="-20" dirty="0">
                <a:latin typeface="Calibri"/>
                <a:cs typeface="Calibri"/>
              </a:rPr>
              <a:t>2016</a:t>
            </a:r>
            <a:endParaRPr sz="2400">
              <a:latin typeface="Calibri"/>
              <a:cs typeface="Calibri"/>
            </a:endParaRPr>
          </a:p>
          <a:p>
            <a:pPr marL="464820" marR="5080" indent="-452120">
              <a:lnSpc>
                <a:spcPct val="98600"/>
              </a:lnSpc>
              <a:spcBef>
                <a:spcPts val="545"/>
              </a:spcBef>
              <a:buAutoNum type="arabicPeriod"/>
              <a:tabLst>
                <a:tab pos="464184" algn="l"/>
                <a:tab pos="464820" algn="l"/>
              </a:tabLst>
            </a:pPr>
            <a:r>
              <a:rPr sz="2400" spc="-10" dirty="0">
                <a:latin typeface="Calibri"/>
                <a:cs typeface="Calibri"/>
              </a:rPr>
              <a:t>Yee, </a:t>
            </a:r>
            <a:r>
              <a:rPr sz="2400" spc="-15" dirty="0">
                <a:latin typeface="Calibri"/>
                <a:cs typeface="Calibri"/>
              </a:rPr>
              <a:t>C-H., “Heart Disease Diagnosis with </a:t>
            </a:r>
            <a:r>
              <a:rPr sz="2400" spc="-10" dirty="0">
                <a:latin typeface="Calibri"/>
                <a:cs typeface="Calibri"/>
              </a:rPr>
              <a:t>Deep </a:t>
            </a:r>
            <a:r>
              <a:rPr sz="2400" spc="-15" dirty="0">
                <a:latin typeface="Calibri"/>
                <a:cs typeface="Calibri"/>
              </a:rPr>
              <a:t>Learning: State-of-  the-art results with 60x </a:t>
            </a:r>
            <a:r>
              <a:rPr sz="2400" spc="-10" dirty="0">
                <a:latin typeface="Calibri"/>
                <a:cs typeface="Calibri"/>
              </a:rPr>
              <a:t>fewer </a:t>
            </a:r>
            <a:r>
              <a:rPr sz="2400" spc="-15" dirty="0">
                <a:latin typeface="Calibri"/>
                <a:cs typeface="Calibri"/>
              </a:rPr>
              <a:t>parameters</a:t>
            </a:r>
            <a:r>
              <a:rPr sz="2400" b="1" spc="-15" dirty="0">
                <a:latin typeface="Calibri"/>
                <a:cs typeface="Calibri"/>
              </a:rPr>
              <a:t>” </a:t>
            </a:r>
            <a:r>
              <a:rPr sz="2400" b="1" u="sng" spc="-15" dirty="0">
                <a:solidFill>
                  <a:srgbClr val="009999"/>
                </a:solidFill>
                <a:uFill>
                  <a:solidFill>
                    <a:srgbClr val="009999"/>
                  </a:solidFill>
                </a:uFill>
                <a:latin typeface="Calibri"/>
                <a:cs typeface="Calibri"/>
              </a:rPr>
              <a:t> </a:t>
            </a:r>
            <a:r>
              <a:rPr sz="2400" u="sng" spc="-15" dirty="0">
                <a:solidFill>
                  <a:srgbClr val="009999"/>
                </a:solidFill>
                <a:uFill>
                  <a:solidFill>
                    <a:srgbClr val="009999"/>
                  </a:solidFill>
                </a:uFill>
                <a:latin typeface="Calibri"/>
                <a:cs typeface="Calibri"/>
              </a:rPr>
              <a:t>https://blog.insightdatascience.com/heart-disease-diagnosis-with-  deep-learning-c2d92c27e730</a:t>
            </a:r>
            <a:endParaRPr sz="2400">
              <a:latin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D8EF2-7106-B746-9847-F04D35DE7E87}"/>
              </a:ext>
            </a:extLst>
          </p:cNvPr>
          <p:cNvSpPr>
            <a:spLocks noGrp="1"/>
          </p:cNvSpPr>
          <p:nvPr>
            <p:ph type="title"/>
          </p:nvPr>
        </p:nvSpPr>
        <p:spPr>
          <a:xfrm>
            <a:off x="1460500" y="246459"/>
            <a:ext cx="7162800" cy="951881"/>
          </a:xfrm>
        </p:spPr>
        <p:txBody>
          <a:bodyPr/>
          <a:lstStyle/>
          <a:p>
            <a:r>
              <a:rPr lang="en-US" dirty="0"/>
              <a:t>Well and ill posed problems</a:t>
            </a:r>
          </a:p>
        </p:txBody>
      </p:sp>
      <p:sp>
        <p:nvSpPr>
          <p:cNvPr id="3" name="Text Placeholder 2">
            <a:extLst>
              <a:ext uri="{FF2B5EF4-FFF2-40B4-BE49-F238E27FC236}">
                <a16:creationId xmlns:a16="http://schemas.microsoft.com/office/drawing/2014/main" id="{9996598E-1696-6940-A046-F088C93C756F}"/>
              </a:ext>
            </a:extLst>
          </p:cNvPr>
          <p:cNvSpPr>
            <a:spLocks noGrp="1"/>
          </p:cNvSpPr>
          <p:nvPr>
            <p:ph type="body" idx="1"/>
          </p:nvPr>
        </p:nvSpPr>
        <p:spPr>
          <a:xfrm>
            <a:off x="165100" y="1524000"/>
            <a:ext cx="9361805" cy="6032421"/>
          </a:xfrm>
        </p:spPr>
        <p:txBody>
          <a:bodyPr/>
          <a:lstStyle/>
          <a:p>
            <a:r>
              <a:rPr lang="en-US" sz="2800" dirty="0"/>
              <a:t>The mathematical term well-posed problem stems from a definition given by 20th-century French mathematician Jacques Hadamard. He believed that mathematical models of physical phenomena should have the properties that:</a:t>
            </a:r>
          </a:p>
          <a:p>
            <a:endParaRPr lang="en-US" sz="2800" dirty="0"/>
          </a:p>
          <a:p>
            <a:pPr marL="514350" indent="-514350">
              <a:buFont typeface="+mj-lt"/>
              <a:buAutoNum type="arabicPeriod"/>
            </a:pPr>
            <a:r>
              <a:rPr lang="en-US" sz="2800" dirty="0"/>
              <a:t>a solution exists,</a:t>
            </a:r>
          </a:p>
          <a:p>
            <a:pPr marL="514350" indent="-514350">
              <a:buFont typeface="+mj-lt"/>
              <a:buAutoNum type="arabicPeriod"/>
            </a:pPr>
            <a:r>
              <a:rPr lang="en-US" sz="2800" dirty="0"/>
              <a:t>the solution is unique,</a:t>
            </a:r>
          </a:p>
          <a:p>
            <a:pPr marL="514350" indent="-514350">
              <a:buFont typeface="+mj-lt"/>
              <a:buAutoNum type="arabicPeriod"/>
            </a:pPr>
            <a:r>
              <a:rPr lang="en-US" sz="2800" dirty="0"/>
              <a:t>the solution's </a:t>
            </a:r>
            <a:r>
              <a:rPr lang="en-US" sz="2800" dirty="0" err="1"/>
              <a:t>behaviour</a:t>
            </a:r>
            <a:r>
              <a:rPr lang="en-US" sz="2800" dirty="0"/>
              <a:t> changes continuously with the initial conditions.</a:t>
            </a:r>
          </a:p>
          <a:p>
            <a:pPr marL="514350" indent="-514350">
              <a:buFont typeface="+mj-lt"/>
              <a:buAutoNum type="arabicPeriod"/>
            </a:pPr>
            <a:endParaRPr lang="en-US" sz="2800" dirty="0"/>
          </a:p>
          <a:p>
            <a:r>
              <a:rPr lang="en-US" sz="2800" dirty="0"/>
              <a:t>Problems that are not well-posed in the sense of Hadamard are termed ill-posed. </a:t>
            </a:r>
          </a:p>
          <a:p>
            <a:endParaRPr lang="en-US" sz="2800" dirty="0"/>
          </a:p>
          <a:p>
            <a:r>
              <a:rPr lang="en-US" sz="2800" dirty="0"/>
              <a:t>Inverse problems are often ill-posed.</a:t>
            </a:r>
          </a:p>
        </p:txBody>
      </p:sp>
      <p:sp>
        <p:nvSpPr>
          <p:cNvPr id="4" name="TextBox 3">
            <a:extLst>
              <a:ext uri="{FF2B5EF4-FFF2-40B4-BE49-F238E27FC236}">
                <a16:creationId xmlns:a16="http://schemas.microsoft.com/office/drawing/2014/main" id="{B9C99478-2EA7-3909-D9BD-A2DAB7051F6D}"/>
              </a:ext>
            </a:extLst>
          </p:cNvPr>
          <p:cNvSpPr txBox="1"/>
          <p:nvPr/>
        </p:nvSpPr>
        <p:spPr>
          <a:xfrm>
            <a:off x="8691726" y="537733"/>
            <a:ext cx="1082348" cy="369332"/>
          </a:xfrm>
          <a:prstGeom prst="rect">
            <a:avLst/>
          </a:prstGeom>
          <a:noFill/>
        </p:spPr>
        <p:txBody>
          <a:bodyPr wrap="none" rtlCol="0">
            <a:spAutoFit/>
          </a:bodyPr>
          <a:lstStyle/>
          <a:p>
            <a:r>
              <a:rPr lang="en-US" dirty="0" err="1"/>
              <a:t>wikipedia</a:t>
            </a:r>
            <a:endParaRPr lang="en-US" dirty="0"/>
          </a:p>
        </p:txBody>
      </p:sp>
    </p:spTree>
    <p:extLst>
      <p:ext uri="{BB962C8B-B14F-4D97-AF65-F5344CB8AC3E}">
        <p14:creationId xmlns:p14="http://schemas.microsoft.com/office/powerpoint/2010/main" val="40326180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214383" y="847293"/>
            <a:ext cx="6269355" cy="695960"/>
          </a:xfrm>
          <a:prstGeom prst="rect">
            <a:avLst/>
          </a:prstGeom>
        </p:spPr>
        <p:txBody>
          <a:bodyPr vert="horz" wrap="square" lIns="0" tIns="12700" rIns="0" bIns="0" rtlCol="0">
            <a:spAutoFit/>
          </a:bodyPr>
          <a:lstStyle/>
          <a:p>
            <a:pPr marL="12700">
              <a:lnSpc>
                <a:spcPct val="100000"/>
              </a:lnSpc>
              <a:spcBef>
                <a:spcPts val="100"/>
              </a:spcBef>
              <a:tabLst>
                <a:tab pos="3740150" algn="l"/>
              </a:tabLst>
            </a:pPr>
            <a:r>
              <a:rPr spc="-5" dirty="0"/>
              <a:t>Regularization	Strategies</a:t>
            </a:r>
          </a:p>
        </p:txBody>
      </p:sp>
      <p:sp>
        <p:nvSpPr>
          <p:cNvPr id="5" name="object 5"/>
          <p:cNvSpPr txBox="1"/>
          <p:nvPr/>
        </p:nvSpPr>
        <p:spPr>
          <a:xfrm>
            <a:off x="929178" y="1690762"/>
            <a:ext cx="4131310" cy="3816985"/>
          </a:xfrm>
          <a:prstGeom prst="rect">
            <a:avLst/>
          </a:prstGeom>
        </p:spPr>
        <p:txBody>
          <a:bodyPr vert="horz" wrap="square" lIns="0" tIns="75565" rIns="0" bIns="0" rtlCol="0">
            <a:spAutoFit/>
          </a:bodyPr>
          <a:lstStyle/>
          <a:p>
            <a:pPr marL="527050" indent="-514350">
              <a:lnSpc>
                <a:spcPct val="100000"/>
              </a:lnSpc>
              <a:spcBef>
                <a:spcPts val="595"/>
              </a:spcBef>
              <a:buAutoNum type="arabicPeriod"/>
              <a:tabLst>
                <a:tab pos="526415" algn="l"/>
                <a:tab pos="527050" algn="l"/>
              </a:tabLst>
            </a:pPr>
            <a:r>
              <a:rPr sz="2400" spc="-5" dirty="0">
                <a:solidFill>
                  <a:srgbClr val="808080"/>
                </a:solidFill>
                <a:latin typeface="Arial"/>
                <a:cs typeface="Arial"/>
              </a:rPr>
              <a:t>Parameter </a:t>
            </a:r>
            <a:r>
              <a:rPr sz="2400" dirty="0">
                <a:solidFill>
                  <a:srgbClr val="808080"/>
                </a:solidFill>
                <a:latin typeface="Arial"/>
                <a:cs typeface="Arial"/>
              </a:rPr>
              <a:t>Norm</a:t>
            </a:r>
            <a:r>
              <a:rPr sz="2400" spc="-25" dirty="0">
                <a:solidFill>
                  <a:srgbClr val="808080"/>
                </a:solidFill>
                <a:latin typeface="Arial"/>
                <a:cs typeface="Arial"/>
              </a:rPr>
              <a:t> </a:t>
            </a:r>
            <a:r>
              <a:rPr sz="2400" spc="-5" dirty="0">
                <a:solidFill>
                  <a:srgbClr val="808080"/>
                </a:solidFill>
                <a:latin typeface="Arial"/>
                <a:cs typeface="Arial"/>
              </a:rPr>
              <a:t>Penalties</a:t>
            </a:r>
            <a:endParaRPr sz="2400">
              <a:latin typeface="Arial"/>
              <a:cs typeface="Arial"/>
            </a:endParaRPr>
          </a:p>
          <a:p>
            <a:pPr marL="520065" marR="180340" indent="-508000">
              <a:lnSpc>
                <a:spcPct val="101499"/>
              </a:lnSpc>
              <a:spcBef>
                <a:spcPts val="450"/>
              </a:spcBef>
              <a:buAutoNum type="arabicPeriod"/>
              <a:tabLst>
                <a:tab pos="526415" algn="l"/>
                <a:tab pos="527050" algn="l"/>
              </a:tabLst>
            </a:pPr>
            <a:r>
              <a:rPr sz="2400" dirty="0">
                <a:solidFill>
                  <a:srgbClr val="808080"/>
                </a:solidFill>
                <a:latin typeface="Arial"/>
                <a:cs typeface="Arial"/>
              </a:rPr>
              <a:t>Norm </a:t>
            </a:r>
            <a:r>
              <a:rPr sz="2400" spc="-5" dirty="0">
                <a:solidFill>
                  <a:srgbClr val="808080"/>
                </a:solidFill>
                <a:latin typeface="Arial"/>
                <a:cs typeface="Arial"/>
              </a:rPr>
              <a:t>Penalties </a:t>
            </a:r>
            <a:r>
              <a:rPr sz="2400" dirty="0">
                <a:solidFill>
                  <a:srgbClr val="808080"/>
                </a:solidFill>
                <a:latin typeface="Arial"/>
                <a:cs typeface="Arial"/>
              </a:rPr>
              <a:t>as  </a:t>
            </a:r>
            <a:r>
              <a:rPr sz="2400" spc="-5" dirty="0">
                <a:solidFill>
                  <a:srgbClr val="808080"/>
                </a:solidFill>
                <a:latin typeface="Arial"/>
                <a:cs typeface="Arial"/>
              </a:rPr>
              <a:t>Constrained Optimization</a:t>
            </a:r>
            <a:endParaRPr sz="2400">
              <a:latin typeface="Arial"/>
              <a:cs typeface="Arial"/>
            </a:endParaRPr>
          </a:p>
          <a:p>
            <a:pPr marL="520065" marR="38100" indent="-508000">
              <a:lnSpc>
                <a:spcPts val="2820"/>
              </a:lnSpc>
              <a:spcBef>
                <a:spcPts val="740"/>
              </a:spcBef>
              <a:buAutoNum type="arabicPeriod"/>
              <a:tabLst>
                <a:tab pos="526415" algn="l"/>
                <a:tab pos="527050" algn="l"/>
              </a:tabLst>
            </a:pPr>
            <a:r>
              <a:rPr sz="2400" spc="-5" dirty="0">
                <a:solidFill>
                  <a:srgbClr val="808080"/>
                </a:solidFill>
                <a:latin typeface="Arial"/>
                <a:cs typeface="Arial"/>
              </a:rPr>
              <a:t>Regularization </a:t>
            </a:r>
            <a:r>
              <a:rPr sz="2400" dirty="0">
                <a:solidFill>
                  <a:srgbClr val="808080"/>
                </a:solidFill>
                <a:latin typeface="Arial"/>
                <a:cs typeface="Arial"/>
              </a:rPr>
              <a:t>and</a:t>
            </a:r>
            <a:r>
              <a:rPr sz="2400" spc="-30" dirty="0">
                <a:solidFill>
                  <a:srgbClr val="808080"/>
                </a:solidFill>
                <a:latin typeface="Arial"/>
                <a:cs typeface="Arial"/>
              </a:rPr>
              <a:t> </a:t>
            </a:r>
            <a:r>
              <a:rPr sz="2400" dirty="0">
                <a:solidFill>
                  <a:srgbClr val="808080"/>
                </a:solidFill>
                <a:latin typeface="Arial"/>
                <a:cs typeface="Arial"/>
              </a:rPr>
              <a:t>Under-  </a:t>
            </a:r>
            <a:r>
              <a:rPr sz="2400" spc="-5" dirty="0">
                <a:solidFill>
                  <a:srgbClr val="808080"/>
                </a:solidFill>
                <a:latin typeface="Arial"/>
                <a:cs typeface="Arial"/>
              </a:rPr>
              <a:t>constrained</a:t>
            </a:r>
            <a:r>
              <a:rPr sz="2400" spc="-10" dirty="0">
                <a:solidFill>
                  <a:srgbClr val="808080"/>
                </a:solidFill>
                <a:latin typeface="Arial"/>
                <a:cs typeface="Arial"/>
              </a:rPr>
              <a:t> </a:t>
            </a:r>
            <a:r>
              <a:rPr sz="2400" dirty="0">
                <a:solidFill>
                  <a:srgbClr val="808080"/>
                </a:solidFill>
                <a:latin typeface="Arial"/>
                <a:cs typeface="Arial"/>
              </a:rPr>
              <a:t>Problems</a:t>
            </a:r>
            <a:endParaRPr sz="2400">
              <a:latin typeface="Arial"/>
              <a:cs typeface="Arial"/>
            </a:endParaRPr>
          </a:p>
          <a:p>
            <a:pPr marL="527050" indent="-514350">
              <a:lnSpc>
                <a:spcPct val="100000"/>
              </a:lnSpc>
              <a:spcBef>
                <a:spcPts val="520"/>
              </a:spcBef>
              <a:buAutoNum type="arabicPeriod"/>
              <a:tabLst>
                <a:tab pos="526415" algn="l"/>
                <a:tab pos="527050" algn="l"/>
              </a:tabLst>
            </a:pPr>
            <a:r>
              <a:rPr sz="2400" spc="-5" dirty="0">
                <a:solidFill>
                  <a:srgbClr val="808080"/>
                </a:solidFill>
                <a:latin typeface="Arial"/>
                <a:cs typeface="Arial"/>
              </a:rPr>
              <a:t>Data </a:t>
            </a:r>
            <a:r>
              <a:rPr sz="2400" dirty="0">
                <a:solidFill>
                  <a:srgbClr val="808080"/>
                </a:solidFill>
                <a:latin typeface="Arial"/>
                <a:cs typeface="Arial"/>
              </a:rPr>
              <a:t>Set</a:t>
            </a:r>
            <a:r>
              <a:rPr sz="2400" spc="-10" dirty="0">
                <a:solidFill>
                  <a:srgbClr val="808080"/>
                </a:solidFill>
                <a:latin typeface="Arial"/>
                <a:cs typeface="Arial"/>
              </a:rPr>
              <a:t> </a:t>
            </a:r>
            <a:r>
              <a:rPr sz="2400" spc="-5" dirty="0">
                <a:solidFill>
                  <a:srgbClr val="808080"/>
                </a:solidFill>
                <a:latin typeface="Arial"/>
                <a:cs typeface="Arial"/>
              </a:rPr>
              <a:t>Augmentation</a:t>
            </a:r>
            <a:endParaRPr sz="2400">
              <a:latin typeface="Arial"/>
              <a:cs typeface="Arial"/>
            </a:endParaRPr>
          </a:p>
          <a:p>
            <a:pPr marL="527050" indent="-514350">
              <a:lnSpc>
                <a:spcPct val="100000"/>
              </a:lnSpc>
              <a:spcBef>
                <a:spcPts val="620"/>
              </a:spcBef>
              <a:buAutoNum type="arabicPeriod"/>
              <a:tabLst>
                <a:tab pos="526415" algn="l"/>
                <a:tab pos="527050" algn="l"/>
              </a:tabLst>
            </a:pPr>
            <a:r>
              <a:rPr sz="2400" dirty="0">
                <a:solidFill>
                  <a:srgbClr val="3333CC"/>
                </a:solidFill>
                <a:latin typeface="Arial"/>
                <a:cs typeface="Arial"/>
              </a:rPr>
              <a:t>Noise</a:t>
            </a:r>
            <a:r>
              <a:rPr sz="2400" spc="-5" dirty="0">
                <a:solidFill>
                  <a:srgbClr val="3333CC"/>
                </a:solidFill>
                <a:latin typeface="Arial"/>
                <a:cs typeface="Arial"/>
              </a:rPr>
              <a:t> Robustness</a:t>
            </a:r>
            <a:endParaRPr sz="2400">
              <a:latin typeface="Arial"/>
              <a:cs typeface="Arial"/>
            </a:endParaRPr>
          </a:p>
          <a:p>
            <a:pPr marL="527050" indent="-514350">
              <a:lnSpc>
                <a:spcPct val="100000"/>
              </a:lnSpc>
              <a:spcBef>
                <a:spcPts val="520"/>
              </a:spcBef>
              <a:buAutoNum type="arabicPeriod"/>
              <a:tabLst>
                <a:tab pos="526415" algn="l"/>
                <a:tab pos="527050" algn="l"/>
              </a:tabLst>
            </a:pPr>
            <a:r>
              <a:rPr sz="2400" dirty="0">
                <a:solidFill>
                  <a:srgbClr val="808080"/>
                </a:solidFill>
                <a:latin typeface="Arial"/>
                <a:cs typeface="Arial"/>
              </a:rPr>
              <a:t>Semi-supervised</a:t>
            </a:r>
            <a:r>
              <a:rPr sz="2400" spc="-35" dirty="0">
                <a:solidFill>
                  <a:srgbClr val="808080"/>
                </a:solidFill>
                <a:latin typeface="Arial"/>
                <a:cs typeface="Arial"/>
              </a:rPr>
              <a:t> </a:t>
            </a:r>
            <a:r>
              <a:rPr sz="2400" dirty="0">
                <a:solidFill>
                  <a:srgbClr val="808080"/>
                </a:solidFill>
                <a:latin typeface="Arial"/>
                <a:cs typeface="Arial"/>
              </a:rPr>
              <a:t>learning</a:t>
            </a:r>
            <a:endParaRPr sz="2400">
              <a:latin typeface="Arial"/>
              <a:cs typeface="Arial"/>
            </a:endParaRPr>
          </a:p>
          <a:p>
            <a:pPr marL="527050" indent="-514350">
              <a:lnSpc>
                <a:spcPct val="100000"/>
              </a:lnSpc>
              <a:spcBef>
                <a:spcPts val="620"/>
              </a:spcBef>
              <a:buAutoNum type="arabicPeriod"/>
              <a:tabLst>
                <a:tab pos="526415" algn="l"/>
                <a:tab pos="527050" algn="l"/>
              </a:tabLst>
            </a:pPr>
            <a:r>
              <a:rPr sz="2400" spc="-5" dirty="0">
                <a:solidFill>
                  <a:srgbClr val="808080"/>
                </a:solidFill>
                <a:latin typeface="Arial"/>
                <a:cs typeface="Arial"/>
              </a:rPr>
              <a:t>Multi-task</a:t>
            </a:r>
            <a:r>
              <a:rPr sz="2400" spc="-10" dirty="0">
                <a:solidFill>
                  <a:srgbClr val="808080"/>
                </a:solidFill>
                <a:latin typeface="Arial"/>
                <a:cs typeface="Arial"/>
              </a:rPr>
              <a:t> </a:t>
            </a:r>
            <a:r>
              <a:rPr sz="2400" dirty="0">
                <a:solidFill>
                  <a:srgbClr val="808080"/>
                </a:solidFill>
                <a:latin typeface="Arial"/>
                <a:cs typeface="Arial"/>
              </a:rPr>
              <a:t>learning</a:t>
            </a:r>
            <a:endParaRPr sz="2400">
              <a:latin typeface="Arial"/>
              <a:cs typeface="Arial"/>
            </a:endParaRPr>
          </a:p>
        </p:txBody>
      </p:sp>
      <p:sp>
        <p:nvSpPr>
          <p:cNvPr id="6" name="object 6"/>
          <p:cNvSpPr txBox="1"/>
          <p:nvPr/>
        </p:nvSpPr>
        <p:spPr>
          <a:xfrm>
            <a:off x="5805977" y="1690762"/>
            <a:ext cx="3691890" cy="3816985"/>
          </a:xfrm>
          <a:prstGeom prst="rect">
            <a:avLst/>
          </a:prstGeom>
        </p:spPr>
        <p:txBody>
          <a:bodyPr vert="horz" wrap="square" lIns="0" tIns="75565" rIns="0" bIns="0" rtlCol="0">
            <a:spAutoFit/>
          </a:bodyPr>
          <a:lstStyle/>
          <a:p>
            <a:pPr marL="469900" indent="-457200">
              <a:lnSpc>
                <a:spcPct val="100000"/>
              </a:lnSpc>
              <a:spcBef>
                <a:spcPts val="595"/>
              </a:spcBef>
              <a:buAutoNum type="arabicPeriod" startAt="8"/>
              <a:tabLst>
                <a:tab pos="469265" algn="l"/>
                <a:tab pos="469900" algn="l"/>
              </a:tabLst>
            </a:pPr>
            <a:r>
              <a:rPr sz="2400" dirty="0">
                <a:solidFill>
                  <a:srgbClr val="808080"/>
                </a:solidFill>
                <a:latin typeface="Arial"/>
                <a:cs typeface="Arial"/>
              </a:rPr>
              <a:t>Early</a:t>
            </a:r>
            <a:r>
              <a:rPr sz="2400" spc="-10" dirty="0">
                <a:solidFill>
                  <a:srgbClr val="808080"/>
                </a:solidFill>
                <a:latin typeface="Arial"/>
                <a:cs typeface="Arial"/>
              </a:rPr>
              <a:t> </a:t>
            </a:r>
            <a:r>
              <a:rPr sz="2400" spc="-5" dirty="0">
                <a:solidFill>
                  <a:srgbClr val="808080"/>
                </a:solidFill>
                <a:latin typeface="Arial"/>
                <a:cs typeface="Arial"/>
              </a:rPr>
              <a:t>Stopping</a:t>
            </a:r>
            <a:endParaRPr sz="2400">
              <a:latin typeface="Arial"/>
              <a:cs typeface="Arial"/>
            </a:endParaRPr>
          </a:p>
          <a:p>
            <a:pPr marL="520700" marR="411480" indent="-508000">
              <a:lnSpc>
                <a:spcPct val="101499"/>
              </a:lnSpc>
              <a:spcBef>
                <a:spcPts val="450"/>
              </a:spcBef>
              <a:buAutoNum type="arabicPeriod" startAt="8"/>
              <a:tabLst>
                <a:tab pos="526415" algn="l"/>
                <a:tab pos="527050" algn="l"/>
              </a:tabLst>
            </a:pPr>
            <a:r>
              <a:rPr sz="2400" spc="-5" dirty="0">
                <a:solidFill>
                  <a:srgbClr val="808080"/>
                </a:solidFill>
                <a:latin typeface="Arial"/>
                <a:cs typeface="Arial"/>
              </a:rPr>
              <a:t>Parameter tying</a:t>
            </a:r>
            <a:r>
              <a:rPr sz="2400" spc="-40" dirty="0">
                <a:solidFill>
                  <a:srgbClr val="808080"/>
                </a:solidFill>
                <a:latin typeface="Arial"/>
                <a:cs typeface="Arial"/>
              </a:rPr>
              <a:t> </a:t>
            </a:r>
            <a:r>
              <a:rPr sz="2400" dirty="0">
                <a:solidFill>
                  <a:srgbClr val="808080"/>
                </a:solidFill>
                <a:latin typeface="Arial"/>
                <a:cs typeface="Arial"/>
              </a:rPr>
              <a:t>and  </a:t>
            </a:r>
            <a:r>
              <a:rPr sz="2400" spc="-5" dirty="0">
                <a:solidFill>
                  <a:srgbClr val="808080"/>
                </a:solidFill>
                <a:latin typeface="Arial"/>
                <a:cs typeface="Arial"/>
              </a:rPr>
              <a:t>parameter</a:t>
            </a:r>
            <a:r>
              <a:rPr sz="2400" spc="-20" dirty="0">
                <a:solidFill>
                  <a:srgbClr val="808080"/>
                </a:solidFill>
                <a:latin typeface="Arial"/>
                <a:cs typeface="Arial"/>
              </a:rPr>
              <a:t> </a:t>
            </a:r>
            <a:r>
              <a:rPr sz="2400" dirty="0">
                <a:solidFill>
                  <a:srgbClr val="808080"/>
                </a:solidFill>
                <a:latin typeface="Arial"/>
                <a:cs typeface="Arial"/>
              </a:rPr>
              <a:t>sharing</a:t>
            </a:r>
            <a:endParaRPr sz="2400">
              <a:latin typeface="Arial"/>
              <a:cs typeface="Arial"/>
            </a:endParaRPr>
          </a:p>
          <a:p>
            <a:pPr marL="12700" marR="5080">
              <a:lnSpc>
                <a:spcPct val="118100"/>
              </a:lnSpc>
              <a:spcBef>
                <a:spcPts val="75"/>
              </a:spcBef>
              <a:buAutoNum type="arabicPeriod" startAt="8"/>
              <a:tabLst>
                <a:tab pos="527050" algn="l"/>
              </a:tabLst>
            </a:pPr>
            <a:r>
              <a:rPr sz="2400" dirty="0">
                <a:solidFill>
                  <a:srgbClr val="808080"/>
                </a:solidFill>
                <a:latin typeface="Arial"/>
                <a:cs typeface="Arial"/>
              </a:rPr>
              <a:t>Sparse</a:t>
            </a:r>
            <a:r>
              <a:rPr sz="2400" spc="-35" dirty="0">
                <a:solidFill>
                  <a:srgbClr val="808080"/>
                </a:solidFill>
                <a:latin typeface="Arial"/>
                <a:cs typeface="Arial"/>
              </a:rPr>
              <a:t> </a:t>
            </a:r>
            <a:r>
              <a:rPr sz="2400" spc="-5" dirty="0">
                <a:solidFill>
                  <a:srgbClr val="808080"/>
                </a:solidFill>
                <a:latin typeface="Arial"/>
                <a:cs typeface="Arial"/>
              </a:rPr>
              <a:t>representations  </a:t>
            </a:r>
            <a:r>
              <a:rPr sz="2400" spc="-65" dirty="0">
                <a:solidFill>
                  <a:srgbClr val="808080"/>
                </a:solidFill>
                <a:latin typeface="Arial"/>
                <a:cs typeface="Arial"/>
              </a:rPr>
              <a:t>11. </a:t>
            </a:r>
            <a:r>
              <a:rPr sz="2400" dirty="0">
                <a:solidFill>
                  <a:srgbClr val="808080"/>
                </a:solidFill>
                <a:latin typeface="Arial"/>
                <a:cs typeface="Arial"/>
              </a:rPr>
              <a:t>Bagging and</a:t>
            </a:r>
            <a:r>
              <a:rPr sz="2400" spc="-335" dirty="0">
                <a:solidFill>
                  <a:srgbClr val="808080"/>
                </a:solidFill>
                <a:latin typeface="Arial"/>
                <a:cs typeface="Arial"/>
              </a:rPr>
              <a:t> </a:t>
            </a:r>
            <a:r>
              <a:rPr sz="2400" spc="-5" dirty="0">
                <a:solidFill>
                  <a:srgbClr val="808080"/>
                </a:solidFill>
                <a:latin typeface="Arial"/>
                <a:cs typeface="Arial"/>
              </a:rPr>
              <a:t>other</a:t>
            </a:r>
            <a:endParaRPr sz="2400">
              <a:latin typeface="Arial"/>
              <a:cs typeface="Arial"/>
            </a:endParaRPr>
          </a:p>
          <a:p>
            <a:pPr marL="520700">
              <a:lnSpc>
                <a:spcPct val="100000"/>
              </a:lnSpc>
              <a:spcBef>
                <a:spcPts val="45"/>
              </a:spcBef>
            </a:pPr>
            <a:r>
              <a:rPr sz="2400" dirty="0">
                <a:solidFill>
                  <a:srgbClr val="808080"/>
                </a:solidFill>
                <a:latin typeface="Arial"/>
                <a:cs typeface="Arial"/>
              </a:rPr>
              <a:t>ensemble</a:t>
            </a:r>
            <a:r>
              <a:rPr sz="2400" spc="-10" dirty="0">
                <a:solidFill>
                  <a:srgbClr val="808080"/>
                </a:solidFill>
                <a:latin typeface="Arial"/>
                <a:cs typeface="Arial"/>
              </a:rPr>
              <a:t> </a:t>
            </a:r>
            <a:r>
              <a:rPr sz="2400" spc="-5" dirty="0">
                <a:solidFill>
                  <a:srgbClr val="808080"/>
                </a:solidFill>
                <a:latin typeface="Arial"/>
                <a:cs typeface="Arial"/>
              </a:rPr>
              <a:t>methods</a:t>
            </a:r>
            <a:endParaRPr sz="2400">
              <a:latin typeface="Arial"/>
              <a:cs typeface="Arial"/>
            </a:endParaRPr>
          </a:p>
          <a:p>
            <a:pPr marL="527050" indent="-514350">
              <a:lnSpc>
                <a:spcPct val="100000"/>
              </a:lnSpc>
              <a:spcBef>
                <a:spcPts val="595"/>
              </a:spcBef>
              <a:buAutoNum type="arabicPeriod" startAt="12"/>
              <a:tabLst>
                <a:tab pos="527050" algn="l"/>
              </a:tabLst>
            </a:pPr>
            <a:r>
              <a:rPr sz="2400" dirty="0">
                <a:solidFill>
                  <a:srgbClr val="808080"/>
                </a:solidFill>
                <a:latin typeface="Arial"/>
                <a:cs typeface="Arial"/>
              </a:rPr>
              <a:t>Dropout</a:t>
            </a:r>
            <a:endParaRPr sz="2400">
              <a:latin typeface="Arial"/>
              <a:cs typeface="Arial"/>
            </a:endParaRPr>
          </a:p>
          <a:p>
            <a:pPr marL="527050" indent="-514350">
              <a:lnSpc>
                <a:spcPct val="100000"/>
              </a:lnSpc>
              <a:spcBef>
                <a:spcPts val="520"/>
              </a:spcBef>
              <a:buAutoNum type="arabicPeriod" startAt="12"/>
              <a:tabLst>
                <a:tab pos="527050" algn="l"/>
              </a:tabLst>
            </a:pPr>
            <a:r>
              <a:rPr sz="2400" dirty="0">
                <a:solidFill>
                  <a:srgbClr val="808080"/>
                </a:solidFill>
                <a:latin typeface="Arial"/>
                <a:cs typeface="Arial"/>
              </a:rPr>
              <a:t>Adversarial</a:t>
            </a:r>
            <a:r>
              <a:rPr sz="2400" spc="-10" dirty="0">
                <a:solidFill>
                  <a:srgbClr val="808080"/>
                </a:solidFill>
                <a:latin typeface="Arial"/>
                <a:cs typeface="Arial"/>
              </a:rPr>
              <a:t> </a:t>
            </a:r>
            <a:r>
              <a:rPr sz="2400" spc="-5" dirty="0">
                <a:solidFill>
                  <a:srgbClr val="808080"/>
                </a:solidFill>
                <a:latin typeface="Arial"/>
                <a:cs typeface="Arial"/>
              </a:rPr>
              <a:t>training</a:t>
            </a:r>
            <a:endParaRPr sz="2400">
              <a:latin typeface="Arial"/>
              <a:cs typeface="Arial"/>
            </a:endParaRPr>
          </a:p>
          <a:p>
            <a:pPr marL="527050" indent="-514350">
              <a:lnSpc>
                <a:spcPct val="100000"/>
              </a:lnSpc>
              <a:spcBef>
                <a:spcPts val="620"/>
              </a:spcBef>
              <a:buAutoNum type="arabicPeriod" startAt="12"/>
              <a:tabLst>
                <a:tab pos="527050" algn="l"/>
              </a:tabLst>
            </a:pPr>
            <a:r>
              <a:rPr sz="2400" spc="-40" dirty="0">
                <a:solidFill>
                  <a:srgbClr val="808080"/>
                </a:solidFill>
                <a:latin typeface="Arial"/>
                <a:cs typeface="Arial"/>
              </a:rPr>
              <a:t>Tangent</a:t>
            </a:r>
            <a:r>
              <a:rPr sz="2400" spc="-15" dirty="0">
                <a:solidFill>
                  <a:srgbClr val="808080"/>
                </a:solidFill>
                <a:latin typeface="Arial"/>
                <a:cs typeface="Arial"/>
              </a:rPr>
              <a:t> </a:t>
            </a:r>
            <a:r>
              <a:rPr sz="2400" spc="-5" dirty="0">
                <a:solidFill>
                  <a:srgbClr val="808080"/>
                </a:solidFill>
                <a:latin typeface="Arial"/>
                <a:cs typeface="Arial"/>
              </a:rPr>
              <a:t>methods</a:t>
            </a:r>
            <a:endParaRPr sz="2400">
              <a:latin typeface="Arial"/>
              <a:cs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873045" y="847293"/>
            <a:ext cx="6951980" cy="695960"/>
          </a:xfrm>
          <a:prstGeom prst="rect">
            <a:avLst/>
          </a:prstGeom>
        </p:spPr>
        <p:txBody>
          <a:bodyPr vert="horz" wrap="square" lIns="0" tIns="12700" rIns="0" bIns="0" rtlCol="0">
            <a:spAutoFit/>
          </a:bodyPr>
          <a:lstStyle/>
          <a:p>
            <a:pPr marL="12700">
              <a:lnSpc>
                <a:spcPct val="100000"/>
              </a:lnSpc>
              <a:spcBef>
                <a:spcPts val="100"/>
              </a:spcBef>
              <a:tabLst>
                <a:tab pos="2403475" algn="l"/>
              </a:tabLst>
            </a:pPr>
            <a:r>
              <a:rPr spc="-5" dirty="0"/>
              <a:t>Topics</a:t>
            </a:r>
            <a:r>
              <a:rPr spc="5" dirty="0"/>
              <a:t> </a:t>
            </a:r>
            <a:r>
              <a:rPr dirty="0"/>
              <a:t>in	Noise</a:t>
            </a:r>
            <a:r>
              <a:rPr spc="-50" dirty="0"/>
              <a:t> </a:t>
            </a:r>
            <a:r>
              <a:rPr spc="-5" dirty="0"/>
              <a:t>Robustness</a:t>
            </a:r>
          </a:p>
        </p:txBody>
      </p:sp>
      <p:sp>
        <p:nvSpPr>
          <p:cNvPr id="5" name="object 5"/>
          <p:cNvSpPr txBox="1"/>
          <p:nvPr/>
        </p:nvSpPr>
        <p:spPr>
          <a:xfrm>
            <a:off x="1310177" y="1889898"/>
            <a:ext cx="6694805" cy="1770380"/>
          </a:xfrm>
          <a:prstGeom prst="rect">
            <a:avLst/>
          </a:prstGeom>
        </p:spPr>
        <p:txBody>
          <a:bodyPr vert="horz" wrap="square" lIns="0" tIns="104775" rIns="0" bIns="0" rtlCol="0">
            <a:spAutoFit/>
          </a:bodyPr>
          <a:lstStyle/>
          <a:p>
            <a:pPr marL="355600" indent="-342900">
              <a:lnSpc>
                <a:spcPct val="100000"/>
              </a:lnSpc>
              <a:spcBef>
                <a:spcPts val="825"/>
              </a:spcBef>
              <a:buChar char="•"/>
              <a:tabLst>
                <a:tab pos="354965" algn="l"/>
                <a:tab pos="355600" algn="l"/>
              </a:tabLst>
            </a:pPr>
            <a:r>
              <a:rPr sz="3200" dirty="0">
                <a:solidFill>
                  <a:srgbClr val="3333CC"/>
                </a:solidFill>
                <a:latin typeface="Arial"/>
                <a:cs typeface="Arial"/>
              </a:rPr>
              <a:t>Noise applied at</a:t>
            </a:r>
            <a:r>
              <a:rPr sz="3200" spc="-15" dirty="0">
                <a:solidFill>
                  <a:srgbClr val="3333CC"/>
                </a:solidFill>
                <a:latin typeface="Arial"/>
                <a:cs typeface="Arial"/>
              </a:rPr>
              <a:t> </a:t>
            </a:r>
            <a:r>
              <a:rPr sz="3200" spc="-5" dirty="0">
                <a:solidFill>
                  <a:srgbClr val="3333CC"/>
                </a:solidFill>
                <a:latin typeface="Arial"/>
                <a:cs typeface="Arial"/>
              </a:rPr>
              <a:t>inputs</a:t>
            </a:r>
            <a:endParaRPr sz="3200" dirty="0">
              <a:latin typeface="Arial"/>
              <a:cs typeface="Arial"/>
            </a:endParaRPr>
          </a:p>
          <a:p>
            <a:pPr marL="355600" indent="-342900">
              <a:lnSpc>
                <a:spcPct val="100000"/>
              </a:lnSpc>
              <a:spcBef>
                <a:spcPts val="730"/>
              </a:spcBef>
              <a:buChar char="•"/>
              <a:tabLst>
                <a:tab pos="354965" algn="l"/>
                <a:tab pos="355600" algn="l"/>
              </a:tabLst>
            </a:pPr>
            <a:r>
              <a:rPr sz="3200" dirty="0">
                <a:solidFill>
                  <a:srgbClr val="3333CC"/>
                </a:solidFill>
                <a:latin typeface="Arial"/>
                <a:cs typeface="Arial"/>
              </a:rPr>
              <a:t>Noise applied </a:t>
            </a:r>
            <a:r>
              <a:rPr sz="3200" spc="-5" dirty="0">
                <a:solidFill>
                  <a:srgbClr val="3333CC"/>
                </a:solidFill>
                <a:latin typeface="Arial"/>
                <a:cs typeface="Arial"/>
              </a:rPr>
              <a:t>to</a:t>
            </a:r>
            <a:r>
              <a:rPr sz="3200" spc="-10" dirty="0">
                <a:solidFill>
                  <a:srgbClr val="3333CC"/>
                </a:solidFill>
                <a:latin typeface="Arial"/>
                <a:cs typeface="Arial"/>
              </a:rPr>
              <a:t> </a:t>
            </a:r>
            <a:r>
              <a:rPr sz="3200" spc="-5" dirty="0">
                <a:solidFill>
                  <a:srgbClr val="3333CC"/>
                </a:solidFill>
                <a:latin typeface="Arial"/>
                <a:cs typeface="Arial"/>
              </a:rPr>
              <a:t>weights</a:t>
            </a:r>
            <a:endParaRPr sz="3200" dirty="0">
              <a:latin typeface="Arial"/>
              <a:cs typeface="Arial"/>
            </a:endParaRPr>
          </a:p>
          <a:p>
            <a:pPr marL="355600" indent="-342900">
              <a:lnSpc>
                <a:spcPct val="100000"/>
              </a:lnSpc>
              <a:spcBef>
                <a:spcPts val="760"/>
              </a:spcBef>
              <a:buChar char="•"/>
              <a:tabLst>
                <a:tab pos="354965" algn="l"/>
                <a:tab pos="355600" algn="l"/>
              </a:tabLst>
            </a:pPr>
            <a:r>
              <a:rPr sz="3200" spc="-5" dirty="0">
                <a:solidFill>
                  <a:srgbClr val="3333CC"/>
                </a:solidFill>
                <a:latin typeface="Arial"/>
                <a:cs typeface="Arial"/>
              </a:rPr>
              <a:t>Injecting </a:t>
            </a:r>
            <a:r>
              <a:rPr sz="3200" dirty="0">
                <a:solidFill>
                  <a:srgbClr val="3333CC"/>
                </a:solidFill>
                <a:latin typeface="Arial"/>
                <a:cs typeface="Arial"/>
              </a:rPr>
              <a:t>noise at</a:t>
            </a:r>
            <a:r>
              <a:rPr sz="3200" spc="-5" dirty="0">
                <a:solidFill>
                  <a:srgbClr val="3333CC"/>
                </a:solidFill>
                <a:latin typeface="Arial"/>
                <a:cs typeface="Arial"/>
              </a:rPr>
              <a:t> output targets</a:t>
            </a:r>
            <a:endParaRPr sz="3200" dirty="0">
              <a:latin typeface="Arial"/>
              <a:cs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74428" y="457200"/>
            <a:ext cx="8449640" cy="689932"/>
          </a:xfrm>
          <a:prstGeom prst="rect">
            <a:avLst/>
          </a:prstGeom>
        </p:spPr>
        <p:txBody>
          <a:bodyPr vert="horz" wrap="square" lIns="0" tIns="12700" rIns="0" bIns="0" rtlCol="0">
            <a:spAutoFit/>
          </a:bodyPr>
          <a:lstStyle/>
          <a:p>
            <a:pPr marL="12700">
              <a:lnSpc>
                <a:spcPct val="100000"/>
              </a:lnSpc>
              <a:spcBef>
                <a:spcPts val="100"/>
              </a:spcBef>
              <a:tabLst>
                <a:tab pos="3801745" algn="l"/>
              </a:tabLst>
            </a:pPr>
            <a:r>
              <a:rPr dirty="0"/>
              <a:t>Noise</a:t>
            </a:r>
            <a:r>
              <a:rPr spc="20" dirty="0"/>
              <a:t> </a:t>
            </a:r>
            <a:r>
              <a:rPr lang="en-US" spc="-5" dirty="0"/>
              <a:t>I</a:t>
            </a:r>
            <a:r>
              <a:rPr spc="-5" dirty="0"/>
              <a:t>njection	</a:t>
            </a:r>
            <a:r>
              <a:rPr lang="en-US" spc="-5" dirty="0"/>
              <a:t>can be</a:t>
            </a:r>
            <a:r>
              <a:rPr spc="-65" dirty="0"/>
              <a:t> </a:t>
            </a:r>
            <a:r>
              <a:rPr lang="en-US" spc="-5" dirty="0"/>
              <a:t>very Useful</a:t>
            </a:r>
            <a:endParaRPr spc="-5" dirty="0"/>
          </a:p>
        </p:txBody>
      </p:sp>
      <p:sp>
        <p:nvSpPr>
          <p:cNvPr id="5" name="object 5"/>
          <p:cNvSpPr txBox="1"/>
          <p:nvPr/>
        </p:nvSpPr>
        <p:spPr>
          <a:xfrm>
            <a:off x="827578" y="1281024"/>
            <a:ext cx="8943340" cy="5457134"/>
          </a:xfrm>
          <a:prstGeom prst="rect">
            <a:avLst/>
          </a:prstGeom>
        </p:spPr>
        <p:txBody>
          <a:bodyPr vert="horz" wrap="square" lIns="0" tIns="104139" rIns="0" bIns="0" rtlCol="0">
            <a:spAutoFit/>
          </a:bodyPr>
          <a:lstStyle/>
          <a:p>
            <a:pPr marL="381000" indent="-342900">
              <a:lnSpc>
                <a:spcPct val="100000"/>
              </a:lnSpc>
              <a:spcBef>
                <a:spcPts val="819"/>
              </a:spcBef>
              <a:buChar char="•"/>
              <a:tabLst>
                <a:tab pos="380365" algn="l"/>
                <a:tab pos="381000" algn="l"/>
              </a:tabLst>
            </a:pPr>
            <a:r>
              <a:rPr sz="3200" dirty="0">
                <a:solidFill>
                  <a:srgbClr val="3333CC"/>
                </a:solidFill>
                <a:latin typeface="Arial"/>
                <a:cs typeface="Arial"/>
              </a:rPr>
              <a:t>Noise applied </a:t>
            </a:r>
            <a:r>
              <a:rPr sz="3200" spc="-5" dirty="0">
                <a:solidFill>
                  <a:srgbClr val="3333CC"/>
                </a:solidFill>
                <a:latin typeface="Arial"/>
                <a:cs typeface="Arial"/>
              </a:rPr>
              <a:t>to inputs </a:t>
            </a:r>
            <a:r>
              <a:rPr sz="3200" dirty="0">
                <a:solidFill>
                  <a:srgbClr val="3333CC"/>
                </a:solidFill>
                <a:latin typeface="Arial"/>
                <a:cs typeface="Arial"/>
              </a:rPr>
              <a:t>is a </a:t>
            </a:r>
            <a:r>
              <a:rPr sz="3200" spc="-5" dirty="0">
                <a:solidFill>
                  <a:srgbClr val="3333CC"/>
                </a:solidFill>
                <a:latin typeface="Arial"/>
                <a:cs typeface="Arial"/>
              </a:rPr>
              <a:t>data augmentation</a:t>
            </a:r>
            <a:endParaRPr sz="3200" dirty="0">
              <a:latin typeface="Arial"/>
              <a:cs typeface="Arial"/>
            </a:endParaRPr>
          </a:p>
          <a:p>
            <a:pPr marL="774065" marR="30480" lvl="1" indent="-279400">
              <a:lnSpc>
                <a:spcPct val="100099"/>
              </a:lnSpc>
              <a:spcBef>
                <a:spcPts val="630"/>
              </a:spcBef>
              <a:buChar char="–"/>
              <a:tabLst>
                <a:tab pos="781050" algn="l"/>
              </a:tabLst>
            </a:pPr>
            <a:r>
              <a:rPr sz="2800" spc="-5" dirty="0">
                <a:solidFill>
                  <a:srgbClr val="336600"/>
                </a:solidFill>
                <a:latin typeface="Arial"/>
                <a:cs typeface="Arial"/>
              </a:rPr>
              <a:t>For </a:t>
            </a:r>
            <a:r>
              <a:rPr sz="2800" dirty="0">
                <a:solidFill>
                  <a:srgbClr val="336600"/>
                </a:solidFill>
                <a:latin typeface="Arial"/>
                <a:cs typeface="Arial"/>
              </a:rPr>
              <a:t>some models </a:t>
            </a:r>
            <a:r>
              <a:rPr sz="2800" spc="-5" dirty="0">
                <a:solidFill>
                  <a:srgbClr val="336600"/>
                </a:solidFill>
                <a:latin typeface="Arial"/>
                <a:cs typeface="Arial"/>
              </a:rPr>
              <a:t>addition </a:t>
            </a:r>
            <a:r>
              <a:rPr sz="2800" dirty="0">
                <a:solidFill>
                  <a:srgbClr val="336600"/>
                </a:solidFill>
                <a:latin typeface="Arial"/>
                <a:cs typeface="Arial"/>
              </a:rPr>
              <a:t>of noise </a:t>
            </a:r>
            <a:r>
              <a:rPr sz="2800" spc="-5" dirty="0">
                <a:solidFill>
                  <a:srgbClr val="336600"/>
                </a:solidFill>
                <a:latin typeface="Arial"/>
                <a:cs typeface="Arial"/>
              </a:rPr>
              <a:t>with infinitesimal  </a:t>
            </a:r>
            <a:r>
              <a:rPr sz="2800" dirty="0">
                <a:solidFill>
                  <a:srgbClr val="336600"/>
                </a:solidFill>
                <a:latin typeface="Arial"/>
                <a:cs typeface="Arial"/>
              </a:rPr>
              <a:t>variance </a:t>
            </a:r>
            <a:r>
              <a:rPr lang="en-US" sz="2800" dirty="0">
                <a:solidFill>
                  <a:srgbClr val="336600"/>
                </a:solidFill>
                <a:latin typeface="Arial"/>
                <a:cs typeface="Arial"/>
              </a:rPr>
              <a:t>on</a:t>
            </a:r>
            <a:r>
              <a:rPr sz="2800" dirty="0">
                <a:solidFill>
                  <a:srgbClr val="336600"/>
                </a:solidFill>
                <a:latin typeface="Arial"/>
                <a:cs typeface="Arial"/>
              </a:rPr>
              <a:t> </a:t>
            </a:r>
            <a:r>
              <a:rPr sz="2800" spc="-5" dirty="0">
                <a:solidFill>
                  <a:srgbClr val="336600"/>
                </a:solidFill>
                <a:latin typeface="Arial"/>
                <a:cs typeface="Arial"/>
              </a:rPr>
              <a:t>the </a:t>
            </a:r>
            <a:r>
              <a:rPr sz="2800" dirty="0">
                <a:solidFill>
                  <a:srgbClr val="336600"/>
                </a:solidFill>
                <a:latin typeface="Arial"/>
                <a:cs typeface="Arial"/>
              </a:rPr>
              <a:t>input is equivalent </a:t>
            </a:r>
            <a:r>
              <a:rPr sz="2800" spc="-5" dirty="0">
                <a:solidFill>
                  <a:srgbClr val="336600"/>
                </a:solidFill>
                <a:latin typeface="Arial"/>
                <a:cs typeface="Arial"/>
              </a:rPr>
              <a:t>to </a:t>
            </a:r>
            <a:r>
              <a:rPr sz="2800" dirty="0">
                <a:solidFill>
                  <a:srgbClr val="336600"/>
                </a:solidFill>
                <a:latin typeface="Arial"/>
                <a:cs typeface="Arial"/>
              </a:rPr>
              <a:t>imposing a  </a:t>
            </a:r>
            <a:r>
              <a:rPr sz="2800" spc="-5" dirty="0">
                <a:solidFill>
                  <a:srgbClr val="336600"/>
                </a:solidFill>
                <a:latin typeface="Arial"/>
                <a:cs typeface="Arial"/>
              </a:rPr>
              <a:t>penalty </a:t>
            </a:r>
            <a:r>
              <a:rPr sz="2800" dirty="0">
                <a:solidFill>
                  <a:srgbClr val="336600"/>
                </a:solidFill>
                <a:latin typeface="Arial"/>
                <a:cs typeface="Arial"/>
              </a:rPr>
              <a:t>on </a:t>
            </a:r>
            <a:r>
              <a:rPr sz="2800" spc="-5" dirty="0">
                <a:solidFill>
                  <a:srgbClr val="336600"/>
                </a:solidFill>
                <a:latin typeface="Arial"/>
                <a:cs typeface="Arial"/>
              </a:rPr>
              <a:t>the </a:t>
            </a:r>
            <a:r>
              <a:rPr sz="2800" dirty="0">
                <a:solidFill>
                  <a:srgbClr val="336600"/>
                </a:solidFill>
                <a:latin typeface="Arial"/>
                <a:cs typeface="Arial"/>
              </a:rPr>
              <a:t>norm of </a:t>
            </a:r>
            <a:r>
              <a:rPr sz="2800" spc="-5" dirty="0">
                <a:solidFill>
                  <a:srgbClr val="336600"/>
                </a:solidFill>
                <a:latin typeface="Arial"/>
                <a:cs typeface="Arial"/>
              </a:rPr>
              <a:t>the weights, e.g.,</a:t>
            </a:r>
            <a:r>
              <a:rPr sz="2800" dirty="0">
                <a:solidFill>
                  <a:srgbClr val="336600"/>
                </a:solidFill>
                <a:latin typeface="Arial"/>
                <a:cs typeface="Arial"/>
              </a:rPr>
              <a:t> </a:t>
            </a:r>
            <a:r>
              <a:rPr sz="2800" spc="140" dirty="0">
                <a:latin typeface="Times New Roman"/>
                <a:cs typeface="Times New Roman"/>
              </a:rPr>
              <a:t>λ</a:t>
            </a:r>
            <a:r>
              <a:rPr sz="2800" b="1" i="1" spc="140" dirty="0">
                <a:latin typeface="Calibri"/>
                <a:cs typeface="Calibri"/>
              </a:rPr>
              <a:t>w</a:t>
            </a:r>
            <a:r>
              <a:rPr sz="2775" spc="209" baseline="25525" dirty="0">
                <a:latin typeface="Calibri"/>
                <a:cs typeface="Calibri"/>
              </a:rPr>
              <a:t>T</a:t>
            </a:r>
            <a:r>
              <a:rPr sz="2800" b="1" i="1" spc="140" dirty="0">
                <a:latin typeface="Calibri"/>
                <a:cs typeface="Calibri"/>
              </a:rPr>
              <a:t>w</a:t>
            </a:r>
            <a:endParaRPr sz="2800" dirty="0">
              <a:latin typeface="Calibri"/>
              <a:cs typeface="Calibri"/>
            </a:endParaRPr>
          </a:p>
          <a:p>
            <a:pPr marL="381000" indent="-342900">
              <a:lnSpc>
                <a:spcPct val="100000"/>
              </a:lnSpc>
              <a:spcBef>
                <a:spcPts val="705"/>
              </a:spcBef>
              <a:buChar char="•"/>
              <a:tabLst>
                <a:tab pos="380365" algn="l"/>
                <a:tab pos="381000" algn="l"/>
              </a:tabLst>
            </a:pPr>
            <a:endParaRPr lang="en-US" sz="3200" dirty="0">
              <a:solidFill>
                <a:srgbClr val="3333CC"/>
              </a:solidFill>
              <a:latin typeface="Arial"/>
              <a:cs typeface="Arial"/>
            </a:endParaRPr>
          </a:p>
          <a:p>
            <a:pPr marL="381000" indent="-342900">
              <a:lnSpc>
                <a:spcPct val="100000"/>
              </a:lnSpc>
              <a:spcBef>
                <a:spcPts val="705"/>
              </a:spcBef>
              <a:buChar char="•"/>
              <a:tabLst>
                <a:tab pos="380365" algn="l"/>
                <a:tab pos="381000" algn="l"/>
              </a:tabLst>
            </a:pPr>
            <a:r>
              <a:rPr sz="3200" dirty="0">
                <a:solidFill>
                  <a:srgbClr val="3333CC"/>
                </a:solidFill>
                <a:latin typeface="Arial"/>
                <a:cs typeface="Arial"/>
              </a:rPr>
              <a:t>Noise applied </a:t>
            </a:r>
            <a:r>
              <a:rPr sz="3200" spc="-5" dirty="0">
                <a:solidFill>
                  <a:srgbClr val="3333CC"/>
                </a:solidFill>
                <a:latin typeface="Arial"/>
                <a:cs typeface="Arial"/>
              </a:rPr>
              <a:t>to </a:t>
            </a:r>
            <a:r>
              <a:rPr sz="3200" dirty="0">
                <a:solidFill>
                  <a:srgbClr val="3333CC"/>
                </a:solidFill>
                <a:latin typeface="Arial"/>
                <a:cs typeface="Arial"/>
              </a:rPr>
              <a:t>hidden</a:t>
            </a:r>
            <a:r>
              <a:rPr sz="3200" spc="-5" dirty="0">
                <a:solidFill>
                  <a:srgbClr val="3333CC"/>
                </a:solidFill>
                <a:latin typeface="Arial"/>
                <a:cs typeface="Arial"/>
              </a:rPr>
              <a:t> units</a:t>
            </a:r>
            <a:endParaRPr sz="3200" dirty="0">
              <a:latin typeface="Arial"/>
              <a:cs typeface="Arial"/>
            </a:endParaRPr>
          </a:p>
          <a:p>
            <a:pPr marL="774065" marR="563245" lvl="1" indent="-279400">
              <a:lnSpc>
                <a:spcPts val="3329"/>
              </a:lnSpc>
              <a:spcBef>
                <a:spcPts val="900"/>
              </a:spcBef>
              <a:buChar char="–"/>
              <a:tabLst>
                <a:tab pos="781050" algn="l"/>
              </a:tabLst>
            </a:pPr>
            <a:r>
              <a:rPr sz="2800" dirty="0">
                <a:solidFill>
                  <a:srgbClr val="336600"/>
                </a:solidFill>
                <a:latin typeface="Arial"/>
                <a:cs typeface="Arial"/>
              </a:rPr>
              <a:t>Noise </a:t>
            </a:r>
            <a:r>
              <a:rPr sz="2800" spc="-5" dirty="0">
                <a:solidFill>
                  <a:srgbClr val="336600"/>
                </a:solidFill>
                <a:latin typeface="Arial"/>
                <a:cs typeface="Arial"/>
              </a:rPr>
              <a:t>injection </a:t>
            </a:r>
            <a:r>
              <a:rPr sz="2800" dirty="0">
                <a:solidFill>
                  <a:srgbClr val="336600"/>
                </a:solidFill>
                <a:latin typeface="Arial"/>
                <a:cs typeface="Arial"/>
              </a:rPr>
              <a:t>can be much more </a:t>
            </a:r>
            <a:r>
              <a:rPr lang="en-US" sz="2800" spc="-5" dirty="0">
                <a:solidFill>
                  <a:srgbClr val="336600"/>
                </a:solidFill>
                <a:latin typeface="Arial"/>
                <a:cs typeface="Arial"/>
              </a:rPr>
              <a:t>useful</a:t>
            </a:r>
            <a:r>
              <a:rPr sz="2800" spc="-5" dirty="0">
                <a:solidFill>
                  <a:srgbClr val="336600"/>
                </a:solidFill>
                <a:latin typeface="Arial"/>
                <a:cs typeface="Arial"/>
              </a:rPr>
              <a:t> than  </a:t>
            </a:r>
            <a:r>
              <a:rPr sz="2800" dirty="0">
                <a:solidFill>
                  <a:srgbClr val="336600"/>
                </a:solidFill>
                <a:latin typeface="Arial"/>
                <a:cs typeface="Arial"/>
              </a:rPr>
              <a:t>simply shrinking </a:t>
            </a:r>
            <a:r>
              <a:rPr sz="2800" spc="-5" dirty="0">
                <a:solidFill>
                  <a:srgbClr val="336600"/>
                </a:solidFill>
                <a:latin typeface="Arial"/>
                <a:cs typeface="Arial"/>
              </a:rPr>
              <a:t>the</a:t>
            </a:r>
            <a:r>
              <a:rPr sz="2800" spc="-10" dirty="0">
                <a:solidFill>
                  <a:srgbClr val="336600"/>
                </a:solidFill>
                <a:latin typeface="Arial"/>
                <a:cs typeface="Arial"/>
              </a:rPr>
              <a:t> </a:t>
            </a:r>
            <a:r>
              <a:rPr sz="2800" spc="-5" dirty="0">
                <a:solidFill>
                  <a:srgbClr val="336600"/>
                </a:solidFill>
                <a:latin typeface="Arial"/>
                <a:cs typeface="Arial"/>
              </a:rPr>
              <a:t>parameters</a:t>
            </a:r>
            <a:endParaRPr sz="2800" dirty="0">
              <a:latin typeface="Arial"/>
              <a:cs typeface="Arial"/>
            </a:endParaRPr>
          </a:p>
          <a:p>
            <a:pPr marL="774065" marR="207010" lvl="1" indent="-279400">
              <a:lnSpc>
                <a:spcPct val="102000"/>
              </a:lnSpc>
              <a:spcBef>
                <a:spcPts val="440"/>
              </a:spcBef>
              <a:buChar char="–"/>
              <a:tabLst>
                <a:tab pos="781050" algn="l"/>
              </a:tabLst>
            </a:pPr>
            <a:r>
              <a:rPr sz="2800" dirty="0">
                <a:solidFill>
                  <a:srgbClr val="336600"/>
                </a:solidFill>
                <a:latin typeface="Arial"/>
                <a:cs typeface="Arial"/>
              </a:rPr>
              <a:t>Noise applied </a:t>
            </a:r>
            <a:r>
              <a:rPr sz="2800" spc="-5" dirty="0">
                <a:solidFill>
                  <a:srgbClr val="336600"/>
                </a:solidFill>
                <a:latin typeface="Arial"/>
                <a:cs typeface="Arial"/>
              </a:rPr>
              <a:t>to </a:t>
            </a:r>
            <a:r>
              <a:rPr sz="2800" dirty="0">
                <a:solidFill>
                  <a:srgbClr val="336600"/>
                </a:solidFill>
                <a:latin typeface="Arial"/>
                <a:cs typeface="Arial"/>
              </a:rPr>
              <a:t>hidden </a:t>
            </a:r>
            <a:r>
              <a:rPr sz="2800" spc="-5" dirty="0">
                <a:solidFill>
                  <a:srgbClr val="336600"/>
                </a:solidFill>
                <a:latin typeface="Arial"/>
                <a:cs typeface="Arial"/>
              </a:rPr>
              <a:t>units </a:t>
            </a:r>
            <a:r>
              <a:rPr sz="2800" dirty="0">
                <a:solidFill>
                  <a:srgbClr val="336600"/>
                </a:solidFill>
                <a:latin typeface="Arial"/>
                <a:cs typeface="Arial"/>
              </a:rPr>
              <a:t>is so </a:t>
            </a:r>
            <a:r>
              <a:rPr sz="2800" spc="-5" dirty="0">
                <a:solidFill>
                  <a:srgbClr val="336600"/>
                </a:solidFill>
                <a:latin typeface="Arial"/>
                <a:cs typeface="Arial"/>
              </a:rPr>
              <a:t>important that </a:t>
            </a:r>
            <a:r>
              <a:rPr sz="2800" dirty="0">
                <a:solidFill>
                  <a:srgbClr val="336600"/>
                </a:solidFill>
                <a:latin typeface="Arial"/>
                <a:cs typeface="Arial"/>
              </a:rPr>
              <a:t>it  </a:t>
            </a:r>
            <a:r>
              <a:rPr lang="en-US" sz="2800" spc="-5" dirty="0">
                <a:solidFill>
                  <a:srgbClr val="336600"/>
                </a:solidFill>
                <a:latin typeface="Arial"/>
                <a:cs typeface="Arial"/>
              </a:rPr>
              <a:t>will have</a:t>
            </a:r>
            <a:r>
              <a:rPr sz="2800" spc="-5" dirty="0">
                <a:solidFill>
                  <a:srgbClr val="336600"/>
                </a:solidFill>
                <a:latin typeface="Arial"/>
                <a:cs typeface="Arial"/>
              </a:rPr>
              <a:t> its </a:t>
            </a:r>
            <a:r>
              <a:rPr sz="2800" dirty="0">
                <a:solidFill>
                  <a:srgbClr val="336600"/>
                </a:solidFill>
                <a:latin typeface="Arial"/>
                <a:cs typeface="Arial"/>
              </a:rPr>
              <a:t>own </a:t>
            </a:r>
            <a:r>
              <a:rPr sz="2800" spc="-5" dirty="0">
                <a:solidFill>
                  <a:srgbClr val="336600"/>
                </a:solidFill>
                <a:latin typeface="Arial"/>
                <a:cs typeface="Arial"/>
              </a:rPr>
              <a:t>separate </a:t>
            </a:r>
            <a:r>
              <a:rPr sz="2800" dirty="0">
                <a:solidFill>
                  <a:srgbClr val="336600"/>
                </a:solidFill>
                <a:latin typeface="Arial"/>
                <a:cs typeface="Arial"/>
              </a:rPr>
              <a:t>discussion</a:t>
            </a:r>
            <a:endParaRPr sz="2800" dirty="0">
              <a:latin typeface="Arial"/>
              <a:cs typeface="Arial"/>
            </a:endParaRPr>
          </a:p>
          <a:p>
            <a:pPr marL="1181100" lvl="2" indent="-229235">
              <a:lnSpc>
                <a:spcPct val="100000"/>
              </a:lnSpc>
              <a:spcBef>
                <a:spcPts val="515"/>
              </a:spcBef>
              <a:buChar char="•"/>
              <a:tabLst>
                <a:tab pos="1181100" algn="l"/>
              </a:tabLst>
            </a:pPr>
            <a:r>
              <a:rPr sz="2400" dirty="0">
                <a:solidFill>
                  <a:srgbClr val="660066"/>
                </a:solidFill>
                <a:latin typeface="Arial"/>
                <a:cs typeface="Arial"/>
              </a:rPr>
              <a:t>Dropout is </a:t>
            </a:r>
            <a:r>
              <a:rPr sz="2400" spc="-5" dirty="0">
                <a:solidFill>
                  <a:srgbClr val="660066"/>
                </a:solidFill>
                <a:latin typeface="Arial"/>
                <a:cs typeface="Arial"/>
              </a:rPr>
              <a:t>the </a:t>
            </a:r>
            <a:r>
              <a:rPr sz="2400" dirty="0">
                <a:solidFill>
                  <a:srgbClr val="660066"/>
                </a:solidFill>
                <a:latin typeface="Arial"/>
                <a:cs typeface="Arial"/>
              </a:rPr>
              <a:t>main development of </a:t>
            </a:r>
            <a:r>
              <a:rPr sz="2400" spc="-5" dirty="0">
                <a:solidFill>
                  <a:srgbClr val="660066"/>
                </a:solidFill>
                <a:latin typeface="Arial"/>
                <a:cs typeface="Arial"/>
              </a:rPr>
              <a:t>this</a:t>
            </a:r>
            <a:r>
              <a:rPr sz="2400" spc="-50" dirty="0">
                <a:solidFill>
                  <a:srgbClr val="660066"/>
                </a:solidFill>
                <a:latin typeface="Arial"/>
                <a:cs typeface="Arial"/>
              </a:rPr>
              <a:t> </a:t>
            </a:r>
            <a:r>
              <a:rPr sz="2400" dirty="0">
                <a:solidFill>
                  <a:srgbClr val="660066"/>
                </a:solidFill>
                <a:latin typeface="Arial"/>
                <a:cs typeface="Arial"/>
              </a:rPr>
              <a:t>approach</a:t>
            </a:r>
            <a:endParaRPr sz="2400" dirty="0">
              <a:latin typeface="Arial"/>
              <a:cs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276593" y="572654"/>
            <a:ext cx="6144895" cy="695960"/>
          </a:xfrm>
          <a:prstGeom prst="rect">
            <a:avLst/>
          </a:prstGeom>
        </p:spPr>
        <p:txBody>
          <a:bodyPr vert="horz" wrap="square" lIns="0" tIns="12700" rIns="0" bIns="0" rtlCol="0">
            <a:spAutoFit/>
          </a:bodyPr>
          <a:lstStyle/>
          <a:p>
            <a:pPr marL="12700">
              <a:lnSpc>
                <a:spcPct val="100000"/>
              </a:lnSpc>
              <a:spcBef>
                <a:spcPts val="100"/>
              </a:spcBef>
              <a:tabLst>
                <a:tab pos="1907539" algn="l"/>
                <a:tab pos="4112895" algn="l"/>
              </a:tabLst>
            </a:pPr>
            <a:r>
              <a:rPr dirty="0"/>
              <a:t>Adding	Noise </a:t>
            </a:r>
            <a:r>
              <a:rPr spc="-5" dirty="0"/>
              <a:t>to	Weights</a:t>
            </a:r>
          </a:p>
        </p:txBody>
      </p:sp>
      <p:sp>
        <p:nvSpPr>
          <p:cNvPr id="5" name="object 5"/>
          <p:cNvSpPr txBox="1"/>
          <p:nvPr/>
        </p:nvSpPr>
        <p:spPr>
          <a:xfrm>
            <a:off x="852978" y="1432698"/>
            <a:ext cx="8728075" cy="4469130"/>
          </a:xfrm>
          <a:prstGeom prst="rect">
            <a:avLst/>
          </a:prstGeom>
        </p:spPr>
        <p:txBody>
          <a:bodyPr vert="horz" wrap="square" lIns="0" tIns="104775" rIns="0" bIns="0" rtlCol="0">
            <a:spAutoFit/>
          </a:bodyPr>
          <a:lstStyle/>
          <a:p>
            <a:pPr marL="355600" indent="-342900">
              <a:lnSpc>
                <a:spcPct val="100000"/>
              </a:lnSpc>
              <a:spcBef>
                <a:spcPts val="825"/>
              </a:spcBef>
              <a:buChar char="•"/>
              <a:tabLst>
                <a:tab pos="354965" algn="l"/>
                <a:tab pos="355600" algn="l"/>
              </a:tabLst>
            </a:pPr>
            <a:r>
              <a:rPr sz="3200" spc="-5" dirty="0">
                <a:solidFill>
                  <a:srgbClr val="3333CC"/>
                </a:solidFill>
                <a:latin typeface="Arial"/>
                <a:cs typeface="Arial"/>
              </a:rPr>
              <a:t>This technique </a:t>
            </a:r>
            <a:r>
              <a:rPr sz="3200" dirty="0">
                <a:solidFill>
                  <a:srgbClr val="3333CC"/>
                </a:solidFill>
                <a:latin typeface="Arial"/>
                <a:cs typeface="Arial"/>
              </a:rPr>
              <a:t>primarily used </a:t>
            </a:r>
            <a:r>
              <a:rPr sz="3200" spc="-5" dirty="0">
                <a:solidFill>
                  <a:srgbClr val="3333CC"/>
                </a:solidFill>
                <a:latin typeface="Arial"/>
                <a:cs typeface="Arial"/>
              </a:rPr>
              <a:t>with</a:t>
            </a:r>
            <a:r>
              <a:rPr sz="3200" spc="-15" dirty="0">
                <a:solidFill>
                  <a:srgbClr val="3333CC"/>
                </a:solidFill>
                <a:latin typeface="Arial"/>
                <a:cs typeface="Arial"/>
              </a:rPr>
              <a:t> </a:t>
            </a:r>
            <a:r>
              <a:rPr sz="3200" dirty="0">
                <a:solidFill>
                  <a:srgbClr val="3333CC"/>
                </a:solidFill>
                <a:latin typeface="Arial"/>
                <a:cs typeface="Arial"/>
              </a:rPr>
              <a:t>RNNs</a:t>
            </a:r>
            <a:endParaRPr sz="3200" dirty="0">
              <a:latin typeface="Arial"/>
              <a:cs typeface="Arial"/>
            </a:endParaRPr>
          </a:p>
          <a:p>
            <a:pPr marL="355600" marR="5080" indent="-342900">
              <a:lnSpc>
                <a:spcPct val="99400"/>
              </a:lnSpc>
              <a:spcBef>
                <a:spcPts val="755"/>
              </a:spcBef>
              <a:buChar char="•"/>
              <a:tabLst>
                <a:tab pos="354965" algn="l"/>
                <a:tab pos="355600" algn="l"/>
              </a:tabLst>
            </a:pPr>
            <a:r>
              <a:rPr lang="en-US" sz="3200" spc="-5" dirty="0">
                <a:solidFill>
                  <a:srgbClr val="3333CC"/>
                </a:solidFill>
                <a:latin typeface="Arial"/>
                <a:cs typeface="Arial"/>
              </a:rPr>
              <a:t>C</a:t>
            </a:r>
            <a:r>
              <a:rPr sz="3200" dirty="0">
                <a:solidFill>
                  <a:srgbClr val="3333CC"/>
                </a:solidFill>
                <a:latin typeface="Arial"/>
                <a:cs typeface="Arial"/>
              </a:rPr>
              <a:t>an be </a:t>
            </a:r>
            <a:r>
              <a:rPr sz="3200" spc="-5" dirty="0">
                <a:solidFill>
                  <a:srgbClr val="3333CC"/>
                </a:solidFill>
                <a:latin typeface="Arial"/>
                <a:cs typeface="Arial"/>
              </a:rPr>
              <a:t>interpreted </a:t>
            </a:r>
            <a:r>
              <a:rPr sz="3200" dirty="0">
                <a:solidFill>
                  <a:srgbClr val="3333CC"/>
                </a:solidFill>
                <a:latin typeface="Arial"/>
                <a:cs typeface="Arial"/>
              </a:rPr>
              <a:t>as a </a:t>
            </a:r>
            <a:r>
              <a:rPr sz="3200" spc="-5" dirty="0">
                <a:solidFill>
                  <a:srgbClr val="3333CC"/>
                </a:solidFill>
                <a:latin typeface="Arial"/>
                <a:cs typeface="Arial"/>
              </a:rPr>
              <a:t>stochastic  implementation </a:t>
            </a:r>
            <a:r>
              <a:rPr sz="3200" dirty="0">
                <a:solidFill>
                  <a:srgbClr val="3333CC"/>
                </a:solidFill>
                <a:latin typeface="Arial"/>
                <a:cs typeface="Arial"/>
              </a:rPr>
              <a:t>of Bayesian </a:t>
            </a:r>
            <a:r>
              <a:rPr sz="3200" spc="-5" dirty="0">
                <a:solidFill>
                  <a:srgbClr val="3333CC"/>
                </a:solidFill>
                <a:latin typeface="Arial"/>
                <a:cs typeface="Arial"/>
              </a:rPr>
              <a:t>inference </a:t>
            </a:r>
            <a:r>
              <a:rPr sz="3200" dirty="0">
                <a:solidFill>
                  <a:srgbClr val="3333CC"/>
                </a:solidFill>
                <a:latin typeface="Arial"/>
                <a:cs typeface="Arial"/>
              </a:rPr>
              <a:t>over </a:t>
            </a:r>
            <a:r>
              <a:rPr sz="3200" spc="-5" dirty="0">
                <a:solidFill>
                  <a:srgbClr val="3333CC"/>
                </a:solidFill>
                <a:latin typeface="Arial"/>
                <a:cs typeface="Arial"/>
              </a:rPr>
              <a:t>the  weights</a:t>
            </a:r>
            <a:endParaRPr sz="3200" dirty="0">
              <a:latin typeface="Arial"/>
              <a:cs typeface="Arial"/>
            </a:endParaRPr>
          </a:p>
          <a:p>
            <a:pPr marL="748665" marR="254000" lvl="1" indent="-279400">
              <a:lnSpc>
                <a:spcPct val="100099"/>
              </a:lnSpc>
              <a:spcBef>
                <a:spcPts val="725"/>
              </a:spcBef>
              <a:buChar char="–"/>
              <a:tabLst>
                <a:tab pos="755650" algn="l"/>
              </a:tabLst>
            </a:pPr>
            <a:r>
              <a:rPr sz="2800" dirty="0">
                <a:solidFill>
                  <a:srgbClr val="336600"/>
                </a:solidFill>
                <a:latin typeface="Arial"/>
                <a:cs typeface="Arial"/>
              </a:rPr>
              <a:t>Bayesian learning considers model </a:t>
            </a:r>
            <a:r>
              <a:rPr sz="2800" spc="-5" dirty="0">
                <a:solidFill>
                  <a:srgbClr val="336600"/>
                </a:solidFill>
                <a:latin typeface="Arial"/>
                <a:cs typeface="Arial"/>
              </a:rPr>
              <a:t>weights to</a:t>
            </a:r>
            <a:r>
              <a:rPr sz="2800" spc="-70" dirty="0">
                <a:solidFill>
                  <a:srgbClr val="336600"/>
                </a:solidFill>
                <a:latin typeface="Arial"/>
                <a:cs typeface="Arial"/>
              </a:rPr>
              <a:t> </a:t>
            </a:r>
            <a:r>
              <a:rPr sz="2800" dirty="0">
                <a:solidFill>
                  <a:srgbClr val="336600"/>
                </a:solidFill>
                <a:latin typeface="Arial"/>
                <a:cs typeface="Arial"/>
              </a:rPr>
              <a:t>be  </a:t>
            </a:r>
            <a:r>
              <a:rPr sz="2800" spc="-5" dirty="0">
                <a:solidFill>
                  <a:srgbClr val="336600"/>
                </a:solidFill>
                <a:latin typeface="Arial"/>
                <a:cs typeface="Arial"/>
              </a:rPr>
              <a:t>uncertain </a:t>
            </a:r>
            <a:r>
              <a:rPr sz="2800" dirty="0">
                <a:solidFill>
                  <a:srgbClr val="336600"/>
                </a:solidFill>
                <a:latin typeface="Arial"/>
                <a:cs typeface="Arial"/>
              </a:rPr>
              <a:t>and </a:t>
            </a:r>
            <a:r>
              <a:rPr sz="2800" spc="-5" dirty="0">
                <a:solidFill>
                  <a:srgbClr val="336600"/>
                </a:solidFill>
                <a:latin typeface="Arial"/>
                <a:cs typeface="Arial"/>
              </a:rPr>
              <a:t>representable </a:t>
            </a:r>
            <a:r>
              <a:rPr sz="2800" dirty="0">
                <a:solidFill>
                  <a:srgbClr val="336600"/>
                </a:solidFill>
                <a:latin typeface="Arial"/>
                <a:cs typeface="Arial"/>
              </a:rPr>
              <a:t>via a </a:t>
            </a:r>
            <a:r>
              <a:rPr sz="2800" spc="-5" dirty="0">
                <a:solidFill>
                  <a:srgbClr val="336600"/>
                </a:solidFill>
                <a:latin typeface="Arial"/>
                <a:cs typeface="Arial"/>
              </a:rPr>
              <a:t>probability  distribution </a:t>
            </a:r>
            <a:r>
              <a:rPr sz="2800" i="1" spc="125" dirty="0">
                <a:latin typeface="Cambria"/>
                <a:cs typeface="Cambria"/>
              </a:rPr>
              <a:t>p</a:t>
            </a:r>
            <a:r>
              <a:rPr sz="2800" spc="125" dirty="0">
                <a:latin typeface="Calibri"/>
                <a:cs typeface="Calibri"/>
              </a:rPr>
              <a:t>(</a:t>
            </a:r>
            <a:r>
              <a:rPr sz="2800" b="1" i="1" spc="125" dirty="0">
                <a:latin typeface="Calibri"/>
                <a:cs typeface="Calibri"/>
              </a:rPr>
              <a:t>w</a:t>
            </a:r>
            <a:r>
              <a:rPr sz="2800" spc="125" dirty="0">
                <a:latin typeface="Calibri"/>
                <a:cs typeface="Calibri"/>
              </a:rPr>
              <a:t>) </a:t>
            </a:r>
            <a:r>
              <a:rPr sz="2800" spc="-5" dirty="0">
                <a:solidFill>
                  <a:srgbClr val="336600"/>
                </a:solidFill>
                <a:latin typeface="Arial"/>
                <a:cs typeface="Arial"/>
              </a:rPr>
              <a:t>that reflects that</a:t>
            </a:r>
            <a:r>
              <a:rPr sz="2800" spc="35" dirty="0">
                <a:solidFill>
                  <a:srgbClr val="336600"/>
                </a:solidFill>
                <a:latin typeface="Arial"/>
                <a:cs typeface="Arial"/>
              </a:rPr>
              <a:t> </a:t>
            </a:r>
            <a:r>
              <a:rPr sz="2800" spc="-5" dirty="0">
                <a:solidFill>
                  <a:srgbClr val="336600"/>
                </a:solidFill>
                <a:latin typeface="Arial"/>
                <a:cs typeface="Arial"/>
              </a:rPr>
              <a:t>uncertainty,</a:t>
            </a:r>
            <a:endParaRPr sz="2800" dirty="0">
              <a:latin typeface="Arial"/>
              <a:cs typeface="Arial"/>
            </a:endParaRPr>
          </a:p>
          <a:p>
            <a:pPr marL="748665" marR="353695" lvl="1" indent="-279400">
              <a:lnSpc>
                <a:spcPct val="102000"/>
              </a:lnSpc>
              <a:spcBef>
                <a:spcPts val="545"/>
              </a:spcBef>
              <a:buChar char="–"/>
              <a:tabLst>
                <a:tab pos="755650" algn="l"/>
              </a:tabLst>
            </a:pPr>
            <a:r>
              <a:rPr sz="2800" dirty="0">
                <a:solidFill>
                  <a:srgbClr val="336600"/>
                </a:solidFill>
                <a:latin typeface="Arial"/>
                <a:cs typeface="Arial"/>
              </a:rPr>
              <a:t>Adding noise </a:t>
            </a:r>
            <a:r>
              <a:rPr sz="2800" spc="-5" dirty="0">
                <a:solidFill>
                  <a:srgbClr val="336600"/>
                </a:solidFill>
                <a:latin typeface="Arial"/>
                <a:cs typeface="Arial"/>
              </a:rPr>
              <a:t>to weights </a:t>
            </a:r>
            <a:r>
              <a:rPr lang="en-US" sz="2800" dirty="0">
                <a:solidFill>
                  <a:srgbClr val="336600"/>
                </a:solidFill>
                <a:latin typeface="Arial"/>
                <a:cs typeface="Arial"/>
              </a:rPr>
              <a:t>can be considered</a:t>
            </a:r>
            <a:r>
              <a:rPr sz="2800" spc="-5" dirty="0">
                <a:solidFill>
                  <a:srgbClr val="336600"/>
                </a:solidFill>
                <a:latin typeface="Arial"/>
                <a:cs typeface="Arial"/>
              </a:rPr>
              <a:t> stochastic </a:t>
            </a:r>
            <a:r>
              <a:rPr sz="2800" dirty="0">
                <a:solidFill>
                  <a:srgbClr val="336600"/>
                </a:solidFill>
                <a:latin typeface="Arial"/>
                <a:cs typeface="Arial"/>
              </a:rPr>
              <a:t>way </a:t>
            </a:r>
            <a:r>
              <a:rPr sz="2800" spc="-5" dirty="0">
                <a:solidFill>
                  <a:srgbClr val="336600"/>
                </a:solidFill>
                <a:latin typeface="Arial"/>
                <a:cs typeface="Arial"/>
              </a:rPr>
              <a:t>to reflect this</a:t>
            </a:r>
            <a:r>
              <a:rPr sz="2800" spc="-10" dirty="0">
                <a:solidFill>
                  <a:srgbClr val="336600"/>
                </a:solidFill>
                <a:latin typeface="Arial"/>
                <a:cs typeface="Arial"/>
              </a:rPr>
              <a:t> </a:t>
            </a:r>
            <a:r>
              <a:rPr sz="2800" spc="-5" dirty="0">
                <a:solidFill>
                  <a:srgbClr val="336600"/>
                </a:solidFill>
                <a:latin typeface="Arial"/>
                <a:cs typeface="Arial"/>
              </a:rPr>
              <a:t>uncertainty</a:t>
            </a:r>
            <a:endParaRPr sz="2800" dirty="0">
              <a:latin typeface="Arial"/>
              <a:cs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150158" y="528966"/>
            <a:ext cx="9149542" cy="628377"/>
          </a:xfrm>
          <a:prstGeom prst="rect">
            <a:avLst/>
          </a:prstGeom>
        </p:spPr>
        <p:txBody>
          <a:bodyPr vert="horz" wrap="square" lIns="0" tIns="12700" rIns="0" bIns="0" rtlCol="0">
            <a:spAutoFit/>
          </a:bodyPr>
          <a:lstStyle/>
          <a:p>
            <a:pPr marL="12700">
              <a:lnSpc>
                <a:spcPct val="100000"/>
              </a:lnSpc>
              <a:spcBef>
                <a:spcPts val="100"/>
              </a:spcBef>
            </a:pPr>
            <a:r>
              <a:rPr sz="4000" dirty="0"/>
              <a:t>Noise </a:t>
            </a:r>
            <a:r>
              <a:rPr lang="en-US" sz="4000" dirty="0"/>
              <a:t>in</a:t>
            </a:r>
            <a:r>
              <a:rPr sz="4000" dirty="0"/>
              <a:t> </a:t>
            </a:r>
            <a:r>
              <a:rPr lang="en-US" sz="4000" spc="-5" dirty="0"/>
              <a:t>W</a:t>
            </a:r>
            <a:r>
              <a:rPr sz="4000" spc="-5" dirty="0"/>
              <a:t>eights </a:t>
            </a:r>
            <a:r>
              <a:rPr lang="en-US" sz="4000" spc="-5" dirty="0"/>
              <a:t>E</a:t>
            </a:r>
            <a:r>
              <a:rPr sz="4000" dirty="0"/>
              <a:t>ncourages</a:t>
            </a:r>
            <a:r>
              <a:rPr sz="4000" spc="-45" dirty="0"/>
              <a:t> </a:t>
            </a:r>
            <a:r>
              <a:rPr lang="en-US" sz="4000" spc="-5" dirty="0"/>
              <a:t>S</a:t>
            </a:r>
            <a:r>
              <a:rPr sz="4000" spc="-5" dirty="0"/>
              <a:t>tability</a:t>
            </a:r>
            <a:endParaRPr sz="4000" dirty="0"/>
          </a:p>
        </p:txBody>
      </p:sp>
      <p:sp>
        <p:nvSpPr>
          <p:cNvPr id="4" name="object 4"/>
          <p:cNvSpPr txBox="1"/>
          <p:nvPr/>
        </p:nvSpPr>
        <p:spPr>
          <a:xfrm>
            <a:off x="1284777" y="4312550"/>
            <a:ext cx="7880984" cy="1483995"/>
          </a:xfrm>
          <a:prstGeom prst="rect">
            <a:avLst/>
          </a:prstGeom>
        </p:spPr>
        <p:txBody>
          <a:bodyPr vert="horz" wrap="square" lIns="0" tIns="79375" rIns="0" bIns="0" rtlCol="0">
            <a:spAutoFit/>
          </a:bodyPr>
          <a:lstStyle/>
          <a:p>
            <a:pPr marL="723900" indent="-228600">
              <a:lnSpc>
                <a:spcPct val="100000"/>
              </a:lnSpc>
              <a:spcBef>
                <a:spcPts val="625"/>
              </a:spcBef>
              <a:buChar char="•"/>
              <a:tabLst>
                <a:tab pos="723900" algn="l"/>
              </a:tabLst>
            </a:pPr>
            <a:r>
              <a:rPr sz="2400" spc="-5" dirty="0">
                <a:solidFill>
                  <a:srgbClr val="660066"/>
                </a:solidFill>
                <a:latin typeface="Arial"/>
                <a:cs typeface="Arial"/>
              </a:rPr>
              <a:t>Training set: </a:t>
            </a:r>
            <a:r>
              <a:rPr sz="2400" i="1" spc="45" dirty="0">
                <a:latin typeface="Cambria"/>
                <a:cs typeface="Cambria"/>
              </a:rPr>
              <a:t>m </a:t>
            </a:r>
            <a:r>
              <a:rPr sz="2400" dirty="0">
                <a:solidFill>
                  <a:srgbClr val="660066"/>
                </a:solidFill>
                <a:latin typeface="Arial"/>
                <a:cs typeface="Arial"/>
              </a:rPr>
              <a:t>labeled samples</a:t>
            </a:r>
            <a:r>
              <a:rPr sz="2400" spc="105" dirty="0">
                <a:solidFill>
                  <a:srgbClr val="660066"/>
                </a:solidFill>
                <a:latin typeface="Arial"/>
                <a:cs typeface="Arial"/>
              </a:rPr>
              <a:t> </a:t>
            </a:r>
            <a:r>
              <a:rPr sz="1600" spc="110" dirty="0">
                <a:latin typeface="Calibri"/>
                <a:cs typeface="Calibri"/>
              </a:rPr>
              <a:t>{(</a:t>
            </a:r>
            <a:r>
              <a:rPr sz="1600" b="1" i="1" spc="110" dirty="0">
                <a:latin typeface="Calibri"/>
                <a:cs typeface="Calibri"/>
              </a:rPr>
              <a:t>x</a:t>
            </a:r>
            <a:r>
              <a:rPr sz="1575" spc="165" baseline="26455" dirty="0">
                <a:latin typeface="Calibri"/>
                <a:cs typeface="Calibri"/>
              </a:rPr>
              <a:t>(1)</a:t>
            </a:r>
            <a:r>
              <a:rPr sz="1600" spc="110" dirty="0">
                <a:latin typeface="Calibri"/>
                <a:cs typeface="Calibri"/>
              </a:rPr>
              <a:t>,</a:t>
            </a:r>
            <a:r>
              <a:rPr sz="1600" i="1" spc="110" dirty="0">
                <a:latin typeface="Cambria"/>
                <a:cs typeface="Cambria"/>
              </a:rPr>
              <a:t>y</a:t>
            </a:r>
            <a:r>
              <a:rPr sz="1575" spc="165" baseline="26455" dirty="0">
                <a:latin typeface="Calibri"/>
                <a:cs typeface="Calibri"/>
              </a:rPr>
              <a:t>(1)</a:t>
            </a:r>
            <a:r>
              <a:rPr sz="1600" spc="110" dirty="0">
                <a:latin typeface="Calibri"/>
                <a:cs typeface="Calibri"/>
              </a:rPr>
              <a:t>),…,(</a:t>
            </a:r>
            <a:r>
              <a:rPr sz="1600" b="1" i="1" spc="110" dirty="0">
                <a:latin typeface="Calibri"/>
                <a:cs typeface="Calibri"/>
              </a:rPr>
              <a:t>x</a:t>
            </a:r>
            <a:r>
              <a:rPr sz="1575" spc="165" baseline="26455" dirty="0">
                <a:latin typeface="Calibri"/>
                <a:cs typeface="Calibri"/>
              </a:rPr>
              <a:t>(</a:t>
            </a:r>
            <a:r>
              <a:rPr sz="1575" i="1" spc="165" baseline="26455" dirty="0">
                <a:latin typeface="Cambria"/>
                <a:cs typeface="Cambria"/>
              </a:rPr>
              <a:t>m</a:t>
            </a:r>
            <a:r>
              <a:rPr sz="1575" spc="165" baseline="26455" dirty="0">
                <a:latin typeface="Calibri"/>
                <a:cs typeface="Calibri"/>
              </a:rPr>
              <a:t>)</a:t>
            </a:r>
            <a:r>
              <a:rPr sz="1600" spc="110" dirty="0">
                <a:latin typeface="Calibri"/>
                <a:cs typeface="Calibri"/>
              </a:rPr>
              <a:t>,</a:t>
            </a:r>
            <a:r>
              <a:rPr sz="1600" i="1" spc="110" dirty="0">
                <a:latin typeface="Cambria"/>
                <a:cs typeface="Cambria"/>
              </a:rPr>
              <a:t>y</a:t>
            </a:r>
            <a:r>
              <a:rPr sz="1575" spc="165" baseline="26455" dirty="0">
                <a:latin typeface="Calibri"/>
                <a:cs typeface="Calibri"/>
              </a:rPr>
              <a:t>(</a:t>
            </a:r>
            <a:r>
              <a:rPr sz="1575" i="1" spc="165" baseline="26455" dirty="0">
                <a:latin typeface="Cambria"/>
                <a:cs typeface="Cambria"/>
              </a:rPr>
              <a:t>m</a:t>
            </a:r>
            <a:r>
              <a:rPr sz="1575" spc="165" baseline="26455" dirty="0">
                <a:latin typeface="Calibri"/>
                <a:cs typeface="Calibri"/>
              </a:rPr>
              <a:t>)</a:t>
            </a:r>
            <a:r>
              <a:rPr sz="1600" spc="110" dirty="0">
                <a:latin typeface="Calibri"/>
                <a:cs typeface="Calibri"/>
              </a:rPr>
              <a:t>)}</a:t>
            </a:r>
            <a:endParaRPr sz="1600" dirty="0">
              <a:latin typeface="Calibri"/>
              <a:cs typeface="Calibri"/>
            </a:endParaRPr>
          </a:p>
          <a:p>
            <a:pPr marL="323850" indent="-285750">
              <a:lnSpc>
                <a:spcPct val="100000"/>
              </a:lnSpc>
              <a:spcBef>
                <a:spcPts val="620"/>
              </a:spcBef>
              <a:buChar char="–"/>
              <a:tabLst>
                <a:tab pos="323850" algn="l"/>
              </a:tabLst>
            </a:pPr>
            <a:r>
              <a:rPr sz="2800" spc="-5" dirty="0">
                <a:solidFill>
                  <a:srgbClr val="336600"/>
                </a:solidFill>
                <a:latin typeface="Arial"/>
                <a:cs typeface="Arial"/>
              </a:rPr>
              <a:t>We perturb </a:t>
            </a:r>
            <a:r>
              <a:rPr sz="2800" dirty="0">
                <a:solidFill>
                  <a:srgbClr val="336600"/>
                </a:solidFill>
                <a:latin typeface="Arial"/>
                <a:cs typeface="Arial"/>
              </a:rPr>
              <a:t>each input </a:t>
            </a:r>
            <a:r>
              <a:rPr sz="2800" spc="-5" dirty="0">
                <a:solidFill>
                  <a:srgbClr val="336600"/>
                </a:solidFill>
                <a:latin typeface="Arial"/>
                <a:cs typeface="Arial"/>
              </a:rPr>
              <a:t>with </a:t>
            </a:r>
            <a:r>
              <a:rPr sz="2800" spc="135" dirty="0">
                <a:latin typeface="Times New Roman"/>
                <a:cs typeface="Times New Roman"/>
              </a:rPr>
              <a:t>ε</a:t>
            </a:r>
            <a:r>
              <a:rPr sz="2775" spc="202" baseline="-21021" dirty="0">
                <a:latin typeface="Calibri"/>
                <a:cs typeface="Calibri"/>
              </a:rPr>
              <a:t>W</a:t>
            </a:r>
            <a:r>
              <a:rPr sz="2800" spc="135" dirty="0">
                <a:latin typeface="Calibri"/>
                <a:cs typeface="Calibri"/>
              </a:rPr>
              <a:t>~</a:t>
            </a:r>
            <a:r>
              <a:rPr sz="2800" i="1" spc="135" dirty="0">
                <a:latin typeface="Cambria"/>
                <a:cs typeface="Cambria"/>
              </a:rPr>
              <a:t>N</a:t>
            </a:r>
            <a:r>
              <a:rPr sz="2800" spc="135" dirty="0">
                <a:latin typeface="Calibri"/>
                <a:cs typeface="Calibri"/>
              </a:rPr>
              <a:t>(</a:t>
            </a:r>
            <a:r>
              <a:rPr sz="2800" spc="135" dirty="0">
                <a:latin typeface="Times New Roman"/>
                <a:cs typeface="Times New Roman"/>
              </a:rPr>
              <a:t>ε</a:t>
            </a:r>
            <a:r>
              <a:rPr sz="2800" spc="135" dirty="0">
                <a:latin typeface="Calibri"/>
                <a:cs typeface="Calibri"/>
              </a:rPr>
              <a:t>;0,</a:t>
            </a:r>
            <a:r>
              <a:rPr sz="2800" spc="135" dirty="0">
                <a:latin typeface="Times New Roman"/>
                <a:cs typeface="Times New Roman"/>
              </a:rPr>
              <a:t>η</a:t>
            </a:r>
            <a:r>
              <a:rPr lang="en-US" sz="2800" spc="135" dirty="0">
                <a:latin typeface="Calibri"/>
                <a:cs typeface="Calibri"/>
              </a:rPr>
              <a:t>I</a:t>
            </a:r>
            <a:r>
              <a:rPr sz="2800" spc="135" dirty="0">
                <a:latin typeface="Calibri"/>
                <a:cs typeface="Calibri"/>
              </a:rPr>
              <a:t>)</a:t>
            </a:r>
            <a:endParaRPr sz="2800" dirty="0">
              <a:latin typeface="Calibri"/>
              <a:cs typeface="Calibri"/>
            </a:endParaRPr>
          </a:p>
          <a:p>
            <a:pPr marL="323850" indent="-285750">
              <a:lnSpc>
                <a:spcPct val="100000"/>
              </a:lnSpc>
              <a:spcBef>
                <a:spcPts val="740"/>
              </a:spcBef>
              <a:buChar char="–"/>
              <a:tabLst>
                <a:tab pos="323850" algn="l"/>
              </a:tabLst>
            </a:pPr>
            <a:r>
              <a:rPr sz="2800" spc="-5" dirty="0">
                <a:solidFill>
                  <a:srgbClr val="336600"/>
                </a:solidFill>
                <a:latin typeface="Arial"/>
                <a:cs typeface="Arial"/>
              </a:rPr>
              <a:t>For </a:t>
            </a:r>
            <a:r>
              <a:rPr sz="2800" dirty="0">
                <a:solidFill>
                  <a:srgbClr val="336600"/>
                </a:solidFill>
                <a:latin typeface="Arial"/>
                <a:cs typeface="Arial"/>
              </a:rPr>
              <a:t>small </a:t>
            </a:r>
            <a:r>
              <a:rPr sz="2800" spc="35" dirty="0">
                <a:latin typeface="Times New Roman"/>
                <a:cs typeface="Times New Roman"/>
              </a:rPr>
              <a:t>η</a:t>
            </a:r>
            <a:r>
              <a:rPr sz="2800" spc="35" dirty="0">
                <a:latin typeface="Calibri"/>
                <a:cs typeface="Calibri"/>
              </a:rPr>
              <a:t>, </a:t>
            </a:r>
            <a:r>
              <a:rPr sz="2800" spc="-5" dirty="0">
                <a:solidFill>
                  <a:srgbClr val="336600"/>
                </a:solidFill>
                <a:latin typeface="Arial"/>
                <a:cs typeface="Arial"/>
              </a:rPr>
              <a:t>this </a:t>
            </a:r>
            <a:r>
              <a:rPr sz="2800" dirty="0">
                <a:solidFill>
                  <a:srgbClr val="336600"/>
                </a:solidFill>
                <a:latin typeface="Arial"/>
                <a:cs typeface="Arial"/>
              </a:rPr>
              <a:t>is equivalent </a:t>
            </a:r>
            <a:r>
              <a:rPr sz="2800" spc="-5" dirty="0">
                <a:solidFill>
                  <a:srgbClr val="336600"/>
                </a:solidFill>
                <a:latin typeface="Arial"/>
                <a:cs typeface="Arial"/>
              </a:rPr>
              <a:t>to </a:t>
            </a:r>
            <a:r>
              <a:rPr sz="2800" dirty="0">
                <a:solidFill>
                  <a:srgbClr val="336600"/>
                </a:solidFill>
                <a:latin typeface="Arial"/>
                <a:cs typeface="Arial"/>
              </a:rPr>
              <a:t>a</a:t>
            </a:r>
            <a:r>
              <a:rPr sz="2800" spc="-415" dirty="0">
                <a:solidFill>
                  <a:srgbClr val="336600"/>
                </a:solidFill>
                <a:latin typeface="Arial"/>
                <a:cs typeface="Arial"/>
              </a:rPr>
              <a:t> </a:t>
            </a:r>
            <a:r>
              <a:rPr sz="2800" spc="-5" dirty="0">
                <a:solidFill>
                  <a:srgbClr val="336600"/>
                </a:solidFill>
                <a:latin typeface="Arial"/>
                <a:cs typeface="Arial"/>
              </a:rPr>
              <a:t>regularization</a:t>
            </a:r>
            <a:endParaRPr sz="2800" dirty="0">
              <a:latin typeface="Arial"/>
              <a:cs typeface="Arial"/>
            </a:endParaRPr>
          </a:p>
        </p:txBody>
      </p:sp>
      <p:sp>
        <p:nvSpPr>
          <p:cNvPr id="5" name="object 5"/>
          <p:cNvSpPr txBox="1"/>
          <p:nvPr/>
        </p:nvSpPr>
        <p:spPr>
          <a:xfrm>
            <a:off x="1589577" y="5766954"/>
            <a:ext cx="736600" cy="452120"/>
          </a:xfrm>
          <a:prstGeom prst="rect">
            <a:avLst/>
          </a:prstGeom>
        </p:spPr>
        <p:txBody>
          <a:bodyPr vert="horz" wrap="square" lIns="0" tIns="12700" rIns="0" bIns="0" rtlCol="0">
            <a:spAutoFit/>
          </a:bodyPr>
          <a:lstStyle/>
          <a:p>
            <a:pPr marL="12700">
              <a:lnSpc>
                <a:spcPct val="100000"/>
              </a:lnSpc>
              <a:spcBef>
                <a:spcPts val="100"/>
              </a:spcBef>
            </a:pPr>
            <a:r>
              <a:rPr sz="2800" spc="-5" dirty="0">
                <a:solidFill>
                  <a:srgbClr val="336600"/>
                </a:solidFill>
                <a:latin typeface="Arial"/>
                <a:cs typeface="Arial"/>
              </a:rPr>
              <a:t>t</a:t>
            </a:r>
            <a:r>
              <a:rPr sz="2800" dirty="0">
                <a:solidFill>
                  <a:srgbClr val="336600"/>
                </a:solidFill>
                <a:latin typeface="Arial"/>
                <a:cs typeface="Arial"/>
              </a:rPr>
              <a:t>erm</a:t>
            </a:r>
            <a:endParaRPr sz="2800">
              <a:latin typeface="Arial"/>
              <a:cs typeface="Arial"/>
            </a:endParaRPr>
          </a:p>
        </p:txBody>
      </p:sp>
      <p:sp>
        <p:nvSpPr>
          <p:cNvPr id="6" name="object 6"/>
          <p:cNvSpPr txBox="1"/>
          <p:nvPr/>
        </p:nvSpPr>
        <p:spPr>
          <a:xfrm>
            <a:off x="1767377" y="6271906"/>
            <a:ext cx="7693025" cy="1107996"/>
          </a:xfrm>
          <a:prstGeom prst="rect">
            <a:avLst/>
          </a:prstGeom>
        </p:spPr>
        <p:txBody>
          <a:bodyPr vert="horz" wrap="square" lIns="0" tIns="30480" rIns="0" bIns="0" rtlCol="0">
            <a:spAutoFit/>
          </a:bodyPr>
          <a:lstStyle/>
          <a:p>
            <a:pPr marL="241300" marR="5080" indent="-228600">
              <a:lnSpc>
                <a:spcPts val="2820"/>
              </a:lnSpc>
              <a:spcBef>
                <a:spcPts val="240"/>
              </a:spcBef>
              <a:buChar char="•"/>
              <a:tabLst>
                <a:tab pos="241300" algn="l"/>
              </a:tabLst>
            </a:pPr>
            <a:r>
              <a:rPr sz="2400" spc="-5" dirty="0">
                <a:solidFill>
                  <a:srgbClr val="660066"/>
                </a:solidFill>
                <a:latin typeface="Arial"/>
                <a:cs typeface="Arial"/>
              </a:rPr>
              <a:t>It </a:t>
            </a:r>
            <a:r>
              <a:rPr lang="en-US" sz="2400" dirty="0">
                <a:solidFill>
                  <a:srgbClr val="660066"/>
                </a:solidFill>
                <a:latin typeface="Arial"/>
                <a:cs typeface="Arial"/>
              </a:rPr>
              <a:t>forces</a:t>
            </a:r>
            <a:r>
              <a:rPr sz="2400" dirty="0">
                <a:solidFill>
                  <a:srgbClr val="660066"/>
                </a:solidFill>
                <a:latin typeface="Arial"/>
                <a:cs typeface="Arial"/>
              </a:rPr>
              <a:t> </a:t>
            </a:r>
            <a:r>
              <a:rPr sz="2400" spc="-5" dirty="0">
                <a:solidFill>
                  <a:srgbClr val="660066"/>
                </a:solidFill>
                <a:latin typeface="Arial"/>
                <a:cs typeface="Arial"/>
              </a:rPr>
              <a:t>parameters to </a:t>
            </a:r>
            <a:r>
              <a:rPr sz="2400" dirty="0">
                <a:solidFill>
                  <a:srgbClr val="660066"/>
                </a:solidFill>
                <a:latin typeface="Arial"/>
                <a:cs typeface="Arial"/>
              </a:rPr>
              <a:t>regions where small  </a:t>
            </a:r>
            <a:r>
              <a:rPr sz="2400" spc="-5" dirty="0">
                <a:solidFill>
                  <a:srgbClr val="660066"/>
                </a:solidFill>
                <a:latin typeface="Arial"/>
                <a:cs typeface="Arial"/>
              </a:rPr>
              <a:t>perturbations </a:t>
            </a:r>
            <a:r>
              <a:rPr sz="2400" dirty="0">
                <a:solidFill>
                  <a:srgbClr val="660066"/>
                </a:solidFill>
                <a:latin typeface="Arial"/>
                <a:cs typeface="Arial"/>
              </a:rPr>
              <a:t>of </a:t>
            </a:r>
            <a:r>
              <a:rPr sz="2400" spc="-5" dirty="0">
                <a:solidFill>
                  <a:srgbClr val="660066"/>
                </a:solidFill>
                <a:latin typeface="Arial"/>
                <a:cs typeface="Arial"/>
              </a:rPr>
              <a:t>weights </a:t>
            </a:r>
            <a:r>
              <a:rPr sz="2400" dirty="0">
                <a:solidFill>
                  <a:srgbClr val="660066"/>
                </a:solidFill>
                <a:latin typeface="Arial"/>
                <a:cs typeface="Arial"/>
              </a:rPr>
              <a:t>have small </a:t>
            </a:r>
            <a:r>
              <a:rPr sz="2400" spc="-5" dirty="0">
                <a:solidFill>
                  <a:srgbClr val="660066"/>
                </a:solidFill>
                <a:latin typeface="Arial"/>
                <a:cs typeface="Arial"/>
              </a:rPr>
              <a:t>influence </a:t>
            </a:r>
            <a:r>
              <a:rPr sz="2400" dirty="0">
                <a:solidFill>
                  <a:srgbClr val="660066"/>
                </a:solidFill>
                <a:latin typeface="Arial"/>
                <a:cs typeface="Arial"/>
              </a:rPr>
              <a:t>on</a:t>
            </a:r>
            <a:r>
              <a:rPr lang="en-US" sz="2400" dirty="0">
                <a:solidFill>
                  <a:srgbClr val="660066"/>
                </a:solidFill>
                <a:latin typeface="Arial"/>
                <a:cs typeface="Arial"/>
              </a:rPr>
              <a:t> the</a:t>
            </a:r>
            <a:r>
              <a:rPr sz="2400" spc="45" dirty="0">
                <a:solidFill>
                  <a:srgbClr val="660066"/>
                </a:solidFill>
                <a:latin typeface="Arial"/>
                <a:cs typeface="Arial"/>
              </a:rPr>
              <a:t> </a:t>
            </a:r>
            <a:r>
              <a:rPr sz="2400" spc="-5" dirty="0">
                <a:solidFill>
                  <a:srgbClr val="660066"/>
                </a:solidFill>
                <a:latin typeface="Arial"/>
                <a:cs typeface="Arial"/>
              </a:rPr>
              <a:t>output</a:t>
            </a:r>
            <a:endParaRPr sz="2400" dirty="0">
              <a:latin typeface="Arial"/>
              <a:cs typeface="Arial"/>
            </a:endParaRPr>
          </a:p>
        </p:txBody>
      </p:sp>
      <p:sp>
        <p:nvSpPr>
          <p:cNvPr id="7" name="object 7"/>
          <p:cNvSpPr txBox="1"/>
          <p:nvPr/>
        </p:nvSpPr>
        <p:spPr>
          <a:xfrm>
            <a:off x="827578" y="1372754"/>
            <a:ext cx="8707120" cy="2522220"/>
          </a:xfrm>
          <a:prstGeom prst="rect">
            <a:avLst/>
          </a:prstGeom>
        </p:spPr>
        <p:txBody>
          <a:bodyPr vert="horz" wrap="square" lIns="0" tIns="33020" rIns="0" bIns="0" rtlCol="0">
            <a:spAutoFit/>
          </a:bodyPr>
          <a:lstStyle/>
          <a:p>
            <a:pPr marL="381000" marR="71755" indent="-342900">
              <a:lnSpc>
                <a:spcPts val="3800"/>
              </a:lnSpc>
              <a:spcBef>
                <a:spcPts val="260"/>
              </a:spcBef>
              <a:buChar char="•"/>
              <a:tabLst>
                <a:tab pos="380365" algn="l"/>
                <a:tab pos="381000" algn="l"/>
              </a:tabLst>
            </a:pPr>
            <a:r>
              <a:rPr sz="3200" dirty="0">
                <a:solidFill>
                  <a:srgbClr val="3333CC"/>
                </a:solidFill>
                <a:latin typeface="Arial"/>
                <a:cs typeface="Arial"/>
              </a:rPr>
              <a:t>Noise applied </a:t>
            </a:r>
            <a:r>
              <a:rPr sz="3200" spc="-5" dirty="0">
                <a:solidFill>
                  <a:srgbClr val="3333CC"/>
                </a:solidFill>
                <a:latin typeface="Arial"/>
                <a:cs typeface="Arial"/>
              </a:rPr>
              <a:t>to weights </a:t>
            </a:r>
            <a:r>
              <a:rPr sz="3200" dirty="0">
                <a:solidFill>
                  <a:srgbClr val="3333CC"/>
                </a:solidFill>
                <a:latin typeface="Arial"/>
                <a:cs typeface="Arial"/>
              </a:rPr>
              <a:t>is equivalent </a:t>
            </a:r>
            <a:r>
              <a:rPr sz="3200" spc="-5" dirty="0">
                <a:solidFill>
                  <a:srgbClr val="3333CC"/>
                </a:solidFill>
                <a:latin typeface="Arial"/>
                <a:cs typeface="Arial"/>
              </a:rPr>
              <a:t>to  traditional regularization, </a:t>
            </a:r>
            <a:r>
              <a:rPr sz="3200" dirty="0">
                <a:solidFill>
                  <a:srgbClr val="3333CC"/>
                </a:solidFill>
                <a:latin typeface="Arial"/>
                <a:cs typeface="Arial"/>
              </a:rPr>
              <a:t>encouraging</a:t>
            </a:r>
            <a:r>
              <a:rPr sz="3200" spc="50" dirty="0">
                <a:solidFill>
                  <a:srgbClr val="3333CC"/>
                </a:solidFill>
                <a:latin typeface="Arial"/>
                <a:cs typeface="Arial"/>
              </a:rPr>
              <a:t> </a:t>
            </a:r>
            <a:r>
              <a:rPr sz="3200" spc="-5" dirty="0">
                <a:solidFill>
                  <a:srgbClr val="3333CC"/>
                </a:solidFill>
                <a:latin typeface="Arial"/>
                <a:cs typeface="Arial"/>
              </a:rPr>
              <a:t>stability</a:t>
            </a:r>
            <a:endParaRPr sz="3200">
              <a:latin typeface="Arial"/>
              <a:cs typeface="Arial"/>
            </a:endParaRPr>
          </a:p>
          <a:p>
            <a:pPr marL="381000" indent="-342900">
              <a:lnSpc>
                <a:spcPct val="100000"/>
              </a:lnSpc>
              <a:spcBef>
                <a:spcPts val="605"/>
              </a:spcBef>
              <a:buChar char="•"/>
              <a:tabLst>
                <a:tab pos="380365" algn="l"/>
                <a:tab pos="381000" algn="l"/>
              </a:tabLst>
            </a:pPr>
            <a:r>
              <a:rPr sz="3200" spc="-5" dirty="0">
                <a:solidFill>
                  <a:srgbClr val="3333CC"/>
                </a:solidFill>
                <a:latin typeface="Arial"/>
                <a:cs typeface="Arial"/>
              </a:rPr>
              <a:t>This </a:t>
            </a:r>
            <a:r>
              <a:rPr sz="3200" dirty="0">
                <a:solidFill>
                  <a:srgbClr val="3333CC"/>
                </a:solidFill>
                <a:latin typeface="Arial"/>
                <a:cs typeface="Arial"/>
              </a:rPr>
              <a:t>can be seen in a regression</a:t>
            </a:r>
            <a:r>
              <a:rPr sz="3200" spc="-25" dirty="0">
                <a:solidFill>
                  <a:srgbClr val="3333CC"/>
                </a:solidFill>
                <a:latin typeface="Arial"/>
                <a:cs typeface="Arial"/>
              </a:rPr>
              <a:t> </a:t>
            </a:r>
            <a:r>
              <a:rPr sz="3200" spc="-5" dirty="0">
                <a:solidFill>
                  <a:srgbClr val="3333CC"/>
                </a:solidFill>
                <a:latin typeface="Arial"/>
                <a:cs typeface="Arial"/>
              </a:rPr>
              <a:t>setting</a:t>
            </a:r>
            <a:endParaRPr sz="3200">
              <a:latin typeface="Arial"/>
              <a:cs typeface="Arial"/>
            </a:endParaRPr>
          </a:p>
          <a:p>
            <a:pPr marL="774065" marR="30480" indent="-279400">
              <a:lnSpc>
                <a:spcPct val="102000"/>
              </a:lnSpc>
              <a:spcBef>
                <a:spcPts val="600"/>
              </a:spcBef>
              <a:tabLst>
                <a:tab pos="5716270" algn="l"/>
              </a:tabLst>
            </a:pPr>
            <a:r>
              <a:rPr sz="2800" dirty="0">
                <a:solidFill>
                  <a:srgbClr val="336600"/>
                </a:solidFill>
                <a:latin typeface="Arial"/>
                <a:cs typeface="Arial"/>
              </a:rPr>
              <a:t>– </a:t>
            </a:r>
            <a:r>
              <a:rPr sz="2800" spc="-5" dirty="0">
                <a:solidFill>
                  <a:srgbClr val="336600"/>
                </a:solidFill>
                <a:latin typeface="Arial"/>
                <a:cs typeface="Arial"/>
              </a:rPr>
              <a:t>Train </a:t>
            </a:r>
            <a:r>
              <a:rPr sz="3450" i="1" spc="-52" baseline="2415" dirty="0">
                <a:latin typeface="Cambria"/>
                <a:cs typeface="Cambria"/>
              </a:rPr>
              <a:t>y</a:t>
            </a:r>
            <a:r>
              <a:rPr sz="3450" spc="-52" baseline="3623" dirty="0">
                <a:latin typeface="Calibri"/>
                <a:cs typeface="Calibri"/>
              </a:rPr>
              <a:t>ˆ</a:t>
            </a:r>
            <a:r>
              <a:rPr sz="3450" spc="-52" baseline="2415" dirty="0">
                <a:latin typeface="Calibri"/>
                <a:cs typeface="Calibri"/>
              </a:rPr>
              <a:t>(</a:t>
            </a:r>
            <a:r>
              <a:rPr sz="3450" b="1" i="1" spc="-52" baseline="2415" dirty="0">
                <a:latin typeface="Calibri"/>
                <a:cs typeface="Calibri"/>
              </a:rPr>
              <a:t>x</a:t>
            </a:r>
            <a:r>
              <a:rPr sz="3450" spc="-52" baseline="2415" dirty="0">
                <a:latin typeface="Calibri"/>
                <a:cs typeface="Calibri"/>
              </a:rPr>
              <a:t>) </a:t>
            </a:r>
            <a:r>
              <a:rPr sz="2800" spc="-5" dirty="0">
                <a:solidFill>
                  <a:srgbClr val="336600"/>
                </a:solidFill>
                <a:latin typeface="Arial"/>
                <a:cs typeface="Arial"/>
              </a:rPr>
              <a:t>to </a:t>
            </a:r>
            <a:r>
              <a:rPr sz="2800" dirty="0">
                <a:solidFill>
                  <a:srgbClr val="336600"/>
                </a:solidFill>
                <a:latin typeface="Arial"/>
                <a:cs typeface="Arial"/>
              </a:rPr>
              <a:t>map </a:t>
            </a:r>
            <a:r>
              <a:rPr sz="2800" b="1" i="1" spc="280" dirty="0">
                <a:latin typeface="Calibri"/>
                <a:cs typeface="Calibri"/>
              </a:rPr>
              <a:t>x </a:t>
            </a:r>
            <a:r>
              <a:rPr sz="2800" spc="-5" dirty="0">
                <a:solidFill>
                  <a:srgbClr val="336600"/>
                </a:solidFill>
                <a:latin typeface="Arial"/>
                <a:cs typeface="Arial"/>
              </a:rPr>
              <a:t>to </a:t>
            </a:r>
            <a:r>
              <a:rPr sz="2800" dirty="0">
                <a:solidFill>
                  <a:srgbClr val="336600"/>
                </a:solidFill>
                <a:latin typeface="Arial"/>
                <a:cs typeface="Arial"/>
              </a:rPr>
              <a:t>a scalar using least squares  </a:t>
            </a:r>
            <a:r>
              <a:rPr sz="2800" spc="-5" dirty="0">
                <a:solidFill>
                  <a:srgbClr val="336600"/>
                </a:solidFill>
                <a:latin typeface="Arial"/>
                <a:cs typeface="Arial"/>
              </a:rPr>
              <a:t>between </a:t>
            </a:r>
            <a:r>
              <a:rPr sz="2800" dirty="0">
                <a:solidFill>
                  <a:srgbClr val="336600"/>
                </a:solidFill>
                <a:latin typeface="Arial"/>
                <a:cs typeface="Arial"/>
              </a:rPr>
              <a:t>model</a:t>
            </a:r>
            <a:r>
              <a:rPr sz="2800" spc="35" dirty="0">
                <a:solidFill>
                  <a:srgbClr val="336600"/>
                </a:solidFill>
                <a:latin typeface="Arial"/>
                <a:cs typeface="Arial"/>
              </a:rPr>
              <a:t> </a:t>
            </a:r>
            <a:r>
              <a:rPr sz="2800" spc="-5" dirty="0">
                <a:solidFill>
                  <a:srgbClr val="336600"/>
                </a:solidFill>
                <a:latin typeface="Arial"/>
                <a:cs typeface="Arial"/>
              </a:rPr>
              <a:t>prediction</a:t>
            </a:r>
            <a:r>
              <a:rPr sz="2800" dirty="0">
                <a:solidFill>
                  <a:srgbClr val="336600"/>
                </a:solidFill>
                <a:latin typeface="Arial"/>
                <a:cs typeface="Arial"/>
              </a:rPr>
              <a:t> </a:t>
            </a:r>
            <a:r>
              <a:rPr sz="3450" i="1" spc="-52" baseline="13285" dirty="0">
                <a:latin typeface="Cambria"/>
                <a:cs typeface="Cambria"/>
              </a:rPr>
              <a:t>y</a:t>
            </a:r>
            <a:r>
              <a:rPr sz="3450" spc="-52" baseline="14492" dirty="0">
                <a:latin typeface="Calibri"/>
                <a:cs typeface="Calibri"/>
              </a:rPr>
              <a:t>ˆ</a:t>
            </a:r>
            <a:r>
              <a:rPr sz="3450" spc="-52" baseline="13285" dirty="0">
                <a:latin typeface="Calibri"/>
                <a:cs typeface="Calibri"/>
              </a:rPr>
              <a:t>(</a:t>
            </a:r>
            <a:r>
              <a:rPr sz="3450" b="1" i="1" spc="-52" baseline="13285" dirty="0">
                <a:latin typeface="Calibri"/>
                <a:cs typeface="Calibri"/>
              </a:rPr>
              <a:t>x</a:t>
            </a:r>
            <a:r>
              <a:rPr sz="3450" spc="-52" baseline="13285" dirty="0">
                <a:latin typeface="Calibri"/>
                <a:cs typeface="Calibri"/>
              </a:rPr>
              <a:t>)	</a:t>
            </a:r>
            <a:r>
              <a:rPr sz="2800" dirty="0">
                <a:solidFill>
                  <a:srgbClr val="336600"/>
                </a:solidFill>
                <a:latin typeface="Arial"/>
                <a:cs typeface="Arial"/>
              </a:rPr>
              <a:t>and </a:t>
            </a:r>
            <a:r>
              <a:rPr sz="2800" spc="-5" dirty="0">
                <a:solidFill>
                  <a:srgbClr val="336600"/>
                </a:solidFill>
                <a:latin typeface="Arial"/>
                <a:cs typeface="Arial"/>
              </a:rPr>
              <a:t>true </a:t>
            </a:r>
            <a:r>
              <a:rPr sz="2800" dirty="0">
                <a:solidFill>
                  <a:srgbClr val="336600"/>
                </a:solidFill>
                <a:latin typeface="Arial"/>
                <a:cs typeface="Arial"/>
              </a:rPr>
              <a:t>values </a:t>
            </a:r>
            <a:r>
              <a:rPr sz="2800" i="1" spc="70" dirty="0">
                <a:latin typeface="Cambria"/>
                <a:cs typeface="Cambria"/>
              </a:rPr>
              <a:t>y</a:t>
            </a:r>
            <a:r>
              <a:rPr sz="2800" i="1" spc="229" dirty="0">
                <a:latin typeface="Cambria"/>
                <a:cs typeface="Cambria"/>
              </a:rPr>
              <a:t> </a:t>
            </a:r>
            <a:r>
              <a:rPr sz="2800" dirty="0">
                <a:solidFill>
                  <a:srgbClr val="336600"/>
                </a:solidFill>
                <a:latin typeface="Arial"/>
                <a:cs typeface="Arial"/>
              </a:rPr>
              <a:t>:</a:t>
            </a:r>
            <a:endParaRPr sz="2800">
              <a:latin typeface="Arial"/>
              <a:cs typeface="Arial"/>
            </a:endParaRPr>
          </a:p>
        </p:txBody>
      </p:sp>
      <p:pic>
        <p:nvPicPr>
          <p:cNvPr id="21" name="Picture 20">
            <a:extLst>
              <a:ext uri="{FF2B5EF4-FFF2-40B4-BE49-F238E27FC236}">
                <a16:creationId xmlns:a16="http://schemas.microsoft.com/office/drawing/2014/main" id="{8089A19B-46D8-554E-8D9A-9BF0C40A5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6100" y="3819677"/>
            <a:ext cx="2189969" cy="610665"/>
          </a:xfrm>
          <a:prstGeom prst="rect">
            <a:avLst/>
          </a:prstGeom>
        </p:spPr>
      </p:pic>
      <p:pic>
        <p:nvPicPr>
          <p:cNvPr id="23" name="Picture 22">
            <a:extLst>
              <a:ext uri="{FF2B5EF4-FFF2-40B4-BE49-F238E27FC236}">
                <a16:creationId xmlns:a16="http://schemas.microsoft.com/office/drawing/2014/main" id="{532DFD8C-2129-C648-8EB2-F71092415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977" y="5766954"/>
            <a:ext cx="1481810" cy="508358"/>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214872" y="457200"/>
            <a:ext cx="8194675" cy="695960"/>
          </a:xfrm>
          <a:prstGeom prst="rect">
            <a:avLst/>
          </a:prstGeom>
        </p:spPr>
        <p:txBody>
          <a:bodyPr vert="horz" wrap="square" lIns="0" tIns="12700" rIns="0" bIns="0" rtlCol="0">
            <a:spAutoFit/>
          </a:bodyPr>
          <a:lstStyle/>
          <a:p>
            <a:pPr marL="12700">
              <a:lnSpc>
                <a:spcPct val="100000"/>
              </a:lnSpc>
              <a:spcBef>
                <a:spcPts val="100"/>
              </a:spcBef>
              <a:tabLst>
                <a:tab pos="2249170" algn="l"/>
              </a:tabLst>
            </a:pPr>
            <a:r>
              <a:rPr spc="-5" dirty="0"/>
              <a:t>Injecting	</a:t>
            </a:r>
            <a:r>
              <a:rPr dirty="0"/>
              <a:t>Noise at </a:t>
            </a:r>
            <a:r>
              <a:rPr spc="-5" dirty="0"/>
              <a:t>Output</a:t>
            </a:r>
            <a:r>
              <a:rPr spc="-65" dirty="0"/>
              <a:t> </a:t>
            </a:r>
            <a:r>
              <a:rPr spc="-5" dirty="0"/>
              <a:t>Targets</a:t>
            </a:r>
          </a:p>
        </p:txBody>
      </p:sp>
      <p:sp>
        <p:nvSpPr>
          <p:cNvPr id="4" name="object 4"/>
          <p:cNvSpPr txBox="1"/>
          <p:nvPr/>
        </p:nvSpPr>
        <p:spPr>
          <a:xfrm>
            <a:off x="852978" y="1433424"/>
            <a:ext cx="9294322" cy="5144997"/>
          </a:xfrm>
          <a:prstGeom prst="rect">
            <a:avLst/>
          </a:prstGeom>
        </p:spPr>
        <p:txBody>
          <a:bodyPr vert="horz" wrap="square" lIns="0" tIns="104139" rIns="0" bIns="0" rtlCol="0">
            <a:spAutoFit/>
          </a:bodyPr>
          <a:lstStyle/>
          <a:p>
            <a:pPr marL="355600" indent="-342900">
              <a:lnSpc>
                <a:spcPct val="100000"/>
              </a:lnSpc>
              <a:spcBef>
                <a:spcPts val="819"/>
              </a:spcBef>
              <a:buChar char="•"/>
              <a:tabLst>
                <a:tab pos="354965" algn="l"/>
                <a:tab pos="355600" algn="l"/>
              </a:tabLst>
            </a:pPr>
            <a:r>
              <a:rPr sz="3200" dirty="0">
                <a:solidFill>
                  <a:srgbClr val="3333CC"/>
                </a:solidFill>
                <a:latin typeface="Arial"/>
                <a:cs typeface="Arial"/>
              </a:rPr>
              <a:t>Most </a:t>
            </a:r>
            <a:r>
              <a:rPr sz="3200" spc="-5" dirty="0">
                <a:solidFill>
                  <a:srgbClr val="3333CC"/>
                </a:solidFill>
                <a:latin typeface="Arial"/>
                <a:cs typeface="Arial"/>
              </a:rPr>
              <a:t>datasets </a:t>
            </a:r>
            <a:r>
              <a:rPr sz="3200" dirty="0">
                <a:solidFill>
                  <a:srgbClr val="3333CC"/>
                </a:solidFill>
                <a:latin typeface="Arial"/>
                <a:cs typeface="Arial"/>
              </a:rPr>
              <a:t>have </a:t>
            </a:r>
            <a:r>
              <a:rPr sz="3200" spc="-5" dirty="0">
                <a:solidFill>
                  <a:srgbClr val="3333CC"/>
                </a:solidFill>
                <a:latin typeface="Arial"/>
                <a:cs typeface="Arial"/>
              </a:rPr>
              <a:t>mistakes </a:t>
            </a:r>
            <a:r>
              <a:rPr sz="3200" dirty="0">
                <a:solidFill>
                  <a:srgbClr val="3333CC"/>
                </a:solidFill>
                <a:latin typeface="Arial"/>
                <a:cs typeface="Arial"/>
              </a:rPr>
              <a:t>in </a:t>
            </a:r>
            <a:r>
              <a:rPr lang="en-US" sz="3200" dirty="0">
                <a:solidFill>
                  <a:srgbClr val="3333CC"/>
                </a:solidFill>
                <a:latin typeface="Arial"/>
                <a:cs typeface="Arial"/>
              </a:rPr>
              <a:t>the </a:t>
            </a:r>
            <a:r>
              <a:rPr sz="3200" i="1" spc="80" dirty="0">
                <a:latin typeface="Cambria"/>
                <a:cs typeface="Cambria"/>
              </a:rPr>
              <a:t>y</a:t>
            </a:r>
            <a:r>
              <a:rPr sz="3200" i="1" spc="145" dirty="0">
                <a:latin typeface="Cambria"/>
                <a:cs typeface="Cambria"/>
              </a:rPr>
              <a:t> </a:t>
            </a:r>
            <a:r>
              <a:rPr sz="3200" dirty="0">
                <a:solidFill>
                  <a:srgbClr val="3333CC"/>
                </a:solidFill>
                <a:latin typeface="Arial"/>
                <a:cs typeface="Arial"/>
              </a:rPr>
              <a:t>labels</a:t>
            </a:r>
            <a:endParaRPr sz="3200" dirty="0">
              <a:latin typeface="Arial"/>
              <a:cs typeface="Arial"/>
            </a:endParaRPr>
          </a:p>
          <a:p>
            <a:pPr marL="755650" lvl="1" indent="-286385">
              <a:lnSpc>
                <a:spcPct val="100000"/>
              </a:lnSpc>
              <a:spcBef>
                <a:spcPts val="635"/>
              </a:spcBef>
              <a:buChar char="–"/>
              <a:tabLst>
                <a:tab pos="755650" algn="l"/>
              </a:tabLst>
            </a:pPr>
            <a:r>
              <a:rPr lang="en-US" sz="2800" spc="-5" dirty="0">
                <a:solidFill>
                  <a:srgbClr val="336600"/>
                </a:solidFill>
                <a:latin typeface="Arial"/>
                <a:cs typeface="Arial"/>
              </a:rPr>
              <a:t>Problems in </a:t>
            </a:r>
            <a:r>
              <a:rPr sz="2800" dirty="0">
                <a:solidFill>
                  <a:srgbClr val="336600"/>
                </a:solidFill>
                <a:latin typeface="Arial"/>
                <a:cs typeface="Arial"/>
              </a:rPr>
              <a:t>maximiz</a:t>
            </a:r>
            <a:r>
              <a:rPr lang="en-US" sz="2800" dirty="0">
                <a:solidFill>
                  <a:srgbClr val="336600"/>
                </a:solidFill>
                <a:latin typeface="Arial"/>
                <a:cs typeface="Arial"/>
              </a:rPr>
              <a:t>ing</a:t>
            </a:r>
            <a:r>
              <a:rPr sz="2800" dirty="0">
                <a:solidFill>
                  <a:srgbClr val="336600"/>
                </a:solidFill>
                <a:latin typeface="Arial"/>
                <a:cs typeface="Arial"/>
              </a:rPr>
              <a:t> </a:t>
            </a:r>
            <a:r>
              <a:rPr sz="2800" spc="45" dirty="0">
                <a:latin typeface="Calibri"/>
                <a:cs typeface="Calibri"/>
              </a:rPr>
              <a:t>log </a:t>
            </a:r>
            <a:r>
              <a:rPr sz="2800" i="1" spc="110" dirty="0">
                <a:latin typeface="Cambria"/>
                <a:cs typeface="Cambria"/>
              </a:rPr>
              <a:t>p</a:t>
            </a:r>
            <a:r>
              <a:rPr sz="2800" spc="110" dirty="0">
                <a:latin typeface="Calibri"/>
                <a:cs typeface="Calibri"/>
              </a:rPr>
              <a:t>(</a:t>
            </a:r>
            <a:r>
              <a:rPr sz="2800" i="1" spc="110" dirty="0">
                <a:latin typeface="Cambria"/>
                <a:cs typeface="Cambria"/>
              </a:rPr>
              <a:t>y|</a:t>
            </a:r>
            <a:r>
              <a:rPr sz="2800" b="1" i="1" spc="110" dirty="0">
                <a:latin typeface="Calibri"/>
                <a:cs typeface="Calibri"/>
              </a:rPr>
              <a:t>x</a:t>
            </a:r>
            <a:r>
              <a:rPr sz="2800" spc="110" dirty="0">
                <a:latin typeface="Calibri"/>
                <a:cs typeface="Calibri"/>
              </a:rPr>
              <a:t>) </a:t>
            </a:r>
            <a:r>
              <a:rPr sz="2800" spc="-5" dirty="0">
                <a:solidFill>
                  <a:srgbClr val="336600"/>
                </a:solidFill>
                <a:latin typeface="Arial"/>
                <a:cs typeface="Arial"/>
              </a:rPr>
              <a:t>when </a:t>
            </a:r>
            <a:r>
              <a:rPr sz="2800" i="1" spc="70" dirty="0">
                <a:solidFill>
                  <a:srgbClr val="336600"/>
                </a:solidFill>
                <a:latin typeface="Cambria"/>
                <a:cs typeface="Cambria"/>
              </a:rPr>
              <a:t>y </a:t>
            </a:r>
            <a:r>
              <a:rPr sz="2800" dirty="0">
                <a:solidFill>
                  <a:srgbClr val="336600"/>
                </a:solidFill>
                <a:latin typeface="Arial"/>
                <a:cs typeface="Arial"/>
              </a:rPr>
              <a:t>is a</a:t>
            </a:r>
            <a:r>
              <a:rPr sz="2800" spc="-150" dirty="0">
                <a:solidFill>
                  <a:srgbClr val="336600"/>
                </a:solidFill>
                <a:latin typeface="Arial"/>
                <a:cs typeface="Arial"/>
              </a:rPr>
              <a:t> </a:t>
            </a:r>
            <a:r>
              <a:rPr sz="2800" spc="-5" dirty="0">
                <a:solidFill>
                  <a:srgbClr val="336600"/>
                </a:solidFill>
                <a:latin typeface="Arial"/>
                <a:cs typeface="Arial"/>
              </a:rPr>
              <a:t>mistake</a:t>
            </a:r>
            <a:endParaRPr sz="2800" dirty="0">
              <a:latin typeface="Arial"/>
              <a:cs typeface="Arial"/>
            </a:endParaRPr>
          </a:p>
          <a:p>
            <a:pPr marL="355600" indent="-342900">
              <a:lnSpc>
                <a:spcPct val="100000"/>
              </a:lnSpc>
              <a:spcBef>
                <a:spcPts val="735"/>
              </a:spcBef>
              <a:buChar char="•"/>
              <a:tabLst>
                <a:tab pos="354965" algn="l"/>
                <a:tab pos="355600" algn="l"/>
              </a:tabLst>
            </a:pPr>
            <a:r>
              <a:rPr sz="3200" spc="-5" dirty="0">
                <a:solidFill>
                  <a:srgbClr val="3333CC"/>
                </a:solidFill>
                <a:latin typeface="Arial"/>
                <a:cs typeface="Arial"/>
              </a:rPr>
              <a:t>To </a:t>
            </a:r>
            <a:r>
              <a:rPr sz="3200" dirty="0">
                <a:solidFill>
                  <a:srgbClr val="3333CC"/>
                </a:solidFill>
                <a:latin typeface="Arial"/>
                <a:cs typeface="Arial"/>
              </a:rPr>
              <a:t>prevent </a:t>
            </a:r>
            <a:r>
              <a:rPr lang="en-US" sz="3200" dirty="0">
                <a:solidFill>
                  <a:srgbClr val="3333CC"/>
                </a:solidFill>
                <a:latin typeface="Arial"/>
                <a:cs typeface="Arial"/>
              </a:rPr>
              <a:t>this</a:t>
            </a:r>
            <a:r>
              <a:rPr sz="3200" dirty="0">
                <a:solidFill>
                  <a:srgbClr val="3333CC"/>
                </a:solidFill>
                <a:latin typeface="Arial"/>
                <a:cs typeface="Arial"/>
              </a:rPr>
              <a:t> </a:t>
            </a:r>
            <a:r>
              <a:rPr sz="3200" spc="-5" dirty="0">
                <a:solidFill>
                  <a:srgbClr val="3333CC"/>
                </a:solidFill>
                <a:latin typeface="Arial"/>
                <a:cs typeface="Arial"/>
              </a:rPr>
              <a:t>explicitly </a:t>
            </a:r>
            <a:r>
              <a:rPr sz="3200" dirty="0">
                <a:solidFill>
                  <a:srgbClr val="3333CC"/>
                </a:solidFill>
                <a:latin typeface="Arial"/>
                <a:cs typeface="Arial"/>
              </a:rPr>
              <a:t>model noise on</a:t>
            </a:r>
            <a:r>
              <a:rPr sz="3200" spc="-55" dirty="0">
                <a:solidFill>
                  <a:srgbClr val="3333CC"/>
                </a:solidFill>
                <a:latin typeface="Arial"/>
                <a:cs typeface="Arial"/>
              </a:rPr>
              <a:t> </a:t>
            </a:r>
            <a:r>
              <a:rPr sz="3200" dirty="0">
                <a:solidFill>
                  <a:srgbClr val="3333CC"/>
                </a:solidFill>
                <a:latin typeface="Arial"/>
                <a:cs typeface="Arial"/>
              </a:rPr>
              <a:t>labels</a:t>
            </a:r>
            <a:endParaRPr sz="3200" dirty="0">
              <a:latin typeface="Arial"/>
              <a:cs typeface="Arial"/>
            </a:endParaRPr>
          </a:p>
          <a:p>
            <a:pPr marL="748665" marR="5080" lvl="1" indent="-279400">
              <a:lnSpc>
                <a:spcPct val="100099"/>
              </a:lnSpc>
              <a:spcBef>
                <a:spcPts val="660"/>
              </a:spcBef>
              <a:buChar char="–"/>
              <a:tabLst>
                <a:tab pos="755650" algn="l"/>
              </a:tabLst>
            </a:pPr>
            <a:r>
              <a:rPr sz="2800" dirty="0">
                <a:solidFill>
                  <a:srgbClr val="336600"/>
                </a:solidFill>
                <a:latin typeface="Arial"/>
                <a:cs typeface="Arial"/>
              </a:rPr>
              <a:t>Ex: we assume </a:t>
            </a:r>
            <a:r>
              <a:rPr sz="2800" spc="-5" dirty="0">
                <a:solidFill>
                  <a:srgbClr val="336600"/>
                </a:solidFill>
                <a:latin typeface="Arial"/>
                <a:cs typeface="Arial"/>
              </a:rPr>
              <a:t>training </a:t>
            </a:r>
            <a:r>
              <a:rPr sz="2800" dirty="0">
                <a:solidFill>
                  <a:srgbClr val="336600"/>
                </a:solidFill>
                <a:latin typeface="Arial"/>
                <a:cs typeface="Arial"/>
              </a:rPr>
              <a:t>set label </a:t>
            </a:r>
            <a:r>
              <a:rPr sz="2800" i="1" spc="70" dirty="0">
                <a:latin typeface="Cambria"/>
                <a:cs typeface="Cambria"/>
              </a:rPr>
              <a:t>y </a:t>
            </a:r>
            <a:r>
              <a:rPr sz="2800" dirty="0">
                <a:solidFill>
                  <a:srgbClr val="336600"/>
                </a:solidFill>
                <a:latin typeface="Arial"/>
                <a:cs typeface="Arial"/>
              </a:rPr>
              <a:t>is correct </a:t>
            </a:r>
            <a:r>
              <a:rPr sz="2800" spc="-5" dirty="0">
                <a:solidFill>
                  <a:srgbClr val="336600"/>
                </a:solidFill>
                <a:latin typeface="Arial"/>
                <a:cs typeface="Arial"/>
              </a:rPr>
              <a:t>with  probability </a:t>
            </a:r>
            <a:r>
              <a:rPr sz="2800" spc="30" dirty="0">
                <a:latin typeface="Calibri"/>
                <a:cs typeface="Calibri"/>
              </a:rPr>
              <a:t>1-</a:t>
            </a:r>
            <a:r>
              <a:rPr sz="2800" spc="30" dirty="0">
                <a:latin typeface="Times New Roman"/>
                <a:cs typeface="Times New Roman"/>
              </a:rPr>
              <a:t>ε</a:t>
            </a:r>
            <a:r>
              <a:rPr sz="2800" spc="30" dirty="0">
                <a:latin typeface="Calibri"/>
                <a:cs typeface="Calibri"/>
              </a:rPr>
              <a:t>, </a:t>
            </a:r>
            <a:r>
              <a:rPr sz="2800" dirty="0">
                <a:solidFill>
                  <a:srgbClr val="336600"/>
                </a:solidFill>
                <a:latin typeface="Arial"/>
                <a:cs typeface="Arial"/>
              </a:rPr>
              <a:t>and </a:t>
            </a:r>
            <a:r>
              <a:rPr sz="2800" spc="-5" dirty="0">
                <a:solidFill>
                  <a:srgbClr val="336600"/>
                </a:solidFill>
                <a:latin typeface="Arial"/>
                <a:cs typeface="Arial"/>
              </a:rPr>
              <a:t>otherwise</a:t>
            </a:r>
            <a:r>
              <a:rPr lang="en-US" sz="2800" spc="-5" dirty="0">
                <a:solidFill>
                  <a:srgbClr val="336600"/>
                </a:solidFill>
                <a:latin typeface="Arial"/>
                <a:cs typeface="Arial"/>
              </a:rPr>
              <a:t> </a:t>
            </a:r>
            <a:r>
              <a:rPr lang="el-GR" sz="2800" spc="30" dirty="0">
                <a:latin typeface="Times New Roman"/>
                <a:cs typeface="Times New Roman"/>
              </a:rPr>
              <a:t>ε</a:t>
            </a:r>
            <a:r>
              <a:rPr sz="2800" spc="-5" dirty="0">
                <a:solidFill>
                  <a:srgbClr val="336600"/>
                </a:solidFill>
                <a:latin typeface="Arial"/>
                <a:cs typeface="Arial"/>
              </a:rPr>
              <a:t> </a:t>
            </a:r>
            <a:r>
              <a:rPr lang="en-US" sz="2800" spc="-5" dirty="0">
                <a:solidFill>
                  <a:srgbClr val="336600"/>
                </a:solidFill>
                <a:latin typeface="Arial"/>
                <a:cs typeface="Arial"/>
              </a:rPr>
              <a:t>if </a:t>
            </a:r>
            <a:r>
              <a:rPr sz="2800" dirty="0">
                <a:solidFill>
                  <a:srgbClr val="336600"/>
                </a:solidFill>
                <a:latin typeface="Arial"/>
                <a:cs typeface="Arial"/>
              </a:rPr>
              <a:t>any of </a:t>
            </a:r>
            <a:r>
              <a:rPr sz="2800" spc="-5" dirty="0">
                <a:solidFill>
                  <a:srgbClr val="336600"/>
                </a:solidFill>
                <a:latin typeface="Arial"/>
                <a:cs typeface="Arial"/>
              </a:rPr>
              <a:t>the other </a:t>
            </a:r>
            <a:r>
              <a:rPr sz="2800" dirty="0">
                <a:solidFill>
                  <a:srgbClr val="336600"/>
                </a:solidFill>
                <a:latin typeface="Arial"/>
                <a:cs typeface="Arial"/>
              </a:rPr>
              <a:t>labels may be</a:t>
            </a:r>
            <a:r>
              <a:rPr sz="2800" spc="-10" dirty="0">
                <a:solidFill>
                  <a:srgbClr val="336600"/>
                </a:solidFill>
                <a:latin typeface="Arial"/>
                <a:cs typeface="Arial"/>
              </a:rPr>
              <a:t> </a:t>
            </a:r>
            <a:r>
              <a:rPr sz="2800" dirty="0">
                <a:solidFill>
                  <a:srgbClr val="336600"/>
                </a:solidFill>
                <a:latin typeface="Arial"/>
                <a:cs typeface="Arial"/>
              </a:rPr>
              <a:t>correct</a:t>
            </a:r>
            <a:endParaRPr sz="2800" dirty="0">
              <a:latin typeface="Arial"/>
              <a:cs typeface="Arial"/>
            </a:endParaRPr>
          </a:p>
          <a:p>
            <a:pPr marL="755650" lvl="1" indent="-286385">
              <a:lnSpc>
                <a:spcPct val="100000"/>
              </a:lnSpc>
              <a:spcBef>
                <a:spcPts val="710"/>
              </a:spcBef>
              <a:buChar char="–"/>
              <a:tabLst>
                <a:tab pos="755650" algn="l"/>
              </a:tabLst>
            </a:pPr>
            <a:r>
              <a:rPr sz="2800" spc="-5" dirty="0">
                <a:solidFill>
                  <a:srgbClr val="336600"/>
                </a:solidFill>
                <a:latin typeface="Arial"/>
                <a:cs typeface="Arial"/>
              </a:rPr>
              <a:t>This </a:t>
            </a:r>
            <a:r>
              <a:rPr sz="2800" dirty="0">
                <a:solidFill>
                  <a:srgbClr val="336600"/>
                </a:solidFill>
                <a:latin typeface="Arial"/>
                <a:cs typeface="Arial"/>
              </a:rPr>
              <a:t>can be </a:t>
            </a:r>
            <a:r>
              <a:rPr sz="2800" spc="-5" dirty="0">
                <a:solidFill>
                  <a:srgbClr val="336600"/>
                </a:solidFill>
                <a:latin typeface="Arial"/>
                <a:cs typeface="Arial"/>
              </a:rPr>
              <a:t>incorporated into the </a:t>
            </a:r>
            <a:r>
              <a:rPr sz="2800" dirty="0">
                <a:solidFill>
                  <a:srgbClr val="336600"/>
                </a:solidFill>
                <a:latin typeface="Arial"/>
                <a:cs typeface="Arial"/>
              </a:rPr>
              <a:t>cost</a:t>
            </a:r>
            <a:r>
              <a:rPr sz="2800" spc="20" dirty="0">
                <a:solidFill>
                  <a:srgbClr val="336600"/>
                </a:solidFill>
                <a:latin typeface="Arial"/>
                <a:cs typeface="Arial"/>
              </a:rPr>
              <a:t> </a:t>
            </a:r>
            <a:r>
              <a:rPr sz="2800" spc="-5" dirty="0">
                <a:solidFill>
                  <a:srgbClr val="336600"/>
                </a:solidFill>
                <a:latin typeface="Arial"/>
                <a:cs typeface="Arial"/>
              </a:rPr>
              <a:t>function</a:t>
            </a:r>
            <a:endParaRPr sz="2800" dirty="0">
              <a:latin typeface="Arial"/>
              <a:cs typeface="Arial"/>
            </a:endParaRPr>
          </a:p>
          <a:p>
            <a:pPr marL="1155065" marR="196850" lvl="2" indent="-228600">
              <a:lnSpc>
                <a:spcPct val="99800"/>
              </a:lnSpc>
              <a:spcBef>
                <a:spcPts val="550"/>
              </a:spcBef>
              <a:buChar char="•"/>
              <a:tabLst>
                <a:tab pos="1155700" algn="l"/>
              </a:tabLst>
            </a:pPr>
            <a:r>
              <a:rPr sz="2400" dirty="0">
                <a:solidFill>
                  <a:srgbClr val="660066"/>
                </a:solidFill>
                <a:latin typeface="Arial"/>
                <a:cs typeface="Arial"/>
              </a:rPr>
              <a:t>Ex: </a:t>
            </a:r>
            <a:r>
              <a:rPr sz="2400" i="1" dirty="0">
                <a:solidFill>
                  <a:srgbClr val="7B1979"/>
                </a:solidFill>
                <a:latin typeface="Arial"/>
                <a:cs typeface="Arial"/>
              </a:rPr>
              <a:t>Local </a:t>
            </a:r>
            <a:r>
              <a:rPr sz="2400" i="1" spc="-5" dirty="0">
                <a:solidFill>
                  <a:srgbClr val="7B1979"/>
                </a:solidFill>
                <a:latin typeface="Arial"/>
                <a:cs typeface="Arial"/>
              </a:rPr>
              <a:t>Smoothing </a:t>
            </a:r>
            <a:r>
              <a:rPr sz="2400" dirty="0">
                <a:solidFill>
                  <a:srgbClr val="660066"/>
                </a:solidFill>
                <a:latin typeface="Arial"/>
                <a:cs typeface="Arial"/>
              </a:rPr>
              <a:t>regularizes a model based on a </a:t>
            </a:r>
            <a:r>
              <a:rPr sz="2400" dirty="0">
                <a:latin typeface="Arial"/>
                <a:cs typeface="Arial"/>
              </a:rPr>
              <a:t> </a:t>
            </a:r>
            <a:r>
              <a:rPr sz="2400" spc="60" dirty="0">
                <a:latin typeface="Calibri"/>
                <a:cs typeface="Calibri"/>
              </a:rPr>
              <a:t>softmax </a:t>
            </a:r>
            <a:r>
              <a:rPr sz="2400" spc="-5" dirty="0">
                <a:solidFill>
                  <a:srgbClr val="660066"/>
                </a:solidFill>
                <a:latin typeface="Arial"/>
                <a:cs typeface="Arial"/>
              </a:rPr>
              <a:t>with </a:t>
            </a:r>
            <a:r>
              <a:rPr sz="2400" i="1" spc="-90" dirty="0">
                <a:latin typeface="Cambria"/>
                <a:cs typeface="Cambria"/>
              </a:rPr>
              <a:t>k </a:t>
            </a:r>
            <a:r>
              <a:rPr sz="2400" spc="-5" dirty="0">
                <a:solidFill>
                  <a:srgbClr val="660066"/>
                </a:solidFill>
                <a:latin typeface="Arial"/>
                <a:cs typeface="Arial"/>
              </a:rPr>
              <a:t>output </a:t>
            </a:r>
            <a:r>
              <a:rPr sz="2400" dirty="0">
                <a:solidFill>
                  <a:srgbClr val="660066"/>
                </a:solidFill>
                <a:latin typeface="Arial"/>
                <a:cs typeface="Arial"/>
              </a:rPr>
              <a:t>values by replacing </a:t>
            </a:r>
            <a:r>
              <a:rPr sz="2400" spc="-5" dirty="0">
                <a:solidFill>
                  <a:srgbClr val="660066"/>
                </a:solidFill>
                <a:latin typeface="Arial"/>
                <a:cs typeface="Arial"/>
              </a:rPr>
              <a:t>the </a:t>
            </a:r>
            <a:r>
              <a:rPr sz="2400" dirty="0">
                <a:solidFill>
                  <a:srgbClr val="660066"/>
                </a:solidFill>
                <a:latin typeface="Arial"/>
                <a:cs typeface="Arial"/>
              </a:rPr>
              <a:t>hard </a:t>
            </a:r>
            <a:r>
              <a:rPr sz="2400" spc="-20" dirty="0">
                <a:latin typeface="Calibri"/>
                <a:cs typeface="Calibri"/>
              </a:rPr>
              <a:t>0 </a:t>
            </a:r>
            <a:r>
              <a:rPr sz="2400" spc="-5" dirty="0">
                <a:solidFill>
                  <a:srgbClr val="660066"/>
                </a:solidFill>
                <a:latin typeface="Arial"/>
                <a:cs typeface="Arial"/>
              </a:rPr>
              <a:t>and </a:t>
            </a:r>
            <a:r>
              <a:rPr sz="2400" spc="-5" dirty="0">
                <a:latin typeface="Arial"/>
                <a:cs typeface="Arial"/>
              </a:rPr>
              <a:t> </a:t>
            </a:r>
            <a:r>
              <a:rPr sz="2400" spc="-20" dirty="0">
                <a:latin typeface="Calibri"/>
                <a:cs typeface="Calibri"/>
              </a:rPr>
              <a:t>1 </a:t>
            </a:r>
            <a:r>
              <a:rPr sz="2400" spc="-5" dirty="0">
                <a:solidFill>
                  <a:srgbClr val="660066"/>
                </a:solidFill>
                <a:latin typeface="Arial"/>
                <a:cs typeface="Arial"/>
              </a:rPr>
              <a:t>classification targets with targets </a:t>
            </a:r>
            <a:r>
              <a:rPr sz="2400" dirty="0">
                <a:solidFill>
                  <a:srgbClr val="660066"/>
                </a:solidFill>
                <a:latin typeface="Arial"/>
                <a:cs typeface="Arial"/>
              </a:rPr>
              <a:t>of </a:t>
            </a:r>
            <a:r>
              <a:rPr sz="2400" spc="90" dirty="0">
                <a:latin typeface="Times New Roman"/>
                <a:cs typeface="Times New Roman"/>
              </a:rPr>
              <a:t>ε</a:t>
            </a:r>
            <a:r>
              <a:rPr sz="2400" spc="90" dirty="0">
                <a:latin typeface="Calibri"/>
                <a:cs typeface="Calibri"/>
              </a:rPr>
              <a:t>/(</a:t>
            </a:r>
            <a:r>
              <a:rPr sz="2400" i="1" spc="90" dirty="0">
                <a:latin typeface="Cambria"/>
                <a:cs typeface="Cambria"/>
              </a:rPr>
              <a:t>k</a:t>
            </a:r>
            <a:r>
              <a:rPr sz="2400" spc="90" dirty="0">
                <a:latin typeface="Calibri"/>
                <a:cs typeface="Calibri"/>
              </a:rPr>
              <a:t>-1) </a:t>
            </a:r>
            <a:r>
              <a:rPr sz="2400" spc="-5" dirty="0">
                <a:solidFill>
                  <a:srgbClr val="660066"/>
                </a:solidFill>
                <a:latin typeface="Arial"/>
                <a:cs typeface="Arial"/>
              </a:rPr>
              <a:t>and </a:t>
            </a:r>
            <a:r>
              <a:rPr sz="2400" spc="15" dirty="0">
                <a:latin typeface="Calibri"/>
                <a:cs typeface="Calibri"/>
              </a:rPr>
              <a:t>1-</a:t>
            </a:r>
            <a:r>
              <a:rPr sz="2400" spc="15" dirty="0">
                <a:latin typeface="Times New Roman"/>
                <a:cs typeface="Times New Roman"/>
              </a:rPr>
              <a:t>ε </a:t>
            </a:r>
            <a:r>
              <a:rPr sz="2400" spc="15" dirty="0">
                <a:solidFill>
                  <a:srgbClr val="660066"/>
                </a:solidFill>
                <a:latin typeface="Times New Roman"/>
                <a:cs typeface="Times New Roman"/>
              </a:rPr>
              <a:t> </a:t>
            </a:r>
            <a:r>
              <a:rPr sz="2400" spc="-5" dirty="0">
                <a:solidFill>
                  <a:srgbClr val="660066"/>
                </a:solidFill>
                <a:latin typeface="Arial"/>
                <a:cs typeface="Arial"/>
              </a:rPr>
              <a:t>respectively</a:t>
            </a:r>
            <a:endParaRPr sz="2400" dirty="0">
              <a:latin typeface="Arial"/>
              <a:cs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214383" y="847293"/>
            <a:ext cx="6269355" cy="695960"/>
          </a:xfrm>
          <a:prstGeom prst="rect">
            <a:avLst/>
          </a:prstGeom>
        </p:spPr>
        <p:txBody>
          <a:bodyPr vert="horz" wrap="square" lIns="0" tIns="12700" rIns="0" bIns="0" rtlCol="0">
            <a:spAutoFit/>
          </a:bodyPr>
          <a:lstStyle/>
          <a:p>
            <a:pPr marL="12700">
              <a:lnSpc>
                <a:spcPct val="100000"/>
              </a:lnSpc>
              <a:spcBef>
                <a:spcPts val="100"/>
              </a:spcBef>
              <a:tabLst>
                <a:tab pos="3740150" algn="l"/>
              </a:tabLst>
            </a:pPr>
            <a:r>
              <a:rPr spc="-5" dirty="0"/>
              <a:t>Regularization	Strategies</a:t>
            </a:r>
          </a:p>
        </p:txBody>
      </p:sp>
      <p:sp>
        <p:nvSpPr>
          <p:cNvPr id="5" name="object 5"/>
          <p:cNvSpPr txBox="1"/>
          <p:nvPr/>
        </p:nvSpPr>
        <p:spPr>
          <a:xfrm>
            <a:off x="929178" y="1690762"/>
            <a:ext cx="4131310" cy="3816985"/>
          </a:xfrm>
          <a:prstGeom prst="rect">
            <a:avLst/>
          </a:prstGeom>
        </p:spPr>
        <p:txBody>
          <a:bodyPr vert="horz" wrap="square" lIns="0" tIns="75565" rIns="0" bIns="0" rtlCol="0">
            <a:spAutoFit/>
          </a:bodyPr>
          <a:lstStyle/>
          <a:p>
            <a:pPr marL="527050" indent="-514350">
              <a:lnSpc>
                <a:spcPct val="100000"/>
              </a:lnSpc>
              <a:spcBef>
                <a:spcPts val="595"/>
              </a:spcBef>
              <a:buAutoNum type="arabicPeriod"/>
              <a:tabLst>
                <a:tab pos="526415" algn="l"/>
                <a:tab pos="527050" algn="l"/>
              </a:tabLst>
            </a:pPr>
            <a:r>
              <a:rPr sz="2400" spc="-5" dirty="0">
                <a:solidFill>
                  <a:srgbClr val="808080"/>
                </a:solidFill>
                <a:latin typeface="Arial"/>
                <a:cs typeface="Arial"/>
              </a:rPr>
              <a:t>Parameter </a:t>
            </a:r>
            <a:r>
              <a:rPr sz="2400" dirty="0">
                <a:solidFill>
                  <a:srgbClr val="808080"/>
                </a:solidFill>
                <a:latin typeface="Arial"/>
                <a:cs typeface="Arial"/>
              </a:rPr>
              <a:t>Norm</a:t>
            </a:r>
            <a:r>
              <a:rPr sz="2400" spc="-25" dirty="0">
                <a:solidFill>
                  <a:srgbClr val="808080"/>
                </a:solidFill>
                <a:latin typeface="Arial"/>
                <a:cs typeface="Arial"/>
              </a:rPr>
              <a:t> </a:t>
            </a:r>
            <a:r>
              <a:rPr sz="2400" spc="-5" dirty="0">
                <a:solidFill>
                  <a:srgbClr val="808080"/>
                </a:solidFill>
                <a:latin typeface="Arial"/>
                <a:cs typeface="Arial"/>
              </a:rPr>
              <a:t>Penalties</a:t>
            </a:r>
            <a:endParaRPr sz="2400">
              <a:latin typeface="Arial"/>
              <a:cs typeface="Arial"/>
            </a:endParaRPr>
          </a:p>
          <a:p>
            <a:pPr marL="520065" marR="180340" indent="-508000">
              <a:lnSpc>
                <a:spcPct val="101499"/>
              </a:lnSpc>
              <a:spcBef>
                <a:spcPts val="450"/>
              </a:spcBef>
              <a:buAutoNum type="arabicPeriod"/>
              <a:tabLst>
                <a:tab pos="526415" algn="l"/>
                <a:tab pos="527050" algn="l"/>
              </a:tabLst>
            </a:pPr>
            <a:r>
              <a:rPr sz="2400" dirty="0">
                <a:solidFill>
                  <a:srgbClr val="808080"/>
                </a:solidFill>
                <a:latin typeface="Arial"/>
                <a:cs typeface="Arial"/>
              </a:rPr>
              <a:t>Norm </a:t>
            </a:r>
            <a:r>
              <a:rPr sz="2400" spc="-5" dirty="0">
                <a:solidFill>
                  <a:srgbClr val="808080"/>
                </a:solidFill>
                <a:latin typeface="Arial"/>
                <a:cs typeface="Arial"/>
              </a:rPr>
              <a:t>Penalties </a:t>
            </a:r>
            <a:r>
              <a:rPr sz="2400" dirty="0">
                <a:solidFill>
                  <a:srgbClr val="808080"/>
                </a:solidFill>
                <a:latin typeface="Arial"/>
                <a:cs typeface="Arial"/>
              </a:rPr>
              <a:t>as  </a:t>
            </a:r>
            <a:r>
              <a:rPr sz="2400" spc="-5" dirty="0">
                <a:solidFill>
                  <a:srgbClr val="808080"/>
                </a:solidFill>
                <a:latin typeface="Arial"/>
                <a:cs typeface="Arial"/>
              </a:rPr>
              <a:t>Constrained Optimization</a:t>
            </a:r>
            <a:endParaRPr sz="2400">
              <a:latin typeface="Arial"/>
              <a:cs typeface="Arial"/>
            </a:endParaRPr>
          </a:p>
          <a:p>
            <a:pPr marL="520065" marR="38100" indent="-508000">
              <a:lnSpc>
                <a:spcPts val="2820"/>
              </a:lnSpc>
              <a:spcBef>
                <a:spcPts val="740"/>
              </a:spcBef>
              <a:buAutoNum type="arabicPeriod"/>
              <a:tabLst>
                <a:tab pos="526415" algn="l"/>
                <a:tab pos="527050" algn="l"/>
              </a:tabLst>
            </a:pPr>
            <a:r>
              <a:rPr sz="2400" spc="-5" dirty="0">
                <a:solidFill>
                  <a:srgbClr val="808080"/>
                </a:solidFill>
                <a:latin typeface="Arial"/>
                <a:cs typeface="Arial"/>
              </a:rPr>
              <a:t>Regularization </a:t>
            </a:r>
            <a:r>
              <a:rPr sz="2400" dirty="0">
                <a:solidFill>
                  <a:srgbClr val="808080"/>
                </a:solidFill>
                <a:latin typeface="Arial"/>
                <a:cs typeface="Arial"/>
              </a:rPr>
              <a:t>and</a:t>
            </a:r>
            <a:r>
              <a:rPr sz="2400" spc="-30" dirty="0">
                <a:solidFill>
                  <a:srgbClr val="808080"/>
                </a:solidFill>
                <a:latin typeface="Arial"/>
                <a:cs typeface="Arial"/>
              </a:rPr>
              <a:t> </a:t>
            </a:r>
            <a:r>
              <a:rPr sz="2400" dirty="0">
                <a:solidFill>
                  <a:srgbClr val="808080"/>
                </a:solidFill>
                <a:latin typeface="Arial"/>
                <a:cs typeface="Arial"/>
              </a:rPr>
              <a:t>Under-  </a:t>
            </a:r>
            <a:r>
              <a:rPr sz="2400" spc="-5" dirty="0">
                <a:solidFill>
                  <a:srgbClr val="808080"/>
                </a:solidFill>
                <a:latin typeface="Arial"/>
                <a:cs typeface="Arial"/>
              </a:rPr>
              <a:t>constrained</a:t>
            </a:r>
            <a:r>
              <a:rPr sz="2400" spc="-10" dirty="0">
                <a:solidFill>
                  <a:srgbClr val="808080"/>
                </a:solidFill>
                <a:latin typeface="Arial"/>
                <a:cs typeface="Arial"/>
              </a:rPr>
              <a:t> </a:t>
            </a:r>
            <a:r>
              <a:rPr sz="2400" dirty="0">
                <a:solidFill>
                  <a:srgbClr val="808080"/>
                </a:solidFill>
                <a:latin typeface="Arial"/>
                <a:cs typeface="Arial"/>
              </a:rPr>
              <a:t>Problems</a:t>
            </a:r>
            <a:endParaRPr sz="2400">
              <a:latin typeface="Arial"/>
              <a:cs typeface="Arial"/>
            </a:endParaRPr>
          </a:p>
          <a:p>
            <a:pPr marL="527050" indent="-514350">
              <a:lnSpc>
                <a:spcPct val="100000"/>
              </a:lnSpc>
              <a:spcBef>
                <a:spcPts val="520"/>
              </a:spcBef>
              <a:buAutoNum type="arabicPeriod"/>
              <a:tabLst>
                <a:tab pos="526415" algn="l"/>
                <a:tab pos="527050" algn="l"/>
              </a:tabLst>
            </a:pPr>
            <a:r>
              <a:rPr sz="2400" spc="-5" dirty="0">
                <a:solidFill>
                  <a:srgbClr val="808080"/>
                </a:solidFill>
                <a:latin typeface="Arial"/>
                <a:cs typeface="Arial"/>
              </a:rPr>
              <a:t>Data </a:t>
            </a:r>
            <a:r>
              <a:rPr sz="2400" dirty="0">
                <a:solidFill>
                  <a:srgbClr val="808080"/>
                </a:solidFill>
                <a:latin typeface="Arial"/>
                <a:cs typeface="Arial"/>
              </a:rPr>
              <a:t>Set</a:t>
            </a:r>
            <a:r>
              <a:rPr sz="2400" spc="-10" dirty="0">
                <a:solidFill>
                  <a:srgbClr val="808080"/>
                </a:solidFill>
                <a:latin typeface="Arial"/>
                <a:cs typeface="Arial"/>
              </a:rPr>
              <a:t> </a:t>
            </a:r>
            <a:r>
              <a:rPr sz="2400" spc="-5" dirty="0">
                <a:solidFill>
                  <a:srgbClr val="808080"/>
                </a:solidFill>
                <a:latin typeface="Arial"/>
                <a:cs typeface="Arial"/>
              </a:rPr>
              <a:t>Augmentation</a:t>
            </a:r>
            <a:endParaRPr sz="2400">
              <a:latin typeface="Arial"/>
              <a:cs typeface="Arial"/>
            </a:endParaRPr>
          </a:p>
          <a:p>
            <a:pPr marL="527050" indent="-514350">
              <a:lnSpc>
                <a:spcPct val="100000"/>
              </a:lnSpc>
              <a:spcBef>
                <a:spcPts val="620"/>
              </a:spcBef>
              <a:buAutoNum type="arabicPeriod"/>
              <a:tabLst>
                <a:tab pos="526415" algn="l"/>
                <a:tab pos="527050" algn="l"/>
              </a:tabLst>
            </a:pPr>
            <a:r>
              <a:rPr sz="2400" dirty="0">
                <a:solidFill>
                  <a:srgbClr val="808080"/>
                </a:solidFill>
                <a:latin typeface="Arial"/>
                <a:cs typeface="Arial"/>
              </a:rPr>
              <a:t>Noise</a:t>
            </a:r>
            <a:r>
              <a:rPr sz="2400" spc="-5" dirty="0">
                <a:solidFill>
                  <a:srgbClr val="808080"/>
                </a:solidFill>
                <a:latin typeface="Arial"/>
                <a:cs typeface="Arial"/>
              </a:rPr>
              <a:t> Robustness</a:t>
            </a:r>
            <a:endParaRPr sz="2400">
              <a:latin typeface="Arial"/>
              <a:cs typeface="Arial"/>
            </a:endParaRPr>
          </a:p>
          <a:p>
            <a:pPr marL="527050" indent="-514350">
              <a:lnSpc>
                <a:spcPct val="100000"/>
              </a:lnSpc>
              <a:spcBef>
                <a:spcPts val="520"/>
              </a:spcBef>
              <a:buAutoNum type="arabicPeriod"/>
              <a:tabLst>
                <a:tab pos="526415" algn="l"/>
                <a:tab pos="527050" algn="l"/>
              </a:tabLst>
            </a:pPr>
            <a:r>
              <a:rPr sz="2400" dirty="0">
                <a:solidFill>
                  <a:srgbClr val="3333CC"/>
                </a:solidFill>
                <a:latin typeface="Arial"/>
                <a:cs typeface="Arial"/>
              </a:rPr>
              <a:t>Semi-supervised</a:t>
            </a:r>
            <a:r>
              <a:rPr sz="2400" spc="-35" dirty="0">
                <a:solidFill>
                  <a:srgbClr val="3333CC"/>
                </a:solidFill>
                <a:latin typeface="Arial"/>
                <a:cs typeface="Arial"/>
              </a:rPr>
              <a:t> </a:t>
            </a:r>
            <a:r>
              <a:rPr sz="2400" dirty="0">
                <a:solidFill>
                  <a:srgbClr val="3333CC"/>
                </a:solidFill>
                <a:latin typeface="Arial"/>
                <a:cs typeface="Arial"/>
              </a:rPr>
              <a:t>learning</a:t>
            </a:r>
            <a:endParaRPr sz="2400">
              <a:latin typeface="Arial"/>
              <a:cs typeface="Arial"/>
            </a:endParaRPr>
          </a:p>
          <a:p>
            <a:pPr marL="527050" indent="-514350">
              <a:lnSpc>
                <a:spcPct val="100000"/>
              </a:lnSpc>
              <a:spcBef>
                <a:spcPts val="620"/>
              </a:spcBef>
              <a:buAutoNum type="arabicPeriod"/>
              <a:tabLst>
                <a:tab pos="526415" algn="l"/>
                <a:tab pos="527050" algn="l"/>
              </a:tabLst>
            </a:pPr>
            <a:r>
              <a:rPr sz="2400" spc="-5" dirty="0">
                <a:solidFill>
                  <a:srgbClr val="808080"/>
                </a:solidFill>
                <a:latin typeface="Arial"/>
                <a:cs typeface="Arial"/>
              </a:rPr>
              <a:t>Multi-task</a:t>
            </a:r>
            <a:r>
              <a:rPr sz="2400" spc="-10" dirty="0">
                <a:solidFill>
                  <a:srgbClr val="808080"/>
                </a:solidFill>
                <a:latin typeface="Arial"/>
                <a:cs typeface="Arial"/>
              </a:rPr>
              <a:t> </a:t>
            </a:r>
            <a:r>
              <a:rPr sz="2400" dirty="0">
                <a:solidFill>
                  <a:srgbClr val="808080"/>
                </a:solidFill>
                <a:latin typeface="Arial"/>
                <a:cs typeface="Arial"/>
              </a:rPr>
              <a:t>learning</a:t>
            </a:r>
            <a:endParaRPr sz="2400">
              <a:latin typeface="Arial"/>
              <a:cs typeface="Arial"/>
            </a:endParaRPr>
          </a:p>
        </p:txBody>
      </p:sp>
      <p:sp>
        <p:nvSpPr>
          <p:cNvPr id="6" name="object 6"/>
          <p:cNvSpPr txBox="1"/>
          <p:nvPr/>
        </p:nvSpPr>
        <p:spPr>
          <a:xfrm>
            <a:off x="5805977" y="1690762"/>
            <a:ext cx="3691890" cy="3816985"/>
          </a:xfrm>
          <a:prstGeom prst="rect">
            <a:avLst/>
          </a:prstGeom>
        </p:spPr>
        <p:txBody>
          <a:bodyPr vert="horz" wrap="square" lIns="0" tIns="75565" rIns="0" bIns="0" rtlCol="0">
            <a:spAutoFit/>
          </a:bodyPr>
          <a:lstStyle/>
          <a:p>
            <a:pPr marL="469900" indent="-457200">
              <a:lnSpc>
                <a:spcPct val="100000"/>
              </a:lnSpc>
              <a:spcBef>
                <a:spcPts val="595"/>
              </a:spcBef>
              <a:buAutoNum type="arabicPeriod" startAt="8"/>
              <a:tabLst>
                <a:tab pos="469265" algn="l"/>
                <a:tab pos="469900" algn="l"/>
              </a:tabLst>
            </a:pPr>
            <a:r>
              <a:rPr sz="2400" dirty="0">
                <a:solidFill>
                  <a:srgbClr val="808080"/>
                </a:solidFill>
                <a:latin typeface="Arial"/>
                <a:cs typeface="Arial"/>
              </a:rPr>
              <a:t>Early</a:t>
            </a:r>
            <a:r>
              <a:rPr sz="2400" spc="-10" dirty="0">
                <a:solidFill>
                  <a:srgbClr val="808080"/>
                </a:solidFill>
                <a:latin typeface="Arial"/>
                <a:cs typeface="Arial"/>
              </a:rPr>
              <a:t> </a:t>
            </a:r>
            <a:r>
              <a:rPr sz="2400" spc="-5" dirty="0">
                <a:solidFill>
                  <a:srgbClr val="808080"/>
                </a:solidFill>
                <a:latin typeface="Arial"/>
                <a:cs typeface="Arial"/>
              </a:rPr>
              <a:t>Stopping</a:t>
            </a:r>
            <a:endParaRPr sz="2400">
              <a:latin typeface="Arial"/>
              <a:cs typeface="Arial"/>
            </a:endParaRPr>
          </a:p>
          <a:p>
            <a:pPr marL="520700" marR="411480" indent="-508000">
              <a:lnSpc>
                <a:spcPct val="101499"/>
              </a:lnSpc>
              <a:spcBef>
                <a:spcPts val="450"/>
              </a:spcBef>
              <a:buAutoNum type="arabicPeriod" startAt="8"/>
              <a:tabLst>
                <a:tab pos="526415" algn="l"/>
                <a:tab pos="527050" algn="l"/>
              </a:tabLst>
            </a:pPr>
            <a:r>
              <a:rPr sz="2400" spc="-5" dirty="0">
                <a:solidFill>
                  <a:srgbClr val="808080"/>
                </a:solidFill>
                <a:latin typeface="Arial"/>
                <a:cs typeface="Arial"/>
              </a:rPr>
              <a:t>Parameter tying</a:t>
            </a:r>
            <a:r>
              <a:rPr sz="2400" spc="-40" dirty="0">
                <a:solidFill>
                  <a:srgbClr val="808080"/>
                </a:solidFill>
                <a:latin typeface="Arial"/>
                <a:cs typeface="Arial"/>
              </a:rPr>
              <a:t> </a:t>
            </a:r>
            <a:r>
              <a:rPr sz="2400" dirty="0">
                <a:solidFill>
                  <a:srgbClr val="808080"/>
                </a:solidFill>
                <a:latin typeface="Arial"/>
                <a:cs typeface="Arial"/>
              </a:rPr>
              <a:t>and  </a:t>
            </a:r>
            <a:r>
              <a:rPr sz="2400" spc="-5" dirty="0">
                <a:solidFill>
                  <a:srgbClr val="808080"/>
                </a:solidFill>
                <a:latin typeface="Arial"/>
                <a:cs typeface="Arial"/>
              </a:rPr>
              <a:t>parameter</a:t>
            </a:r>
            <a:r>
              <a:rPr sz="2400" spc="-20" dirty="0">
                <a:solidFill>
                  <a:srgbClr val="808080"/>
                </a:solidFill>
                <a:latin typeface="Arial"/>
                <a:cs typeface="Arial"/>
              </a:rPr>
              <a:t> </a:t>
            </a:r>
            <a:r>
              <a:rPr sz="2400" dirty="0">
                <a:solidFill>
                  <a:srgbClr val="808080"/>
                </a:solidFill>
                <a:latin typeface="Arial"/>
                <a:cs typeface="Arial"/>
              </a:rPr>
              <a:t>sharing</a:t>
            </a:r>
            <a:endParaRPr sz="2400">
              <a:latin typeface="Arial"/>
              <a:cs typeface="Arial"/>
            </a:endParaRPr>
          </a:p>
          <a:p>
            <a:pPr marL="12700" marR="5080">
              <a:lnSpc>
                <a:spcPct val="118100"/>
              </a:lnSpc>
              <a:spcBef>
                <a:spcPts val="75"/>
              </a:spcBef>
              <a:buAutoNum type="arabicPeriod" startAt="8"/>
              <a:tabLst>
                <a:tab pos="527050" algn="l"/>
              </a:tabLst>
            </a:pPr>
            <a:r>
              <a:rPr sz="2400" dirty="0">
                <a:solidFill>
                  <a:srgbClr val="808080"/>
                </a:solidFill>
                <a:latin typeface="Arial"/>
                <a:cs typeface="Arial"/>
              </a:rPr>
              <a:t>Sparse</a:t>
            </a:r>
            <a:r>
              <a:rPr sz="2400" spc="-35" dirty="0">
                <a:solidFill>
                  <a:srgbClr val="808080"/>
                </a:solidFill>
                <a:latin typeface="Arial"/>
                <a:cs typeface="Arial"/>
              </a:rPr>
              <a:t> </a:t>
            </a:r>
            <a:r>
              <a:rPr sz="2400" spc="-5" dirty="0">
                <a:solidFill>
                  <a:srgbClr val="808080"/>
                </a:solidFill>
                <a:latin typeface="Arial"/>
                <a:cs typeface="Arial"/>
              </a:rPr>
              <a:t>representations  </a:t>
            </a:r>
            <a:r>
              <a:rPr sz="2400" spc="-65" dirty="0">
                <a:solidFill>
                  <a:srgbClr val="808080"/>
                </a:solidFill>
                <a:latin typeface="Arial"/>
                <a:cs typeface="Arial"/>
              </a:rPr>
              <a:t>11. </a:t>
            </a:r>
            <a:r>
              <a:rPr sz="2400" dirty="0">
                <a:solidFill>
                  <a:srgbClr val="808080"/>
                </a:solidFill>
                <a:latin typeface="Arial"/>
                <a:cs typeface="Arial"/>
              </a:rPr>
              <a:t>Bagging and</a:t>
            </a:r>
            <a:r>
              <a:rPr sz="2400" spc="-335" dirty="0">
                <a:solidFill>
                  <a:srgbClr val="808080"/>
                </a:solidFill>
                <a:latin typeface="Arial"/>
                <a:cs typeface="Arial"/>
              </a:rPr>
              <a:t> </a:t>
            </a:r>
            <a:r>
              <a:rPr sz="2400" spc="-5" dirty="0">
                <a:solidFill>
                  <a:srgbClr val="808080"/>
                </a:solidFill>
                <a:latin typeface="Arial"/>
                <a:cs typeface="Arial"/>
              </a:rPr>
              <a:t>other</a:t>
            </a:r>
            <a:endParaRPr sz="2400">
              <a:latin typeface="Arial"/>
              <a:cs typeface="Arial"/>
            </a:endParaRPr>
          </a:p>
          <a:p>
            <a:pPr marL="520700">
              <a:lnSpc>
                <a:spcPct val="100000"/>
              </a:lnSpc>
              <a:spcBef>
                <a:spcPts val="45"/>
              </a:spcBef>
            </a:pPr>
            <a:r>
              <a:rPr sz="2400" dirty="0">
                <a:solidFill>
                  <a:srgbClr val="808080"/>
                </a:solidFill>
                <a:latin typeface="Arial"/>
                <a:cs typeface="Arial"/>
              </a:rPr>
              <a:t>ensemble</a:t>
            </a:r>
            <a:r>
              <a:rPr sz="2400" spc="-10" dirty="0">
                <a:solidFill>
                  <a:srgbClr val="808080"/>
                </a:solidFill>
                <a:latin typeface="Arial"/>
                <a:cs typeface="Arial"/>
              </a:rPr>
              <a:t> </a:t>
            </a:r>
            <a:r>
              <a:rPr sz="2400" spc="-5" dirty="0">
                <a:solidFill>
                  <a:srgbClr val="808080"/>
                </a:solidFill>
                <a:latin typeface="Arial"/>
                <a:cs typeface="Arial"/>
              </a:rPr>
              <a:t>methods</a:t>
            </a:r>
            <a:endParaRPr sz="2400">
              <a:latin typeface="Arial"/>
              <a:cs typeface="Arial"/>
            </a:endParaRPr>
          </a:p>
          <a:p>
            <a:pPr marL="527050" indent="-514350">
              <a:lnSpc>
                <a:spcPct val="100000"/>
              </a:lnSpc>
              <a:spcBef>
                <a:spcPts val="595"/>
              </a:spcBef>
              <a:buAutoNum type="arabicPeriod" startAt="12"/>
              <a:tabLst>
                <a:tab pos="527050" algn="l"/>
              </a:tabLst>
            </a:pPr>
            <a:r>
              <a:rPr sz="2400" dirty="0">
                <a:solidFill>
                  <a:srgbClr val="808080"/>
                </a:solidFill>
                <a:latin typeface="Arial"/>
                <a:cs typeface="Arial"/>
              </a:rPr>
              <a:t>Dropout</a:t>
            </a:r>
            <a:endParaRPr sz="2400">
              <a:latin typeface="Arial"/>
              <a:cs typeface="Arial"/>
            </a:endParaRPr>
          </a:p>
          <a:p>
            <a:pPr marL="527050" indent="-514350">
              <a:lnSpc>
                <a:spcPct val="100000"/>
              </a:lnSpc>
              <a:spcBef>
                <a:spcPts val="520"/>
              </a:spcBef>
              <a:buAutoNum type="arabicPeriod" startAt="12"/>
              <a:tabLst>
                <a:tab pos="527050" algn="l"/>
              </a:tabLst>
            </a:pPr>
            <a:r>
              <a:rPr sz="2400" dirty="0">
                <a:solidFill>
                  <a:srgbClr val="808080"/>
                </a:solidFill>
                <a:latin typeface="Arial"/>
                <a:cs typeface="Arial"/>
              </a:rPr>
              <a:t>Adversarial</a:t>
            </a:r>
            <a:r>
              <a:rPr sz="2400" spc="-10" dirty="0">
                <a:solidFill>
                  <a:srgbClr val="808080"/>
                </a:solidFill>
                <a:latin typeface="Arial"/>
                <a:cs typeface="Arial"/>
              </a:rPr>
              <a:t> </a:t>
            </a:r>
            <a:r>
              <a:rPr sz="2400" spc="-5" dirty="0">
                <a:solidFill>
                  <a:srgbClr val="808080"/>
                </a:solidFill>
                <a:latin typeface="Arial"/>
                <a:cs typeface="Arial"/>
              </a:rPr>
              <a:t>training</a:t>
            </a:r>
            <a:endParaRPr sz="2400">
              <a:latin typeface="Arial"/>
              <a:cs typeface="Arial"/>
            </a:endParaRPr>
          </a:p>
          <a:p>
            <a:pPr marL="527050" indent="-514350">
              <a:lnSpc>
                <a:spcPct val="100000"/>
              </a:lnSpc>
              <a:spcBef>
                <a:spcPts val="620"/>
              </a:spcBef>
              <a:buAutoNum type="arabicPeriod" startAt="12"/>
              <a:tabLst>
                <a:tab pos="527050" algn="l"/>
              </a:tabLst>
            </a:pPr>
            <a:r>
              <a:rPr sz="2400" spc="-40" dirty="0">
                <a:solidFill>
                  <a:srgbClr val="808080"/>
                </a:solidFill>
                <a:latin typeface="Arial"/>
                <a:cs typeface="Arial"/>
              </a:rPr>
              <a:t>Tangent</a:t>
            </a:r>
            <a:r>
              <a:rPr sz="2400" spc="-15" dirty="0">
                <a:solidFill>
                  <a:srgbClr val="808080"/>
                </a:solidFill>
                <a:latin typeface="Arial"/>
                <a:cs typeface="Arial"/>
              </a:rPr>
              <a:t> </a:t>
            </a:r>
            <a:r>
              <a:rPr sz="2400" spc="-5" dirty="0">
                <a:solidFill>
                  <a:srgbClr val="808080"/>
                </a:solidFill>
                <a:latin typeface="Arial"/>
                <a:cs typeface="Arial"/>
              </a:rPr>
              <a:t>methods</a:t>
            </a:r>
            <a:endParaRPr sz="2400">
              <a:latin typeface="Arial"/>
              <a:cs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96510" y="847293"/>
            <a:ext cx="8505825" cy="695960"/>
          </a:xfrm>
          <a:prstGeom prst="rect">
            <a:avLst/>
          </a:prstGeom>
        </p:spPr>
        <p:txBody>
          <a:bodyPr vert="horz" wrap="square" lIns="0" tIns="12700" rIns="0" bIns="0" rtlCol="0">
            <a:spAutoFit/>
          </a:bodyPr>
          <a:lstStyle/>
          <a:p>
            <a:pPr marL="12700">
              <a:lnSpc>
                <a:spcPct val="100000"/>
              </a:lnSpc>
              <a:spcBef>
                <a:spcPts val="100"/>
              </a:spcBef>
              <a:tabLst>
                <a:tab pos="6316980" algn="l"/>
              </a:tabLst>
            </a:pPr>
            <a:r>
              <a:rPr spc="-5" dirty="0"/>
              <a:t>T</a:t>
            </a:r>
            <a:r>
              <a:rPr dirty="0"/>
              <a:t>ask</a:t>
            </a:r>
            <a:r>
              <a:rPr spc="-5" dirty="0"/>
              <a:t> </a:t>
            </a:r>
            <a:r>
              <a:rPr dirty="0"/>
              <a:t>of</a:t>
            </a:r>
            <a:r>
              <a:rPr spc="-5" dirty="0"/>
              <a:t> </a:t>
            </a:r>
            <a:r>
              <a:rPr dirty="0"/>
              <a:t>Semi-supervised	Learning</a:t>
            </a:r>
          </a:p>
        </p:txBody>
      </p:sp>
      <p:sp>
        <p:nvSpPr>
          <p:cNvPr id="4" name="object 4"/>
          <p:cNvSpPr txBox="1"/>
          <p:nvPr/>
        </p:nvSpPr>
        <p:spPr>
          <a:xfrm>
            <a:off x="852978" y="1982354"/>
            <a:ext cx="7880350" cy="1478280"/>
          </a:xfrm>
          <a:prstGeom prst="rect">
            <a:avLst/>
          </a:prstGeom>
        </p:spPr>
        <p:txBody>
          <a:bodyPr vert="horz" wrap="square" lIns="0" tIns="33020" rIns="0" bIns="0" rtlCol="0">
            <a:spAutoFit/>
          </a:bodyPr>
          <a:lstStyle/>
          <a:p>
            <a:pPr marL="355600" marR="5080" indent="-342900">
              <a:lnSpc>
                <a:spcPts val="3800"/>
              </a:lnSpc>
              <a:spcBef>
                <a:spcPts val="260"/>
              </a:spcBef>
              <a:buChar char="•"/>
              <a:tabLst>
                <a:tab pos="354965" algn="l"/>
                <a:tab pos="355600" algn="l"/>
              </a:tabLst>
            </a:pPr>
            <a:r>
              <a:rPr sz="3200" spc="-5" dirty="0">
                <a:solidFill>
                  <a:srgbClr val="3333CC"/>
                </a:solidFill>
                <a:latin typeface="Arial"/>
                <a:cs typeface="Arial"/>
              </a:rPr>
              <a:t>Both </a:t>
            </a:r>
            <a:r>
              <a:rPr sz="3200" dirty="0">
                <a:solidFill>
                  <a:srgbClr val="3333CC"/>
                </a:solidFill>
                <a:latin typeface="Arial"/>
                <a:cs typeface="Arial"/>
              </a:rPr>
              <a:t>unlabeled examples </a:t>
            </a:r>
            <a:r>
              <a:rPr sz="3200" spc="-5" dirty="0">
                <a:solidFill>
                  <a:srgbClr val="3333CC"/>
                </a:solidFill>
                <a:latin typeface="Arial"/>
                <a:cs typeface="Arial"/>
              </a:rPr>
              <a:t>from </a:t>
            </a:r>
            <a:r>
              <a:rPr sz="3200" i="1" spc="280" dirty="0">
                <a:latin typeface="Cambria"/>
                <a:cs typeface="Cambria"/>
              </a:rPr>
              <a:t>P</a:t>
            </a:r>
            <a:r>
              <a:rPr sz="3200" spc="280" dirty="0">
                <a:latin typeface="Calibri"/>
                <a:cs typeface="Calibri"/>
              </a:rPr>
              <a:t>(</a:t>
            </a:r>
            <a:r>
              <a:rPr sz="3200" b="1" i="1" spc="280" dirty="0">
                <a:latin typeface="Palatino Linotype"/>
                <a:cs typeface="Palatino Linotype"/>
              </a:rPr>
              <a:t>x</a:t>
            </a:r>
            <a:r>
              <a:rPr sz="3200" spc="280" dirty="0">
                <a:latin typeface="Calibri"/>
                <a:cs typeface="Calibri"/>
              </a:rPr>
              <a:t>) </a:t>
            </a:r>
            <a:r>
              <a:rPr sz="3200" spc="-5" dirty="0">
                <a:solidFill>
                  <a:srgbClr val="3333CC"/>
                </a:solidFill>
                <a:latin typeface="Arial"/>
                <a:cs typeface="Arial"/>
              </a:rPr>
              <a:t>and  </a:t>
            </a:r>
            <a:r>
              <a:rPr sz="3200" dirty="0">
                <a:solidFill>
                  <a:srgbClr val="3333CC"/>
                </a:solidFill>
                <a:latin typeface="Arial"/>
                <a:cs typeface="Arial"/>
              </a:rPr>
              <a:t>labeled examples </a:t>
            </a:r>
            <a:r>
              <a:rPr sz="3200" spc="-5" dirty="0">
                <a:solidFill>
                  <a:srgbClr val="3333CC"/>
                </a:solidFill>
                <a:latin typeface="Arial"/>
                <a:cs typeface="Arial"/>
              </a:rPr>
              <a:t>from </a:t>
            </a:r>
            <a:r>
              <a:rPr sz="3200" i="1" spc="254" dirty="0">
                <a:latin typeface="Cambria"/>
                <a:cs typeface="Cambria"/>
              </a:rPr>
              <a:t>P</a:t>
            </a:r>
            <a:r>
              <a:rPr sz="3200" spc="254" dirty="0">
                <a:latin typeface="Calibri"/>
                <a:cs typeface="Calibri"/>
              </a:rPr>
              <a:t>(</a:t>
            </a:r>
            <a:r>
              <a:rPr sz="3200" b="1" i="1" spc="254" dirty="0">
                <a:latin typeface="Palatino Linotype"/>
                <a:cs typeface="Palatino Linotype"/>
              </a:rPr>
              <a:t>x</a:t>
            </a:r>
            <a:r>
              <a:rPr sz="3200" i="1" spc="254" dirty="0">
                <a:latin typeface="Cambria"/>
                <a:cs typeface="Cambria"/>
              </a:rPr>
              <a:t>,y</a:t>
            </a:r>
            <a:r>
              <a:rPr sz="3200" spc="254" dirty="0">
                <a:latin typeface="Calibri"/>
                <a:cs typeface="Calibri"/>
              </a:rPr>
              <a:t>) </a:t>
            </a:r>
            <a:r>
              <a:rPr sz="3200" dirty="0">
                <a:solidFill>
                  <a:srgbClr val="3333CC"/>
                </a:solidFill>
                <a:latin typeface="Arial"/>
                <a:cs typeface="Arial"/>
              </a:rPr>
              <a:t>are used </a:t>
            </a:r>
            <a:r>
              <a:rPr sz="3200" spc="-5" dirty="0">
                <a:solidFill>
                  <a:srgbClr val="3333CC"/>
                </a:solidFill>
                <a:latin typeface="Arial"/>
                <a:cs typeface="Arial"/>
              </a:rPr>
              <a:t>to  estimate </a:t>
            </a:r>
            <a:r>
              <a:rPr sz="3200" i="1" spc="180" dirty="0">
                <a:latin typeface="Cambria"/>
                <a:cs typeface="Cambria"/>
              </a:rPr>
              <a:t>P</a:t>
            </a:r>
            <a:r>
              <a:rPr sz="3200" spc="180" dirty="0">
                <a:latin typeface="Calibri"/>
                <a:cs typeface="Calibri"/>
              </a:rPr>
              <a:t>(</a:t>
            </a:r>
            <a:r>
              <a:rPr sz="3200" i="1" spc="180" dirty="0">
                <a:latin typeface="Cambria"/>
                <a:cs typeface="Cambria"/>
              </a:rPr>
              <a:t>y|</a:t>
            </a:r>
            <a:r>
              <a:rPr sz="3200" b="1" i="1" spc="180" dirty="0">
                <a:latin typeface="Palatino Linotype"/>
                <a:cs typeface="Palatino Linotype"/>
              </a:rPr>
              <a:t>x</a:t>
            </a:r>
            <a:r>
              <a:rPr sz="3200" spc="180" dirty="0">
                <a:latin typeface="Calibri"/>
                <a:cs typeface="Calibri"/>
              </a:rPr>
              <a:t>) </a:t>
            </a:r>
            <a:r>
              <a:rPr sz="3200" dirty="0">
                <a:solidFill>
                  <a:srgbClr val="3333CC"/>
                </a:solidFill>
                <a:latin typeface="Arial"/>
                <a:cs typeface="Arial"/>
              </a:rPr>
              <a:t>or predict </a:t>
            </a:r>
            <a:r>
              <a:rPr sz="3200" i="1" spc="80" dirty="0">
                <a:latin typeface="Cambria"/>
                <a:cs typeface="Cambria"/>
              </a:rPr>
              <a:t>y </a:t>
            </a:r>
            <a:r>
              <a:rPr sz="3200" spc="-5" dirty="0">
                <a:solidFill>
                  <a:srgbClr val="3333CC"/>
                </a:solidFill>
                <a:latin typeface="Arial"/>
                <a:cs typeface="Arial"/>
              </a:rPr>
              <a:t>from</a:t>
            </a:r>
            <a:r>
              <a:rPr sz="3200" spc="229" dirty="0">
                <a:solidFill>
                  <a:srgbClr val="3333CC"/>
                </a:solidFill>
                <a:latin typeface="Arial"/>
                <a:cs typeface="Arial"/>
              </a:rPr>
              <a:t> </a:t>
            </a:r>
            <a:r>
              <a:rPr sz="3200" b="1" i="1" spc="190" dirty="0">
                <a:latin typeface="Palatino Linotype"/>
                <a:cs typeface="Palatino Linotype"/>
              </a:rPr>
              <a:t>x</a:t>
            </a:r>
            <a:endParaRPr sz="3200">
              <a:latin typeface="Palatino Linotype"/>
              <a:cs typeface="Palatino Linotype"/>
            </a:endParaRPr>
          </a:p>
        </p:txBody>
      </p:sp>
      <p:sp>
        <p:nvSpPr>
          <p:cNvPr id="5" name="object 5"/>
          <p:cNvSpPr/>
          <p:nvPr/>
        </p:nvSpPr>
        <p:spPr>
          <a:xfrm>
            <a:off x="2613590" y="3967049"/>
            <a:ext cx="4703738" cy="2874691"/>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293475" y="3925772"/>
            <a:ext cx="5114925" cy="2924175"/>
          </a:xfrm>
          <a:custGeom>
            <a:avLst/>
            <a:gdLst/>
            <a:ahLst/>
            <a:cxnLst/>
            <a:rect l="l" t="t" r="r" b="b"/>
            <a:pathLst>
              <a:path w="5114925" h="2924175">
                <a:moveTo>
                  <a:pt x="0" y="0"/>
                </a:moveTo>
                <a:lnTo>
                  <a:pt x="5114923" y="0"/>
                </a:lnTo>
                <a:lnTo>
                  <a:pt x="5114923" y="2924174"/>
                </a:lnTo>
                <a:lnTo>
                  <a:pt x="0" y="2924174"/>
                </a:lnTo>
                <a:lnTo>
                  <a:pt x="0" y="0"/>
                </a:lnTo>
                <a:close/>
              </a:path>
            </a:pathLst>
          </a:custGeom>
          <a:ln w="9524">
            <a:solidFill>
              <a:srgbClr val="000000"/>
            </a:solidFill>
          </a:ln>
        </p:spPr>
        <p:txBody>
          <a:bodyPr wrap="square" lIns="0" tIns="0" rIns="0" bIns="0" rtlCol="0"/>
          <a:lstStyle/>
          <a:p>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407424" y="725054"/>
            <a:ext cx="7884159" cy="695960"/>
          </a:xfrm>
          <a:prstGeom prst="rect">
            <a:avLst/>
          </a:prstGeom>
        </p:spPr>
        <p:txBody>
          <a:bodyPr vert="horz" wrap="square" lIns="0" tIns="12700" rIns="0" bIns="0" rtlCol="0">
            <a:spAutoFit/>
          </a:bodyPr>
          <a:lstStyle/>
          <a:p>
            <a:pPr marL="12700">
              <a:lnSpc>
                <a:spcPct val="100000"/>
              </a:lnSpc>
              <a:spcBef>
                <a:spcPts val="100"/>
              </a:spcBef>
              <a:tabLst>
                <a:tab pos="1285240" algn="l"/>
                <a:tab pos="5509260" algn="l"/>
              </a:tabLst>
            </a:pPr>
            <a:r>
              <a:rPr dirty="0"/>
              <a:t>How	</a:t>
            </a:r>
            <a:r>
              <a:rPr lang="en-US" dirty="0"/>
              <a:t>S</a:t>
            </a:r>
            <a:r>
              <a:rPr dirty="0"/>
              <a:t>emi-supervised	</a:t>
            </a:r>
            <a:r>
              <a:rPr lang="en-US" dirty="0"/>
              <a:t> Works</a:t>
            </a:r>
            <a:endParaRPr dirty="0"/>
          </a:p>
        </p:txBody>
      </p:sp>
      <p:sp>
        <p:nvSpPr>
          <p:cNvPr id="4" name="object 4"/>
          <p:cNvSpPr txBox="1"/>
          <p:nvPr/>
        </p:nvSpPr>
        <p:spPr>
          <a:xfrm>
            <a:off x="852978" y="1357224"/>
            <a:ext cx="8958580" cy="2286635"/>
          </a:xfrm>
          <a:prstGeom prst="rect">
            <a:avLst/>
          </a:prstGeom>
        </p:spPr>
        <p:txBody>
          <a:bodyPr vert="horz" wrap="square" lIns="0" tIns="104139" rIns="0" bIns="0" rtlCol="0">
            <a:spAutoFit/>
          </a:bodyPr>
          <a:lstStyle/>
          <a:p>
            <a:pPr marL="355600" indent="-342900">
              <a:lnSpc>
                <a:spcPct val="100000"/>
              </a:lnSpc>
              <a:spcBef>
                <a:spcPts val="819"/>
              </a:spcBef>
              <a:buFont typeface="Calibri"/>
              <a:buChar char="•"/>
              <a:tabLst>
                <a:tab pos="354965" algn="l"/>
                <a:tab pos="355600" algn="l"/>
              </a:tabLst>
            </a:pPr>
            <a:r>
              <a:rPr sz="3200" i="1" spc="140" dirty="0">
                <a:latin typeface="Cambria"/>
                <a:cs typeface="Cambria"/>
              </a:rPr>
              <a:t>p</a:t>
            </a:r>
            <a:r>
              <a:rPr sz="3200" spc="140" dirty="0">
                <a:latin typeface="Calibri"/>
                <a:cs typeface="Calibri"/>
              </a:rPr>
              <a:t>(</a:t>
            </a:r>
            <a:r>
              <a:rPr sz="3200" b="1" i="1" spc="140" dirty="0">
                <a:latin typeface="Palatino Linotype"/>
                <a:cs typeface="Palatino Linotype"/>
              </a:rPr>
              <a:t>x</a:t>
            </a:r>
            <a:r>
              <a:rPr sz="3200" spc="140" dirty="0">
                <a:latin typeface="Calibri"/>
                <a:cs typeface="Calibri"/>
              </a:rPr>
              <a:t>): </a:t>
            </a:r>
            <a:r>
              <a:rPr sz="3200" dirty="0">
                <a:solidFill>
                  <a:srgbClr val="3333CC"/>
                </a:solidFill>
                <a:latin typeface="Arial"/>
                <a:cs typeface="Arial"/>
              </a:rPr>
              <a:t>a </a:t>
            </a:r>
            <a:r>
              <a:rPr sz="3200" spc="-5" dirty="0">
                <a:solidFill>
                  <a:srgbClr val="3333CC"/>
                </a:solidFill>
                <a:latin typeface="Arial"/>
                <a:cs typeface="Arial"/>
              </a:rPr>
              <a:t>mixture </a:t>
            </a:r>
            <a:r>
              <a:rPr sz="3200" dirty="0">
                <a:solidFill>
                  <a:srgbClr val="3333CC"/>
                </a:solidFill>
                <a:latin typeface="Arial"/>
                <a:cs typeface="Arial"/>
              </a:rPr>
              <a:t>over </a:t>
            </a:r>
            <a:r>
              <a:rPr sz="3200" spc="-5" dirty="0">
                <a:solidFill>
                  <a:srgbClr val="3333CC"/>
                </a:solidFill>
                <a:latin typeface="Arial"/>
                <a:cs typeface="Arial"/>
              </a:rPr>
              <a:t>three components, </a:t>
            </a:r>
            <a:r>
              <a:rPr sz="2400" i="1" spc="60" dirty="0">
                <a:latin typeface="Cambria"/>
                <a:cs typeface="Cambria"/>
              </a:rPr>
              <a:t>y </a:t>
            </a:r>
            <a:r>
              <a:rPr sz="2400" spc="-10" dirty="0">
                <a:latin typeface="Trebuchet MS"/>
                <a:cs typeface="Trebuchet MS"/>
              </a:rPr>
              <a:t>ε</a:t>
            </a:r>
            <a:r>
              <a:rPr sz="2400" spc="-45" dirty="0">
                <a:latin typeface="Trebuchet MS"/>
                <a:cs typeface="Trebuchet MS"/>
              </a:rPr>
              <a:t> </a:t>
            </a:r>
            <a:r>
              <a:rPr sz="2400" spc="135" dirty="0">
                <a:latin typeface="Calibri"/>
                <a:cs typeface="Calibri"/>
              </a:rPr>
              <a:t>{1,2,3}</a:t>
            </a:r>
            <a:endParaRPr sz="2400">
              <a:latin typeface="Calibri"/>
              <a:cs typeface="Calibri"/>
            </a:endParaRPr>
          </a:p>
          <a:p>
            <a:pPr marL="755650" lvl="1" indent="-286385">
              <a:lnSpc>
                <a:spcPct val="100000"/>
              </a:lnSpc>
              <a:spcBef>
                <a:spcPts val="635"/>
              </a:spcBef>
              <a:buChar char="–"/>
              <a:tabLst>
                <a:tab pos="755650" algn="l"/>
              </a:tabLst>
            </a:pPr>
            <a:r>
              <a:rPr sz="2800" spc="-5" dirty="0">
                <a:solidFill>
                  <a:srgbClr val="336600"/>
                </a:solidFill>
                <a:latin typeface="Arial"/>
                <a:cs typeface="Arial"/>
              </a:rPr>
              <a:t>If components well-separated:</a:t>
            </a:r>
            <a:endParaRPr sz="2800">
              <a:latin typeface="Arial"/>
              <a:cs typeface="Arial"/>
            </a:endParaRPr>
          </a:p>
          <a:p>
            <a:pPr marL="1155700" lvl="2" indent="-229235">
              <a:lnSpc>
                <a:spcPct val="100000"/>
              </a:lnSpc>
              <a:spcBef>
                <a:spcPts val="540"/>
              </a:spcBef>
              <a:buChar char="•"/>
              <a:tabLst>
                <a:tab pos="1155700" algn="l"/>
              </a:tabLst>
            </a:pPr>
            <a:r>
              <a:rPr sz="2400" dirty="0">
                <a:solidFill>
                  <a:srgbClr val="660066"/>
                </a:solidFill>
                <a:latin typeface="Arial"/>
                <a:cs typeface="Arial"/>
              </a:rPr>
              <a:t>modeling </a:t>
            </a:r>
            <a:r>
              <a:rPr sz="2400" i="1" spc="125" dirty="0">
                <a:latin typeface="Cambria"/>
                <a:cs typeface="Cambria"/>
              </a:rPr>
              <a:t>p</a:t>
            </a:r>
            <a:r>
              <a:rPr sz="2400" spc="125" dirty="0">
                <a:latin typeface="Calibri"/>
                <a:cs typeface="Calibri"/>
              </a:rPr>
              <a:t>(</a:t>
            </a:r>
            <a:r>
              <a:rPr sz="2400" b="1" i="1" spc="125" dirty="0">
                <a:latin typeface="Palatino Linotype"/>
                <a:cs typeface="Palatino Linotype"/>
              </a:rPr>
              <a:t>x</a:t>
            </a:r>
            <a:r>
              <a:rPr sz="2400" spc="125" dirty="0">
                <a:latin typeface="Calibri"/>
                <a:cs typeface="Calibri"/>
              </a:rPr>
              <a:t>) </a:t>
            </a:r>
            <a:r>
              <a:rPr sz="2400" dirty="0">
                <a:solidFill>
                  <a:srgbClr val="660066"/>
                </a:solidFill>
                <a:latin typeface="Arial"/>
                <a:cs typeface="Arial"/>
              </a:rPr>
              <a:t>reveals where each component</a:t>
            </a:r>
            <a:r>
              <a:rPr sz="2400" spc="90" dirty="0">
                <a:solidFill>
                  <a:srgbClr val="660066"/>
                </a:solidFill>
                <a:latin typeface="Arial"/>
                <a:cs typeface="Arial"/>
              </a:rPr>
              <a:t> </a:t>
            </a:r>
            <a:r>
              <a:rPr sz="2400" dirty="0">
                <a:solidFill>
                  <a:srgbClr val="660066"/>
                </a:solidFill>
                <a:latin typeface="Arial"/>
                <a:cs typeface="Arial"/>
              </a:rPr>
              <a:t>is</a:t>
            </a:r>
            <a:endParaRPr sz="2400">
              <a:latin typeface="Arial"/>
              <a:cs typeface="Arial"/>
            </a:endParaRPr>
          </a:p>
          <a:p>
            <a:pPr marL="1612900" lvl="3" indent="-229235">
              <a:lnSpc>
                <a:spcPct val="100000"/>
              </a:lnSpc>
              <a:spcBef>
                <a:spcPts val="525"/>
              </a:spcBef>
              <a:buChar char="–"/>
              <a:tabLst>
                <a:tab pos="1612900" algn="l"/>
              </a:tabLst>
            </a:pPr>
            <a:r>
              <a:rPr sz="2000" dirty="0">
                <a:latin typeface="Arial"/>
                <a:cs typeface="Arial"/>
              </a:rPr>
              <a:t>A single labeled example per class enough </a:t>
            </a:r>
            <a:r>
              <a:rPr sz="2000" spc="-5" dirty="0">
                <a:latin typeface="Arial"/>
                <a:cs typeface="Arial"/>
              </a:rPr>
              <a:t>to </a:t>
            </a:r>
            <a:r>
              <a:rPr sz="2000" dirty="0">
                <a:latin typeface="Arial"/>
                <a:cs typeface="Arial"/>
              </a:rPr>
              <a:t>learn</a:t>
            </a:r>
            <a:r>
              <a:rPr sz="2000" spc="-50" dirty="0">
                <a:latin typeface="Arial"/>
                <a:cs typeface="Arial"/>
              </a:rPr>
              <a:t> </a:t>
            </a:r>
            <a:r>
              <a:rPr sz="2000" i="1" spc="5" dirty="0">
                <a:latin typeface="Cambria"/>
                <a:cs typeface="Cambria"/>
              </a:rPr>
              <a:t>p</a:t>
            </a:r>
            <a:r>
              <a:rPr sz="2000" spc="5" dirty="0">
                <a:latin typeface="Calibri"/>
                <a:cs typeface="Calibri"/>
              </a:rPr>
              <a:t>(</a:t>
            </a:r>
            <a:r>
              <a:rPr sz="2000" b="1" i="1" spc="5" dirty="0">
                <a:latin typeface="Palatino Linotype"/>
                <a:cs typeface="Palatino Linotype"/>
              </a:rPr>
              <a:t>x|</a:t>
            </a:r>
            <a:r>
              <a:rPr sz="2000" i="1" spc="5" dirty="0">
                <a:latin typeface="Cambria"/>
                <a:cs typeface="Cambria"/>
              </a:rPr>
              <a:t>y</a:t>
            </a:r>
            <a:r>
              <a:rPr sz="2000" spc="5" dirty="0">
                <a:latin typeface="Calibri"/>
                <a:cs typeface="Calibri"/>
              </a:rPr>
              <a:t>)</a:t>
            </a:r>
            <a:endParaRPr sz="2000">
              <a:latin typeface="Calibri"/>
              <a:cs typeface="Calibri"/>
            </a:endParaRPr>
          </a:p>
          <a:p>
            <a:pPr marL="1612900" lvl="3" indent="-229235">
              <a:lnSpc>
                <a:spcPct val="100000"/>
              </a:lnSpc>
              <a:spcBef>
                <a:spcPts val="500"/>
              </a:spcBef>
              <a:buChar char="–"/>
              <a:tabLst>
                <a:tab pos="1612900" algn="l"/>
              </a:tabLst>
            </a:pPr>
            <a:r>
              <a:rPr sz="2000" spc="-5" dirty="0">
                <a:latin typeface="Arial"/>
                <a:cs typeface="Arial"/>
              </a:rPr>
              <a:t>Which </a:t>
            </a:r>
            <a:r>
              <a:rPr sz="2000" dirty="0">
                <a:latin typeface="Arial"/>
                <a:cs typeface="Arial"/>
              </a:rPr>
              <a:t>we can use </a:t>
            </a:r>
            <a:r>
              <a:rPr sz="2000" spc="-5" dirty="0">
                <a:latin typeface="Arial"/>
                <a:cs typeface="Arial"/>
              </a:rPr>
              <a:t>to </a:t>
            </a:r>
            <a:r>
              <a:rPr sz="2000" dirty="0">
                <a:latin typeface="Arial"/>
                <a:cs typeface="Arial"/>
              </a:rPr>
              <a:t>predict</a:t>
            </a:r>
            <a:r>
              <a:rPr sz="2000" spc="-5" dirty="0">
                <a:latin typeface="Arial"/>
                <a:cs typeface="Arial"/>
              </a:rPr>
              <a:t> </a:t>
            </a:r>
            <a:r>
              <a:rPr sz="2000" i="1" spc="65" dirty="0">
                <a:latin typeface="Cambria"/>
                <a:cs typeface="Cambria"/>
              </a:rPr>
              <a:t>p</a:t>
            </a:r>
            <a:r>
              <a:rPr sz="2000" spc="65" dirty="0">
                <a:latin typeface="Calibri"/>
                <a:cs typeface="Calibri"/>
              </a:rPr>
              <a:t>(</a:t>
            </a:r>
            <a:r>
              <a:rPr sz="2000" i="1" spc="65" dirty="0">
                <a:latin typeface="Cambria"/>
                <a:cs typeface="Cambria"/>
              </a:rPr>
              <a:t>y|</a:t>
            </a:r>
            <a:r>
              <a:rPr sz="2000" b="1" i="1" spc="65" dirty="0">
                <a:latin typeface="Palatino Linotype"/>
                <a:cs typeface="Palatino Linotype"/>
              </a:rPr>
              <a:t>x</a:t>
            </a:r>
            <a:r>
              <a:rPr sz="2000" spc="65" dirty="0">
                <a:latin typeface="Calibri"/>
                <a:cs typeface="Calibri"/>
              </a:rPr>
              <a:t>)</a:t>
            </a:r>
            <a:endParaRPr sz="2000">
              <a:latin typeface="Calibri"/>
              <a:cs typeface="Calibri"/>
            </a:endParaRPr>
          </a:p>
        </p:txBody>
      </p:sp>
      <p:sp>
        <p:nvSpPr>
          <p:cNvPr id="5" name="object 5"/>
          <p:cNvSpPr/>
          <p:nvPr/>
        </p:nvSpPr>
        <p:spPr>
          <a:xfrm>
            <a:off x="4791540" y="4455404"/>
            <a:ext cx="4098033" cy="192014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655675" y="4382972"/>
            <a:ext cx="4276725" cy="2031364"/>
          </a:xfrm>
          <a:custGeom>
            <a:avLst/>
            <a:gdLst/>
            <a:ahLst/>
            <a:cxnLst/>
            <a:rect l="l" t="t" r="r" b="b"/>
            <a:pathLst>
              <a:path w="4276725" h="2031364">
                <a:moveTo>
                  <a:pt x="0" y="0"/>
                </a:moveTo>
                <a:lnTo>
                  <a:pt x="4276724" y="0"/>
                </a:lnTo>
                <a:lnTo>
                  <a:pt x="4276724" y="2031205"/>
                </a:lnTo>
                <a:lnTo>
                  <a:pt x="0" y="2031205"/>
                </a:lnTo>
                <a:lnTo>
                  <a:pt x="0" y="0"/>
                </a:lnTo>
                <a:close/>
              </a:path>
            </a:pathLst>
          </a:custGeom>
          <a:ln w="9524">
            <a:solidFill>
              <a:srgbClr val="000000"/>
            </a:solidFill>
          </a:ln>
        </p:spPr>
        <p:txBody>
          <a:bodyPr wrap="square" lIns="0" tIns="0" rIns="0" bIns="0" rtlCol="0"/>
          <a:lstStyle/>
          <a:p>
            <a:endParaRPr/>
          </a:p>
        </p:txBody>
      </p:sp>
      <p:sp>
        <p:nvSpPr>
          <p:cNvPr id="7" name="object 7"/>
          <p:cNvSpPr/>
          <p:nvPr/>
        </p:nvSpPr>
        <p:spPr>
          <a:xfrm>
            <a:off x="1079038" y="4387734"/>
            <a:ext cx="3078162" cy="2362200"/>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1074275" y="4382972"/>
            <a:ext cx="3088005" cy="2371725"/>
          </a:xfrm>
          <a:custGeom>
            <a:avLst/>
            <a:gdLst/>
            <a:ahLst/>
            <a:cxnLst/>
            <a:rect l="l" t="t" r="r" b="b"/>
            <a:pathLst>
              <a:path w="3088004" h="2371725">
                <a:moveTo>
                  <a:pt x="0" y="0"/>
                </a:moveTo>
                <a:lnTo>
                  <a:pt x="3087687" y="0"/>
                </a:lnTo>
                <a:lnTo>
                  <a:pt x="3087687" y="2371724"/>
                </a:lnTo>
                <a:lnTo>
                  <a:pt x="0" y="2371724"/>
                </a:lnTo>
                <a:lnTo>
                  <a:pt x="0" y="0"/>
                </a:lnTo>
                <a:close/>
              </a:path>
            </a:pathLst>
          </a:custGeom>
          <a:ln w="9524">
            <a:solidFill>
              <a:srgbClr val="000000"/>
            </a:solidFill>
          </a:ln>
        </p:spPr>
        <p:txBody>
          <a:bodyPr wrap="square" lIns="0" tIns="0" rIns="0" bIns="0" rtlCol="0"/>
          <a:lstStyle/>
          <a:p>
            <a:endParaRPr/>
          </a:p>
        </p:txBody>
      </p:sp>
      <p:sp>
        <p:nvSpPr>
          <p:cNvPr id="9" name="object 9"/>
          <p:cNvSpPr txBox="1"/>
          <p:nvPr/>
        </p:nvSpPr>
        <p:spPr>
          <a:xfrm>
            <a:off x="5803437" y="3854334"/>
            <a:ext cx="2555875" cy="370205"/>
          </a:xfrm>
          <a:prstGeom prst="rect">
            <a:avLst/>
          </a:prstGeom>
          <a:ln w="9524">
            <a:solidFill>
              <a:srgbClr val="000000"/>
            </a:solidFill>
          </a:ln>
        </p:spPr>
        <p:txBody>
          <a:bodyPr vert="horz" wrap="square" lIns="0" tIns="45720" rIns="0" bIns="0" rtlCol="0">
            <a:spAutoFit/>
          </a:bodyPr>
          <a:lstStyle/>
          <a:p>
            <a:pPr marL="186055">
              <a:lnSpc>
                <a:spcPct val="100000"/>
              </a:lnSpc>
              <a:spcBef>
                <a:spcPts val="360"/>
              </a:spcBef>
            </a:pPr>
            <a:r>
              <a:rPr sz="1800" i="1" spc="25" dirty="0">
                <a:latin typeface="Cambria"/>
                <a:cs typeface="Cambria"/>
              </a:rPr>
              <a:t>x </a:t>
            </a:r>
            <a:r>
              <a:rPr sz="1800" dirty="0">
                <a:latin typeface="Arial"/>
                <a:cs typeface="Arial"/>
              </a:rPr>
              <a:t>= </a:t>
            </a:r>
            <a:r>
              <a:rPr sz="1800" dirty="0">
                <a:solidFill>
                  <a:srgbClr val="660066"/>
                </a:solidFill>
                <a:latin typeface="Arial"/>
                <a:cs typeface="Arial"/>
              </a:rPr>
              <a:t>no. of black</a:t>
            </a:r>
            <a:r>
              <a:rPr sz="1800" spc="-185" dirty="0">
                <a:solidFill>
                  <a:srgbClr val="660066"/>
                </a:solidFill>
                <a:latin typeface="Arial"/>
                <a:cs typeface="Arial"/>
              </a:rPr>
              <a:t> </a:t>
            </a:r>
            <a:r>
              <a:rPr sz="1800" dirty="0">
                <a:solidFill>
                  <a:srgbClr val="660066"/>
                </a:solidFill>
                <a:latin typeface="Arial"/>
                <a:cs typeface="Arial"/>
              </a:rPr>
              <a:t>pixels</a:t>
            </a:r>
            <a:endParaRPr sz="1800">
              <a:latin typeface="Arial"/>
              <a:cs typeface="Arial"/>
            </a:endParaRPr>
          </a:p>
        </p:txBody>
      </p:sp>
      <p:sp>
        <p:nvSpPr>
          <p:cNvPr id="10" name="object 10"/>
          <p:cNvSpPr txBox="1"/>
          <p:nvPr/>
        </p:nvSpPr>
        <p:spPr>
          <a:xfrm>
            <a:off x="4662977" y="6555723"/>
            <a:ext cx="4319905" cy="566420"/>
          </a:xfrm>
          <a:prstGeom prst="rect">
            <a:avLst/>
          </a:prstGeom>
        </p:spPr>
        <p:txBody>
          <a:bodyPr vert="horz" wrap="square" lIns="0" tIns="12700" rIns="0" bIns="0" rtlCol="0">
            <a:spAutoFit/>
          </a:bodyPr>
          <a:lstStyle/>
          <a:p>
            <a:pPr marL="76200">
              <a:lnSpc>
                <a:spcPts val="2130"/>
              </a:lnSpc>
              <a:spcBef>
                <a:spcPts val="100"/>
              </a:spcBef>
            </a:pPr>
            <a:r>
              <a:rPr sz="1800" i="1" spc="75" dirty="0">
                <a:latin typeface="Cambria"/>
                <a:cs typeface="Cambria"/>
              </a:rPr>
              <a:t>p</a:t>
            </a:r>
            <a:r>
              <a:rPr sz="1800" spc="75" dirty="0">
                <a:latin typeface="Calibri"/>
                <a:cs typeface="Calibri"/>
              </a:rPr>
              <a:t>(</a:t>
            </a:r>
            <a:r>
              <a:rPr sz="1800" i="1" spc="75" dirty="0">
                <a:latin typeface="Cambria"/>
                <a:cs typeface="Cambria"/>
              </a:rPr>
              <a:t>x</a:t>
            </a:r>
            <a:r>
              <a:rPr sz="1800" spc="75" dirty="0">
                <a:latin typeface="Calibri"/>
                <a:cs typeface="Calibri"/>
              </a:rPr>
              <a:t>) </a:t>
            </a:r>
            <a:r>
              <a:rPr sz="1800" dirty="0">
                <a:solidFill>
                  <a:srgbClr val="660066"/>
                </a:solidFill>
                <a:latin typeface="Arial"/>
                <a:cs typeface="Arial"/>
              </a:rPr>
              <a:t>has </a:t>
            </a:r>
            <a:r>
              <a:rPr sz="1800" spc="-5" dirty="0">
                <a:solidFill>
                  <a:srgbClr val="660066"/>
                </a:solidFill>
                <a:latin typeface="Arial"/>
                <a:cs typeface="Arial"/>
              </a:rPr>
              <a:t>three</a:t>
            </a:r>
            <a:r>
              <a:rPr sz="1800" spc="20" dirty="0">
                <a:solidFill>
                  <a:srgbClr val="660066"/>
                </a:solidFill>
                <a:latin typeface="Arial"/>
                <a:cs typeface="Arial"/>
              </a:rPr>
              <a:t> </a:t>
            </a:r>
            <a:r>
              <a:rPr sz="1800" dirty="0">
                <a:solidFill>
                  <a:srgbClr val="660066"/>
                </a:solidFill>
                <a:latin typeface="Arial"/>
                <a:cs typeface="Arial"/>
              </a:rPr>
              <a:t>modes</a:t>
            </a:r>
            <a:endParaRPr sz="1800">
              <a:latin typeface="Arial"/>
              <a:cs typeface="Arial"/>
            </a:endParaRPr>
          </a:p>
          <a:p>
            <a:pPr marL="12700">
              <a:lnSpc>
                <a:spcPts val="2130"/>
              </a:lnSpc>
            </a:pPr>
            <a:r>
              <a:rPr sz="1800" i="1" dirty="0">
                <a:latin typeface="Cambria"/>
                <a:cs typeface="Cambria"/>
              </a:rPr>
              <a:t>p</a:t>
            </a:r>
            <a:r>
              <a:rPr sz="1800" dirty="0">
                <a:latin typeface="Calibri"/>
                <a:cs typeface="Calibri"/>
              </a:rPr>
              <a:t>(</a:t>
            </a:r>
            <a:r>
              <a:rPr sz="1800" i="1" dirty="0">
                <a:latin typeface="Cambria"/>
                <a:cs typeface="Cambria"/>
              </a:rPr>
              <a:t>x</a:t>
            </a:r>
            <a:r>
              <a:rPr sz="1800" dirty="0">
                <a:latin typeface="Calibri"/>
                <a:cs typeface="Calibri"/>
              </a:rPr>
              <a:t>|</a:t>
            </a:r>
            <a:r>
              <a:rPr sz="1800" i="1" dirty="0">
                <a:latin typeface="Cambria"/>
                <a:cs typeface="Cambria"/>
              </a:rPr>
              <a:t>y</a:t>
            </a:r>
            <a:r>
              <a:rPr sz="1800" dirty="0">
                <a:latin typeface="Calibri"/>
                <a:cs typeface="Calibri"/>
              </a:rPr>
              <a:t>) </a:t>
            </a:r>
            <a:r>
              <a:rPr sz="1800" dirty="0">
                <a:solidFill>
                  <a:srgbClr val="660066"/>
                </a:solidFill>
                <a:latin typeface="Arial"/>
                <a:cs typeface="Arial"/>
              </a:rPr>
              <a:t>is a </a:t>
            </a:r>
            <a:r>
              <a:rPr sz="1800" spc="-5" dirty="0">
                <a:solidFill>
                  <a:srgbClr val="660066"/>
                </a:solidFill>
                <a:latin typeface="Arial"/>
                <a:cs typeface="Arial"/>
              </a:rPr>
              <a:t>univariate Gaussian for</a:t>
            </a:r>
            <a:r>
              <a:rPr sz="1800" spc="-195" dirty="0">
                <a:solidFill>
                  <a:srgbClr val="660066"/>
                </a:solidFill>
                <a:latin typeface="Arial"/>
                <a:cs typeface="Arial"/>
              </a:rPr>
              <a:t> </a:t>
            </a:r>
            <a:r>
              <a:rPr sz="1800" i="1" spc="85" dirty="0">
                <a:latin typeface="Cambria"/>
                <a:cs typeface="Cambria"/>
              </a:rPr>
              <a:t>y</a:t>
            </a:r>
            <a:r>
              <a:rPr sz="1800" spc="85" dirty="0">
                <a:latin typeface="Calibri"/>
                <a:cs typeface="Calibri"/>
              </a:rPr>
              <a:t>=1,2,3</a:t>
            </a:r>
            <a:endParaRPr sz="1800">
              <a:latin typeface="Calibri"/>
              <a:cs typeface="Calibri"/>
            </a:endParaRPr>
          </a:p>
        </p:txBody>
      </p:sp>
      <p:sp>
        <p:nvSpPr>
          <p:cNvPr id="11" name="object 11"/>
          <p:cNvSpPr txBox="1"/>
          <p:nvPr/>
        </p:nvSpPr>
        <p:spPr>
          <a:xfrm>
            <a:off x="926638" y="3854334"/>
            <a:ext cx="3571875" cy="369570"/>
          </a:xfrm>
          <a:prstGeom prst="rect">
            <a:avLst/>
          </a:prstGeom>
          <a:ln w="9524">
            <a:solidFill>
              <a:srgbClr val="000000"/>
            </a:solidFill>
          </a:ln>
        </p:spPr>
        <p:txBody>
          <a:bodyPr vert="horz" wrap="square" lIns="0" tIns="45720" rIns="0" bIns="0" rtlCol="0">
            <a:spAutoFit/>
          </a:bodyPr>
          <a:lstStyle/>
          <a:p>
            <a:pPr marL="90805">
              <a:lnSpc>
                <a:spcPct val="100000"/>
              </a:lnSpc>
              <a:spcBef>
                <a:spcPts val="360"/>
              </a:spcBef>
            </a:pPr>
            <a:r>
              <a:rPr sz="1800" spc="-5" dirty="0">
                <a:solidFill>
                  <a:srgbClr val="660066"/>
                </a:solidFill>
                <a:latin typeface="Arial"/>
                <a:cs typeface="Arial"/>
              </a:rPr>
              <a:t>capital letters, </a:t>
            </a:r>
            <a:r>
              <a:rPr sz="1800" dirty="0">
                <a:solidFill>
                  <a:srgbClr val="660066"/>
                </a:solidFill>
                <a:latin typeface="Arial"/>
                <a:cs typeface="Arial"/>
              </a:rPr>
              <a:t>small </a:t>
            </a:r>
            <a:r>
              <a:rPr sz="1800" spc="-5" dirty="0">
                <a:solidFill>
                  <a:srgbClr val="660066"/>
                </a:solidFill>
                <a:latin typeface="Arial"/>
                <a:cs typeface="Arial"/>
              </a:rPr>
              <a:t>letters,</a:t>
            </a:r>
            <a:r>
              <a:rPr sz="1800" spc="5" dirty="0">
                <a:solidFill>
                  <a:srgbClr val="660066"/>
                </a:solidFill>
                <a:latin typeface="Arial"/>
                <a:cs typeface="Arial"/>
              </a:rPr>
              <a:t> </a:t>
            </a:r>
            <a:r>
              <a:rPr sz="1800" spc="-5" dirty="0">
                <a:solidFill>
                  <a:srgbClr val="660066"/>
                </a:solidFill>
                <a:latin typeface="Arial"/>
                <a:cs typeface="Arial"/>
              </a:rPr>
              <a:t>digits</a:t>
            </a:r>
            <a:endParaRPr sz="1800">
              <a:latin typeface="Arial"/>
              <a:cs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96510" y="847293"/>
            <a:ext cx="8505825" cy="695960"/>
          </a:xfrm>
          <a:prstGeom prst="rect">
            <a:avLst/>
          </a:prstGeom>
        </p:spPr>
        <p:txBody>
          <a:bodyPr vert="horz" wrap="square" lIns="0" tIns="12700" rIns="0" bIns="0" rtlCol="0">
            <a:spAutoFit/>
          </a:bodyPr>
          <a:lstStyle/>
          <a:p>
            <a:pPr marL="12700">
              <a:lnSpc>
                <a:spcPct val="100000"/>
              </a:lnSpc>
              <a:spcBef>
                <a:spcPts val="100"/>
              </a:spcBef>
              <a:tabLst>
                <a:tab pos="6316980" algn="l"/>
              </a:tabLst>
            </a:pPr>
            <a:r>
              <a:rPr spc="-5" dirty="0"/>
              <a:t>T</a:t>
            </a:r>
            <a:r>
              <a:rPr dirty="0"/>
              <a:t>ask</a:t>
            </a:r>
            <a:r>
              <a:rPr spc="-5" dirty="0"/>
              <a:t> </a:t>
            </a:r>
            <a:r>
              <a:rPr dirty="0"/>
              <a:t>of</a:t>
            </a:r>
            <a:r>
              <a:rPr spc="-5" dirty="0"/>
              <a:t> </a:t>
            </a:r>
            <a:r>
              <a:rPr dirty="0"/>
              <a:t>Semi-supervised	Learning</a:t>
            </a:r>
          </a:p>
        </p:txBody>
      </p:sp>
      <p:sp>
        <p:nvSpPr>
          <p:cNvPr id="4" name="object 4"/>
          <p:cNvSpPr txBox="1"/>
          <p:nvPr/>
        </p:nvSpPr>
        <p:spPr>
          <a:xfrm>
            <a:off x="852978" y="1982354"/>
            <a:ext cx="8208645" cy="4119879"/>
          </a:xfrm>
          <a:prstGeom prst="rect">
            <a:avLst/>
          </a:prstGeom>
        </p:spPr>
        <p:txBody>
          <a:bodyPr vert="horz" wrap="square" lIns="0" tIns="33020" rIns="0" bIns="0" rtlCol="0">
            <a:spAutoFit/>
          </a:bodyPr>
          <a:lstStyle/>
          <a:p>
            <a:pPr marL="355600" marR="334010" indent="-342900">
              <a:lnSpc>
                <a:spcPts val="3800"/>
              </a:lnSpc>
              <a:spcBef>
                <a:spcPts val="260"/>
              </a:spcBef>
              <a:buChar char="•"/>
              <a:tabLst>
                <a:tab pos="354965" algn="l"/>
                <a:tab pos="355600" algn="l"/>
              </a:tabLst>
            </a:pPr>
            <a:r>
              <a:rPr sz="3200" spc="-5" dirty="0">
                <a:solidFill>
                  <a:srgbClr val="3333CC"/>
                </a:solidFill>
                <a:latin typeface="Arial"/>
                <a:cs typeface="Arial"/>
              </a:rPr>
              <a:t>Both </a:t>
            </a:r>
            <a:r>
              <a:rPr sz="3200" dirty="0">
                <a:solidFill>
                  <a:srgbClr val="3333CC"/>
                </a:solidFill>
                <a:latin typeface="Arial"/>
                <a:cs typeface="Arial"/>
              </a:rPr>
              <a:t>unlabeled examples </a:t>
            </a:r>
            <a:r>
              <a:rPr sz="3200" spc="-5" dirty="0">
                <a:solidFill>
                  <a:srgbClr val="3333CC"/>
                </a:solidFill>
                <a:latin typeface="Arial"/>
                <a:cs typeface="Arial"/>
              </a:rPr>
              <a:t>from </a:t>
            </a:r>
            <a:r>
              <a:rPr sz="3200" i="1" spc="280" dirty="0">
                <a:latin typeface="Cambria"/>
                <a:cs typeface="Cambria"/>
              </a:rPr>
              <a:t>P</a:t>
            </a:r>
            <a:r>
              <a:rPr sz="3200" spc="280" dirty="0">
                <a:latin typeface="Calibri"/>
                <a:cs typeface="Calibri"/>
              </a:rPr>
              <a:t>(</a:t>
            </a:r>
            <a:r>
              <a:rPr sz="3200" b="1" i="1" spc="280" dirty="0">
                <a:latin typeface="Palatino Linotype"/>
                <a:cs typeface="Palatino Linotype"/>
              </a:rPr>
              <a:t>x</a:t>
            </a:r>
            <a:r>
              <a:rPr sz="3200" spc="280" dirty="0">
                <a:latin typeface="Calibri"/>
                <a:cs typeface="Calibri"/>
              </a:rPr>
              <a:t>) </a:t>
            </a:r>
            <a:r>
              <a:rPr sz="3200" spc="-5" dirty="0">
                <a:solidFill>
                  <a:srgbClr val="3333CC"/>
                </a:solidFill>
                <a:latin typeface="Arial"/>
                <a:cs typeface="Arial"/>
              </a:rPr>
              <a:t>and  </a:t>
            </a:r>
            <a:r>
              <a:rPr sz="3200" dirty="0">
                <a:solidFill>
                  <a:srgbClr val="3333CC"/>
                </a:solidFill>
                <a:latin typeface="Arial"/>
                <a:cs typeface="Arial"/>
              </a:rPr>
              <a:t>labeled examples </a:t>
            </a:r>
            <a:r>
              <a:rPr sz="3200" spc="-5" dirty="0">
                <a:solidFill>
                  <a:srgbClr val="3333CC"/>
                </a:solidFill>
                <a:latin typeface="Arial"/>
                <a:cs typeface="Arial"/>
              </a:rPr>
              <a:t>from </a:t>
            </a:r>
            <a:r>
              <a:rPr sz="3200" i="1" spc="254" dirty="0">
                <a:latin typeface="Cambria"/>
                <a:cs typeface="Cambria"/>
              </a:rPr>
              <a:t>P</a:t>
            </a:r>
            <a:r>
              <a:rPr sz="3200" spc="254" dirty="0">
                <a:latin typeface="Calibri"/>
                <a:cs typeface="Calibri"/>
              </a:rPr>
              <a:t>(</a:t>
            </a:r>
            <a:r>
              <a:rPr sz="3200" b="1" i="1" spc="254" dirty="0">
                <a:latin typeface="Palatino Linotype"/>
                <a:cs typeface="Palatino Linotype"/>
              </a:rPr>
              <a:t>x</a:t>
            </a:r>
            <a:r>
              <a:rPr sz="3200" i="1" spc="254" dirty="0">
                <a:latin typeface="Cambria"/>
                <a:cs typeface="Cambria"/>
              </a:rPr>
              <a:t>,y</a:t>
            </a:r>
            <a:r>
              <a:rPr sz="3200" spc="254" dirty="0">
                <a:latin typeface="Calibri"/>
                <a:cs typeface="Calibri"/>
              </a:rPr>
              <a:t>) </a:t>
            </a:r>
            <a:r>
              <a:rPr sz="3200" dirty="0">
                <a:solidFill>
                  <a:srgbClr val="3333CC"/>
                </a:solidFill>
                <a:latin typeface="Arial"/>
                <a:cs typeface="Arial"/>
              </a:rPr>
              <a:t>are used </a:t>
            </a:r>
            <a:r>
              <a:rPr sz="3200" spc="-5" dirty="0">
                <a:solidFill>
                  <a:srgbClr val="3333CC"/>
                </a:solidFill>
                <a:latin typeface="Arial"/>
                <a:cs typeface="Arial"/>
              </a:rPr>
              <a:t>to  estimate </a:t>
            </a:r>
            <a:r>
              <a:rPr sz="3200" i="1" spc="180" dirty="0">
                <a:latin typeface="Cambria"/>
                <a:cs typeface="Cambria"/>
              </a:rPr>
              <a:t>P</a:t>
            </a:r>
            <a:r>
              <a:rPr sz="3200" spc="180" dirty="0">
                <a:latin typeface="Calibri"/>
                <a:cs typeface="Calibri"/>
              </a:rPr>
              <a:t>(</a:t>
            </a:r>
            <a:r>
              <a:rPr sz="3200" i="1" spc="180" dirty="0">
                <a:latin typeface="Cambria"/>
                <a:cs typeface="Cambria"/>
              </a:rPr>
              <a:t>y|</a:t>
            </a:r>
            <a:r>
              <a:rPr sz="3200" b="1" i="1" spc="180" dirty="0">
                <a:latin typeface="Palatino Linotype"/>
                <a:cs typeface="Palatino Linotype"/>
              </a:rPr>
              <a:t>x</a:t>
            </a:r>
            <a:r>
              <a:rPr sz="3200" spc="180" dirty="0">
                <a:latin typeface="Calibri"/>
                <a:cs typeface="Calibri"/>
              </a:rPr>
              <a:t>) </a:t>
            </a:r>
            <a:r>
              <a:rPr sz="3200" dirty="0">
                <a:solidFill>
                  <a:srgbClr val="3333CC"/>
                </a:solidFill>
                <a:latin typeface="Arial"/>
                <a:cs typeface="Arial"/>
              </a:rPr>
              <a:t>or predict </a:t>
            </a:r>
            <a:r>
              <a:rPr sz="3200" i="1" spc="80" dirty="0">
                <a:latin typeface="Cambria"/>
                <a:cs typeface="Cambria"/>
              </a:rPr>
              <a:t>y </a:t>
            </a:r>
            <a:r>
              <a:rPr sz="3200" spc="-5" dirty="0">
                <a:solidFill>
                  <a:srgbClr val="3333CC"/>
                </a:solidFill>
                <a:latin typeface="Arial"/>
                <a:cs typeface="Arial"/>
              </a:rPr>
              <a:t>from</a:t>
            </a:r>
            <a:r>
              <a:rPr sz="3200" spc="229" dirty="0">
                <a:solidFill>
                  <a:srgbClr val="3333CC"/>
                </a:solidFill>
                <a:latin typeface="Arial"/>
                <a:cs typeface="Arial"/>
              </a:rPr>
              <a:t> </a:t>
            </a:r>
            <a:r>
              <a:rPr sz="3200" b="1" i="1" spc="190" dirty="0">
                <a:latin typeface="Palatino Linotype"/>
                <a:cs typeface="Palatino Linotype"/>
              </a:rPr>
              <a:t>x</a:t>
            </a:r>
            <a:endParaRPr sz="3200">
              <a:latin typeface="Palatino Linotype"/>
              <a:cs typeface="Palatino Linotype"/>
            </a:endParaRPr>
          </a:p>
          <a:p>
            <a:pPr marL="355600" marR="457200" indent="-342900">
              <a:lnSpc>
                <a:spcPct val="100000"/>
              </a:lnSpc>
              <a:spcBef>
                <a:spcPts val="705"/>
              </a:spcBef>
              <a:buChar char="•"/>
              <a:tabLst>
                <a:tab pos="354965" algn="l"/>
                <a:tab pos="355600" algn="l"/>
                <a:tab pos="5372735" algn="l"/>
              </a:tabLst>
            </a:pPr>
            <a:r>
              <a:rPr sz="3200" spc="-5" dirty="0">
                <a:solidFill>
                  <a:srgbClr val="3333CC"/>
                </a:solidFill>
                <a:latin typeface="Arial"/>
                <a:cs typeface="Arial"/>
              </a:rPr>
              <a:t>In the context </a:t>
            </a:r>
            <a:r>
              <a:rPr sz="3200" dirty="0">
                <a:solidFill>
                  <a:srgbClr val="3333CC"/>
                </a:solidFill>
                <a:latin typeface="Arial"/>
                <a:cs typeface="Arial"/>
              </a:rPr>
              <a:t>of deep learning it </a:t>
            </a:r>
            <a:r>
              <a:rPr sz="3200" spc="-5" dirty="0">
                <a:solidFill>
                  <a:srgbClr val="3333CC"/>
                </a:solidFill>
                <a:latin typeface="Arial"/>
                <a:cs typeface="Arial"/>
              </a:rPr>
              <a:t>refers to  </a:t>
            </a:r>
            <a:r>
              <a:rPr sz="3200" dirty="0">
                <a:solidFill>
                  <a:srgbClr val="3333CC"/>
                </a:solidFill>
                <a:latin typeface="Arial"/>
                <a:cs typeface="Arial"/>
              </a:rPr>
              <a:t>learning a</a:t>
            </a:r>
            <a:r>
              <a:rPr sz="3200" spc="25" dirty="0">
                <a:solidFill>
                  <a:srgbClr val="3333CC"/>
                </a:solidFill>
                <a:latin typeface="Arial"/>
                <a:cs typeface="Arial"/>
              </a:rPr>
              <a:t> </a:t>
            </a:r>
            <a:r>
              <a:rPr sz="3200" spc="-5" dirty="0">
                <a:solidFill>
                  <a:srgbClr val="3333CC"/>
                </a:solidFill>
                <a:latin typeface="Arial"/>
                <a:cs typeface="Arial"/>
              </a:rPr>
              <a:t>representation</a:t>
            </a:r>
            <a:r>
              <a:rPr sz="3200" spc="10" dirty="0">
                <a:solidFill>
                  <a:srgbClr val="3333CC"/>
                </a:solidFill>
                <a:latin typeface="Arial"/>
                <a:cs typeface="Arial"/>
              </a:rPr>
              <a:t> </a:t>
            </a:r>
            <a:r>
              <a:rPr sz="3200" b="1" i="1" spc="110" dirty="0">
                <a:latin typeface="Palatino Linotype"/>
                <a:cs typeface="Palatino Linotype"/>
              </a:rPr>
              <a:t>h	</a:t>
            </a:r>
            <a:r>
              <a:rPr sz="3200" spc="335" dirty="0">
                <a:latin typeface="Calibri"/>
                <a:cs typeface="Calibri"/>
              </a:rPr>
              <a:t>=</a:t>
            </a:r>
            <a:r>
              <a:rPr sz="3200" i="1" spc="335" dirty="0">
                <a:latin typeface="Cambria"/>
                <a:cs typeface="Cambria"/>
              </a:rPr>
              <a:t>f</a:t>
            </a:r>
            <a:r>
              <a:rPr sz="3200" spc="335" dirty="0">
                <a:latin typeface="Calibri"/>
                <a:cs typeface="Calibri"/>
              </a:rPr>
              <a:t>(</a:t>
            </a:r>
            <a:r>
              <a:rPr sz="3200" b="1" i="1" spc="335" dirty="0">
                <a:latin typeface="Palatino Linotype"/>
                <a:cs typeface="Palatino Linotype"/>
              </a:rPr>
              <a:t>x</a:t>
            </a:r>
            <a:r>
              <a:rPr sz="3200" spc="335" dirty="0">
                <a:latin typeface="Calibri"/>
                <a:cs typeface="Calibri"/>
              </a:rPr>
              <a:t>)</a:t>
            </a:r>
            <a:endParaRPr sz="3200">
              <a:latin typeface="Calibri"/>
              <a:cs typeface="Calibri"/>
            </a:endParaRPr>
          </a:p>
          <a:p>
            <a:pPr marL="355600" marR="5080" indent="-342900" algn="just">
              <a:lnSpc>
                <a:spcPct val="100699"/>
              </a:lnSpc>
              <a:spcBef>
                <a:spcPts val="695"/>
              </a:spcBef>
              <a:buChar char="•"/>
              <a:tabLst>
                <a:tab pos="355600" algn="l"/>
              </a:tabLst>
            </a:pPr>
            <a:r>
              <a:rPr sz="3200" spc="-5" dirty="0">
                <a:solidFill>
                  <a:srgbClr val="3333CC"/>
                </a:solidFill>
                <a:latin typeface="Arial"/>
                <a:cs typeface="Arial"/>
              </a:rPr>
              <a:t>The </a:t>
            </a:r>
            <a:r>
              <a:rPr sz="3200" dirty="0">
                <a:solidFill>
                  <a:srgbClr val="3333CC"/>
                </a:solidFill>
                <a:latin typeface="Arial"/>
                <a:cs typeface="Arial"/>
              </a:rPr>
              <a:t>goal is </a:t>
            </a:r>
            <a:r>
              <a:rPr sz="3200" spc="-5" dirty="0">
                <a:solidFill>
                  <a:srgbClr val="3333CC"/>
                </a:solidFill>
                <a:latin typeface="Arial"/>
                <a:cs typeface="Arial"/>
              </a:rPr>
              <a:t>to </a:t>
            </a:r>
            <a:r>
              <a:rPr sz="3200" dirty="0">
                <a:solidFill>
                  <a:srgbClr val="3333CC"/>
                </a:solidFill>
                <a:latin typeface="Arial"/>
                <a:cs typeface="Arial"/>
              </a:rPr>
              <a:t>learn a </a:t>
            </a:r>
            <a:r>
              <a:rPr sz="3200" spc="-5" dirty="0">
                <a:solidFill>
                  <a:srgbClr val="3333CC"/>
                </a:solidFill>
                <a:latin typeface="Arial"/>
                <a:cs typeface="Arial"/>
              </a:rPr>
              <a:t>representation </a:t>
            </a:r>
            <a:r>
              <a:rPr sz="3200" dirty="0">
                <a:solidFill>
                  <a:srgbClr val="3333CC"/>
                </a:solidFill>
                <a:latin typeface="Arial"/>
                <a:cs typeface="Arial"/>
              </a:rPr>
              <a:t>so </a:t>
            </a:r>
            <a:r>
              <a:rPr sz="3200" spc="-5" dirty="0">
                <a:solidFill>
                  <a:srgbClr val="3333CC"/>
                </a:solidFill>
                <a:latin typeface="Arial"/>
                <a:cs typeface="Arial"/>
              </a:rPr>
              <a:t>that  </a:t>
            </a:r>
            <a:r>
              <a:rPr sz="3200" dirty="0">
                <a:solidFill>
                  <a:srgbClr val="3333CC"/>
                </a:solidFill>
                <a:latin typeface="Arial"/>
                <a:cs typeface="Arial"/>
              </a:rPr>
              <a:t>examples </a:t>
            </a:r>
            <a:r>
              <a:rPr sz="3200" spc="-5" dirty="0">
                <a:solidFill>
                  <a:srgbClr val="3333CC"/>
                </a:solidFill>
                <a:latin typeface="Arial"/>
                <a:cs typeface="Arial"/>
              </a:rPr>
              <a:t>from the </a:t>
            </a:r>
            <a:r>
              <a:rPr sz="3200" dirty="0">
                <a:solidFill>
                  <a:srgbClr val="3333CC"/>
                </a:solidFill>
                <a:latin typeface="Arial"/>
                <a:cs typeface="Arial"/>
              </a:rPr>
              <a:t>same class have similar  </a:t>
            </a:r>
            <a:r>
              <a:rPr sz="3200" spc="-5" dirty="0">
                <a:solidFill>
                  <a:srgbClr val="3333CC"/>
                </a:solidFill>
                <a:latin typeface="Arial"/>
                <a:cs typeface="Arial"/>
              </a:rPr>
              <a:t>representations</a:t>
            </a:r>
            <a:endParaRPr sz="320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D8EF2-7106-B746-9847-F04D35DE7E87}"/>
              </a:ext>
            </a:extLst>
          </p:cNvPr>
          <p:cNvSpPr>
            <a:spLocks noGrp="1"/>
          </p:cNvSpPr>
          <p:nvPr>
            <p:ph type="title"/>
          </p:nvPr>
        </p:nvSpPr>
        <p:spPr>
          <a:xfrm>
            <a:off x="2451100" y="231887"/>
            <a:ext cx="7162800" cy="677108"/>
          </a:xfrm>
        </p:spPr>
        <p:txBody>
          <a:bodyPr/>
          <a:lstStyle/>
          <a:p>
            <a:r>
              <a:rPr lang="en-US" dirty="0"/>
              <a:t>Inverse problems</a:t>
            </a:r>
          </a:p>
        </p:txBody>
      </p:sp>
      <p:sp>
        <p:nvSpPr>
          <p:cNvPr id="3" name="Text Placeholder 2">
            <a:extLst>
              <a:ext uri="{FF2B5EF4-FFF2-40B4-BE49-F238E27FC236}">
                <a16:creationId xmlns:a16="http://schemas.microsoft.com/office/drawing/2014/main" id="{9996598E-1696-6940-A046-F088C93C756F}"/>
              </a:ext>
            </a:extLst>
          </p:cNvPr>
          <p:cNvSpPr>
            <a:spLocks noGrp="1"/>
          </p:cNvSpPr>
          <p:nvPr>
            <p:ph type="body" idx="1"/>
          </p:nvPr>
        </p:nvSpPr>
        <p:spPr>
          <a:xfrm>
            <a:off x="241300" y="1085433"/>
            <a:ext cx="9982200" cy="5601533"/>
          </a:xfrm>
        </p:spPr>
        <p:txBody>
          <a:bodyPr/>
          <a:lstStyle/>
          <a:p>
            <a:r>
              <a:rPr lang="en-US" sz="2800" dirty="0"/>
              <a:t>An inverse problem in science is the process of calculating from a set of observations the causal factors that produced them: for example, calculating an image in X-ray computed tomography, source reconstruction in acoustics, or calculating the density of the Earth from measurements of its gravity field. It is called an inverse problem because it starts with the effects and then calculates the causes. It is the inverse of a forward problem, which starts with the causes and then calculates the effects.</a:t>
            </a:r>
          </a:p>
          <a:p>
            <a:endParaRPr lang="en-US" sz="2800" dirty="0"/>
          </a:p>
          <a:p>
            <a:r>
              <a:rPr lang="en-US" sz="2800" dirty="0"/>
              <a:t>Inverse problems are some of the most important mathematical problems in science and mathematics because they tell us about parameters that we cannot directly observe. </a:t>
            </a:r>
          </a:p>
        </p:txBody>
      </p:sp>
      <p:sp>
        <p:nvSpPr>
          <p:cNvPr id="4" name="TextBox 3">
            <a:extLst>
              <a:ext uri="{FF2B5EF4-FFF2-40B4-BE49-F238E27FC236}">
                <a16:creationId xmlns:a16="http://schemas.microsoft.com/office/drawing/2014/main" id="{546B5F5B-574C-EE69-EA5E-8582409361CC}"/>
              </a:ext>
            </a:extLst>
          </p:cNvPr>
          <p:cNvSpPr txBox="1"/>
          <p:nvPr/>
        </p:nvSpPr>
        <p:spPr>
          <a:xfrm>
            <a:off x="8691726" y="537733"/>
            <a:ext cx="1082348" cy="369332"/>
          </a:xfrm>
          <a:prstGeom prst="rect">
            <a:avLst/>
          </a:prstGeom>
          <a:noFill/>
        </p:spPr>
        <p:txBody>
          <a:bodyPr wrap="none" rtlCol="0">
            <a:spAutoFit/>
          </a:bodyPr>
          <a:lstStyle/>
          <a:p>
            <a:r>
              <a:rPr lang="en-US" dirty="0" err="1"/>
              <a:t>wikipedia</a:t>
            </a:r>
            <a:endParaRPr lang="en-US" dirty="0"/>
          </a:p>
        </p:txBody>
      </p:sp>
    </p:spTree>
    <p:extLst>
      <p:ext uri="{BB962C8B-B14F-4D97-AF65-F5344CB8AC3E}">
        <p14:creationId xmlns:p14="http://schemas.microsoft.com/office/powerpoint/2010/main" val="26828539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52978" y="847922"/>
            <a:ext cx="9003252" cy="689932"/>
          </a:xfrm>
          <a:prstGeom prst="rect">
            <a:avLst/>
          </a:prstGeom>
        </p:spPr>
        <p:txBody>
          <a:bodyPr vert="horz" wrap="square" lIns="0" tIns="12700" rIns="0" bIns="0" rtlCol="0">
            <a:spAutoFit/>
          </a:bodyPr>
          <a:lstStyle/>
          <a:p>
            <a:pPr marL="12700">
              <a:lnSpc>
                <a:spcPct val="100000"/>
              </a:lnSpc>
              <a:spcBef>
                <a:spcPts val="100"/>
              </a:spcBef>
              <a:tabLst>
                <a:tab pos="1285240" algn="l"/>
                <a:tab pos="4765040" algn="l"/>
                <a:tab pos="6908800" algn="l"/>
              </a:tabLst>
            </a:pPr>
            <a:r>
              <a:rPr dirty="0"/>
              <a:t>How	</a:t>
            </a:r>
            <a:r>
              <a:rPr lang="en-US" dirty="0"/>
              <a:t>U</a:t>
            </a:r>
            <a:r>
              <a:rPr dirty="0"/>
              <a:t>nsupervised	</a:t>
            </a:r>
            <a:r>
              <a:rPr lang="en-US" dirty="0"/>
              <a:t> L</a:t>
            </a:r>
            <a:r>
              <a:rPr dirty="0"/>
              <a:t>earning	</a:t>
            </a:r>
            <a:r>
              <a:rPr lang="en-US" dirty="0"/>
              <a:t>H</a:t>
            </a:r>
            <a:r>
              <a:rPr dirty="0"/>
              <a:t>elps</a:t>
            </a:r>
          </a:p>
        </p:txBody>
      </p:sp>
      <p:sp>
        <p:nvSpPr>
          <p:cNvPr id="4" name="object 4"/>
          <p:cNvSpPr txBox="1"/>
          <p:nvPr/>
        </p:nvSpPr>
        <p:spPr>
          <a:xfrm>
            <a:off x="852978" y="1982354"/>
            <a:ext cx="9294322" cy="4704080"/>
          </a:xfrm>
          <a:prstGeom prst="rect">
            <a:avLst/>
          </a:prstGeom>
        </p:spPr>
        <p:txBody>
          <a:bodyPr vert="horz" wrap="square" lIns="0" tIns="33020" rIns="0" bIns="0" rtlCol="0">
            <a:spAutoFit/>
          </a:bodyPr>
          <a:lstStyle/>
          <a:p>
            <a:pPr marL="355600" marR="5080" indent="-342900">
              <a:lnSpc>
                <a:spcPts val="3800"/>
              </a:lnSpc>
              <a:spcBef>
                <a:spcPts val="260"/>
              </a:spcBef>
              <a:buChar char="•"/>
              <a:tabLst>
                <a:tab pos="354965" algn="l"/>
                <a:tab pos="355600" algn="l"/>
              </a:tabLst>
            </a:pPr>
            <a:r>
              <a:rPr sz="3200" dirty="0">
                <a:solidFill>
                  <a:srgbClr val="3333CC"/>
                </a:solidFill>
                <a:latin typeface="Arial"/>
                <a:cs typeface="Arial"/>
              </a:rPr>
              <a:t>Unsupervised learning can provide </a:t>
            </a:r>
            <a:r>
              <a:rPr sz="3200" spc="-5" dirty="0">
                <a:solidFill>
                  <a:srgbClr val="3333CC"/>
                </a:solidFill>
                <a:latin typeface="Arial"/>
                <a:cs typeface="Arial"/>
              </a:rPr>
              <a:t>useful</a:t>
            </a:r>
            <a:r>
              <a:rPr sz="3200" spc="-75" dirty="0">
                <a:solidFill>
                  <a:srgbClr val="3333CC"/>
                </a:solidFill>
                <a:latin typeface="Arial"/>
                <a:cs typeface="Arial"/>
              </a:rPr>
              <a:t> </a:t>
            </a:r>
            <a:r>
              <a:rPr sz="3200" dirty="0">
                <a:solidFill>
                  <a:srgbClr val="3333CC"/>
                </a:solidFill>
                <a:latin typeface="Arial"/>
                <a:cs typeface="Arial"/>
              </a:rPr>
              <a:t>clues  </a:t>
            </a:r>
            <a:r>
              <a:rPr lang="en-US" sz="3200" spc="-5" dirty="0">
                <a:solidFill>
                  <a:srgbClr val="3333CC"/>
                </a:solidFill>
                <a:latin typeface="Arial"/>
                <a:cs typeface="Arial"/>
              </a:rPr>
              <a:t>on </a:t>
            </a:r>
            <a:r>
              <a:rPr sz="3200" dirty="0">
                <a:solidFill>
                  <a:srgbClr val="3333CC"/>
                </a:solidFill>
                <a:latin typeface="Arial"/>
                <a:cs typeface="Arial"/>
              </a:rPr>
              <a:t>how </a:t>
            </a:r>
            <a:r>
              <a:rPr sz="3200" spc="-5" dirty="0">
                <a:solidFill>
                  <a:srgbClr val="3333CC"/>
                </a:solidFill>
                <a:latin typeface="Arial"/>
                <a:cs typeface="Arial"/>
              </a:rPr>
              <a:t>to </a:t>
            </a:r>
            <a:r>
              <a:rPr sz="3200" dirty="0">
                <a:solidFill>
                  <a:srgbClr val="3333CC"/>
                </a:solidFill>
                <a:latin typeface="Arial"/>
                <a:cs typeface="Arial"/>
              </a:rPr>
              <a:t>group examples in </a:t>
            </a:r>
            <a:r>
              <a:rPr lang="en-US" sz="3200" dirty="0">
                <a:solidFill>
                  <a:srgbClr val="3333CC"/>
                </a:solidFill>
                <a:latin typeface="Arial"/>
                <a:cs typeface="Arial"/>
              </a:rPr>
              <a:t>a </a:t>
            </a:r>
            <a:r>
              <a:rPr sz="3200" spc="-5" dirty="0">
                <a:solidFill>
                  <a:srgbClr val="3333CC"/>
                </a:solidFill>
                <a:latin typeface="Arial"/>
                <a:cs typeface="Arial"/>
              </a:rPr>
              <a:t>representational  </a:t>
            </a:r>
            <a:r>
              <a:rPr sz="3200" dirty="0">
                <a:solidFill>
                  <a:srgbClr val="3333CC"/>
                </a:solidFill>
                <a:latin typeface="Arial"/>
                <a:cs typeface="Arial"/>
              </a:rPr>
              <a:t>space</a:t>
            </a:r>
            <a:endParaRPr sz="3200" dirty="0">
              <a:latin typeface="Arial"/>
              <a:cs typeface="Arial"/>
            </a:endParaRPr>
          </a:p>
          <a:p>
            <a:pPr marL="355600" marR="163830" indent="-342900">
              <a:lnSpc>
                <a:spcPct val="100000"/>
              </a:lnSpc>
              <a:spcBef>
                <a:spcPts val="705"/>
              </a:spcBef>
              <a:buChar char="•"/>
              <a:tabLst>
                <a:tab pos="354965" algn="l"/>
                <a:tab pos="355600" algn="l"/>
              </a:tabLst>
            </a:pPr>
            <a:r>
              <a:rPr sz="3200" dirty="0">
                <a:solidFill>
                  <a:srgbClr val="3333CC"/>
                </a:solidFill>
                <a:latin typeface="Arial"/>
                <a:cs typeface="Arial"/>
              </a:rPr>
              <a:t>Examples </a:t>
            </a:r>
            <a:r>
              <a:rPr sz="3200" spc="-5" dirty="0">
                <a:solidFill>
                  <a:srgbClr val="3333CC"/>
                </a:solidFill>
                <a:latin typeface="Arial"/>
                <a:cs typeface="Arial"/>
              </a:rPr>
              <a:t>that cluster tightly </a:t>
            </a:r>
            <a:r>
              <a:rPr sz="3200" dirty="0">
                <a:solidFill>
                  <a:srgbClr val="3333CC"/>
                </a:solidFill>
                <a:latin typeface="Arial"/>
                <a:cs typeface="Arial"/>
              </a:rPr>
              <a:t>in </a:t>
            </a:r>
            <a:r>
              <a:rPr sz="3200" spc="-5" dirty="0">
                <a:solidFill>
                  <a:srgbClr val="3333CC"/>
                </a:solidFill>
                <a:latin typeface="Arial"/>
                <a:cs typeface="Arial"/>
              </a:rPr>
              <a:t>the </a:t>
            </a:r>
            <a:r>
              <a:rPr sz="3200" dirty="0">
                <a:solidFill>
                  <a:srgbClr val="3333CC"/>
                </a:solidFill>
                <a:latin typeface="Arial"/>
                <a:cs typeface="Arial"/>
              </a:rPr>
              <a:t>input space  should be mapped </a:t>
            </a:r>
            <a:r>
              <a:rPr sz="3200" spc="-5" dirty="0">
                <a:solidFill>
                  <a:srgbClr val="3333CC"/>
                </a:solidFill>
                <a:latin typeface="Arial"/>
                <a:cs typeface="Arial"/>
              </a:rPr>
              <a:t>to </a:t>
            </a:r>
            <a:r>
              <a:rPr sz="3200" dirty="0">
                <a:solidFill>
                  <a:srgbClr val="3333CC"/>
                </a:solidFill>
                <a:latin typeface="Arial"/>
                <a:cs typeface="Arial"/>
              </a:rPr>
              <a:t>similar</a:t>
            </a:r>
            <a:r>
              <a:rPr sz="3200" spc="-20" dirty="0">
                <a:solidFill>
                  <a:srgbClr val="3333CC"/>
                </a:solidFill>
                <a:latin typeface="Arial"/>
                <a:cs typeface="Arial"/>
              </a:rPr>
              <a:t> </a:t>
            </a:r>
            <a:r>
              <a:rPr sz="3200" spc="-5" dirty="0">
                <a:solidFill>
                  <a:srgbClr val="3333CC"/>
                </a:solidFill>
                <a:latin typeface="Arial"/>
                <a:cs typeface="Arial"/>
              </a:rPr>
              <a:t>representations</a:t>
            </a:r>
            <a:endParaRPr sz="3200" dirty="0">
              <a:latin typeface="Arial"/>
              <a:cs typeface="Arial"/>
            </a:endParaRPr>
          </a:p>
          <a:p>
            <a:pPr marL="355600" marR="1406525" indent="-342900">
              <a:lnSpc>
                <a:spcPct val="100000"/>
              </a:lnSpc>
              <a:spcBef>
                <a:spcPts val="720"/>
              </a:spcBef>
              <a:buChar char="•"/>
              <a:tabLst>
                <a:tab pos="354965" algn="l"/>
                <a:tab pos="355600" algn="l"/>
              </a:tabLst>
            </a:pPr>
            <a:r>
              <a:rPr sz="3200" dirty="0">
                <a:solidFill>
                  <a:srgbClr val="3333CC"/>
                </a:solidFill>
                <a:latin typeface="Arial"/>
                <a:cs typeface="Arial"/>
              </a:rPr>
              <a:t>A linear </a:t>
            </a:r>
            <a:r>
              <a:rPr sz="3200" spc="-5" dirty="0">
                <a:solidFill>
                  <a:srgbClr val="3333CC"/>
                </a:solidFill>
                <a:latin typeface="Arial"/>
                <a:cs typeface="Arial"/>
              </a:rPr>
              <a:t>classifier </a:t>
            </a:r>
            <a:r>
              <a:rPr sz="3200" dirty="0">
                <a:solidFill>
                  <a:srgbClr val="3333CC"/>
                </a:solidFill>
                <a:latin typeface="Arial"/>
                <a:cs typeface="Arial"/>
              </a:rPr>
              <a:t>in </a:t>
            </a:r>
            <a:r>
              <a:rPr sz="3200" spc="-5" dirty="0">
                <a:solidFill>
                  <a:srgbClr val="3333CC"/>
                </a:solidFill>
                <a:latin typeface="Arial"/>
                <a:cs typeface="Arial"/>
              </a:rPr>
              <a:t>the </a:t>
            </a:r>
            <a:r>
              <a:rPr sz="3200" dirty="0">
                <a:solidFill>
                  <a:srgbClr val="3333CC"/>
                </a:solidFill>
                <a:latin typeface="Arial"/>
                <a:cs typeface="Arial"/>
              </a:rPr>
              <a:t>new space</a:t>
            </a:r>
            <a:r>
              <a:rPr sz="3200" spc="-45" dirty="0">
                <a:solidFill>
                  <a:srgbClr val="3333CC"/>
                </a:solidFill>
                <a:latin typeface="Arial"/>
                <a:cs typeface="Arial"/>
              </a:rPr>
              <a:t> </a:t>
            </a:r>
            <a:r>
              <a:rPr sz="3200" dirty="0">
                <a:solidFill>
                  <a:srgbClr val="3333CC"/>
                </a:solidFill>
                <a:latin typeface="Arial"/>
                <a:cs typeface="Arial"/>
              </a:rPr>
              <a:t>may  achieve </a:t>
            </a:r>
            <a:r>
              <a:rPr sz="3200" spc="-5" dirty="0">
                <a:solidFill>
                  <a:srgbClr val="3333CC"/>
                </a:solidFill>
                <a:latin typeface="Arial"/>
                <a:cs typeface="Arial"/>
              </a:rPr>
              <a:t>better</a:t>
            </a:r>
            <a:r>
              <a:rPr sz="3200" spc="-10" dirty="0">
                <a:solidFill>
                  <a:srgbClr val="3333CC"/>
                </a:solidFill>
                <a:latin typeface="Arial"/>
                <a:cs typeface="Arial"/>
              </a:rPr>
              <a:t> </a:t>
            </a:r>
            <a:r>
              <a:rPr sz="3200" spc="-5" dirty="0">
                <a:solidFill>
                  <a:srgbClr val="3333CC"/>
                </a:solidFill>
                <a:latin typeface="Arial"/>
                <a:cs typeface="Arial"/>
              </a:rPr>
              <a:t>generalization</a:t>
            </a:r>
            <a:endParaRPr sz="3200" dirty="0">
              <a:latin typeface="Arial"/>
              <a:cs typeface="Arial"/>
            </a:endParaRPr>
          </a:p>
          <a:p>
            <a:pPr marL="355600" marR="163195" indent="-342900">
              <a:lnSpc>
                <a:spcPct val="100000"/>
              </a:lnSpc>
              <a:spcBef>
                <a:spcPts val="819"/>
              </a:spcBef>
              <a:buChar char="•"/>
              <a:tabLst>
                <a:tab pos="354965" algn="l"/>
                <a:tab pos="355600" algn="l"/>
              </a:tabLst>
            </a:pPr>
            <a:r>
              <a:rPr sz="3200" dirty="0">
                <a:solidFill>
                  <a:srgbClr val="3333CC"/>
                </a:solidFill>
                <a:latin typeface="Arial"/>
                <a:cs typeface="Arial"/>
              </a:rPr>
              <a:t>A variant is </a:t>
            </a:r>
            <a:r>
              <a:rPr sz="3200" spc="-5" dirty="0">
                <a:solidFill>
                  <a:srgbClr val="3333CC"/>
                </a:solidFill>
                <a:latin typeface="Arial"/>
                <a:cs typeface="Arial"/>
              </a:rPr>
              <a:t>the application </a:t>
            </a:r>
            <a:r>
              <a:rPr sz="3200" dirty="0">
                <a:solidFill>
                  <a:srgbClr val="3333CC"/>
                </a:solidFill>
                <a:latin typeface="Arial"/>
                <a:cs typeface="Arial"/>
              </a:rPr>
              <a:t>of PCA as a  preprocessing </a:t>
            </a:r>
            <a:r>
              <a:rPr sz="3200" spc="-5" dirty="0">
                <a:solidFill>
                  <a:srgbClr val="3333CC"/>
                </a:solidFill>
                <a:latin typeface="Arial"/>
                <a:cs typeface="Arial"/>
              </a:rPr>
              <a:t>step before </a:t>
            </a:r>
            <a:r>
              <a:rPr sz="3200" dirty="0">
                <a:solidFill>
                  <a:srgbClr val="3333CC"/>
                </a:solidFill>
                <a:latin typeface="Arial"/>
                <a:cs typeface="Arial"/>
              </a:rPr>
              <a:t>applying a</a:t>
            </a:r>
            <a:r>
              <a:rPr sz="3200" spc="-5" dirty="0">
                <a:solidFill>
                  <a:srgbClr val="3333CC"/>
                </a:solidFill>
                <a:latin typeface="Arial"/>
                <a:cs typeface="Arial"/>
              </a:rPr>
              <a:t> classifier</a:t>
            </a:r>
            <a:endParaRPr sz="3200" dirty="0">
              <a:latin typeface="Arial"/>
              <a:cs typeface="Arial"/>
            </a:endParaRPr>
          </a:p>
        </p:txBody>
      </p:sp>
      <p:sp>
        <p:nvSpPr>
          <p:cNvPr id="5" name="object 5"/>
          <p:cNvSpPr txBox="1"/>
          <p:nvPr/>
        </p:nvSpPr>
        <p:spPr>
          <a:xfrm>
            <a:off x="1195878" y="6655954"/>
            <a:ext cx="3731260" cy="513080"/>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3333CC"/>
                </a:solidFill>
                <a:latin typeface="Arial"/>
                <a:cs typeface="Arial"/>
              </a:rPr>
              <a:t>to the projected</a:t>
            </a:r>
            <a:r>
              <a:rPr sz="3200" spc="-20" dirty="0">
                <a:solidFill>
                  <a:srgbClr val="3333CC"/>
                </a:solidFill>
                <a:latin typeface="Arial"/>
                <a:cs typeface="Arial"/>
              </a:rPr>
              <a:t> </a:t>
            </a:r>
            <a:r>
              <a:rPr sz="3200" spc="-5" dirty="0">
                <a:solidFill>
                  <a:srgbClr val="3333CC"/>
                </a:solidFill>
                <a:latin typeface="Arial"/>
                <a:cs typeface="Arial"/>
              </a:rPr>
              <a:t>data</a:t>
            </a:r>
            <a:endParaRPr sz="3200">
              <a:latin typeface="Arial"/>
              <a:cs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773728" y="420254"/>
            <a:ext cx="4995545" cy="695960"/>
          </a:xfrm>
          <a:prstGeom prst="rect">
            <a:avLst/>
          </a:prstGeom>
        </p:spPr>
        <p:txBody>
          <a:bodyPr vert="horz" wrap="square" lIns="0" tIns="12700" rIns="0" bIns="0" rtlCol="0">
            <a:spAutoFit/>
          </a:bodyPr>
          <a:lstStyle/>
          <a:p>
            <a:pPr marL="12700">
              <a:lnSpc>
                <a:spcPct val="100000"/>
              </a:lnSpc>
              <a:spcBef>
                <a:spcPts val="100"/>
              </a:spcBef>
              <a:tabLst>
                <a:tab pos="2094230" algn="l"/>
              </a:tabLst>
            </a:pPr>
            <a:r>
              <a:rPr dirty="0"/>
              <a:t>Sharing	</a:t>
            </a:r>
            <a:r>
              <a:rPr spc="-5" dirty="0"/>
              <a:t>Parameters</a:t>
            </a:r>
          </a:p>
        </p:txBody>
      </p:sp>
      <p:sp>
        <p:nvSpPr>
          <p:cNvPr id="5" name="object 5"/>
          <p:cNvSpPr txBox="1"/>
          <p:nvPr/>
        </p:nvSpPr>
        <p:spPr>
          <a:xfrm>
            <a:off x="840278" y="1144154"/>
            <a:ext cx="8907780" cy="5392420"/>
          </a:xfrm>
          <a:prstGeom prst="rect">
            <a:avLst/>
          </a:prstGeom>
        </p:spPr>
        <p:txBody>
          <a:bodyPr vert="horz" wrap="square" lIns="0" tIns="14604" rIns="0" bIns="0" rtlCol="0">
            <a:spAutoFit/>
          </a:bodyPr>
          <a:lstStyle/>
          <a:p>
            <a:pPr marL="355600" marR="49530" indent="-342900">
              <a:lnSpc>
                <a:spcPct val="99600"/>
              </a:lnSpc>
              <a:spcBef>
                <a:spcPts val="114"/>
              </a:spcBef>
              <a:buChar char="•"/>
              <a:tabLst>
                <a:tab pos="354965" algn="l"/>
                <a:tab pos="355600" algn="l"/>
              </a:tabLst>
            </a:pPr>
            <a:r>
              <a:rPr sz="3200" spc="-5" dirty="0">
                <a:solidFill>
                  <a:srgbClr val="3333CC"/>
                </a:solidFill>
                <a:latin typeface="Arial"/>
                <a:cs typeface="Arial"/>
              </a:rPr>
              <a:t>Instead </a:t>
            </a:r>
            <a:r>
              <a:rPr sz="3200" dirty="0">
                <a:solidFill>
                  <a:srgbClr val="3333CC"/>
                </a:solidFill>
                <a:latin typeface="Arial"/>
                <a:cs typeface="Arial"/>
              </a:rPr>
              <a:t>of </a:t>
            </a:r>
            <a:r>
              <a:rPr sz="3200" spc="-5" dirty="0">
                <a:solidFill>
                  <a:srgbClr val="3333CC"/>
                </a:solidFill>
                <a:latin typeface="Arial"/>
                <a:cs typeface="Arial"/>
              </a:rPr>
              <a:t>separate </a:t>
            </a:r>
            <a:r>
              <a:rPr sz="3200" dirty="0">
                <a:solidFill>
                  <a:srgbClr val="3333CC"/>
                </a:solidFill>
                <a:latin typeface="Arial"/>
                <a:cs typeface="Arial"/>
              </a:rPr>
              <a:t>unsupervised and  supervised </a:t>
            </a:r>
            <a:r>
              <a:rPr sz="3200" spc="-5" dirty="0">
                <a:solidFill>
                  <a:srgbClr val="3333CC"/>
                </a:solidFill>
                <a:latin typeface="Arial"/>
                <a:cs typeface="Arial"/>
              </a:rPr>
              <a:t>components </a:t>
            </a:r>
            <a:r>
              <a:rPr sz="3200" dirty="0">
                <a:solidFill>
                  <a:srgbClr val="3333CC"/>
                </a:solidFill>
                <a:latin typeface="Arial"/>
                <a:cs typeface="Arial"/>
              </a:rPr>
              <a:t>in </a:t>
            </a:r>
            <a:r>
              <a:rPr sz="3200" spc="-5" dirty="0">
                <a:solidFill>
                  <a:srgbClr val="3333CC"/>
                </a:solidFill>
                <a:latin typeface="Arial"/>
                <a:cs typeface="Arial"/>
              </a:rPr>
              <a:t>the </a:t>
            </a:r>
            <a:r>
              <a:rPr sz="3200" dirty="0">
                <a:solidFill>
                  <a:srgbClr val="3333CC"/>
                </a:solidFill>
                <a:latin typeface="Arial"/>
                <a:cs typeface="Arial"/>
              </a:rPr>
              <a:t>model, </a:t>
            </a:r>
            <a:r>
              <a:rPr sz="3200" spc="-5" dirty="0">
                <a:solidFill>
                  <a:srgbClr val="3333CC"/>
                </a:solidFill>
                <a:latin typeface="Arial"/>
                <a:cs typeface="Arial"/>
              </a:rPr>
              <a:t>construct  </a:t>
            </a:r>
            <a:r>
              <a:rPr sz="3200" dirty="0">
                <a:solidFill>
                  <a:srgbClr val="3333CC"/>
                </a:solidFill>
                <a:latin typeface="Arial"/>
                <a:cs typeface="Arial"/>
              </a:rPr>
              <a:t>models in which </a:t>
            </a:r>
            <a:r>
              <a:rPr sz="3200" spc="-5" dirty="0">
                <a:solidFill>
                  <a:srgbClr val="3333CC"/>
                </a:solidFill>
                <a:latin typeface="Arial"/>
                <a:cs typeface="Arial"/>
              </a:rPr>
              <a:t>generative </a:t>
            </a:r>
            <a:r>
              <a:rPr sz="3200" dirty="0">
                <a:solidFill>
                  <a:srgbClr val="3333CC"/>
                </a:solidFill>
                <a:latin typeface="Arial"/>
                <a:cs typeface="Arial"/>
              </a:rPr>
              <a:t>models of </a:t>
            </a:r>
            <a:r>
              <a:rPr sz="3200" spc="-5" dirty="0">
                <a:solidFill>
                  <a:srgbClr val="3333CC"/>
                </a:solidFill>
                <a:latin typeface="Arial"/>
                <a:cs typeface="Arial"/>
              </a:rPr>
              <a:t>either </a:t>
            </a:r>
            <a:r>
              <a:rPr sz="3200" spc="-5" dirty="0">
                <a:latin typeface="Arial"/>
                <a:cs typeface="Arial"/>
              </a:rPr>
              <a:t> </a:t>
            </a:r>
            <a:r>
              <a:rPr sz="3200" i="1" spc="280" dirty="0">
                <a:latin typeface="Cambria"/>
                <a:cs typeface="Cambria"/>
              </a:rPr>
              <a:t>P</a:t>
            </a:r>
            <a:r>
              <a:rPr sz="3200" spc="280" dirty="0">
                <a:latin typeface="Calibri"/>
                <a:cs typeface="Calibri"/>
              </a:rPr>
              <a:t>(</a:t>
            </a:r>
            <a:r>
              <a:rPr sz="3200" b="1" i="1" spc="280" dirty="0">
                <a:latin typeface="Palatino Linotype"/>
                <a:cs typeface="Palatino Linotype"/>
              </a:rPr>
              <a:t>x</a:t>
            </a:r>
            <a:r>
              <a:rPr sz="3200" spc="280" dirty="0">
                <a:latin typeface="Calibri"/>
                <a:cs typeface="Calibri"/>
              </a:rPr>
              <a:t>) </a:t>
            </a:r>
            <a:r>
              <a:rPr sz="3200" dirty="0">
                <a:solidFill>
                  <a:srgbClr val="3333CC"/>
                </a:solidFill>
                <a:latin typeface="Arial"/>
                <a:cs typeface="Arial"/>
              </a:rPr>
              <a:t>or </a:t>
            </a:r>
            <a:r>
              <a:rPr sz="3200" i="1" spc="215" dirty="0">
                <a:latin typeface="Cambria"/>
                <a:cs typeface="Cambria"/>
              </a:rPr>
              <a:t>P</a:t>
            </a:r>
            <a:r>
              <a:rPr sz="3200" spc="215" dirty="0">
                <a:latin typeface="Calibri"/>
                <a:cs typeface="Calibri"/>
              </a:rPr>
              <a:t>(</a:t>
            </a:r>
            <a:r>
              <a:rPr sz="3200" b="1" i="1" spc="215" dirty="0">
                <a:latin typeface="Palatino Linotype"/>
                <a:cs typeface="Palatino Linotype"/>
              </a:rPr>
              <a:t>x</a:t>
            </a:r>
            <a:r>
              <a:rPr sz="3200" spc="215" dirty="0">
                <a:latin typeface="Calibri"/>
                <a:cs typeface="Calibri"/>
              </a:rPr>
              <a:t>,</a:t>
            </a:r>
            <a:r>
              <a:rPr sz="3200" i="1" spc="215" dirty="0">
                <a:latin typeface="Cambria"/>
                <a:cs typeface="Cambria"/>
              </a:rPr>
              <a:t>y</a:t>
            </a:r>
            <a:r>
              <a:rPr sz="3200" spc="215" dirty="0">
                <a:latin typeface="Calibri"/>
                <a:cs typeface="Calibri"/>
              </a:rPr>
              <a:t>) </a:t>
            </a:r>
            <a:r>
              <a:rPr sz="3200" dirty="0">
                <a:solidFill>
                  <a:srgbClr val="3333CC"/>
                </a:solidFill>
                <a:latin typeface="Arial"/>
                <a:cs typeface="Arial"/>
              </a:rPr>
              <a:t>share </a:t>
            </a:r>
            <a:r>
              <a:rPr sz="3200" spc="-5" dirty="0">
                <a:solidFill>
                  <a:srgbClr val="3333CC"/>
                </a:solidFill>
                <a:latin typeface="Arial"/>
                <a:cs typeface="Arial"/>
              </a:rPr>
              <a:t>parameters with </a:t>
            </a:r>
            <a:r>
              <a:rPr sz="3200" dirty="0">
                <a:solidFill>
                  <a:srgbClr val="3333CC"/>
                </a:solidFill>
                <a:latin typeface="Arial"/>
                <a:cs typeface="Arial"/>
              </a:rPr>
              <a:t>a  </a:t>
            </a:r>
            <a:r>
              <a:rPr sz="3200" spc="-5" dirty="0">
                <a:solidFill>
                  <a:srgbClr val="3333CC"/>
                </a:solidFill>
                <a:latin typeface="Arial"/>
                <a:cs typeface="Arial"/>
              </a:rPr>
              <a:t>discriminative </a:t>
            </a:r>
            <a:r>
              <a:rPr sz="3200" dirty="0">
                <a:solidFill>
                  <a:srgbClr val="3333CC"/>
                </a:solidFill>
                <a:latin typeface="Arial"/>
                <a:cs typeface="Arial"/>
              </a:rPr>
              <a:t>model of</a:t>
            </a:r>
            <a:r>
              <a:rPr sz="3200" spc="-5" dirty="0">
                <a:solidFill>
                  <a:srgbClr val="3333CC"/>
                </a:solidFill>
                <a:latin typeface="Arial"/>
                <a:cs typeface="Arial"/>
              </a:rPr>
              <a:t> </a:t>
            </a:r>
            <a:r>
              <a:rPr sz="3200" i="1" spc="180" dirty="0">
                <a:latin typeface="Cambria"/>
                <a:cs typeface="Cambria"/>
              </a:rPr>
              <a:t>P</a:t>
            </a:r>
            <a:r>
              <a:rPr sz="3200" spc="180" dirty="0">
                <a:latin typeface="Calibri"/>
                <a:cs typeface="Calibri"/>
              </a:rPr>
              <a:t>(</a:t>
            </a:r>
            <a:r>
              <a:rPr sz="3200" i="1" spc="180" dirty="0">
                <a:latin typeface="Cambria"/>
                <a:cs typeface="Cambria"/>
              </a:rPr>
              <a:t>y|</a:t>
            </a:r>
            <a:r>
              <a:rPr sz="3200" b="1" i="1" spc="180" dirty="0">
                <a:latin typeface="Palatino Linotype"/>
                <a:cs typeface="Palatino Linotype"/>
              </a:rPr>
              <a:t>x</a:t>
            </a:r>
            <a:r>
              <a:rPr sz="3200" spc="180" dirty="0">
                <a:latin typeface="Calibri"/>
                <a:cs typeface="Calibri"/>
              </a:rPr>
              <a:t>)</a:t>
            </a:r>
            <a:endParaRPr sz="3200" dirty="0">
              <a:latin typeface="Calibri"/>
              <a:cs typeface="Calibri"/>
            </a:endParaRPr>
          </a:p>
          <a:p>
            <a:pPr marL="355600" indent="-342900">
              <a:lnSpc>
                <a:spcPts val="3835"/>
              </a:lnSpc>
              <a:spcBef>
                <a:spcPts val="825"/>
              </a:spcBef>
              <a:buChar char="•"/>
              <a:tabLst>
                <a:tab pos="354965" algn="l"/>
                <a:tab pos="355600" algn="l"/>
              </a:tabLst>
            </a:pPr>
            <a:r>
              <a:rPr sz="3200" spc="-5" dirty="0">
                <a:solidFill>
                  <a:srgbClr val="3333CC"/>
                </a:solidFill>
                <a:latin typeface="Arial"/>
                <a:cs typeface="Arial"/>
              </a:rPr>
              <a:t>One </a:t>
            </a:r>
            <a:r>
              <a:rPr sz="3200" dirty="0">
                <a:solidFill>
                  <a:srgbClr val="3333CC"/>
                </a:solidFill>
                <a:latin typeface="Arial"/>
                <a:cs typeface="Arial"/>
              </a:rPr>
              <a:t>can </a:t>
            </a:r>
            <a:r>
              <a:rPr sz="3200" spc="-5" dirty="0">
                <a:solidFill>
                  <a:srgbClr val="3333CC"/>
                </a:solidFill>
                <a:latin typeface="Arial"/>
                <a:cs typeface="Arial"/>
              </a:rPr>
              <a:t>then trade-off the </a:t>
            </a:r>
            <a:r>
              <a:rPr sz="3200" dirty="0">
                <a:solidFill>
                  <a:srgbClr val="3333CC"/>
                </a:solidFill>
                <a:latin typeface="Arial"/>
                <a:cs typeface="Arial"/>
              </a:rPr>
              <a:t>supervised</a:t>
            </a:r>
            <a:r>
              <a:rPr sz="3200" spc="20" dirty="0">
                <a:solidFill>
                  <a:srgbClr val="3333CC"/>
                </a:solidFill>
                <a:latin typeface="Arial"/>
                <a:cs typeface="Arial"/>
              </a:rPr>
              <a:t> </a:t>
            </a:r>
            <a:r>
              <a:rPr sz="3200" spc="-5" dirty="0">
                <a:solidFill>
                  <a:srgbClr val="3333CC"/>
                </a:solidFill>
                <a:latin typeface="Arial"/>
                <a:cs typeface="Arial"/>
              </a:rPr>
              <a:t>criterion</a:t>
            </a:r>
            <a:endParaRPr sz="3200" dirty="0">
              <a:latin typeface="Arial"/>
              <a:cs typeface="Arial"/>
            </a:endParaRPr>
          </a:p>
          <a:p>
            <a:pPr marL="355600" marR="5080">
              <a:lnSpc>
                <a:spcPts val="3800"/>
              </a:lnSpc>
              <a:spcBef>
                <a:spcPts val="160"/>
              </a:spcBef>
            </a:pPr>
            <a:r>
              <a:rPr sz="3200" spc="40" dirty="0">
                <a:latin typeface="Calibri"/>
                <a:cs typeface="Calibri"/>
              </a:rPr>
              <a:t>–log </a:t>
            </a:r>
            <a:r>
              <a:rPr sz="3200" i="1" spc="180" dirty="0">
                <a:latin typeface="Cambria"/>
                <a:cs typeface="Cambria"/>
              </a:rPr>
              <a:t>P</a:t>
            </a:r>
            <a:r>
              <a:rPr sz="3200" spc="180" dirty="0">
                <a:latin typeface="Calibri"/>
                <a:cs typeface="Calibri"/>
              </a:rPr>
              <a:t>(</a:t>
            </a:r>
            <a:r>
              <a:rPr sz="3200" i="1" spc="180" dirty="0">
                <a:latin typeface="Cambria"/>
                <a:cs typeface="Cambria"/>
              </a:rPr>
              <a:t>y|</a:t>
            </a:r>
            <a:r>
              <a:rPr sz="3200" b="1" i="1" spc="180" dirty="0">
                <a:latin typeface="Palatino Linotype"/>
                <a:cs typeface="Palatino Linotype"/>
              </a:rPr>
              <a:t>x</a:t>
            </a:r>
            <a:r>
              <a:rPr sz="3200" spc="180" dirty="0">
                <a:latin typeface="Calibri"/>
                <a:cs typeface="Calibri"/>
              </a:rPr>
              <a:t>) </a:t>
            </a:r>
            <a:r>
              <a:rPr sz="3200" spc="-5" dirty="0">
                <a:solidFill>
                  <a:srgbClr val="3333CC"/>
                </a:solidFill>
                <a:latin typeface="Arial"/>
                <a:cs typeface="Arial"/>
              </a:rPr>
              <a:t>with the </a:t>
            </a:r>
            <a:r>
              <a:rPr sz="3200" dirty="0">
                <a:solidFill>
                  <a:srgbClr val="3333CC"/>
                </a:solidFill>
                <a:latin typeface="Arial"/>
                <a:cs typeface="Arial"/>
              </a:rPr>
              <a:t>unsupervised or </a:t>
            </a:r>
            <a:r>
              <a:rPr sz="3200" spc="-5" dirty="0">
                <a:solidFill>
                  <a:srgbClr val="3333CC"/>
                </a:solidFill>
                <a:latin typeface="Arial"/>
                <a:cs typeface="Arial"/>
              </a:rPr>
              <a:t>generative  </a:t>
            </a:r>
            <a:r>
              <a:rPr sz="3200" dirty="0">
                <a:solidFill>
                  <a:srgbClr val="3333CC"/>
                </a:solidFill>
                <a:latin typeface="Arial"/>
                <a:cs typeface="Arial"/>
              </a:rPr>
              <a:t>one (such as </a:t>
            </a:r>
            <a:r>
              <a:rPr sz="3200" spc="40" dirty="0">
                <a:latin typeface="Calibri"/>
                <a:cs typeface="Calibri"/>
              </a:rPr>
              <a:t>–log </a:t>
            </a:r>
            <a:r>
              <a:rPr sz="3200" i="1" spc="280" dirty="0">
                <a:latin typeface="Cambria"/>
                <a:cs typeface="Cambria"/>
              </a:rPr>
              <a:t>P</a:t>
            </a:r>
            <a:r>
              <a:rPr sz="3200" spc="280" dirty="0">
                <a:latin typeface="Calibri"/>
                <a:cs typeface="Calibri"/>
              </a:rPr>
              <a:t>(</a:t>
            </a:r>
            <a:r>
              <a:rPr sz="3200" b="1" i="1" spc="280" dirty="0">
                <a:latin typeface="Palatino Linotype"/>
                <a:cs typeface="Palatino Linotype"/>
              </a:rPr>
              <a:t>x</a:t>
            </a:r>
            <a:r>
              <a:rPr sz="3200" spc="280" dirty="0">
                <a:latin typeface="Calibri"/>
                <a:cs typeface="Calibri"/>
              </a:rPr>
              <a:t>) </a:t>
            </a:r>
            <a:r>
              <a:rPr sz="3200" dirty="0">
                <a:solidFill>
                  <a:srgbClr val="3333CC"/>
                </a:solidFill>
                <a:latin typeface="Arial"/>
                <a:cs typeface="Arial"/>
              </a:rPr>
              <a:t>or </a:t>
            </a:r>
            <a:r>
              <a:rPr sz="3200" spc="40" dirty="0">
                <a:latin typeface="Calibri"/>
                <a:cs typeface="Calibri"/>
              </a:rPr>
              <a:t>–log</a:t>
            </a:r>
            <a:r>
              <a:rPr sz="3200" spc="-95" dirty="0">
                <a:latin typeface="Calibri"/>
                <a:cs typeface="Calibri"/>
              </a:rPr>
              <a:t> </a:t>
            </a:r>
            <a:r>
              <a:rPr sz="3200" i="1" spc="220" dirty="0">
                <a:latin typeface="Cambria"/>
                <a:cs typeface="Cambria"/>
              </a:rPr>
              <a:t>P</a:t>
            </a:r>
            <a:r>
              <a:rPr sz="3200" spc="220" dirty="0">
                <a:latin typeface="Calibri"/>
                <a:cs typeface="Calibri"/>
              </a:rPr>
              <a:t>(</a:t>
            </a:r>
            <a:r>
              <a:rPr sz="3200" b="1" i="1" spc="220" dirty="0">
                <a:latin typeface="Palatino Linotype"/>
                <a:cs typeface="Palatino Linotype"/>
              </a:rPr>
              <a:t>x</a:t>
            </a:r>
            <a:r>
              <a:rPr sz="3200" i="1" spc="220" dirty="0">
                <a:latin typeface="Cambria"/>
                <a:cs typeface="Cambria"/>
              </a:rPr>
              <a:t>,y</a:t>
            </a:r>
            <a:r>
              <a:rPr sz="3200" spc="220" dirty="0">
                <a:latin typeface="Calibri"/>
                <a:cs typeface="Calibri"/>
              </a:rPr>
              <a:t>)</a:t>
            </a:r>
            <a:r>
              <a:rPr sz="3200" spc="220" dirty="0">
                <a:solidFill>
                  <a:srgbClr val="3333CC"/>
                </a:solidFill>
                <a:latin typeface="Arial"/>
                <a:cs typeface="Arial"/>
              </a:rPr>
              <a:t>)</a:t>
            </a:r>
            <a:endParaRPr sz="3200" dirty="0">
              <a:latin typeface="Arial"/>
              <a:cs typeface="Arial"/>
            </a:endParaRPr>
          </a:p>
          <a:p>
            <a:pPr marL="748665" marR="202565" lvl="1" indent="-279400">
              <a:lnSpc>
                <a:spcPct val="102000"/>
              </a:lnSpc>
              <a:spcBef>
                <a:spcPts val="445"/>
              </a:spcBef>
              <a:buChar char="–"/>
              <a:tabLst>
                <a:tab pos="755650" algn="l"/>
              </a:tabLst>
            </a:pPr>
            <a:r>
              <a:rPr sz="2800" spc="-5" dirty="0">
                <a:solidFill>
                  <a:srgbClr val="336600"/>
                </a:solidFill>
                <a:latin typeface="Arial"/>
                <a:cs typeface="Arial"/>
              </a:rPr>
              <a:t>The generative criterion then </a:t>
            </a:r>
            <a:r>
              <a:rPr sz="2800" dirty="0">
                <a:solidFill>
                  <a:srgbClr val="336600"/>
                </a:solidFill>
                <a:latin typeface="Arial"/>
                <a:cs typeface="Arial"/>
              </a:rPr>
              <a:t>expresses a prior  belief about </a:t>
            </a:r>
            <a:r>
              <a:rPr sz="2800" spc="-5" dirty="0">
                <a:solidFill>
                  <a:srgbClr val="336600"/>
                </a:solidFill>
                <a:latin typeface="Arial"/>
                <a:cs typeface="Arial"/>
              </a:rPr>
              <a:t>the solution to the </a:t>
            </a:r>
            <a:r>
              <a:rPr sz="2800" dirty="0">
                <a:solidFill>
                  <a:srgbClr val="336600"/>
                </a:solidFill>
                <a:latin typeface="Arial"/>
                <a:cs typeface="Arial"/>
              </a:rPr>
              <a:t>supervised</a:t>
            </a:r>
            <a:r>
              <a:rPr sz="2800" spc="-30" dirty="0">
                <a:solidFill>
                  <a:srgbClr val="336600"/>
                </a:solidFill>
                <a:latin typeface="Arial"/>
                <a:cs typeface="Arial"/>
              </a:rPr>
              <a:t> </a:t>
            </a:r>
            <a:r>
              <a:rPr sz="2800" dirty="0">
                <a:solidFill>
                  <a:srgbClr val="336600"/>
                </a:solidFill>
                <a:latin typeface="Arial"/>
                <a:cs typeface="Arial"/>
              </a:rPr>
              <a:t>problem</a:t>
            </a:r>
            <a:endParaRPr sz="2800" dirty="0">
              <a:latin typeface="Arial"/>
              <a:cs typeface="Arial"/>
            </a:endParaRPr>
          </a:p>
          <a:p>
            <a:pPr marL="1240155" lvl="2" indent="-314325">
              <a:lnSpc>
                <a:spcPct val="100000"/>
              </a:lnSpc>
              <a:spcBef>
                <a:spcPts val="515"/>
              </a:spcBef>
              <a:buChar char="•"/>
              <a:tabLst>
                <a:tab pos="1240155" algn="l"/>
                <a:tab pos="1240790" algn="l"/>
              </a:tabLst>
            </a:pPr>
            <a:r>
              <a:rPr sz="2400" spc="-5" dirty="0">
                <a:solidFill>
                  <a:srgbClr val="660066"/>
                </a:solidFill>
                <a:latin typeface="Arial"/>
                <a:cs typeface="Arial"/>
              </a:rPr>
              <a:t>viz., structure </a:t>
            </a:r>
            <a:r>
              <a:rPr sz="2400" dirty="0">
                <a:solidFill>
                  <a:srgbClr val="660066"/>
                </a:solidFill>
                <a:latin typeface="Arial"/>
                <a:cs typeface="Arial"/>
              </a:rPr>
              <a:t>of </a:t>
            </a:r>
            <a:r>
              <a:rPr sz="2400" i="1" spc="210" dirty="0">
                <a:latin typeface="Cambria"/>
                <a:cs typeface="Cambria"/>
              </a:rPr>
              <a:t>P</a:t>
            </a:r>
            <a:r>
              <a:rPr sz="2400" spc="210" dirty="0">
                <a:latin typeface="Calibri"/>
                <a:cs typeface="Calibri"/>
              </a:rPr>
              <a:t>(</a:t>
            </a:r>
            <a:r>
              <a:rPr sz="2400" b="1" i="1" spc="210" dirty="0">
                <a:latin typeface="Palatino Linotype"/>
                <a:cs typeface="Palatino Linotype"/>
              </a:rPr>
              <a:t>x</a:t>
            </a:r>
            <a:r>
              <a:rPr sz="2400" spc="210" dirty="0">
                <a:latin typeface="Calibri"/>
                <a:cs typeface="Calibri"/>
              </a:rPr>
              <a:t>) </a:t>
            </a:r>
            <a:r>
              <a:rPr sz="2400" dirty="0">
                <a:solidFill>
                  <a:srgbClr val="660066"/>
                </a:solidFill>
                <a:latin typeface="Arial"/>
                <a:cs typeface="Arial"/>
              </a:rPr>
              <a:t>is </a:t>
            </a:r>
            <a:r>
              <a:rPr sz="2400" spc="-5" dirty="0">
                <a:solidFill>
                  <a:srgbClr val="660066"/>
                </a:solidFill>
                <a:latin typeface="Arial"/>
                <a:cs typeface="Arial"/>
              </a:rPr>
              <a:t>connected to structure </a:t>
            </a:r>
            <a:r>
              <a:rPr sz="2400" dirty="0">
                <a:solidFill>
                  <a:srgbClr val="660066"/>
                </a:solidFill>
                <a:latin typeface="Arial"/>
                <a:cs typeface="Arial"/>
              </a:rPr>
              <a:t>of</a:t>
            </a:r>
            <a:r>
              <a:rPr sz="2400" spc="105" dirty="0">
                <a:solidFill>
                  <a:srgbClr val="660066"/>
                </a:solidFill>
                <a:latin typeface="Arial"/>
                <a:cs typeface="Arial"/>
              </a:rPr>
              <a:t> </a:t>
            </a:r>
            <a:r>
              <a:rPr sz="2400" i="1" spc="60" dirty="0">
                <a:latin typeface="Cambria"/>
                <a:cs typeface="Cambria"/>
              </a:rPr>
              <a:t>P</a:t>
            </a:r>
            <a:r>
              <a:rPr sz="2400" spc="60" dirty="0">
                <a:latin typeface="Calibri"/>
                <a:cs typeface="Calibri"/>
              </a:rPr>
              <a:t>(</a:t>
            </a:r>
            <a:r>
              <a:rPr sz="2400" i="1" spc="60" dirty="0">
                <a:latin typeface="Cambria"/>
                <a:cs typeface="Cambria"/>
              </a:rPr>
              <a:t>y</a:t>
            </a:r>
            <a:r>
              <a:rPr sz="2400" b="1" i="1" spc="60" dirty="0">
                <a:latin typeface="Palatino Linotype"/>
                <a:cs typeface="Palatino Linotype"/>
              </a:rPr>
              <a:t>|x</a:t>
            </a:r>
            <a:r>
              <a:rPr sz="2400" spc="60" dirty="0">
                <a:latin typeface="Calibri"/>
                <a:cs typeface="Calibri"/>
              </a:rPr>
              <a:t>)</a:t>
            </a:r>
            <a:endParaRPr sz="2400" dirty="0">
              <a:latin typeface="Calibri"/>
              <a:cs typeface="Calibri"/>
            </a:endParaRPr>
          </a:p>
        </p:txBody>
      </p:sp>
      <p:sp>
        <p:nvSpPr>
          <p:cNvPr id="6" name="object 6"/>
          <p:cNvSpPr txBox="1"/>
          <p:nvPr/>
        </p:nvSpPr>
        <p:spPr>
          <a:xfrm>
            <a:off x="1983277" y="6516254"/>
            <a:ext cx="7091045"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660066"/>
                </a:solidFill>
                <a:latin typeface="Arial"/>
                <a:cs typeface="Arial"/>
              </a:rPr>
              <a:t>in a way </a:t>
            </a:r>
            <a:r>
              <a:rPr sz="2400" spc="-5" dirty="0">
                <a:solidFill>
                  <a:srgbClr val="660066"/>
                </a:solidFill>
                <a:latin typeface="Arial"/>
                <a:cs typeface="Arial"/>
              </a:rPr>
              <a:t>that </a:t>
            </a:r>
            <a:r>
              <a:rPr sz="2400" dirty="0">
                <a:solidFill>
                  <a:srgbClr val="660066"/>
                </a:solidFill>
                <a:latin typeface="Arial"/>
                <a:cs typeface="Arial"/>
              </a:rPr>
              <a:t>is </a:t>
            </a:r>
            <a:r>
              <a:rPr sz="2400" spc="-5" dirty="0">
                <a:solidFill>
                  <a:srgbClr val="660066"/>
                </a:solidFill>
                <a:latin typeface="Arial"/>
                <a:cs typeface="Arial"/>
              </a:rPr>
              <a:t>captured </a:t>
            </a:r>
            <a:r>
              <a:rPr sz="2400" dirty="0">
                <a:solidFill>
                  <a:srgbClr val="660066"/>
                </a:solidFill>
                <a:latin typeface="Arial"/>
                <a:cs typeface="Arial"/>
              </a:rPr>
              <a:t>by shared</a:t>
            </a:r>
            <a:r>
              <a:rPr sz="2400" spc="5" dirty="0">
                <a:solidFill>
                  <a:srgbClr val="660066"/>
                </a:solidFill>
                <a:latin typeface="Arial"/>
                <a:cs typeface="Arial"/>
              </a:rPr>
              <a:t> </a:t>
            </a:r>
            <a:r>
              <a:rPr sz="2400" spc="-5" dirty="0">
                <a:solidFill>
                  <a:srgbClr val="660066"/>
                </a:solidFill>
                <a:latin typeface="Arial"/>
                <a:cs typeface="Arial"/>
              </a:rPr>
              <a:t>parameterization</a:t>
            </a:r>
            <a:endParaRPr sz="2400">
              <a:latin typeface="Arial"/>
              <a:cs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214383" y="847293"/>
            <a:ext cx="6269355" cy="695960"/>
          </a:xfrm>
          <a:prstGeom prst="rect">
            <a:avLst/>
          </a:prstGeom>
        </p:spPr>
        <p:txBody>
          <a:bodyPr vert="horz" wrap="square" lIns="0" tIns="12700" rIns="0" bIns="0" rtlCol="0">
            <a:spAutoFit/>
          </a:bodyPr>
          <a:lstStyle/>
          <a:p>
            <a:pPr marL="12700">
              <a:lnSpc>
                <a:spcPct val="100000"/>
              </a:lnSpc>
              <a:spcBef>
                <a:spcPts val="100"/>
              </a:spcBef>
              <a:tabLst>
                <a:tab pos="3740150" algn="l"/>
              </a:tabLst>
            </a:pPr>
            <a:r>
              <a:rPr spc="-5" dirty="0"/>
              <a:t>Regularization	Strategies</a:t>
            </a:r>
          </a:p>
        </p:txBody>
      </p:sp>
      <p:sp>
        <p:nvSpPr>
          <p:cNvPr id="5" name="object 5"/>
          <p:cNvSpPr txBox="1"/>
          <p:nvPr/>
        </p:nvSpPr>
        <p:spPr>
          <a:xfrm>
            <a:off x="929178" y="1690762"/>
            <a:ext cx="4131310" cy="3816985"/>
          </a:xfrm>
          <a:prstGeom prst="rect">
            <a:avLst/>
          </a:prstGeom>
        </p:spPr>
        <p:txBody>
          <a:bodyPr vert="horz" wrap="square" lIns="0" tIns="75565" rIns="0" bIns="0" rtlCol="0">
            <a:spAutoFit/>
          </a:bodyPr>
          <a:lstStyle/>
          <a:p>
            <a:pPr marL="527050" indent="-514350">
              <a:lnSpc>
                <a:spcPct val="100000"/>
              </a:lnSpc>
              <a:spcBef>
                <a:spcPts val="595"/>
              </a:spcBef>
              <a:buAutoNum type="arabicPeriod"/>
              <a:tabLst>
                <a:tab pos="526415" algn="l"/>
                <a:tab pos="527050" algn="l"/>
              </a:tabLst>
            </a:pPr>
            <a:r>
              <a:rPr sz="2400" spc="-5" dirty="0">
                <a:solidFill>
                  <a:srgbClr val="808080"/>
                </a:solidFill>
                <a:latin typeface="Arial"/>
                <a:cs typeface="Arial"/>
              </a:rPr>
              <a:t>Parameter </a:t>
            </a:r>
            <a:r>
              <a:rPr sz="2400" dirty="0">
                <a:solidFill>
                  <a:srgbClr val="808080"/>
                </a:solidFill>
                <a:latin typeface="Arial"/>
                <a:cs typeface="Arial"/>
              </a:rPr>
              <a:t>Norm</a:t>
            </a:r>
            <a:r>
              <a:rPr sz="2400" spc="-25" dirty="0">
                <a:solidFill>
                  <a:srgbClr val="808080"/>
                </a:solidFill>
                <a:latin typeface="Arial"/>
                <a:cs typeface="Arial"/>
              </a:rPr>
              <a:t> </a:t>
            </a:r>
            <a:r>
              <a:rPr sz="2400" spc="-5" dirty="0">
                <a:solidFill>
                  <a:srgbClr val="808080"/>
                </a:solidFill>
                <a:latin typeface="Arial"/>
                <a:cs typeface="Arial"/>
              </a:rPr>
              <a:t>Penalties</a:t>
            </a:r>
            <a:endParaRPr sz="2400">
              <a:latin typeface="Arial"/>
              <a:cs typeface="Arial"/>
            </a:endParaRPr>
          </a:p>
          <a:p>
            <a:pPr marL="520065" marR="180340" indent="-508000">
              <a:lnSpc>
                <a:spcPct val="101499"/>
              </a:lnSpc>
              <a:spcBef>
                <a:spcPts val="450"/>
              </a:spcBef>
              <a:buAutoNum type="arabicPeriod"/>
              <a:tabLst>
                <a:tab pos="526415" algn="l"/>
                <a:tab pos="527050" algn="l"/>
              </a:tabLst>
            </a:pPr>
            <a:r>
              <a:rPr sz="2400" dirty="0">
                <a:solidFill>
                  <a:srgbClr val="808080"/>
                </a:solidFill>
                <a:latin typeface="Arial"/>
                <a:cs typeface="Arial"/>
              </a:rPr>
              <a:t>Norm </a:t>
            </a:r>
            <a:r>
              <a:rPr sz="2400" spc="-5" dirty="0">
                <a:solidFill>
                  <a:srgbClr val="808080"/>
                </a:solidFill>
                <a:latin typeface="Arial"/>
                <a:cs typeface="Arial"/>
              </a:rPr>
              <a:t>Penalties </a:t>
            </a:r>
            <a:r>
              <a:rPr sz="2400" dirty="0">
                <a:solidFill>
                  <a:srgbClr val="808080"/>
                </a:solidFill>
                <a:latin typeface="Arial"/>
                <a:cs typeface="Arial"/>
              </a:rPr>
              <a:t>as  </a:t>
            </a:r>
            <a:r>
              <a:rPr sz="2400" spc="-5" dirty="0">
                <a:solidFill>
                  <a:srgbClr val="808080"/>
                </a:solidFill>
                <a:latin typeface="Arial"/>
                <a:cs typeface="Arial"/>
              </a:rPr>
              <a:t>Constrained Optimization</a:t>
            </a:r>
            <a:endParaRPr sz="2400">
              <a:latin typeface="Arial"/>
              <a:cs typeface="Arial"/>
            </a:endParaRPr>
          </a:p>
          <a:p>
            <a:pPr marL="520065" marR="38100" indent="-508000">
              <a:lnSpc>
                <a:spcPts val="2820"/>
              </a:lnSpc>
              <a:spcBef>
                <a:spcPts val="740"/>
              </a:spcBef>
              <a:buAutoNum type="arabicPeriod"/>
              <a:tabLst>
                <a:tab pos="526415" algn="l"/>
                <a:tab pos="527050" algn="l"/>
              </a:tabLst>
            </a:pPr>
            <a:r>
              <a:rPr sz="2400" spc="-5" dirty="0">
                <a:solidFill>
                  <a:srgbClr val="808080"/>
                </a:solidFill>
                <a:latin typeface="Arial"/>
                <a:cs typeface="Arial"/>
              </a:rPr>
              <a:t>Regularization </a:t>
            </a:r>
            <a:r>
              <a:rPr sz="2400" dirty="0">
                <a:solidFill>
                  <a:srgbClr val="808080"/>
                </a:solidFill>
                <a:latin typeface="Arial"/>
                <a:cs typeface="Arial"/>
              </a:rPr>
              <a:t>and</a:t>
            </a:r>
            <a:r>
              <a:rPr sz="2400" spc="-30" dirty="0">
                <a:solidFill>
                  <a:srgbClr val="808080"/>
                </a:solidFill>
                <a:latin typeface="Arial"/>
                <a:cs typeface="Arial"/>
              </a:rPr>
              <a:t> </a:t>
            </a:r>
            <a:r>
              <a:rPr sz="2400" dirty="0">
                <a:solidFill>
                  <a:srgbClr val="808080"/>
                </a:solidFill>
                <a:latin typeface="Arial"/>
                <a:cs typeface="Arial"/>
              </a:rPr>
              <a:t>Under-  </a:t>
            </a:r>
            <a:r>
              <a:rPr sz="2400" spc="-5" dirty="0">
                <a:solidFill>
                  <a:srgbClr val="808080"/>
                </a:solidFill>
                <a:latin typeface="Arial"/>
                <a:cs typeface="Arial"/>
              </a:rPr>
              <a:t>constrained</a:t>
            </a:r>
            <a:r>
              <a:rPr sz="2400" spc="-10" dirty="0">
                <a:solidFill>
                  <a:srgbClr val="808080"/>
                </a:solidFill>
                <a:latin typeface="Arial"/>
                <a:cs typeface="Arial"/>
              </a:rPr>
              <a:t> </a:t>
            </a:r>
            <a:r>
              <a:rPr sz="2400" dirty="0">
                <a:solidFill>
                  <a:srgbClr val="808080"/>
                </a:solidFill>
                <a:latin typeface="Arial"/>
                <a:cs typeface="Arial"/>
              </a:rPr>
              <a:t>Problems</a:t>
            </a:r>
            <a:endParaRPr sz="2400">
              <a:latin typeface="Arial"/>
              <a:cs typeface="Arial"/>
            </a:endParaRPr>
          </a:p>
          <a:p>
            <a:pPr marL="527050" indent="-514350">
              <a:lnSpc>
                <a:spcPct val="100000"/>
              </a:lnSpc>
              <a:spcBef>
                <a:spcPts val="520"/>
              </a:spcBef>
              <a:buAutoNum type="arabicPeriod"/>
              <a:tabLst>
                <a:tab pos="526415" algn="l"/>
                <a:tab pos="527050" algn="l"/>
              </a:tabLst>
            </a:pPr>
            <a:r>
              <a:rPr sz="2400" spc="-5" dirty="0">
                <a:solidFill>
                  <a:srgbClr val="808080"/>
                </a:solidFill>
                <a:latin typeface="Arial"/>
                <a:cs typeface="Arial"/>
              </a:rPr>
              <a:t>Data </a:t>
            </a:r>
            <a:r>
              <a:rPr sz="2400" dirty="0">
                <a:solidFill>
                  <a:srgbClr val="808080"/>
                </a:solidFill>
                <a:latin typeface="Arial"/>
                <a:cs typeface="Arial"/>
              </a:rPr>
              <a:t>Set</a:t>
            </a:r>
            <a:r>
              <a:rPr sz="2400" spc="-10" dirty="0">
                <a:solidFill>
                  <a:srgbClr val="808080"/>
                </a:solidFill>
                <a:latin typeface="Arial"/>
                <a:cs typeface="Arial"/>
              </a:rPr>
              <a:t> </a:t>
            </a:r>
            <a:r>
              <a:rPr sz="2400" spc="-5" dirty="0">
                <a:solidFill>
                  <a:srgbClr val="808080"/>
                </a:solidFill>
                <a:latin typeface="Arial"/>
                <a:cs typeface="Arial"/>
              </a:rPr>
              <a:t>Augmentation</a:t>
            </a:r>
            <a:endParaRPr sz="2400">
              <a:latin typeface="Arial"/>
              <a:cs typeface="Arial"/>
            </a:endParaRPr>
          </a:p>
          <a:p>
            <a:pPr marL="527050" indent="-514350">
              <a:lnSpc>
                <a:spcPct val="100000"/>
              </a:lnSpc>
              <a:spcBef>
                <a:spcPts val="620"/>
              </a:spcBef>
              <a:buAutoNum type="arabicPeriod"/>
              <a:tabLst>
                <a:tab pos="526415" algn="l"/>
                <a:tab pos="527050" algn="l"/>
              </a:tabLst>
            </a:pPr>
            <a:r>
              <a:rPr sz="2400" dirty="0">
                <a:solidFill>
                  <a:srgbClr val="808080"/>
                </a:solidFill>
                <a:latin typeface="Arial"/>
                <a:cs typeface="Arial"/>
              </a:rPr>
              <a:t>Noise</a:t>
            </a:r>
            <a:r>
              <a:rPr sz="2400" spc="-5" dirty="0">
                <a:solidFill>
                  <a:srgbClr val="808080"/>
                </a:solidFill>
                <a:latin typeface="Arial"/>
                <a:cs typeface="Arial"/>
              </a:rPr>
              <a:t> Robustness</a:t>
            </a:r>
            <a:endParaRPr sz="2400">
              <a:latin typeface="Arial"/>
              <a:cs typeface="Arial"/>
            </a:endParaRPr>
          </a:p>
          <a:p>
            <a:pPr marL="527050" indent="-514350">
              <a:lnSpc>
                <a:spcPct val="100000"/>
              </a:lnSpc>
              <a:spcBef>
                <a:spcPts val="520"/>
              </a:spcBef>
              <a:buAutoNum type="arabicPeriod"/>
              <a:tabLst>
                <a:tab pos="526415" algn="l"/>
                <a:tab pos="527050" algn="l"/>
              </a:tabLst>
            </a:pPr>
            <a:r>
              <a:rPr sz="2400" dirty="0">
                <a:solidFill>
                  <a:srgbClr val="808080"/>
                </a:solidFill>
                <a:latin typeface="Arial"/>
                <a:cs typeface="Arial"/>
              </a:rPr>
              <a:t>Semi-supervised</a:t>
            </a:r>
            <a:r>
              <a:rPr sz="2400" spc="-35" dirty="0">
                <a:solidFill>
                  <a:srgbClr val="808080"/>
                </a:solidFill>
                <a:latin typeface="Arial"/>
                <a:cs typeface="Arial"/>
              </a:rPr>
              <a:t> </a:t>
            </a:r>
            <a:r>
              <a:rPr sz="2400" dirty="0">
                <a:solidFill>
                  <a:srgbClr val="808080"/>
                </a:solidFill>
                <a:latin typeface="Arial"/>
                <a:cs typeface="Arial"/>
              </a:rPr>
              <a:t>learning</a:t>
            </a:r>
            <a:endParaRPr sz="2400">
              <a:latin typeface="Arial"/>
              <a:cs typeface="Arial"/>
            </a:endParaRPr>
          </a:p>
          <a:p>
            <a:pPr marL="527050" indent="-514350">
              <a:lnSpc>
                <a:spcPct val="100000"/>
              </a:lnSpc>
              <a:spcBef>
                <a:spcPts val="620"/>
              </a:spcBef>
              <a:buAutoNum type="arabicPeriod"/>
              <a:tabLst>
                <a:tab pos="526415" algn="l"/>
                <a:tab pos="527050" algn="l"/>
              </a:tabLst>
            </a:pPr>
            <a:r>
              <a:rPr sz="2400" spc="-5" dirty="0">
                <a:solidFill>
                  <a:srgbClr val="3333CC"/>
                </a:solidFill>
                <a:latin typeface="Arial"/>
                <a:cs typeface="Arial"/>
              </a:rPr>
              <a:t>Multi-task</a:t>
            </a:r>
            <a:r>
              <a:rPr sz="2400" spc="-10" dirty="0">
                <a:solidFill>
                  <a:srgbClr val="3333CC"/>
                </a:solidFill>
                <a:latin typeface="Arial"/>
                <a:cs typeface="Arial"/>
              </a:rPr>
              <a:t> </a:t>
            </a:r>
            <a:r>
              <a:rPr sz="2400" dirty="0">
                <a:solidFill>
                  <a:srgbClr val="3333CC"/>
                </a:solidFill>
                <a:latin typeface="Arial"/>
                <a:cs typeface="Arial"/>
              </a:rPr>
              <a:t>learning</a:t>
            </a:r>
            <a:endParaRPr sz="2400">
              <a:latin typeface="Arial"/>
              <a:cs typeface="Arial"/>
            </a:endParaRPr>
          </a:p>
        </p:txBody>
      </p:sp>
      <p:sp>
        <p:nvSpPr>
          <p:cNvPr id="2" name="object 6">
            <a:extLst>
              <a:ext uri="{FF2B5EF4-FFF2-40B4-BE49-F238E27FC236}">
                <a16:creationId xmlns:a16="http://schemas.microsoft.com/office/drawing/2014/main" id="{863AD2A4-3287-24A3-BDD6-F813470CEEDA}"/>
              </a:ext>
            </a:extLst>
          </p:cNvPr>
          <p:cNvSpPr txBox="1"/>
          <p:nvPr/>
        </p:nvSpPr>
        <p:spPr>
          <a:xfrm>
            <a:off x="5557813" y="1690762"/>
            <a:ext cx="4206409" cy="4035079"/>
          </a:xfrm>
          <a:prstGeom prst="rect">
            <a:avLst/>
          </a:prstGeom>
        </p:spPr>
        <p:txBody>
          <a:bodyPr vert="horz" wrap="square" lIns="0" tIns="79375" rIns="0" bIns="0" rtlCol="0">
            <a:spAutoFit/>
          </a:bodyPr>
          <a:lstStyle/>
          <a:p>
            <a:pPr marL="12700">
              <a:lnSpc>
                <a:spcPct val="100000"/>
              </a:lnSpc>
              <a:spcBef>
                <a:spcPts val="625"/>
              </a:spcBef>
              <a:tabLst>
                <a:tab pos="464184" algn="l"/>
              </a:tabLst>
            </a:pPr>
            <a:r>
              <a:rPr sz="2600" spc="-10" dirty="0">
                <a:solidFill>
                  <a:srgbClr val="808080"/>
                </a:solidFill>
                <a:latin typeface="Arial"/>
                <a:cs typeface="Arial"/>
              </a:rPr>
              <a:t>8.	Early</a:t>
            </a:r>
            <a:r>
              <a:rPr sz="2600" spc="-35" dirty="0">
                <a:solidFill>
                  <a:srgbClr val="808080"/>
                </a:solidFill>
                <a:latin typeface="Arial"/>
                <a:cs typeface="Arial"/>
              </a:rPr>
              <a:t> </a:t>
            </a:r>
            <a:r>
              <a:rPr sz="2600" spc="-15" dirty="0">
                <a:solidFill>
                  <a:srgbClr val="808080"/>
                </a:solidFill>
                <a:latin typeface="Arial"/>
                <a:cs typeface="Arial"/>
              </a:rPr>
              <a:t>Stopping</a:t>
            </a:r>
            <a:endParaRPr sz="2600" dirty="0">
              <a:latin typeface="Arial"/>
              <a:cs typeface="Arial"/>
            </a:endParaRPr>
          </a:p>
          <a:p>
            <a:pPr marL="12700" marR="408305">
              <a:lnSpc>
                <a:spcPts val="2780"/>
              </a:lnSpc>
              <a:spcBef>
                <a:spcPts val="705"/>
              </a:spcBef>
              <a:tabLst>
                <a:tab pos="464184" algn="l"/>
                <a:tab pos="464820" algn="l"/>
              </a:tabLst>
            </a:pPr>
            <a:r>
              <a:rPr lang="en-US" sz="2600" spc="-15" dirty="0">
                <a:solidFill>
                  <a:srgbClr val="808080"/>
                </a:solidFill>
                <a:latin typeface="Arial"/>
                <a:cs typeface="Arial"/>
              </a:rPr>
              <a:t>9.  </a:t>
            </a:r>
            <a:r>
              <a:rPr sz="2600" spc="-15" dirty="0">
                <a:solidFill>
                  <a:srgbClr val="808080"/>
                </a:solidFill>
                <a:latin typeface="Arial"/>
                <a:cs typeface="Arial"/>
              </a:rPr>
              <a:t>Parameter </a:t>
            </a:r>
            <a:r>
              <a:rPr sz="2600" spc="-10" dirty="0">
                <a:solidFill>
                  <a:srgbClr val="808080"/>
                </a:solidFill>
                <a:latin typeface="Arial"/>
                <a:cs typeface="Arial"/>
              </a:rPr>
              <a:t>tying</a:t>
            </a:r>
            <a:r>
              <a:rPr sz="2600" spc="-125" dirty="0">
                <a:solidFill>
                  <a:srgbClr val="808080"/>
                </a:solidFill>
                <a:latin typeface="Arial"/>
                <a:cs typeface="Arial"/>
              </a:rPr>
              <a:t> </a:t>
            </a:r>
            <a:r>
              <a:rPr sz="2600" spc="-10" dirty="0">
                <a:solidFill>
                  <a:srgbClr val="808080"/>
                </a:solidFill>
                <a:latin typeface="Arial"/>
                <a:cs typeface="Arial"/>
              </a:rPr>
              <a:t>and  </a:t>
            </a:r>
            <a:r>
              <a:rPr lang="en-US" sz="2600" spc="-10" dirty="0">
                <a:solidFill>
                  <a:srgbClr val="808080"/>
                </a:solidFill>
                <a:latin typeface="Arial"/>
                <a:cs typeface="Arial"/>
              </a:rPr>
              <a:t> </a:t>
            </a:r>
            <a:r>
              <a:rPr sz="2600" spc="-15" dirty="0">
                <a:solidFill>
                  <a:srgbClr val="808080"/>
                </a:solidFill>
                <a:latin typeface="Arial"/>
                <a:cs typeface="Arial"/>
              </a:rPr>
              <a:t>parameter</a:t>
            </a:r>
            <a:r>
              <a:rPr sz="2600" spc="-40" dirty="0">
                <a:solidFill>
                  <a:srgbClr val="808080"/>
                </a:solidFill>
                <a:latin typeface="Arial"/>
                <a:cs typeface="Arial"/>
              </a:rPr>
              <a:t> </a:t>
            </a:r>
            <a:r>
              <a:rPr sz="2600" spc="-15" dirty="0">
                <a:solidFill>
                  <a:srgbClr val="808080"/>
                </a:solidFill>
                <a:latin typeface="Arial"/>
                <a:cs typeface="Arial"/>
              </a:rPr>
              <a:t>sharing</a:t>
            </a:r>
            <a:endParaRPr sz="2600" dirty="0">
              <a:latin typeface="Arial"/>
              <a:cs typeface="Arial"/>
            </a:endParaRPr>
          </a:p>
          <a:p>
            <a:pPr marL="12700">
              <a:lnSpc>
                <a:spcPct val="100000"/>
              </a:lnSpc>
              <a:spcBef>
                <a:spcPts val="550"/>
              </a:spcBef>
              <a:tabLst>
                <a:tab pos="464184" algn="l"/>
                <a:tab pos="464820" algn="l"/>
              </a:tabLst>
            </a:pPr>
            <a:r>
              <a:rPr lang="en-US" sz="2600" spc="-15" dirty="0">
                <a:solidFill>
                  <a:srgbClr val="808080"/>
                </a:solidFill>
                <a:latin typeface="Arial"/>
                <a:cs typeface="Arial"/>
              </a:rPr>
              <a:t>10. </a:t>
            </a:r>
            <a:r>
              <a:rPr sz="2600" spc="-15" dirty="0">
                <a:solidFill>
                  <a:srgbClr val="808080"/>
                </a:solidFill>
                <a:latin typeface="Arial"/>
                <a:cs typeface="Arial"/>
              </a:rPr>
              <a:t>Sparse</a:t>
            </a:r>
            <a:r>
              <a:rPr sz="2600" spc="-70" dirty="0">
                <a:solidFill>
                  <a:srgbClr val="808080"/>
                </a:solidFill>
                <a:latin typeface="Arial"/>
                <a:cs typeface="Arial"/>
              </a:rPr>
              <a:t> </a:t>
            </a:r>
            <a:r>
              <a:rPr sz="2600" spc="-15" dirty="0">
                <a:solidFill>
                  <a:srgbClr val="808080"/>
                </a:solidFill>
                <a:latin typeface="Arial"/>
                <a:cs typeface="Arial"/>
              </a:rPr>
              <a:t>representations</a:t>
            </a:r>
            <a:endParaRPr lang="en-US" sz="2600" dirty="0">
              <a:latin typeface="Arial"/>
              <a:cs typeface="Arial"/>
            </a:endParaRPr>
          </a:p>
          <a:p>
            <a:pPr marL="12700">
              <a:lnSpc>
                <a:spcPct val="100000"/>
              </a:lnSpc>
              <a:spcBef>
                <a:spcPts val="550"/>
              </a:spcBef>
              <a:tabLst>
                <a:tab pos="464184" algn="l"/>
                <a:tab pos="464820" algn="l"/>
              </a:tabLst>
            </a:pPr>
            <a:r>
              <a:rPr lang="en-US" sz="2600" spc="-15" dirty="0">
                <a:solidFill>
                  <a:srgbClr val="808080"/>
                </a:solidFill>
                <a:latin typeface="Arial"/>
                <a:cs typeface="Arial"/>
              </a:rPr>
              <a:t>11. </a:t>
            </a:r>
            <a:r>
              <a:rPr sz="2600" spc="-15" dirty="0">
                <a:solidFill>
                  <a:srgbClr val="808080"/>
                </a:solidFill>
                <a:latin typeface="Arial"/>
                <a:cs typeface="Arial"/>
              </a:rPr>
              <a:t>Bagging </a:t>
            </a:r>
            <a:r>
              <a:rPr sz="2600" spc="-10" dirty="0">
                <a:solidFill>
                  <a:srgbClr val="808080"/>
                </a:solidFill>
                <a:latin typeface="Arial"/>
                <a:cs typeface="Arial"/>
              </a:rPr>
              <a:t>and </a:t>
            </a:r>
            <a:r>
              <a:rPr sz="2600" spc="-15" dirty="0">
                <a:solidFill>
                  <a:srgbClr val="808080"/>
                </a:solidFill>
                <a:latin typeface="Arial"/>
                <a:cs typeface="Arial"/>
              </a:rPr>
              <a:t>other  ensemble</a:t>
            </a:r>
            <a:r>
              <a:rPr sz="2600" spc="-85" dirty="0">
                <a:solidFill>
                  <a:srgbClr val="808080"/>
                </a:solidFill>
                <a:latin typeface="Arial"/>
                <a:cs typeface="Arial"/>
              </a:rPr>
              <a:t> </a:t>
            </a:r>
            <a:r>
              <a:rPr sz="2600" spc="-20" dirty="0">
                <a:solidFill>
                  <a:srgbClr val="808080"/>
                </a:solidFill>
                <a:latin typeface="Arial"/>
                <a:cs typeface="Arial"/>
              </a:rPr>
              <a:t>methods</a:t>
            </a:r>
            <a:endParaRPr sz="2600" dirty="0">
              <a:latin typeface="Arial"/>
              <a:cs typeface="Arial"/>
            </a:endParaRPr>
          </a:p>
          <a:p>
            <a:pPr marL="12700">
              <a:lnSpc>
                <a:spcPct val="100000"/>
              </a:lnSpc>
              <a:spcBef>
                <a:spcPts val="455"/>
              </a:spcBef>
              <a:tabLst>
                <a:tab pos="464184" algn="l"/>
                <a:tab pos="464820" algn="l"/>
              </a:tabLst>
            </a:pPr>
            <a:r>
              <a:rPr lang="en-US" sz="2600" spc="-15" dirty="0">
                <a:solidFill>
                  <a:srgbClr val="808080"/>
                </a:solidFill>
                <a:latin typeface="Arial"/>
                <a:cs typeface="Arial"/>
              </a:rPr>
              <a:t>12. </a:t>
            </a:r>
            <a:r>
              <a:rPr sz="2600" spc="-15" dirty="0">
                <a:solidFill>
                  <a:srgbClr val="808080"/>
                </a:solidFill>
                <a:latin typeface="Arial"/>
                <a:cs typeface="Arial"/>
              </a:rPr>
              <a:t>Dropout</a:t>
            </a:r>
            <a:endParaRPr sz="2600" dirty="0">
              <a:latin typeface="Arial"/>
              <a:cs typeface="Arial"/>
            </a:endParaRPr>
          </a:p>
          <a:p>
            <a:pPr marL="12700">
              <a:lnSpc>
                <a:spcPct val="100000"/>
              </a:lnSpc>
              <a:spcBef>
                <a:spcPts val="530"/>
              </a:spcBef>
              <a:tabLst>
                <a:tab pos="464820" algn="l"/>
              </a:tabLst>
            </a:pPr>
            <a:r>
              <a:rPr lang="en-US" sz="2600" spc="-15" dirty="0">
                <a:solidFill>
                  <a:srgbClr val="808080"/>
                </a:solidFill>
                <a:latin typeface="Arial"/>
                <a:cs typeface="Arial"/>
              </a:rPr>
              <a:t>13. </a:t>
            </a:r>
            <a:r>
              <a:rPr sz="2600" spc="-15" dirty="0">
                <a:solidFill>
                  <a:srgbClr val="808080"/>
                </a:solidFill>
                <a:latin typeface="Arial"/>
                <a:cs typeface="Arial"/>
              </a:rPr>
              <a:t>Adversarial</a:t>
            </a:r>
            <a:r>
              <a:rPr sz="2600" spc="-25" dirty="0">
                <a:solidFill>
                  <a:srgbClr val="808080"/>
                </a:solidFill>
                <a:latin typeface="Arial"/>
                <a:cs typeface="Arial"/>
              </a:rPr>
              <a:t> </a:t>
            </a:r>
            <a:r>
              <a:rPr sz="2600" spc="-10" dirty="0">
                <a:solidFill>
                  <a:srgbClr val="808080"/>
                </a:solidFill>
                <a:latin typeface="Arial"/>
                <a:cs typeface="Arial"/>
              </a:rPr>
              <a:t>training</a:t>
            </a:r>
            <a:endParaRPr sz="2600" dirty="0">
              <a:latin typeface="Arial"/>
              <a:cs typeface="Arial"/>
            </a:endParaRPr>
          </a:p>
          <a:p>
            <a:pPr marL="12700">
              <a:lnSpc>
                <a:spcPct val="100000"/>
              </a:lnSpc>
              <a:spcBef>
                <a:spcPts val="505"/>
              </a:spcBef>
              <a:tabLst>
                <a:tab pos="464820" algn="l"/>
              </a:tabLst>
            </a:pPr>
            <a:r>
              <a:rPr lang="en-US" sz="2600" spc="-55" dirty="0">
                <a:solidFill>
                  <a:srgbClr val="808080"/>
                </a:solidFill>
                <a:latin typeface="Arial"/>
                <a:cs typeface="Arial"/>
              </a:rPr>
              <a:t>14. </a:t>
            </a:r>
            <a:r>
              <a:rPr sz="2600" spc="-55" dirty="0">
                <a:solidFill>
                  <a:srgbClr val="808080"/>
                </a:solidFill>
                <a:latin typeface="Arial"/>
                <a:cs typeface="Arial"/>
              </a:rPr>
              <a:t>Tangent</a:t>
            </a:r>
            <a:r>
              <a:rPr sz="2600" spc="-35" dirty="0">
                <a:solidFill>
                  <a:srgbClr val="808080"/>
                </a:solidFill>
                <a:latin typeface="Arial"/>
                <a:cs typeface="Arial"/>
              </a:rPr>
              <a:t> </a:t>
            </a:r>
            <a:r>
              <a:rPr sz="2600" spc="-15" dirty="0">
                <a:solidFill>
                  <a:srgbClr val="808080"/>
                </a:solidFill>
                <a:latin typeface="Arial"/>
                <a:cs typeface="Arial"/>
              </a:rPr>
              <a:t>methods</a:t>
            </a:r>
            <a:endParaRPr sz="2600" dirty="0">
              <a:latin typeface="Arial"/>
              <a:cs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alpha val="19000"/>
          </a:scheme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1531435" y="847293"/>
            <a:ext cx="8006265" cy="689932"/>
          </a:xfrm>
          <a:prstGeom prst="rect">
            <a:avLst/>
          </a:prstGeom>
        </p:spPr>
        <p:txBody>
          <a:bodyPr vert="horz" wrap="square" lIns="0" tIns="12700" rIns="0" bIns="0" rtlCol="0">
            <a:spAutoFit/>
          </a:bodyPr>
          <a:lstStyle/>
          <a:p>
            <a:pPr marL="12700">
              <a:lnSpc>
                <a:spcPct val="100000"/>
              </a:lnSpc>
              <a:spcBef>
                <a:spcPts val="100"/>
              </a:spcBef>
              <a:tabLst>
                <a:tab pos="2094230" algn="l"/>
              </a:tabLst>
            </a:pPr>
            <a:r>
              <a:rPr dirty="0"/>
              <a:t>Sharing	</a:t>
            </a:r>
            <a:r>
              <a:rPr lang="en-US" spc="-5" dirty="0"/>
              <a:t>P</a:t>
            </a:r>
            <a:r>
              <a:rPr spc="-5" dirty="0"/>
              <a:t>arameters </a:t>
            </a:r>
            <a:r>
              <a:rPr dirty="0"/>
              <a:t>over</a:t>
            </a:r>
            <a:r>
              <a:rPr spc="-45" dirty="0"/>
              <a:t> </a:t>
            </a:r>
            <a:r>
              <a:rPr lang="en-US" spc="-5" dirty="0"/>
              <a:t>T</a:t>
            </a:r>
            <a:r>
              <a:rPr spc="-5" dirty="0"/>
              <a:t>asks</a:t>
            </a:r>
          </a:p>
        </p:txBody>
      </p:sp>
      <p:sp>
        <p:nvSpPr>
          <p:cNvPr id="4" name="object 4"/>
          <p:cNvSpPr txBox="1"/>
          <p:nvPr/>
        </p:nvSpPr>
        <p:spPr>
          <a:xfrm>
            <a:off x="852978" y="1982354"/>
            <a:ext cx="8930640" cy="5073184"/>
          </a:xfrm>
          <a:prstGeom prst="rect">
            <a:avLst/>
          </a:prstGeom>
        </p:spPr>
        <p:txBody>
          <a:bodyPr vert="horz" wrap="square" lIns="0" tIns="33020" rIns="0" bIns="0" rtlCol="0">
            <a:spAutoFit/>
          </a:bodyPr>
          <a:lstStyle/>
          <a:p>
            <a:pPr marL="355600" marR="297180" indent="-342900">
              <a:lnSpc>
                <a:spcPts val="3800"/>
              </a:lnSpc>
              <a:spcBef>
                <a:spcPts val="260"/>
              </a:spcBef>
              <a:buChar char="•"/>
              <a:tabLst>
                <a:tab pos="354965" algn="l"/>
                <a:tab pos="355600" algn="l"/>
                <a:tab pos="7607934" algn="l"/>
              </a:tabLst>
            </a:pPr>
            <a:r>
              <a:rPr sz="3200" spc="-5" dirty="0">
                <a:solidFill>
                  <a:srgbClr val="3333CC"/>
                </a:solidFill>
                <a:latin typeface="Arial"/>
                <a:cs typeface="Arial"/>
              </a:rPr>
              <a:t>Multi-task </a:t>
            </a:r>
            <a:r>
              <a:rPr sz="3200" dirty="0">
                <a:solidFill>
                  <a:srgbClr val="3333CC"/>
                </a:solidFill>
                <a:latin typeface="Arial"/>
                <a:cs typeface="Arial"/>
              </a:rPr>
              <a:t>learning is a way </a:t>
            </a:r>
            <a:r>
              <a:rPr sz="3200" spc="-5" dirty="0">
                <a:solidFill>
                  <a:srgbClr val="3333CC"/>
                </a:solidFill>
                <a:latin typeface="Arial"/>
                <a:cs typeface="Arial"/>
              </a:rPr>
              <a:t>to </a:t>
            </a:r>
            <a:r>
              <a:rPr sz="3200" dirty="0">
                <a:solidFill>
                  <a:srgbClr val="3333CC"/>
                </a:solidFill>
                <a:latin typeface="Arial"/>
                <a:cs typeface="Arial"/>
              </a:rPr>
              <a:t>improve  </a:t>
            </a:r>
            <a:r>
              <a:rPr sz="3200" spc="-5" dirty="0">
                <a:solidFill>
                  <a:srgbClr val="3333CC"/>
                </a:solidFill>
                <a:latin typeface="Arial"/>
                <a:cs typeface="Arial"/>
              </a:rPr>
              <a:t>generalization </a:t>
            </a:r>
            <a:r>
              <a:rPr sz="3200" dirty="0">
                <a:solidFill>
                  <a:srgbClr val="3333CC"/>
                </a:solidFill>
                <a:latin typeface="Arial"/>
                <a:cs typeface="Arial"/>
              </a:rPr>
              <a:t>by pooling</a:t>
            </a:r>
            <a:r>
              <a:rPr sz="3200" spc="35" dirty="0">
                <a:solidFill>
                  <a:srgbClr val="3333CC"/>
                </a:solidFill>
                <a:latin typeface="Arial"/>
                <a:cs typeface="Arial"/>
              </a:rPr>
              <a:t> </a:t>
            </a:r>
            <a:r>
              <a:rPr sz="3200" spc="-5" dirty="0">
                <a:solidFill>
                  <a:srgbClr val="3333CC"/>
                </a:solidFill>
                <a:latin typeface="Arial"/>
                <a:cs typeface="Arial"/>
              </a:rPr>
              <a:t>the</a:t>
            </a:r>
            <a:r>
              <a:rPr sz="3200" spc="10" dirty="0">
                <a:solidFill>
                  <a:srgbClr val="3333CC"/>
                </a:solidFill>
                <a:latin typeface="Arial"/>
                <a:cs typeface="Arial"/>
              </a:rPr>
              <a:t> </a:t>
            </a:r>
            <a:r>
              <a:rPr sz="3200" dirty="0">
                <a:solidFill>
                  <a:srgbClr val="3333CC"/>
                </a:solidFill>
                <a:latin typeface="Arial"/>
                <a:cs typeface="Arial"/>
              </a:rPr>
              <a:t>examples</a:t>
            </a:r>
            <a:r>
              <a:rPr lang="en-US" sz="3200" dirty="0">
                <a:solidFill>
                  <a:srgbClr val="3333CC"/>
                </a:solidFill>
                <a:latin typeface="Arial"/>
                <a:cs typeface="Arial"/>
              </a:rPr>
              <a:t> </a:t>
            </a:r>
            <a:r>
              <a:rPr sz="3200" dirty="0">
                <a:solidFill>
                  <a:srgbClr val="3333CC"/>
                </a:solidFill>
                <a:latin typeface="Arial"/>
                <a:cs typeface="Arial"/>
              </a:rPr>
              <a:t>out</a:t>
            </a:r>
            <a:r>
              <a:rPr sz="3200" spc="-100" dirty="0">
                <a:solidFill>
                  <a:srgbClr val="3333CC"/>
                </a:solidFill>
                <a:latin typeface="Arial"/>
                <a:cs typeface="Arial"/>
              </a:rPr>
              <a:t> </a:t>
            </a:r>
            <a:r>
              <a:rPr sz="3200" dirty="0">
                <a:solidFill>
                  <a:srgbClr val="3333CC"/>
                </a:solidFill>
                <a:latin typeface="Arial"/>
                <a:cs typeface="Arial"/>
              </a:rPr>
              <a:t>of  several</a:t>
            </a:r>
            <a:r>
              <a:rPr sz="3200" spc="-5" dirty="0">
                <a:solidFill>
                  <a:srgbClr val="3333CC"/>
                </a:solidFill>
                <a:latin typeface="Arial"/>
                <a:cs typeface="Arial"/>
              </a:rPr>
              <a:t> tasks</a:t>
            </a:r>
            <a:endParaRPr sz="3200" dirty="0">
              <a:latin typeface="Arial"/>
              <a:cs typeface="Arial"/>
            </a:endParaRPr>
          </a:p>
          <a:p>
            <a:pPr marL="748665" marR="61594" indent="-279400">
              <a:lnSpc>
                <a:spcPts val="3329"/>
              </a:lnSpc>
              <a:spcBef>
                <a:spcPts val="745"/>
              </a:spcBef>
            </a:pPr>
            <a:r>
              <a:rPr sz="2800" dirty="0">
                <a:solidFill>
                  <a:srgbClr val="336600"/>
                </a:solidFill>
                <a:latin typeface="Arial"/>
                <a:cs typeface="Arial"/>
              </a:rPr>
              <a:t>– Examples can be seen as providing </a:t>
            </a:r>
            <a:r>
              <a:rPr sz="2800" spc="-5" dirty="0">
                <a:solidFill>
                  <a:srgbClr val="336600"/>
                </a:solidFill>
                <a:latin typeface="Arial"/>
                <a:cs typeface="Arial"/>
              </a:rPr>
              <a:t>soft</a:t>
            </a:r>
            <a:r>
              <a:rPr sz="2800" spc="-145" dirty="0">
                <a:solidFill>
                  <a:srgbClr val="336600"/>
                </a:solidFill>
                <a:latin typeface="Arial"/>
                <a:cs typeface="Arial"/>
              </a:rPr>
              <a:t> </a:t>
            </a:r>
            <a:r>
              <a:rPr sz="2800" spc="-5" dirty="0">
                <a:solidFill>
                  <a:srgbClr val="336600"/>
                </a:solidFill>
                <a:latin typeface="Arial"/>
                <a:cs typeface="Arial"/>
              </a:rPr>
              <a:t>constraints  </a:t>
            </a:r>
            <a:r>
              <a:rPr sz="2800" dirty="0">
                <a:solidFill>
                  <a:srgbClr val="336600"/>
                </a:solidFill>
                <a:latin typeface="Arial"/>
                <a:cs typeface="Arial"/>
              </a:rPr>
              <a:t>on </a:t>
            </a:r>
            <a:r>
              <a:rPr sz="2800" spc="-5" dirty="0">
                <a:solidFill>
                  <a:srgbClr val="336600"/>
                </a:solidFill>
                <a:latin typeface="Arial"/>
                <a:cs typeface="Arial"/>
              </a:rPr>
              <a:t>the parameters</a:t>
            </a:r>
            <a:endParaRPr sz="2800" dirty="0">
              <a:latin typeface="Arial"/>
              <a:cs typeface="Arial"/>
            </a:endParaRPr>
          </a:p>
          <a:p>
            <a:pPr marL="469900" marR="5080" indent="-457200">
              <a:lnSpc>
                <a:spcPct val="100099"/>
              </a:lnSpc>
              <a:spcBef>
                <a:spcPts val="700"/>
              </a:spcBef>
              <a:buFont typeface="Arial" panose="020B0604020202020204" pitchFamily="34" charset="0"/>
              <a:buChar char="•"/>
              <a:tabLst>
                <a:tab pos="354965" algn="l"/>
                <a:tab pos="355600" algn="l"/>
              </a:tabLst>
            </a:pPr>
            <a:endParaRPr lang="en-US" sz="3200" spc="-5" dirty="0">
              <a:solidFill>
                <a:srgbClr val="3333CC"/>
              </a:solidFill>
              <a:latin typeface="Arial"/>
              <a:cs typeface="Arial"/>
            </a:endParaRPr>
          </a:p>
          <a:p>
            <a:pPr marL="469900" marR="5080" indent="-457200">
              <a:lnSpc>
                <a:spcPct val="100099"/>
              </a:lnSpc>
              <a:spcBef>
                <a:spcPts val="700"/>
              </a:spcBef>
              <a:buFont typeface="Arial" panose="020B0604020202020204" pitchFamily="34" charset="0"/>
              <a:buChar char="•"/>
              <a:tabLst>
                <a:tab pos="354965" algn="l"/>
                <a:tab pos="355600" algn="l"/>
              </a:tabLst>
            </a:pPr>
            <a:r>
              <a:rPr lang="en-US" sz="3200" spc="-5" dirty="0">
                <a:solidFill>
                  <a:srgbClr val="3333CC"/>
                </a:solidFill>
                <a:latin typeface="Arial"/>
                <a:cs typeface="Arial"/>
              </a:rPr>
              <a:t>This is the</a:t>
            </a:r>
            <a:r>
              <a:rPr sz="3200" spc="-5" dirty="0">
                <a:solidFill>
                  <a:srgbClr val="3333CC"/>
                </a:solidFill>
                <a:latin typeface="Arial"/>
                <a:cs typeface="Arial"/>
              </a:rPr>
              <a:t> </a:t>
            </a:r>
            <a:r>
              <a:rPr sz="3200" dirty="0">
                <a:solidFill>
                  <a:srgbClr val="3333CC"/>
                </a:solidFill>
                <a:latin typeface="Arial"/>
                <a:cs typeface="Arial"/>
              </a:rPr>
              <a:t>same</a:t>
            </a:r>
            <a:r>
              <a:rPr lang="en-US" sz="3200" dirty="0">
                <a:solidFill>
                  <a:srgbClr val="3333CC"/>
                </a:solidFill>
                <a:latin typeface="Arial"/>
                <a:cs typeface="Arial"/>
              </a:rPr>
              <a:t> as having</a:t>
            </a:r>
            <a:r>
              <a:rPr sz="3200" dirty="0">
                <a:solidFill>
                  <a:srgbClr val="3333CC"/>
                </a:solidFill>
                <a:latin typeface="Arial"/>
                <a:cs typeface="Arial"/>
              </a:rPr>
              <a:t> </a:t>
            </a:r>
            <a:r>
              <a:rPr sz="3200" spc="-5" dirty="0">
                <a:solidFill>
                  <a:srgbClr val="3333CC"/>
                </a:solidFill>
                <a:latin typeface="Arial"/>
                <a:cs typeface="Arial"/>
              </a:rPr>
              <a:t>additional training  </a:t>
            </a:r>
            <a:r>
              <a:rPr sz="3200" dirty="0">
                <a:solidFill>
                  <a:srgbClr val="3333CC"/>
                </a:solidFill>
                <a:latin typeface="Arial"/>
                <a:cs typeface="Arial"/>
              </a:rPr>
              <a:t>examples </a:t>
            </a:r>
            <a:r>
              <a:rPr lang="en-US" sz="3200" dirty="0">
                <a:solidFill>
                  <a:srgbClr val="3333CC"/>
                </a:solidFill>
                <a:latin typeface="Arial"/>
                <a:cs typeface="Arial"/>
              </a:rPr>
              <a:t>that then </a:t>
            </a:r>
            <a:r>
              <a:rPr sz="3200" dirty="0">
                <a:solidFill>
                  <a:srgbClr val="3333CC"/>
                </a:solidFill>
                <a:latin typeface="Arial"/>
                <a:cs typeface="Arial"/>
              </a:rPr>
              <a:t>put more pressure on </a:t>
            </a:r>
            <a:r>
              <a:rPr lang="en-US" sz="3200" spc="-5" dirty="0">
                <a:solidFill>
                  <a:srgbClr val="3333CC"/>
                </a:solidFill>
                <a:latin typeface="Arial"/>
                <a:cs typeface="Arial"/>
              </a:rPr>
              <a:t>model </a:t>
            </a:r>
            <a:r>
              <a:rPr sz="3200" spc="-5" dirty="0">
                <a:solidFill>
                  <a:srgbClr val="3333CC"/>
                </a:solidFill>
                <a:latin typeface="Arial"/>
                <a:cs typeface="Arial"/>
              </a:rPr>
              <a:t>parameters </a:t>
            </a:r>
            <a:r>
              <a:rPr lang="en-US" sz="3200" spc="-5" dirty="0">
                <a:solidFill>
                  <a:srgbClr val="3333CC"/>
                </a:solidFill>
                <a:latin typeface="Arial"/>
                <a:cs typeface="Arial"/>
              </a:rPr>
              <a:t>to</a:t>
            </a:r>
            <a:r>
              <a:rPr sz="3200" spc="-5" dirty="0">
                <a:solidFill>
                  <a:srgbClr val="3333CC"/>
                </a:solidFill>
                <a:latin typeface="Arial"/>
                <a:cs typeface="Arial"/>
              </a:rPr>
              <a:t> </a:t>
            </a:r>
            <a:r>
              <a:rPr sz="3200" dirty="0">
                <a:solidFill>
                  <a:srgbClr val="3333CC"/>
                </a:solidFill>
                <a:latin typeface="Arial"/>
                <a:cs typeface="Arial"/>
              </a:rPr>
              <a:t>values </a:t>
            </a:r>
            <a:r>
              <a:rPr sz="3200" spc="-5" dirty="0">
                <a:solidFill>
                  <a:srgbClr val="3333CC"/>
                </a:solidFill>
                <a:latin typeface="Arial"/>
                <a:cs typeface="Arial"/>
              </a:rPr>
              <a:t>that </a:t>
            </a:r>
            <a:r>
              <a:rPr lang="en-US" sz="3200" spc="-5" dirty="0">
                <a:solidFill>
                  <a:srgbClr val="3333CC"/>
                </a:solidFill>
                <a:latin typeface="Arial"/>
                <a:cs typeface="Arial"/>
              </a:rPr>
              <a:t>better </a:t>
            </a:r>
            <a:r>
              <a:rPr sz="3200" dirty="0">
                <a:solidFill>
                  <a:srgbClr val="3333CC"/>
                </a:solidFill>
                <a:latin typeface="Arial"/>
                <a:cs typeface="Arial"/>
              </a:rPr>
              <a:t>generalize</a:t>
            </a:r>
            <a:endParaRPr sz="3200" dirty="0">
              <a:latin typeface="Arial"/>
              <a:cs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03876" y="847293"/>
            <a:ext cx="9448223" cy="689932"/>
          </a:xfrm>
          <a:prstGeom prst="rect">
            <a:avLst/>
          </a:prstGeom>
        </p:spPr>
        <p:txBody>
          <a:bodyPr vert="horz" wrap="square" lIns="0" tIns="12700" rIns="0" bIns="0" rtlCol="0">
            <a:spAutoFit/>
          </a:bodyPr>
          <a:lstStyle/>
          <a:p>
            <a:pPr marL="12700">
              <a:lnSpc>
                <a:spcPct val="100000"/>
              </a:lnSpc>
              <a:spcBef>
                <a:spcPts val="100"/>
              </a:spcBef>
              <a:tabLst>
                <a:tab pos="2434590" algn="l"/>
              </a:tabLst>
            </a:pPr>
            <a:r>
              <a:rPr dirty="0"/>
              <a:t>Common	</a:t>
            </a:r>
            <a:r>
              <a:rPr lang="en-US" spc="-5" dirty="0"/>
              <a:t>F</a:t>
            </a:r>
            <a:r>
              <a:rPr spc="-5" dirty="0"/>
              <a:t>orm </a:t>
            </a:r>
            <a:r>
              <a:rPr dirty="0"/>
              <a:t>of </a:t>
            </a:r>
            <a:r>
              <a:rPr lang="en-US" spc="-5" dirty="0"/>
              <a:t>M</a:t>
            </a:r>
            <a:r>
              <a:rPr spc="-5" dirty="0"/>
              <a:t>ultitask</a:t>
            </a:r>
            <a:r>
              <a:rPr spc="-65" dirty="0"/>
              <a:t> </a:t>
            </a:r>
            <a:r>
              <a:rPr lang="en-US" spc="-65" dirty="0"/>
              <a:t>L</a:t>
            </a:r>
            <a:r>
              <a:rPr dirty="0"/>
              <a:t>earning</a:t>
            </a:r>
          </a:p>
        </p:txBody>
      </p:sp>
      <p:sp>
        <p:nvSpPr>
          <p:cNvPr id="4" name="object 4"/>
          <p:cNvSpPr txBox="1"/>
          <p:nvPr/>
        </p:nvSpPr>
        <p:spPr>
          <a:xfrm>
            <a:off x="840278" y="1889898"/>
            <a:ext cx="8962390" cy="2753446"/>
          </a:xfrm>
          <a:prstGeom prst="rect">
            <a:avLst/>
          </a:prstGeom>
        </p:spPr>
        <p:txBody>
          <a:bodyPr vert="horz" wrap="square" lIns="0" tIns="104775" rIns="0" bIns="0" rtlCol="0">
            <a:spAutoFit/>
          </a:bodyPr>
          <a:lstStyle/>
          <a:p>
            <a:pPr marL="368300" indent="-342900">
              <a:lnSpc>
                <a:spcPct val="100000"/>
              </a:lnSpc>
              <a:spcBef>
                <a:spcPts val="825"/>
              </a:spcBef>
              <a:buChar char="•"/>
              <a:tabLst>
                <a:tab pos="367665" algn="l"/>
                <a:tab pos="368300" algn="l"/>
              </a:tabLst>
            </a:pPr>
            <a:r>
              <a:rPr sz="3200" spc="-5" dirty="0">
                <a:solidFill>
                  <a:srgbClr val="3333CC"/>
                </a:solidFill>
                <a:latin typeface="Arial"/>
                <a:cs typeface="Arial"/>
              </a:rPr>
              <a:t>Different </a:t>
            </a:r>
            <a:r>
              <a:rPr sz="3200" dirty="0">
                <a:solidFill>
                  <a:srgbClr val="3333CC"/>
                </a:solidFill>
                <a:latin typeface="Arial"/>
                <a:cs typeface="Arial"/>
              </a:rPr>
              <a:t>supervised </a:t>
            </a:r>
            <a:r>
              <a:rPr sz="3200" spc="-5" dirty="0">
                <a:solidFill>
                  <a:srgbClr val="3333CC"/>
                </a:solidFill>
                <a:latin typeface="Arial"/>
                <a:cs typeface="Arial"/>
              </a:rPr>
              <a:t>tasks, predicting </a:t>
            </a:r>
            <a:r>
              <a:rPr sz="2800" i="1" spc="114" dirty="0">
                <a:latin typeface="Cambria"/>
                <a:cs typeface="Cambria"/>
              </a:rPr>
              <a:t>y</a:t>
            </a:r>
            <a:r>
              <a:rPr sz="2775" spc="172" baseline="25525" dirty="0">
                <a:latin typeface="Calibri"/>
                <a:cs typeface="Calibri"/>
              </a:rPr>
              <a:t>(</a:t>
            </a:r>
            <a:r>
              <a:rPr sz="2775" i="1" spc="172" baseline="25525" dirty="0">
                <a:latin typeface="Cambria"/>
                <a:cs typeface="Cambria"/>
              </a:rPr>
              <a:t>i</a:t>
            </a:r>
            <a:r>
              <a:rPr sz="2775" spc="172" baseline="25525" dirty="0">
                <a:latin typeface="Calibri"/>
                <a:cs typeface="Calibri"/>
              </a:rPr>
              <a:t>) </a:t>
            </a:r>
            <a:r>
              <a:rPr sz="3200" dirty="0">
                <a:solidFill>
                  <a:srgbClr val="3333CC"/>
                </a:solidFill>
                <a:latin typeface="Arial"/>
                <a:cs typeface="Arial"/>
              </a:rPr>
              <a:t>given</a:t>
            </a:r>
            <a:r>
              <a:rPr sz="3200" spc="95" dirty="0">
                <a:solidFill>
                  <a:srgbClr val="3333CC"/>
                </a:solidFill>
                <a:latin typeface="Arial"/>
                <a:cs typeface="Arial"/>
              </a:rPr>
              <a:t> </a:t>
            </a:r>
            <a:r>
              <a:rPr sz="2800" b="1" i="1" spc="165" dirty="0">
                <a:latin typeface="Palatino Linotype"/>
                <a:cs typeface="Palatino Linotype"/>
              </a:rPr>
              <a:t>x</a:t>
            </a:r>
            <a:endParaRPr sz="2800" dirty="0">
              <a:latin typeface="Palatino Linotype"/>
              <a:cs typeface="Palatino Linotype"/>
            </a:endParaRPr>
          </a:p>
          <a:p>
            <a:pPr marL="368300" marR="318135" indent="-342900">
              <a:lnSpc>
                <a:spcPct val="99400"/>
              </a:lnSpc>
              <a:spcBef>
                <a:spcPts val="755"/>
              </a:spcBef>
              <a:buChar char="•"/>
              <a:tabLst>
                <a:tab pos="367665" algn="l"/>
                <a:tab pos="368300" algn="l"/>
              </a:tabLst>
            </a:pPr>
            <a:endParaRPr lang="en-US" sz="3200" dirty="0">
              <a:solidFill>
                <a:srgbClr val="3333CC"/>
              </a:solidFill>
              <a:latin typeface="Arial"/>
              <a:cs typeface="Arial"/>
            </a:endParaRPr>
          </a:p>
          <a:p>
            <a:pPr marL="368300" marR="318135" indent="-342900">
              <a:lnSpc>
                <a:spcPct val="99400"/>
              </a:lnSpc>
              <a:spcBef>
                <a:spcPts val="755"/>
              </a:spcBef>
              <a:buChar char="•"/>
              <a:tabLst>
                <a:tab pos="367665" algn="l"/>
                <a:tab pos="368300" algn="l"/>
              </a:tabLst>
            </a:pPr>
            <a:r>
              <a:rPr sz="3200" dirty="0">
                <a:solidFill>
                  <a:srgbClr val="3333CC"/>
                </a:solidFill>
                <a:latin typeface="Arial"/>
                <a:cs typeface="Arial"/>
              </a:rPr>
              <a:t>Share </a:t>
            </a:r>
            <a:r>
              <a:rPr sz="3200" spc="-5" dirty="0">
                <a:solidFill>
                  <a:srgbClr val="3333CC"/>
                </a:solidFill>
                <a:latin typeface="Arial"/>
                <a:cs typeface="Arial"/>
              </a:rPr>
              <a:t>the </a:t>
            </a:r>
            <a:r>
              <a:rPr sz="3200" dirty="0">
                <a:solidFill>
                  <a:srgbClr val="3333CC"/>
                </a:solidFill>
                <a:latin typeface="Arial"/>
                <a:cs typeface="Arial"/>
              </a:rPr>
              <a:t>same input </a:t>
            </a:r>
            <a:r>
              <a:rPr sz="2800" b="1" i="1" spc="80" dirty="0">
                <a:latin typeface="Palatino Linotype"/>
                <a:cs typeface="Palatino Linotype"/>
              </a:rPr>
              <a:t>x</a:t>
            </a:r>
            <a:r>
              <a:rPr sz="3200" spc="80" dirty="0">
                <a:solidFill>
                  <a:srgbClr val="3333CC"/>
                </a:solidFill>
                <a:latin typeface="Arial"/>
                <a:cs typeface="Arial"/>
              </a:rPr>
              <a:t>, </a:t>
            </a:r>
            <a:r>
              <a:rPr sz="3200" dirty="0">
                <a:solidFill>
                  <a:srgbClr val="3333CC"/>
                </a:solidFill>
                <a:latin typeface="Arial"/>
                <a:cs typeface="Arial"/>
              </a:rPr>
              <a:t>as well as some  </a:t>
            </a:r>
            <a:r>
              <a:rPr sz="3200" spc="-5" dirty="0">
                <a:solidFill>
                  <a:srgbClr val="3333CC"/>
                </a:solidFill>
                <a:latin typeface="Arial"/>
                <a:cs typeface="Arial"/>
              </a:rPr>
              <a:t>intermediate representation </a:t>
            </a:r>
            <a:r>
              <a:rPr sz="2800" b="1" i="1" spc="60" dirty="0">
                <a:latin typeface="Palatino Linotype"/>
                <a:cs typeface="Palatino Linotype"/>
              </a:rPr>
              <a:t>h</a:t>
            </a:r>
            <a:r>
              <a:rPr sz="2775" b="1" spc="89" baseline="25525" dirty="0">
                <a:latin typeface="Calibri"/>
                <a:cs typeface="Calibri"/>
              </a:rPr>
              <a:t>(shared) </a:t>
            </a:r>
            <a:r>
              <a:rPr lang="en-US" sz="3200" b="1" spc="-5" baseline="25525" dirty="0">
                <a:solidFill>
                  <a:srgbClr val="3333CC"/>
                </a:solidFill>
                <a:latin typeface="Arial"/>
                <a:cs typeface="Arial"/>
              </a:rPr>
              <a:t> </a:t>
            </a:r>
            <a:r>
              <a:rPr lang="en-US" sz="3200" spc="-5" dirty="0">
                <a:solidFill>
                  <a:srgbClr val="3333CC"/>
                </a:solidFill>
                <a:latin typeface="Arial"/>
                <a:cs typeface="Arial"/>
              </a:rPr>
              <a:t>that c</a:t>
            </a:r>
            <a:r>
              <a:rPr sz="3200" spc="-5" dirty="0">
                <a:solidFill>
                  <a:srgbClr val="3333CC"/>
                </a:solidFill>
                <a:latin typeface="Arial"/>
                <a:cs typeface="Arial"/>
              </a:rPr>
              <a:t>aptur</a:t>
            </a:r>
            <a:r>
              <a:rPr lang="en-US" sz="3200" spc="-5" dirty="0">
                <a:solidFill>
                  <a:srgbClr val="3333CC"/>
                </a:solidFill>
                <a:latin typeface="Arial"/>
                <a:cs typeface="Arial"/>
              </a:rPr>
              <a:t>es</a:t>
            </a:r>
            <a:r>
              <a:rPr sz="3200" spc="-5" dirty="0">
                <a:solidFill>
                  <a:srgbClr val="3333CC"/>
                </a:solidFill>
                <a:latin typeface="Arial"/>
                <a:cs typeface="Arial"/>
              </a:rPr>
              <a:t> </a:t>
            </a:r>
            <a:r>
              <a:rPr sz="3200" dirty="0">
                <a:solidFill>
                  <a:srgbClr val="3333CC"/>
                </a:solidFill>
                <a:latin typeface="Arial"/>
                <a:cs typeface="Arial"/>
              </a:rPr>
              <a:t>a common pool of</a:t>
            </a:r>
            <a:r>
              <a:rPr sz="3200" spc="-15" dirty="0">
                <a:solidFill>
                  <a:srgbClr val="3333CC"/>
                </a:solidFill>
                <a:latin typeface="Arial"/>
                <a:cs typeface="Arial"/>
              </a:rPr>
              <a:t> </a:t>
            </a:r>
            <a:r>
              <a:rPr sz="3200" spc="-5" dirty="0">
                <a:solidFill>
                  <a:srgbClr val="3333CC"/>
                </a:solidFill>
                <a:latin typeface="Arial"/>
                <a:cs typeface="Arial"/>
              </a:rPr>
              <a:t>factors</a:t>
            </a:r>
            <a:endParaRPr sz="3200" dirty="0">
              <a:latin typeface="Arial"/>
              <a:cs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41296" y="603679"/>
            <a:ext cx="7686803" cy="689932"/>
          </a:xfrm>
          <a:prstGeom prst="rect">
            <a:avLst/>
          </a:prstGeom>
        </p:spPr>
        <p:txBody>
          <a:bodyPr vert="horz" wrap="square" lIns="0" tIns="12700" rIns="0" bIns="0" rtlCol="0">
            <a:spAutoFit/>
          </a:bodyPr>
          <a:lstStyle/>
          <a:p>
            <a:pPr marL="12700">
              <a:lnSpc>
                <a:spcPct val="100000"/>
              </a:lnSpc>
              <a:spcBef>
                <a:spcPts val="100"/>
              </a:spcBef>
              <a:tabLst>
                <a:tab pos="2434590" algn="l"/>
              </a:tabLst>
            </a:pPr>
            <a:r>
              <a:rPr dirty="0"/>
              <a:t>Common	</a:t>
            </a:r>
            <a:r>
              <a:rPr lang="en-US" spc="-5" dirty="0"/>
              <a:t>M</a:t>
            </a:r>
            <a:r>
              <a:rPr spc="-5" dirty="0"/>
              <a:t>ulti-task</a:t>
            </a:r>
            <a:r>
              <a:rPr spc="-30" dirty="0"/>
              <a:t> </a:t>
            </a:r>
            <a:r>
              <a:rPr lang="en-US" spc="-5" dirty="0"/>
              <a:t>S</a:t>
            </a:r>
            <a:r>
              <a:rPr spc="-5" dirty="0"/>
              <a:t>ituation</a:t>
            </a:r>
          </a:p>
        </p:txBody>
      </p:sp>
      <p:sp>
        <p:nvSpPr>
          <p:cNvPr id="5" name="object 5"/>
          <p:cNvSpPr/>
          <p:nvPr/>
        </p:nvSpPr>
        <p:spPr>
          <a:xfrm>
            <a:off x="6722247" y="1968680"/>
            <a:ext cx="3153516" cy="4119117"/>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799857" y="1828800"/>
            <a:ext cx="5786755" cy="5419432"/>
          </a:xfrm>
          <a:prstGeom prst="rect">
            <a:avLst/>
          </a:prstGeom>
        </p:spPr>
        <p:txBody>
          <a:bodyPr vert="horz" wrap="square" lIns="0" tIns="33020" rIns="0" bIns="0" rtlCol="0">
            <a:spAutoFit/>
          </a:bodyPr>
          <a:lstStyle/>
          <a:p>
            <a:pPr marL="323215" marR="1171575" indent="-323215">
              <a:lnSpc>
                <a:spcPts val="3300"/>
              </a:lnSpc>
              <a:spcBef>
                <a:spcPts val="260"/>
              </a:spcBef>
              <a:buChar char="•"/>
              <a:tabLst>
                <a:tab pos="323215" algn="l"/>
                <a:tab pos="323850" algn="l"/>
              </a:tabLst>
            </a:pPr>
            <a:r>
              <a:rPr sz="2800" dirty="0">
                <a:solidFill>
                  <a:srgbClr val="0000FF"/>
                </a:solidFill>
                <a:latin typeface="Arial"/>
                <a:cs typeface="Arial"/>
              </a:rPr>
              <a:t>Common input but</a:t>
            </a:r>
            <a:r>
              <a:rPr sz="2800" spc="-80" dirty="0">
                <a:solidFill>
                  <a:srgbClr val="0000FF"/>
                </a:solidFill>
                <a:latin typeface="Arial"/>
                <a:cs typeface="Arial"/>
              </a:rPr>
              <a:t> </a:t>
            </a:r>
            <a:r>
              <a:rPr sz="2800" spc="-10" dirty="0">
                <a:solidFill>
                  <a:srgbClr val="0000FF"/>
                </a:solidFill>
                <a:latin typeface="Arial"/>
                <a:cs typeface="Arial"/>
              </a:rPr>
              <a:t>different  </a:t>
            </a:r>
            <a:r>
              <a:rPr sz="2800" spc="-5" dirty="0">
                <a:solidFill>
                  <a:srgbClr val="0000FF"/>
                </a:solidFill>
                <a:latin typeface="Arial"/>
                <a:cs typeface="Arial"/>
              </a:rPr>
              <a:t>target </a:t>
            </a:r>
            <a:r>
              <a:rPr sz="2800" dirty="0">
                <a:solidFill>
                  <a:srgbClr val="0000FF"/>
                </a:solidFill>
                <a:latin typeface="Arial"/>
                <a:cs typeface="Arial"/>
              </a:rPr>
              <a:t>random</a:t>
            </a:r>
            <a:r>
              <a:rPr sz="2800" spc="-35" dirty="0">
                <a:solidFill>
                  <a:srgbClr val="0000FF"/>
                </a:solidFill>
                <a:latin typeface="Arial"/>
                <a:cs typeface="Arial"/>
              </a:rPr>
              <a:t> </a:t>
            </a:r>
            <a:r>
              <a:rPr sz="2800" dirty="0">
                <a:solidFill>
                  <a:srgbClr val="0000FF"/>
                </a:solidFill>
                <a:latin typeface="Arial"/>
                <a:cs typeface="Arial"/>
              </a:rPr>
              <a:t>variables</a:t>
            </a:r>
            <a:endParaRPr lang="en-US" sz="2800" dirty="0">
              <a:solidFill>
                <a:srgbClr val="0000FF"/>
              </a:solidFill>
              <a:latin typeface="Arial"/>
              <a:cs typeface="Arial"/>
            </a:endParaRPr>
          </a:p>
          <a:p>
            <a:pPr marL="323215" marR="1171575" indent="-323215">
              <a:lnSpc>
                <a:spcPts val="3300"/>
              </a:lnSpc>
              <a:spcBef>
                <a:spcPts val="260"/>
              </a:spcBef>
              <a:buChar char="•"/>
              <a:tabLst>
                <a:tab pos="323215" algn="l"/>
                <a:tab pos="323850" algn="l"/>
              </a:tabLst>
            </a:pPr>
            <a:endParaRPr sz="2800" dirty="0">
              <a:latin typeface="Arial"/>
              <a:cs typeface="Arial"/>
            </a:endParaRPr>
          </a:p>
          <a:p>
            <a:pPr marL="781050" lvl="1" indent="-286385">
              <a:lnSpc>
                <a:spcPts val="2820"/>
              </a:lnSpc>
              <a:buChar char="•"/>
              <a:tabLst>
                <a:tab pos="780415" algn="l"/>
                <a:tab pos="781050" algn="l"/>
              </a:tabLst>
            </a:pPr>
            <a:r>
              <a:rPr sz="2400" dirty="0">
                <a:solidFill>
                  <a:srgbClr val="336600"/>
                </a:solidFill>
                <a:latin typeface="Arial"/>
                <a:cs typeface="Arial"/>
              </a:rPr>
              <a:t>Lower layers </a:t>
            </a:r>
            <a:r>
              <a:rPr sz="2400" spc="-5" dirty="0">
                <a:solidFill>
                  <a:srgbClr val="336600"/>
                </a:solidFill>
                <a:latin typeface="Arial"/>
                <a:cs typeface="Arial"/>
              </a:rPr>
              <a:t>(whether</a:t>
            </a:r>
            <a:r>
              <a:rPr sz="2400" spc="-25" dirty="0">
                <a:solidFill>
                  <a:srgbClr val="336600"/>
                </a:solidFill>
                <a:latin typeface="Arial"/>
                <a:cs typeface="Arial"/>
              </a:rPr>
              <a:t> </a:t>
            </a:r>
            <a:r>
              <a:rPr sz="2400" spc="-5" dirty="0">
                <a:solidFill>
                  <a:srgbClr val="336600"/>
                </a:solidFill>
                <a:latin typeface="Arial"/>
                <a:cs typeface="Arial"/>
              </a:rPr>
              <a:t>feedforward</a:t>
            </a:r>
            <a:endParaRPr sz="2400" dirty="0">
              <a:latin typeface="Arial"/>
              <a:cs typeface="Arial"/>
            </a:endParaRPr>
          </a:p>
          <a:p>
            <a:pPr marL="918210" marR="30480">
              <a:lnSpc>
                <a:spcPts val="2800"/>
              </a:lnSpc>
              <a:spcBef>
                <a:spcPts val="180"/>
              </a:spcBef>
            </a:pPr>
            <a:r>
              <a:rPr sz="2400" dirty="0">
                <a:solidFill>
                  <a:srgbClr val="336600"/>
                </a:solidFill>
                <a:latin typeface="Arial"/>
                <a:cs typeface="Arial"/>
              </a:rPr>
              <a:t>or a </a:t>
            </a:r>
            <a:r>
              <a:rPr sz="2400" spc="-5" dirty="0">
                <a:solidFill>
                  <a:srgbClr val="336600"/>
                </a:solidFill>
                <a:latin typeface="Arial"/>
                <a:cs typeface="Arial"/>
              </a:rPr>
              <a:t>generative</a:t>
            </a:r>
            <a:r>
              <a:rPr sz="2400" spc="-65" dirty="0">
                <a:solidFill>
                  <a:srgbClr val="336600"/>
                </a:solidFill>
                <a:latin typeface="Arial"/>
                <a:cs typeface="Arial"/>
              </a:rPr>
              <a:t> </a:t>
            </a:r>
            <a:r>
              <a:rPr sz="2400" dirty="0">
                <a:solidFill>
                  <a:srgbClr val="336600"/>
                </a:solidFill>
                <a:latin typeface="Arial"/>
                <a:cs typeface="Arial"/>
              </a:rPr>
              <a:t>component  </a:t>
            </a:r>
            <a:r>
              <a:rPr sz="2400" spc="-5" dirty="0">
                <a:solidFill>
                  <a:srgbClr val="336600"/>
                </a:solidFill>
                <a:latin typeface="Arial"/>
                <a:cs typeface="Arial"/>
              </a:rPr>
              <a:t>with </a:t>
            </a:r>
            <a:r>
              <a:rPr sz="2400" dirty="0">
                <a:solidFill>
                  <a:srgbClr val="336600"/>
                </a:solidFill>
                <a:latin typeface="Arial"/>
                <a:cs typeface="Arial"/>
              </a:rPr>
              <a:t>downward</a:t>
            </a:r>
            <a:r>
              <a:rPr sz="2400" spc="-5" dirty="0">
                <a:solidFill>
                  <a:srgbClr val="336600"/>
                </a:solidFill>
                <a:latin typeface="Arial"/>
                <a:cs typeface="Arial"/>
              </a:rPr>
              <a:t> </a:t>
            </a:r>
            <a:r>
              <a:rPr sz="2400" dirty="0">
                <a:solidFill>
                  <a:srgbClr val="336600"/>
                </a:solidFill>
                <a:latin typeface="Arial"/>
                <a:cs typeface="Arial"/>
              </a:rPr>
              <a:t>arrows)</a:t>
            </a:r>
            <a:r>
              <a:rPr lang="en-US" sz="2400" dirty="0">
                <a:latin typeface="Arial"/>
                <a:cs typeface="Arial"/>
              </a:rPr>
              <a:t> </a:t>
            </a:r>
            <a:r>
              <a:rPr sz="2400" dirty="0">
                <a:solidFill>
                  <a:srgbClr val="336600"/>
                </a:solidFill>
                <a:latin typeface="Arial"/>
                <a:cs typeface="Arial"/>
              </a:rPr>
              <a:t>can be shared across such</a:t>
            </a:r>
            <a:r>
              <a:rPr sz="2400" spc="-50" dirty="0">
                <a:solidFill>
                  <a:srgbClr val="336600"/>
                </a:solidFill>
                <a:latin typeface="Arial"/>
                <a:cs typeface="Arial"/>
              </a:rPr>
              <a:t> </a:t>
            </a:r>
            <a:r>
              <a:rPr sz="2400" spc="-5" dirty="0">
                <a:solidFill>
                  <a:srgbClr val="336600"/>
                </a:solidFill>
                <a:latin typeface="Arial"/>
                <a:cs typeface="Arial"/>
              </a:rPr>
              <a:t>tasks.</a:t>
            </a:r>
            <a:endParaRPr sz="2400" dirty="0">
              <a:latin typeface="Arial"/>
              <a:cs typeface="Arial"/>
            </a:endParaRPr>
          </a:p>
          <a:p>
            <a:pPr marL="1238250" lvl="2" indent="-286385">
              <a:lnSpc>
                <a:spcPct val="100000"/>
              </a:lnSpc>
              <a:spcBef>
                <a:spcPts val="20"/>
              </a:spcBef>
              <a:buChar char="•"/>
              <a:tabLst>
                <a:tab pos="1237615" algn="l"/>
                <a:tab pos="1238250" algn="l"/>
              </a:tabLst>
            </a:pPr>
            <a:r>
              <a:rPr sz="2000" spc="-20" dirty="0">
                <a:solidFill>
                  <a:srgbClr val="660066"/>
                </a:solidFill>
                <a:latin typeface="Arial"/>
                <a:cs typeface="Arial"/>
              </a:rPr>
              <a:t>Task-specific </a:t>
            </a:r>
            <a:r>
              <a:rPr sz="2000" spc="-5" dirty="0">
                <a:solidFill>
                  <a:srgbClr val="660066"/>
                </a:solidFill>
                <a:latin typeface="Arial"/>
                <a:cs typeface="Arial"/>
              </a:rPr>
              <a:t>parameters </a:t>
            </a:r>
            <a:r>
              <a:rPr sz="2000" b="1" i="1" spc="100" dirty="0">
                <a:latin typeface="Palatino Linotype"/>
                <a:cs typeface="Palatino Linotype"/>
              </a:rPr>
              <a:t>h</a:t>
            </a:r>
            <a:r>
              <a:rPr sz="1950" b="1" spc="150" baseline="25641" dirty="0">
                <a:latin typeface="Calibri"/>
                <a:cs typeface="Calibri"/>
              </a:rPr>
              <a:t>(1)</a:t>
            </a:r>
            <a:r>
              <a:rPr sz="2000" b="1" i="1" spc="100" dirty="0">
                <a:latin typeface="Palatino Linotype"/>
                <a:cs typeface="Palatino Linotype"/>
              </a:rPr>
              <a:t>,</a:t>
            </a:r>
            <a:r>
              <a:rPr sz="2000" b="1" i="1" spc="335" dirty="0">
                <a:latin typeface="Palatino Linotype"/>
                <a:cs typeface="Palatino Linotype"/>
              </a:rPr>
              <a:t> </a:t>
            </a:r>
            <a:r>
              <a:rPr sz="2000" b="1" i="1" spc="75" dirty="0">
                <a:latin typeface="Palatino Linotype"/>
                <a:cs typeface="Palatino Linotype"/>
              </a:rPr>
              <a:t>h</a:t>
            </a:r>
            <a:r>
              <a:rPr sz="1950" b="1" spc="112" baseline="25641" dirty="0">
                <a:latin typeface="Calibri"/>
                <a:cs typeface="Calibri"/>
              </a:rPr>
              <a:t>(2)</a:t>
            </a:r>
            <a:endParaRPr sz="1950" baseline="25641" dirty="0">
              <a:latin typeface="Calibri"/>
              <a:cs typeface="Calibri"/>
            </a:endParaRPr>
          </a:p>
          <a:p>
            <a:pPr marL="1304925" marR="109220">
              <a:lnSpc>
                <a:spcPct val="100000"/>
              </a:lnSpc>
            </a:pPr>
            <a:r>
              <a:rPr sz="2000" dirty="0">
                <a:solidFill>
                  <a:srgbClr val="660066"/>
                </a:solidFill>
                <a:latin typeface="Arial"/>
                <a:cs typeface="Arial"/>
              </a:rPr>
              <a:t>can be learned on </a:t>
            </a:r>
            <a:r>
              <a:rPr sz="2000" spc="-5" dirty="0">
                <a:solidFill>
                  <a:srgbClr val="660066"/>
                </a:solidFill>
                <a:latin typeface="Arial"/>
                <a:cs typeface="Arial"/>
              </a:rPr>
              <a:t>top </a:t>
            </a:r>
            <a:r>
              <a:rPr sz="2000" dirty="0">
                <a:solidFill>
                  <a:srgbClr val="660066"/>
                </a:solidFill>
                <a:latin typeface="Arial"/>
                <a:cs typeface="Arial"/>
              </a:rPr>
              <a:t>of </a:t>
            </a:r>
            <a:r>
              <a:rPr sz="2000" spc="-5" dirty="0">
                <a:solidFill>
                  <a:srgbClr val="660066"/>
                </a:solidFill>
                <a:latin typeface="Arial"/>
                <a:cs typeface="Arial"/>
              </a:rPr>
              <a:t>those</a:t>
            </a:r>
            <a:r>
              <a:rPr sz="2000" spc="-70" dirty="0">
                <a:solidFill>
                  <a:srgbClr val="660066"/>
                </a:solidFill>
                <a:latin typeface="Arial"/>
                <a:cs typeface="Arial"/>
              </a:rPr>
              <a:t> </a:t>
            </a:r>
            <a:r>
              <a:rPr lang="en-US" sz="2000" dirty="0">
                <a:solidFill>
                  <a:srgbClr val="660066"/>
                </a:solidFill>
                <a:latin typeface="Arial"/>
                <a:cs typeface="Arial"/>
              </a:rPr>
              <a:t>providing</a:t>
            </a:r>
            <a:r>
              <a:rPr sz="2000" dirty="0">
                <a:solidFill>
                  <a:srgbClr val="660066"/>
                </a:solidFill>
                <a:latin typeface="Arial"/>
                <a:cs typeface="Arial"/>
              </a:rPr>
              <a:t> a shared </a:t>
            </a:r>
            <a:r>
              <a:rPr sz="2000" spc="-5" dirty="0">
                <a:solidFill>
                  <a:srgbClr val="660066"/>
                </a:solidFill>
                <a:latin typeface="Arial"/>
                <a:cs typeface="Arial"/>
              </a:rPr>
              <a:t>representation</a:t>
            </a:r>
            <a:r>
              <a:rPr sz="2000" spc="-10" dirty="0">
                <a:solidFill>
                  <a:srgbClr val="660066"/>
                </a:solidFill>
                <a:latin typeface="Arial"/>
                <a:cs typeface="Arial"/>
              </a:rPr>
              <a:t> </a:t>
            </a:r>
            <a:r>
              <a:rPr sz="2000" b="1" i="1" spc="50" dirty="0">
                <a:latin typeface="Palatino Linotype"/>
                <a:cs typeface="Palatino Linotype"/>
              </a:rPr>
              <a:t>h</a:t>
            </a:r>
            <a:r>
              <a:rPr sz="1950" b="1" spc="75" baseline="25641" dirty="0">
                <a:latin typeface="Calibri"/>
                <a:cs typeface="Calibri"/>
              </a:rPr>
              <a:t>(shared)</a:t>
            </a:r>
            <a:endParaRPr sz="1950" baseline="25641" dirty="0">
              <a:latin typeface="Calibri"/>
              <a:cs typeface="Calibri"/>
            </a:endParaRPr>
          </a:p>
          <a:p>
            <a:pPr marL="951865" marR="314960">
              <a:lnSpc>
                <a:spcPct val="99500"/>
              </a:lnSpc>
              <a:spcBef>
                <a:spcPts val="10"/>
              </a:spcBef>
            </a:pPr>
            <a:r>
              <a:rPr sz="1800" dirty="0">
                <a:latin typeface="Arial"/>
                <a:cs typeface="Arial"/>
              </a:rPr>
              <a:t>Common pool of </a:t>
            </a:r>
            <a:r>
              <a:rPr sz="1800" spc="-5" dirty="0">
                <a:latin typeface="Arial"/>
                <a:cs typeface="Arial"/>
              </a:rPr>
              <a:t>factors </a:t>
            </a:r>
            <a:r>
              <a:rPr sz="1800" dirty="0">
                <a:latin typeface="Arial"/>
                <a:cs typeface="Arial"/>
              </a:rPr>
              <a:t>explain </a:t>
            </a:r>
            <a:r>
              <a:rPr sz="1800" spc="-5" dirty="0">
                <a:latin typeface="Arial"/>
                <a:cs typeface="Arial"/>
              </a:rPr>
              <a:t>variations </a:t>
            </a:r>
            <a:r>
              <a:rPr sz="1800" dirty="0">
                <a:latin typeface="Arial"/>
                <a:cs typeface="Arial"/>
              </a:rPr>
              <a:t>of  </a:t>
            </a:r>
            <a:r>
              <a:rPr lang="en-US" sz="1800" dirty="0">
                <a:latin typeface="Arial"/>
                <a:cs typeface="Arial"/>
              </a:rPr>
              <a:t>i</a:t>
            </a:r>
            <a:r>
              <a:rPr sz="1800" dirty="0">
                <a:latin typeface="Arial"/>
                <a:cs typeface="Arial"/>
              </a:rPr>
              <a:t>nput </a:t>
            </a:r>
            <a:r>
              <a:rPr sz="1800" b="1" i="1" spc="105" dirty="0">
                <a:latin typeface="Palatino Linotype"/>
                <a:cs typeface="Palatino Linotype"/>
              </a:rPr>
              <a:t>x </a:t>
            </a:r>
            <a:r>
              <a:rPr sz="1800" dirty="0">
                <a:latin typeface="Arial"/>
                <a:cs typeface="Arial"/>
              </a:rPr>
              <a:t>while each </a:t>
            </a:r>
            <a:r>
              <a:rPr sz="1800" spc="-5" dirty="0">
                <a:latin typeface="Arial"/>
                <a:cs typeface="Arial"/>
              </a:rPr>
              <a:t>task </a:t>
            </a:r>
            <a:r>
              <a:rPr sz="1800" dirty="0">
                <a:latin typeface="Arial"/>
                <a:cs typeface="Arial"/>
              </a:rPr>
              <a:t>is </a:t>
            </a:r>
            <a:r>
              <a:rPr sz="1800" spc="-5" dirty="0">
                <a:latin typeface="Arial"/>
                <a:cs typeface="Arial"/>
              </a:rPr>
              <a:t>associated with </a:t>
            </a:r>
            <a:r>
              <a:rPr sz="1800" dirty="0">
                <a:latin typeface="Arial"/>
                <a:cs typeface="Arial"/>
              </a:rPr>
              <a:t>a  </a:t>
            </a:r>
            <a:r>
              <a:rPr lang="en-US" sz="1800" dirty="0">
                <a:latin typeface="Arial"/>
                <a:cs typeface="Arial"/>
              </a:rPr>
              <a:t>s</a:t>
            </a:r>
            <a:r>
              <a:rPr sz="1800" dirty="0">
                <a:latin typeface="Arial"/>
                <a:cs typeface="Arial"/>
              </a:rPr>
              <a:t>ubset of </a:t>
            </a:r>
            <a:r>
              <a:rPr sz="1800" spc="-5" dirty="0">
                <a:latin typeface="Arial"/>
                <a:cs typeface="Arial"/>
              </a:rPr>
              <a:t>these</a:t>
            </a:r>
            <a:r>
              <a:rPr sz="1800" spc="-15" dirty="0">
                <a:latin typeface="Arial"/>
                <a:cs typeface="Arial"/>
              </a:rPr>
              <a:t> </a:t>
            </a:r>
            <a:r>
              <a:rPr sz="1800" spc="-5" dirty="0">
                <a:latin typeface="Arial"/>
                <a:cs typeface="Arial"/>
              </a:rPr>
              <a:t>factors</a:t>
            </a:r>
            <a:endParaRPr lang="en-US" sz="1800" spc="-5" dirty="0">
              <a:latin typeface="Arial"/>
              <a:cs typeface="Arial"/>
            </a:endParaRPr>
          </a:p>
          <a:p>
            <a:pPr marL="951865" marR="314960">
              <a:lnSpc>
                <a:spcPct val="99500"/>
              </a:lnSpc>
              <a:spcBef>
                <a:spcPts val="10"/>
              </a:spcBef>
            </a:pPr>
            <a:endParaRPr lang="en-US" spc="-5" dirty="0">
              <a:latin typeface="Arial"/>
              <a:cs typeface="Arial"/>
            </a:endParaRPr>
          </a:p>
          <a:p>
            <a:pPr marL="951865" marR="314960">
              <a:lnSpc>
                <a:spcPct val="99500"/>
              </a:lnSpc>
              <a:spcBef>
                <a:spcPts val="10"/>
              </a:spcBef>
            </a:pPr>
            <a:r>
              <a:rPr lang="en-US" b="1" i="1" spc="100" dirty="0">
                <a:latin typeface="Palatino Linotype"/>
                <a:cs typeface="Palatino Linotype"/>
              </a:rPr>
              <a:t>h</a:t>
            </a:r>
            <a:r>
              <a:rPr lang="en-US" b="1" spc="150" baseline="25641" dirty="0">
                <a:cs typeface="Calibri"/>
              </a:rPr>
              <a:t>(3)</a:t>
            </a:r>
            <a:r>
              <a:rPr lang="en-US" b="1" spc="150" dirty="0">
                <a:cs typeface="Calibri"/>
              </a:rPr>
              <a:t> </a:t>
            </a:r>
            <a:r>
              <a:rPr lang="en-US" dirty="0">
                <a:latin typeface="Arial"/>
                <a:cs typeface="Arial"/>
              </a:rPr>
              <a:t>has none of the associated </a:t>
            </a:r>
            <a:r>
              <a:rPr lang="en-US" spc="-5" dirty="0">
                <a:latin typeface="Arial"/>
                <a:cs typeface="Arial"/>
              </a:rPr>
              <a:t>factors</a:t>
            </a:r>
            <a:endParaRPr sz="1800" dirty="0">
              <a:latin typeface="Arial" panose="020B0604020202020204" pitchFamily="34" charset="0"/>
              <a:cs typeface="Arial" panose="020B06040202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1888189" y="847293"/>
            <a:ext cx="6922134" cy="695960"/>
          </a:xfrm>
          <a:prstGeom prst="rect">
            <a:avLst/>
          </a:prstGeom>
        </p:spPr>
        <p:txBody>
          <a:bodyPr vert="horz" wrap="square" lIns="0" tIns="12700" rIns="0" bIns="0" rtlCol="0">
            <a:spAutoFit/>
          </a:bodyPr>
          <a:lstStyle/>
          <a:p>
            <a:pPr marL="12700">
              <a:lnSpc>
                <a:spcPct val="100000"/>
              </a:lnSpc>
              <a:spcBef>
                <a:spcPts val="100"/>
              </a:spcBef>
            </a:pPr>
            <a:r>
              <a:rPr sz="4400" dirty="0">
                <a:solidFill>
                  <a:srgbClr val="FF0000"/>
                </a:solidFill>
                <a:latin typeface="Arial"/>
                <a:cs typeface="Arial"/>
              </a:rPr>
              <a:t>Ex: </a:t>
            </a:r>
            <a:r>
              <a:rPr sz="4400" spc="-5" dirty="0">
                <a:solidFill>
                  <a:srgbClr val="FF0000"/>
                </a:solidFill>
                <a:latin typeface="Arial"/>
                <a:cs typeface="Arial"/>
              </a:rPr>
              <a:t>Autonomous</a:t>
            </a:r>
            <a:r>
              <a:rPr sz="4400" spc="-20" dirty="0">
                <a:solidFill>
                  <a:srgbClr val="FF0000"/>
                </a:solidFill>
                <a:latin typeface="Arial"/>
                <a:cs typeface="Arial"/>
              </a:rPr>
              <a:t> </a:t>
            </a:r>
            <a:r>
              <a:rPr sz="4400" spc="-5" dirty="0">
                <a:solidFill>
                  <a:srgbClr val="FF0000"/>
                </a:solidFill>
                <a:latin typeface="Arial"/>
                <a:cs typeface="Arial"/>
              </a:rPr>
              <a:t>Navigation</a:t>
            </a:r>
            <a:endParaRPr sz="4400">
              <a:latin typeface="Arial"/>
              <a:cs typeface="Arial"/>
            </a:endParaRPr>
          </a:p>
        </p:txBody>
      </p:sp>
      <p:sp>
        <p:nvSpPr>
          <p:cNvPr id="5" name="object 5"/>
          <p:cNvSpPr/>
          <p:nvPr/>
        </p:nvSpPr>
        <p:spPr>
          <a:xfrm>
            <a:off x="1264925" y="3244735"/>
            <a:ext cx="4879532" cy="3037989"/>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074275" y="3239972"/>
            <a:ext cx="5191125" cy="3123565"/>
          </a:xfrm>
          <a:custGeom>
            <a:avLst/>
            <a:gdLst/>
            <a:ahLst/>
            <a:cxnLst/>
            <a:rect l="l" t="t" r="r" b="b"/>
            <a:pathLst>
              <a:path w="5191125" h="3123565">
                <a:moveTo>
                  <a:pt x="0" y="0"/>
                </a:moveTo>
                <a:lnTo>
                  <a:pt x="5191123" y="0"/>
                </a:lnTo>
                <a:lnTo>
                  <a:pt x="5191123" y="3123009"/>
                </a:lnTo>
                <a:lnTo>
                  <a:pt x="0" y="3123009"/>
                </a:lnTo>
                <a:lnTo>
                  <a:pt x="0" y="0"/>
                </a:lnTo>
                <a:close/>
              </a:path>
            </a:pathLst>
          </a:custGeom>
          <a:ln w="9524">
            <a:solidFill>
              <a:srgbClr val="000000"/>
            </a:solidFill>
          </a:ln>
        </p:spPr>
        <p:txBody>
          <a:bodyPr wrap="square" lIns="0" tIns="0" rIns="0" bIns="0" rtlCol="0"/>
          <a:lstStyle/>
          <a:p>
            <a:endParaRPr/>
          </a:p>
        </p:txBody>
      </p:sp>
      <p:sp>
        <p:nvSpPr>
          <p:cNvPr id="7" name="object 7"/>
          <p:cNvSpPr/>
          <p:nvPr/>
        </p:nvSpPr>
        <p:spPr>
          <a:xfrm>
            <a:off x="6986352" y="3320934"/>
            <a:ext cx="2533421" cy="2567086"/>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2681777" y="2515754"/>
            <a:ext cx="196215" cy="391160"/>
          </a:xfrm>
          <a:prstGeom prst="rect">
            <a:avLst/>
          </a:prstGeom>
        </p:spPr>
        <p:txBody>
          <a:bodyPr vert="horz" wrap="square" lIns="0" tIns="12700" rIns="0" bIns="0" rtlCol="0">
            <a:spAutoFit/>
          </a:bodyPr>
          <a:lstStyle/>
          <a:p>
            <a:pPr marL="12700">
              <a:lnSpc>
                <a:spcPct val="100000"/>
              </a:lnSpc>
              <a:spcBef>
                <a:spcPts val="100"/>
              </a:spcBef>
            </a:pPr>
            <a:r>
              <a:rPr sz="2400" b="1" i="1" spc="140" dirty="0">
                <a:latin typeface="Palatino Linotype"/>
                <a:cs typeface="Palatino Linotype"/>
              </a:rPr>
              <a:t>x</a:t>
            </a:r>
            <a:endParaRPr sz="2400">
              <a:latin typeface="Palatino Linotype"/>
              <a:cs typeface="Palatino Linotype"/>
            </a:endParaRPr>
          </a:p>
        </p:txBody>
      </p:sp>
      <p:sp>
        <p:nvSpPr>
          <p:cNvPr id="9" name="object 9"/>
          <p:cNvSpPr/>
          <p:nvPr/>
        </p:nvSpPr>
        <p:spPr>
          <a:xfrm>
            <a:off x="1561442" y="3092334"/>
            <a:ext cx="2540635" cy="0"/>
          </a:xfrm>
          <a:custGeom>
            <a:avLst/>
            <a:gdLst/>
            <a:ahLst/>
            <a:cxnLst/>
            <a:rect l="l" t="t" r="r" b="b"/>
            <a:pathLst>
              <a:path w="2540635">
                <a:moveTo>
                  <a:pt x="0" y="0"/>
                </a:moveTo>
                <a:lnTo>
                  <a:pt x="2540390" y="0"/>
                </a:lnTo>
              </a:path>
            </a:pathLst>
          </a:custGeom>
          <a:ln w="12699">
            <a:solidFill>
              <a:srgbClr val="000000"/>
            </a:solidFill>
          </a:ln>
        </p:spPr>
        <p:txBody>
          <a:bodyPr wrap="square" lIns="0" tIns="0" rIns="0" bIns="0" rtlCol="0"/>
          <a:lstStyle/>
          <a:p>
            <a:endParaRPr/>
          </a:p>
        </p:txBody>
      </p:sp>
      <p:sp>
        <p:nvSpPr>
          <p:cNvPr id="10" name="object 10"/>
          <p:cNvSpPr/>
          <p:nvPr/>
        </p:nvSpPr>
        <p:spPr>
          <a:xfrm>
            <a:off x="1536237" y="3033381"/>
            <a:ext cx="115909" cy="117908"/>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4011128" y="3033381"/>
            <a:ext cx="115910" cy="117908"/>
          </a:xfrm>
          <a:prstGeom prst="rect">
            <a:avLst/>
          </a:prstGeom>
          <a:blipFill>
            <a:blip r:embed="rId5" cstate="print"/>
            <a:stretch>
              <a:fillRect/>
            </a:stretch>
          </a:blipFill>
        </p:spPr>
        <p:txBody>
          <a:bodyPr wrap="square" lIns="0" tIns="0" rIns="0" bIns="0" rtlCol="0"/>
          <a:lstStyle/>
          <a:p>
            <a:endParaRPr/>
          </a:p>
        </p:txBody>
      </p:sp>
      <p:sp>
        <p:nvSpPr>
          <p:cNvPr id="12" name="object 12"/>
          <p:cNvSpPr txBox="1"/>
          <p:nvPr/>
        </p:nvSpPr>
        <p:spPr>
          <a:xfrm>
            <a:off x="1614977" y="6490854"/>
            <a:ext cx="365125" cy="330835"/>
          </a:xfrm>
          <a:prstGeom prst="rect">
            <a:avLst/>
          </a:prstGeom>
        </p:spPr>
        <p:txBody>
          <a:bodyPr vert="horz" wrap="square" lIns="0" tIns="0" rIns="0" bIns="0" rtlCol="0">
            <a:spAutoFit/>
          </a:bodyPr>
          <a:lstStyle/>
          <a:p>
            <a:pPr marL="12700">
              <a:lnSpc>
                <a:spcPts val="1800"/>
              </a:lnSpc>
            </a:pPr>
            <a:r>
              <a:rPr sz="3000" i="1" spc="75" baseline="-16666" dirty="0">
                <a:latin typeface="Cambria"/>
                <a:cs typeface="Cambria"/>
              </a:rPr>
              <a:t>y</a:t>
            </a:r>
            <a:r>
              <a:rPr sz="1300" spc="85" dirty="0">
                <a:latin typeface="Calibri"/>
                <a:cs typeface="Calibri"/>
              </a:rPr>
              <a:t>(1)</a:t>
            </a:r>
            <a:endParaRPr sz="1300">
              <a:latin typeface="Calibri"/>
              <a:cs typeface="Calibri"/>
            </a:endParaRPr>
          </a:p>
        </p:txBody>
      </p:sp>
      <p:sp>
        <p:nvSpPr>
          <p:cNvPr id="13" name="object 13"/>
          <p:cNvSpPr txBox="1"/>
          <p:nvPr/>
        </p:nvSpPr>
        <p:spPr>
          <a:xfrm>
            <a:off x="2605577" y="6490854"/>
            <a:ext cx="365125" cy="330835"/>
          </a:xfrm>
          <a:prstGeom prst="rect">
            <a:avLst/>
          </a:prstGeom>
        </p:spPr>
        <p:txBody>
          <a:bodyPr vert="horz" wrap="square" lIns="0" tIns="0" rIns="0" bIns="0" rtlCol="0">
            <a:spAutoFit/>
          </a:bodyPr>
          <a:lstStyle/>
          <a:p>
            <a:pPr marL="12700">
              <a:lnSpc>
                <a:spcPts val="1800"/>
              </a:lnSpc>
            </a:pPr>
            <a:r>
              <a:rPr sz="3000" i="1" spc="75" baseline="-16666" dirty="0">
                <a:latin typeface="Cambria"/>
                <a:cs typeface="Cambria"/>
              </a:rPr>
              <a:t>y</a:t>
            </a:r>
            <a:r>
              <a:rPr sz="1300" spc="85" dirty="0">
                <a:latin typeface="Calibri"/>
                <a:cs typeface="Calibri"/>
              </a:rPr>
              <a:t>(2)</a:t>
            </a:r>
            <a:endParaRPr sz="1300">
              <a:latin typeface="Calibri"/>
              <a:cs typeface="Calibri"/>
            </a:endParaRPr>
          </a:p>
        </p:txBody>
      </p:sp>
      <p:sp>
        <p:nvSpPr>
          <p:cNvPr id="14" name="object 14"/>
          <p:cNvSpPr txBox="1"/>
          <p:nvPr/>
        </p:nvSpPr>
        <p:spPr>
          <a:xfrm>
            <a:off x="3519977" y="6490854"/>
            <a:ext cx="365125" cy="330835"/>
          </a:xfrm>
          <a:prstGeom prst="rect">
            <a:avLst/>
          </a:prstGeom>
        </p:spPr>
        <p:txBody>
          <a:bodyPr vert="horz" wrap="square" lIns="0" tIns="0" rIns="0" bIns="0" rtlCol="0">
            <a:spAutoFit/>
          </a:bodyPr>
          <a:lstStyle/>
          <a:p>
            <a:pPr marL="12700">
              <a:lnSpc>
                <a:spcPts val="1800"/>
              </a:lnSpc>
            </a:pPr>
            <a:r>
              <a:rPr sz="3000" i="1" spc="75" baseline="-16666" dirty="0">
                <a:latin typeface="Cambria"/>
                <a:cs typeface="Cambria"/>
              </a:rPr>
              <a:t>y</a:t>
            </a:r>
            <a:r>
              <a:rPr sz="1300" spc="85" dirty="0">
                <a:latin typeface="Calibri"/>
                <a:cs typeface="Calibri"/>
              </a:rPr>
              <a:t>(3)</a:t>
            </a:r>
            <a:endParaRPr sz="1300">
              <a:latin typeface="Calibri"/>
              <a:cs typeface="Calibri"/>
            </a:endParaRPr>
          </a:p>
        </p:txBody>
      </p:sp>
      <p:sp>
        <p:nvSpPr>
          <p:cNvPr id="15" name="object 15"/>
          <p:cNvSpPr txBox="1"/>
          <p:nvPr/>
        </p:nvSpPr>
        <p:spPr>
          <a:xfrm>
            <a:off x="9237694" y="6644221"/>
            <a:ext cx="175260" cy="224154"/>
          </a:xfrm>
          <a:prstGeom prst="rect">
            <a:avLst/>
          </a:prstGeom>
        </p:spPr>
        <p:txBody>
          <a:bodyPr vert="horz" wrap="square" lIns="0" tIns="0" rIns="0" bIns="0" rtlCol="0">
            <a:spAutoFit/>
          </a:bodyPr>
          <a:lstStyle/>
          <a:p>
            <a:pPr marL="38100">
              <a:lnSpc>
                <a:spcPts val="1645"/>
              </a:lnSpc>
            </a:pPr>
            <a:r>
              <a:rPr sz="1400" dirty="0">
                <a:latin typeface="Arial"/>
                <a:cs typeface="Arial"/>
              </a:rPr>
              <a:t>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94600" y="847293"/>
            <a:ext cx="8909050" cy="695960"/>
          </a:xfrm>
          <a:prstGeom prst="rect">
            <a:avLst/>
          </a:prstGeom>
        </p:spPr>
        <p:txBody>
          <a:bodyPr vert="horz" wrap="square" lIns="0" tIns="12700" rIns="0" bIns="0" rtlCol="0">
            <a:spAutoFit/>
          </a:bodyPr>
          <a:lstStyle/>
          <a:p>
            <a:pPr marL="12700">
              <a:lnSpc>
                <a:spcPct val="100000"/>
              </a:lnSpc>
              <a:spcBef>
                <a:spcPts val="100"/>
              </a:spcBef>
              <a:tabLst>
                <a:tab pos="3148330" algn="l"/>
                <a:tab pos="6720840" algn="l"/>
              </a:tabLst>
            </a:pPr>
            <a:r>
              <a:rPr dirty="0"/>
              <a:t>Mul</a:t>
            </a:r>
            <a:r>
              <a:rPr spc="-5" dirty="0"/>
              <a:t>t</a:t>
            </a:r>
            <a:r>
              <a:rPr dirty="0"/>
              <a:t>i-</a:t>
            </a:r>
            <a:r>
              <a:rPr spc="-5" dirty="0"/>
              <a:t>t</a:t>
            </a:r>
            <a:r>
              <a:rPr dirty="0"/>
              <a:t>ask</a:t>
            </a:r>
            <a:r>
              <a:rPr spc="-5" dirty="0"/>
              <a:t> </a:t>
            </a:r>
            <a:r>
              <a:rPr dirty="0"/>
              <a:t>in	Unsupervised	Learning</a:t>
            </a:r>
          </a:p>
        </p:txBody>
      </p:sp>
      <p:sp>
        <p:nvSpPr>
          <p:cNvPr id="4" name="object 4"/>
          <p:cNvSpPr/>
          <p:nvPr/>
        </p:nvSpPr>
        <p:spPr>
          <a:xfrm>
            <a:off x="7232893" y="2029616"/>
            <a:ext cx="2649657" cy="3460978"/>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622300" y="2679360"/>
            <a:ext cx="6422043" cy="2161489"/>
          </a:xfrm>
          <a:prstGeom prst="rect">
            <a:avLst/>
          </a:prstGeom>
        </p:spPr>
        <p:txBody>
          <a:bodyPr vert="horz" wrap="square" lIns="0" tIns="75565" rIns="0" bIns="0" rtlCol="0">
            <a:spAutoFit/>
          </a:bodyPr>
          <a:lstStyle/>
          <a:p>
            <a:pPr marL="336550" indent="-285750">
              <a:lnSpc>
                <a:spcPct val="100000"/>
              </a:lnSpc>
              <a:spcBef>
                <a:spcPts val="595"/>
              </a:spcBef>
              <a:buChar char="•"/>
              <a:tabLst>
                <a:tab pos="335915" algn="l"/>
                <a:tab pos="336550" algn="l"/>
              </a:tabLst>
            </a:pPr>
            <a:r>
              <a:rPr lang="en-US" sz="2400" spc="-5" dirty="0">
                <a:solidFill>
                  <a:srgbClr val="336600"/>
                </a:solidFill>
                <a:latin typeface="Arial"/>
                <a:cs typeface="Arial"/>
              </a:rPr>
              <a:t>U</a:t>
            </a:r>
            <a:r>
              <a:rPr sz="2400" dirty="0">
                <a:solidFill>
                  <a:srgbClr val="336600"/>
                </a:solidFill>
                <a:latin typeface="Arial"/>
                <a:cs typeface="Arial"/>
              </a:rPr>
              <a:t>nsupervised learning</a:t>
            </a:r>
            <a:r>
              <a:rPr sz="2400" spc="-10" dirty="0">
                <a:solidFill>
                  <a:srgbClr val="336600"/>
                </a:solidFill>
                <a:latin typeface="Arial"/>
                <a:cs typeface="Arial"/>
              </a:rPr>
              <a:t> </a:t>
            </a:r>
            <a:r>
              <a:rPr sz="2400" spc="-5" dirty="0">
                <a:solidFill>
                  <a:srgbClr val="336600"/>
                </a:solidFill>
                <a:latin typeface="Arial"/>
                <a:cs typeface="Arial"/>
              </a:rPr>
              <a:t>context</a:t>
            </a:r>
            <a:endParaRPr sz="2400" dirty="0">
              <a:latin typeface="Arial"/>
              <a:cs typeface="Arial"/>
            </a:endParaRPr>
          </a:p>
          <a:p>
            <a:pPr marL="330200" marR="55880" indent="-279400">
              <a:lnSpc>
                <a:spcPct val="107600"/>
              </a:lnSpc>
              <a:spcBef>
                <a:spcPts val="930"/>
              </a:spcBef>
              <a:buClr>
                <a:srgbClr val="336600"/>
              </a:buClr>
              <a:buSzPct val="133333"/>
              <a:buFont typeface="Arial"/>
              <a:buChar char="•"/>
              <a:tabLst>
                <a:tab pos="421005" algn="l"/>
                <a:tab pos="421640" algn="l"/>
              </a:tabLst>
            </a:pPr>
            <a:r>
              <a:rPr lang="en-US" sz="1800" dirty="0">
                <a:solidFill>
                  <a:srgbClr val="660066"/>
                </a:solidFill>
                <a:latin typeface="Arial"/>
                <a:cs typeface="Arial"/>
              </a:rPr>
              <a:t>S</a:t>
            </a:r>
            <a:r>
              <a:rPr sz="1800" dirty="0">
                <a:solidFill>
                  <a:srgbClr val="660066"/>
                </a:solidFill>
                <a:latin typeface="Arial"/>
                <a:cs typeface="Arial"/>
              </a:rPr>
              <a:t>ome of </a:t>
            </a:r>
            <a:r>
              <a:rPr sz="1800" spc="-5" dirty="0">
                <a:solidFill>
                  <a:srgbClr val="660066"/>
                </a:solidFill>
                <a:latin typeface="Arial"/>
                <a:cs typeface="Arial"/>
              </a:rPr>
              <a:t>the top </a:t>
            </a:r>
            <a:r>
              <a:rPr sz="1800" dirty="0">
                <a:solidFill>
                  <a:srgbClr val="660066"/>
                </a:solidFill>
                <a:latin typeface="Arial"/>
                <a:cs typeface="Arial"/>
              </a:rPr>
              <a:t>level </a:t>
            </a:r>
            <a:r>
              <a:rPr sz="1800" spc="-5" dirty="0">
                <a:solidFill>
                  <a:srgbClr val="660066"/>
                </a:solidFill>
                <a:latin typeface="Arial"/>
                <a:cs typeface="Arial"/>
              </a:rPr>
              <a:t>factors </a:t>
            </a:r>
            <a:r>
              <a:rPr sz="1800" dirty="0">
                <a:solidFill>
                  <a:srgbClr val="660066"/>
                </a:solidFill>
                <a:latin typeface="Arial"/>
                <a:cs typeface="Arial"/>
              </a:rPr>
              <a:t>are </a:t>
            </a:r>
            <a:r>
              <a:rPr sz="1800" spc="-5" dirty="0">
                <a:solidFill>
                  <a:srgbClr val="660066"/>
                </a:solidFill>
                <a:latin typeface="Arial"/>
                <a:cs typeface="Arial"/>
              </a:rPr>
              <a:t>associated with </a:t>
            </a:r>
            <a:r>
              <a:rPr sz="1800" dirty="0">
                <a:solidFill>
                  <a:srgbClr val="660066"/>
                </a:solidFill>
                <a:latin typeface="Arial"/>
                <a:cs typeface="Arial"/>
              </a:rPr>
              <a:t>none  of </a:t>
            </a:r>
            <a:r>
              <a:rPr sz="1800" spc="-5" dirty="0">
                <a:solidFill>
                  <a:srgbClr val="660066"/>
                </a:solidFill>
                <a:latin typeface="Arial"/>
                <a:cs typeface="Arial"/>
              </a:rPr>
              <a:t>the output tasks</a:t>
            </a:r>
            <a:r>
              <a:rPr sz="1800" spc="-10" dirty="0">
                <a:solidFill>
                  <a:srgbClr val="660066"/>
                </a:solidFill>
                <a:latin typeface="Arial"/>
                <a:cs typeface="Arial"/>
              </a:rPr>
              <a:t> </a:t>
            </a:r>
            <a:r>
              <a:rPr sz="1800" b="1" i="1" spc="60" dirty="0">
                <a:solidFill>
                  <a:srgbClr val="336600"/>
                </a:solidFill>
                <a:latin typeface="Palatino Linotype"/>
                <a:cs typeface="Palatino Linotype"/>
              </a:rPr>
              <a:t>h</a:t>
            </a:r>
            <a:r>
              <a:rPr sz="1800" b="1" spc="89" baseline="25462" dirty="0">
                <a:solidFill>
                  <a:srgbClr val="407700"/>
                </a:solidFill>
                <a:latin typeface="Calibri"/>
                <a:cs typeface="Calibri"/>
              </a:rPr>
              <a:t>(3)</a:t>
            </a:r>
            <a:endParaRPr sz="1800" baseline="25462" dirty="0">
              <a:latin typeface="Calibri"/>
              <a:cs typeface="Calibri"/>
            </a:endParaRPr>
          </a:p>
          <a:p>
            <a:pPr marL="419100" marR="607695" indent="-63500">
              <a:lnSpc>
                <a:spcPts val="2600"/>
              </a:lnSpc>
              <a:spcBef>
                <a:spcPts val="95"/>
              </a:spcBef>
            </a:pPr>
            <a:endParaRPr lang="en-US" sz="1800" spc="-5" dirty="0">
              <a:solidFill>
                <a:srgbClr val="660066"/>
              </a:solidFill>
              <a:latin typeface="Arial"/>
              <a:cs typeface="Arial"/>
            </a:endParaRPr>
          </a:p>
          <a:p>
            <a:pPr marL="419100" marR="607695" indent="-63500">
              <a:lnSpc>
                <a:spcPts val="2600"/>
              </a:lnSpc>
              <a:spcBef>
                <a:spcPts val="95"/>
              </a:spcBef>
            </a:pPr>
            <a:r>
              <a:rPr sz="1800" spc="-5" dirty="0">
                <a:solidFill>
                  <a:srgbClr val="660066"/>
                </a:solidFill>
                <a:latin typeface="Arial"/>
                <a:cs typeface="Arial"/>
              </a:rPr>
              <a:t>These </a:t>
            </a:r>
            <a:r>
              <a:rPr sz="1800" dirty="0">
                <a:solidFill>
                  <a:srgbClr val="660066"/>
                </a:solidFill>
                <a:latin typeface="Arial"/>
                <a:cs typeface="Arial"/>
              </a:rPr>
              <a:t>are </a:t>
            </a:r>
            <a:r>
              <a:rPr sz="1800" spc="-5" dirty="0">
                <a:solidFill>
                  <a:srgbClr val="660066"/>
                </a:solidFill>
                <a:latin typeface="Arial"/>
                <a:cs typeface="Arial"/>
              </a:rPr>
              <a:t>factors that </a:t>
            </a:r>
            <a:r>
              <a:rPr sz="1800" dirty="0">
                <a:solidFill>
                  <a:srgbClr val="660066"/>
                </a:solidFill>
                <a:latin typeface="Arial"/>
                <a:cs typeface="Arial"/>
              </a:rPr>
              <a:t>explain some of </a:t>
            </a:r>
            <a:r>
              <a:rPr sz="1800" spc="-5" dirty="0">
                <a:solidFill>
                  <a:srgbClr val="660066"/>
                </a:solidFill>
                <a:latin typeface="Arial"/>
                <a:cs typeface="Arial"/>
              </a:rPr>
              <a:t>the </a:t>
            </a:r>
            <a:r>
              <a:rPr sz="1800" dirty="0">
                <a:solidFill>
                  <a:srgbClr val="660066"/>
                </a:solidFill>
                <a:latin typeface="Arial"/>
                <a:cs typeface="Arial"/>
              </a:rPr>
              <a:t>input  </a:t>
            </a:r>
            <a:r>
              <a:rPr sz="1800" spc="-5" dirty="0">
                <a:solidFill>
                  <a:srgbClr val="660066"/>
                </a:solidFill>
                <a:latin typeface="Arial"/>
                <a:cs typeface="Arial"/>
              </a:rPr>
              <a:t>variations </a:t>
            </a:r>
            <a:r>
              <a:rPr sz="1800" dirty="0">
                <a:solidFill>
                  <a:srgbClr val="660066"/>
                </a:solidFill>
                <a:latin typeface="Arial"/>
                <a:cs typeface="Arial"/>
              </a:rPr>
              <a:t>but </a:t>
            </a:r>
            <a:r>
              <a:rPr lang="en-US" sz="1800" dirty="0">
                <a:solidFill>
                  <a:srgbClr val="660066"/>
                </a:solidFill>
                <a:latin typeface="Arial"/>
                <a:cs typeface="Arial"/>
              </a:rPr>
              <a:t>are </a:t>
            </a:r>
            <a:r>
              <a:rPr sz="1800" dirty="0">
                <a:solidFill>
                  <a:srgbClr val="660066"/>
                </a:solidFill>
                <a:latin typeface="Arial"/>
                <a:cs typeface="Arial"/>
              </a:rPr>
              <a:t>not relevant </a:t>
            </a:r>
            <a:r>
              <a:rPr sz="1800" spc="-5" dirty="0">
                <a:solidFill>
                  <a:srgbClr val="660066"/>
                </a:solidFill>
                <a:latin typeface="Arial"/>
                <a:cs typeface="Arial"/>
              </a:rPr>
              <a:t>for predicting </a:t>
            </a:r>
            <a:r>
              <a:rPr sz="1800" b="1" i="1" spc="85" dirty="0">
                <a:latin typeface="Palatino Linotype"/>
                <a:cs typeface="Palatino Linotype"/>
              </a:rPr>
              <a:t>h</a:t>
            </a:r>
            <a:r>
              <a:rPr sz="1800" b="1" spc="127" baseline="25462" dirty="0">
                <a:latin typeface="Calibri"/>
                <a:cs typeface="Calibri"/>
              </a:rPr>
              <a:t>(1)</a:t>
            </a:r>
            <a:r>
              <a:rPr sz="1800" b="1" i="1" spc="85" dirty="0">
                <a:latin typeface="Palatino Linotype"/>
                <a:cs typeface="Palatino Linotype"/>
              </a:rPr>
              <a:t>,</a:t>
            </a:r>
            <a:r>
              <a:rPr sz="1800" b="1" i="1" spc="295" dirty="0">
                <a:latin typeface="Palatino Linotype"/>
                <a:cs typeface="Palatino Linotype"/>
              </a:rPr>
              <a:t> </a:t>
            </a:r>
            <a:r>
              <a:rPr sz="1800" b="1" i="1" spc="55" dirty="0">
                <a:latin typeface="Palatino Linotype"/>
                <a:cs typeface="Palatino Linotype"/>
              </a:rPr>
              <a:t>h</a:t>
            </a:r>
            <a:r>
              <a:rPr sz="1800" b="1" spc="82" baseline="25462" dirty="0">
                <a:latin typeface="Calibri"/>
                <a:cs typeface="Calibri"/>
              </a:rPr>
              <a:t>(2)</a:t>
            </a:r>
            <a:endParaRPr sz="1800" baseline="25462" dirty="0">
              <a:latin typeface="Calibri"/>
              <a:cs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56264" y="847293"/>
            <a:ext cx="8785860" cy="695960"/>
          </a:xfrm>
          <a:prstGeom prst="rect">
            <a:avLst/>
          </a:prstGeom>
        </p:spPr>
        <p:txBody>
          <a:bodyPr vert="horz" wrap="square" lIns="0" tIns="12700" rIns="0" bIns="0" rtlCol="0">
            <a:spAutoFit/>
          </a:bodyPr>
          <a:lstStyle/>
          <a:p>
            <a:pPr marL="12700">
              <a:lnSpc>
                <a:spcPct val="100000"/>
              </a:lnSpc>
              <a:spcBef>
                <a:spcPts val="100"/>
              </a:spcBef>
              <a:tabLst>
                <a:tab pos="1689735" algn="l"/>
                <a:tab pos="2745740" algn="l"/>
                <a:tab pos="3522979" algn="l"/>
                <a:tab pos="5448935" algn="l"/>
                <a:tab pos="6505575" algn="l"/>
                <a:tab pos="7530465" algn="l"/>
              </a:tabLst>
            </a:pPr>
            <a:r>
              <a:rPr dirty="0"/>
              <a:t>Model	</a:t>
            </a:r>
            <a:r>
              <a:rPr lang="en-US" dirty="0"/>
              <a:t>D</a:t>
            </a:r>
            <a:r>
              <a:rPr dirty="0"/>
              <a:t>ivided</a:t>
            </a:r>
            <a:r>
              <a:rPr lang="en-US" dirty="0"/>
              <a:t> </a:t>
            </a:r>
            <a:r>
              <a:t>in</a:t>
            </a:r>
            <a:r>
              <a:rPr spc="-5"/>
              <a:t>t</a:t>
            </a:r>
            <a:r>
              <a:t>o</a:t>
            </a:r>
            <a:r>
              <a:rPr lang="en-US"/>
              <a:t> </a:t>
            </a:r>
            <a:r>
              <a:rPr lang="en-US" spc="-5"/>
              <a:t>T</a:t>
            </a:r>
            <a:r>
              <a:t>wo</a:t>
            </a:r>
            <a:r>
              <a:rPr lang="en-US"/>
              <a:t> P</a:t>
            </a:r>
            <a:r>
              <a:t>ar</a:t>
            </a:r>
            <a:r>
              <a:rPr spc="-5"/>
              <a:t>t</a:t>
            </a:r>
            <a:r>
              <a:t>s</a:t>
            </a:r>
            <a:endParaRPr dirty="0"/>
          </a:p>
        </p:txBody>
      </p:sp>
      <p:sp>
        <p:nvSpPr>
          <p:cNvPr id="4" name="object 4"/>
          <p:cNvSpPr txBox="1"/>
          <p:nvPr/>
        </p:nvSpPr>
        <p:spPr>
          <a:xfrm>
            <a:off x="852978" y="1890624"/>
            <a:ext cx="8800465" cy="3947160"/>
          </a:xfrm>
          <a:prstGeom prst="rect">
            <a:avLst/>
          </a:prstGeom>
        </p:spPr>
        <p:txBody>
          <a:bodyPr vert="horz" wrap="square" lIns="0" tIns="104139" rIns="0" bIns="0" rtlCol="0">
            <a:spAutoFit/>
          </a:bodyPr>
          <a:lstStyle/>
          <a:p>
            <a:pPr marL="527050" indent="-514350">
              <a:lnSpc>
                <a:spcPct val="100000"/>
              </a:lnSpc>
              <a:spcBef>
                <a:spcPts val="819"/>
              </a:spcBef>
              <a:buAutoNum type="arabicPeriod"/>
              <a:tabLst>
                <a:tab pos="526415" algn="l"/>
                <a:tab pos="527050" algn="l"/>
              </a:tabLst>
            </a:pPr>
            <a:r>
              <a:rPr sz="3200" spc="-5" dirty="0">
                <a:solidFill>
                  <a:srgbClr val="3333CC"/>
                </a:solidFill>
                <a:latin typeface="Arial"/>
                <a:cs typeface="Arial"/>
              </a:rPr>
              <a:t>Task specific</a:t>
            </a:r>
            <a:r>
              <a:rPr sz="3200" spc="-10" dirty="0">
                <a:solidFill>
                  <a:srgbClr val="3333CC"/>
                </a:solidFill>
                <a:latin typeface="Arial"/>
                <a:cs typeface="Arial"/>
              </a:rPr>
              <a:t> </a:t>
            </a:r>
            <a:r>
              <a:rPr sz="3200" spc="-5" dirty="0">
                <a:solidFill>
                  <a:srgbClr val="3333CC"/>
                </a:solidFill>
                <a:latin typeface="Arial"/>
                <a:cs typeface="Arial"/>
              </a:rPr>
              <a:t>parameters</a:t>
            </a:r>
            <a:endParaRPr sz="3200" dirty="0">
              <a:latin typeface="Arial"/>
              <a:cs typeface="Arial"/>
            </a:endParaRPr>
          </a:p>
          <a:p>
            <a:pPr marL="926465" marR="5080" lvl="1" indent="-520700">
              <a:lnSpc>
                <a:spcPts val="3329"/>
              </a:lnSpc>
              <a:spcBef>
                <a:spcPts val="770"/>
              </a:spcBef>
              <a:buChar char="–"/>
              <a:tabLst>
                <a:tab pos="920115" algn="l"/>
                <a:tab pos="920750" algn="l"/>
              </a:tabLst>
            </a:pPr>
            <a:r>
              <a:rPr sz="2800" spc="-5" dirty="0">
                <a:solidFill>
                  <a:srgbClr val="336600"/>
                </a:solidFill>
                <a:latin typeface="Arial"/>
                <a:cs typeface="Arial"/>
              </a:rPr>
              <a:t>Which </a:t>
            </a:r>
            <a:r>
              <a:rPr sz="2800" dirty="0">
                <a:solidFill>
                  <a:srgbClr val="336600"/>
                </a:solidFill>
                <a:latin typeface="Arial"/>
                <a:cs typeface="Arial"/>
              </a:rPr>
              <a:t>only </a:t>
            </a:r>
            <a:r>
              <a:rPr sz="2800" spc="-5" dirty="0">
                <a:solidFill>
                  <a:srgbClr val="336600"/>
                </a:solidFill>
                <a:latin typeface="Arial"/>
                <a:cs typeface="Arial"/>
              </a:rPr>
              <a:t>benefit from the </a:t>
            </a:r>
            <a:r>
              <a:rPr sz="2800" dirty="0">
                <a:solidFill>
                  <a:srgbClr val="336600"/>
                </a:solidFill>
                <a:latin typeface="Arial"/>
                <a:cs typeface="Arial"/>
              </a:rPr>
              <a:t>examples of </a:t>
            </a:r>
            <a:r>
              <a:rPr sz="2800" spc="-5" dirty="0">
                <a:solidFill>
                  <a:srgbClr val="336600"/>
                </a:solidFill>
                <a:latin typeface="Arial"/>
                <a:cs typeface="Arial"/>
              </a:rPr>
              <a:t>the task  </a:t>
            </a:r>
            <a:r>
              <a:rPr lang="en-US" sz="2800" spc="-5" dirty="0">
                <a:solidFill>
                  <a:srgbClr val="336600"/>
                </a:solidFill>
                <a:latin typeface="Arial"/>
                <a:cs typeface="Arial"/>
              </a:rPr>
              <a:t>in order </a:t>
            </a:r>
            <a:r>
              <a:rPr sz="2800" spc="-5" dirty="0">
                <a:solidFill>
                  <a:srgbClr val="336600"/>
                </a:solidFill>
                <a:latin typeface="Arial"/>
                <a:cs typeface="Arial"/>
              </a:rPr>
              <a:t>to </a:t>
            </a:r>
            <a:r>
              <a:rPr sz="2800" dirty="0">
                <a:solidFill>
                  <a:srgbClr val="336600"/>
                </a:solidFill>
                <a:latin typeface="Arial"/>
                <a:cs typeface="Arial"/>
              </a:rPr>
              <a:t>achieve good </a:t>
            </a:r>
            <a:r>
              <a:rPr sz="2800" spc="-5" dirty="0">
                <a:solidFill>
                  <a:srgbClr val="336600"/>
                </a:solidFill>
                <a:latin typeface="Arial"/>
                <a:cs typeface="Arial"/>
              </a:rPr>
              <a:t>generalization</a:t>
            </a:r>
            <a:endParaRPr sz="2800" dirty="0">
              <a:latin typeface="Arial"/>
              <a:cs typeface="Arial"/>
            </a:endParaRPr>
          </a:p>
          <a:p>
            <a:pPr marL="1270000" lvl="2" indent="-457834">
              <a:lnSpc>
                <a:spcPct val="100000"/>
              </a:lnSpc>
              <a:spcBef>
                <a:spcPts val="505"/>
              </a:spcBef>
              <a:buChar char="•"/>
              <a:tabLst>
                <a:tab pos="1269365" algn="l"/>
                <a:tab pos="1270000" algn="l"/>
              </a:tabLst>
            </a:pPr>
            <a:r>
              <a:rPr sz="2400" spc="-5" dirty="0">
                <a:solidFill>
                  <a:srgbClr val="660066"/>
                </a:solidFill>
                <a:latin typeface="Arial"/>
                <a:cs typeface="Arial"/>
              </a:rPr>
              <a:t>These </a:t>
            </a:r>
            <a:r>
              <a:rPr sz="2400" dirty="0">
                <a:solidFill>
                  <a:srgbClr val="660066"/>
                </a:solidFill>
                <a:latin typeface="Arial"/>
                <a:cs typeface="Arial"/>
              </a:rPr>
              <a:t>are </a:t>
            </a:r>
            <a:r>
              <a:rPr sz="2400" spc="-5" dirty="0">
                <a:solidFill>
                  <a:srgbClr val="660066"/>
                </a:solidFill>
                <a:latin typeface="Arial"/>
                <a:cs typeface="Arial"/>
              </a:rPr>
              <a:t>the </a:t>
            </a:r>
            <a:r>
              <a:rPr sz="2400" dirty="0">
                <a:solidFill>
                  <a:srgbClr val="660066"/>
                </a:solidFill>
                <a:latin typeface="Arial"/>
                <a:cs typeface="Arial"/>
              </a:rPr>
              <a:t>upper layers of </a:t>
            </a:r>
            <a:r>
              <a:rPr sz="2400" spc="-5" dirty="0">
                <a:solidFill>
                  <a:srgbClr val="660066"/>
                </a:solidFill>
                <a:latin typeface="Arial"/>
                <a:cs typeface="Arial"/>
              </a:rPr>
              <a:t>the </a:t>
            </a:r>
            <a:r>
              <a:rPr sz="2400" dirty="0">
                <a:solidFill>
                  <a:srgbClr val="660066"/>
                </a:solidFill>
                <a:latin typeface="Arial"/>
                <a:cs typeface="Arial"/>
              </a:rPr>
              <a:t>neural</a:t>
            </a:r>
            <a:r>
              <a:rPr sz="2400" spc="-15" dirty="0">
                <a:solidFill>
                  <a:srgbClr val="660066"/>
                </a:solidFill>
                <a:latin typeface="Arial"/>
                <a:cs typeface="Arial"/>
              </a:rPr>
              <a:t> </a:t>
            </a:r>
            <a:r>
              <a:rPr sz="2400" spc="-5" dirty="0">
                <a:solidFill>
                  <a:srgbClr val="660066"/>
                </a:solidFill>
                <a:latin typeface="Arial"/>
                <a:cs typeface="Arial"/>
              </a:rPr>
              <a:t>network</a:t>
            </a:r>
            <a:endParaRPr sz="2400" dirty="0">
              <a:latin typeface="Arial"/>
              <a:cs typeface="Arial"/>
            </a:endParaRPr>
          </a:p>
          <a:p>
            <a:pPr marL="527050" indent="-514350">
              <a:lnSpc>
                <a:spcPct val="100000"/>
              </a:lnSpc>
              <a:spcBef>
                <a:spcPts val="715"/>
              </a:spcBef>
              <a:buAutoNum type="arabicPeriod"/>
              <a:tabLst>
                <a:tab pos="526415" algn="l"/>
                <a:tab pos="527050" algn="l"/>
              </a:tabLst>
            </a:pPr>
            <a:r>
              <a:rPr sz="3200" spc="-5" dirty="0">
                <a:solidFill>
                  <a:srgbClr val="3333CC"/>
                </a:solidFill>
                <a:latin typeface="Arial"/>
                <a:cs typeface="Arial"/>
              </a:rPr>
              <a:t>Generic</a:t>
            </a:r>
            <a:r>
              <a:rPr sz="3200" spc="-10" dirty="0">
                <a:solidFill>
                  <a:srgbClr val="3333CC"/>
                </a:solidFill>
                <a:latin typeface="Arial"/>
                <a:cs typeface="Arial"/>
              </a:rPr>
              <a:t> </a:t>
            </a:r>
            <a:r>
              <a:rPr sz="3200" spc="-5" dirty="0">
                <a:solidFill>
                  <a:srgbClr val="3333CC"/>
                </a:solidFill>
                <a:latin typeface="Arial"/>
                <a:cs typeface="Arial"/>
              </a:rPr>
              <a:t>parameters</a:t>
            </a:r>
            <a:endParaRPr sz="3200" dirty="0">
              <a:latin typeface="Arial"/>
              <a:cs typeface="Arial"/>
            </a:endParaRPr>
          </a:p>
          <a:p>
            <a:pPr marL="920750" lvl="1" indent="-514350">
              <a:lnSpc>
                <a:spcPct val="100000"/>
              </a:lnSpc>
              <a:spcBef>
                <a:spcPts val="665"/>
              </a:spcBef>
              <a:buChar char="–"/>
              <a:tabLst>
                <a:tab pos="920115" algn="l"/>
                <a:tab pos="920750" algn="l"/>
              </a:tabLst>
            </a:pPr>
            <a:r>
              <a:rPr sz="2800" dirty="0">
                <a:solidFill>
                  <a:srgbClr val="336600"/>
                </a:solidFill>
                <a:latin typeface="Arial"/>
                <a:cs typeface="Arial"/>
              </a:rPr>
              <a:t>Shared across all</a:t>
            </a:r>
            <a:r>
              <a:rPr sz="2800" spc="-15" dirty="0">
                <a:solidFill>
                  <a:srgbClr val="336600"/>
                </a:solidFill>
                <a:latin typeface="Arial"/>
                <a:cs typeface="Arial"/>
              </a:rPr>
              <a:t> </a:t>
            </a:r>
            <a:r>
              <a:rPr sz="2800" spc="-5" dirty="0">
                <a:solidFill>
                  <a:srgbClr val="336600"/>
                </a:solidFill>
                <a:latin typeface="Arial"/>
                <a:cs typeface="Arial"/>
              </a:rPr>
              <a:t>tasks</a:t>
            </a:r>
            <a:endParaRPr sz="2800" dirty="0">
              <a:latin typeface="Arial"/>
              <a:cs typeface="Arial"/>
            </a:endParaRPr>
          </a:p>
          <a:p>
            <a:pPr marL="1270000" lvl="2" indent="-457834">
              <a:lnSpc>
                <a:spcPct val="100000"/>
              </a:lnSpc>
              <a:spcBef>
                <a:spcPts val="640"/>
              </a:spcBef>
              <a:buChar char="•"/>
              <a:tabLst>
                <a:tab pos="1269365" algn="l"/>
                <a:tab pos="1270000" algn="l"/>
              </a:tabLst>
            </a:pPr>
            <a:r>
              <a:rPr sz="2400" spc="-5" dirty="0">
                <a:solidFill>
                  <a:srgbClr val="660066"/>
                </a:solidFill>
                <a:latin typeface="Arial"/>
                <a:cs typeface="Arial"/>
              </a:rPr>
              <a:t>Which benefit from the </a:t>
            </a:r>
            <a:r>
              <a:rPr sz="2400" dirty="0">
                <a:solidFill>
                  <a:srgbClr val="660066"/>
                </a:solidFill>
                <a:latin typeface="Arial"/>
                <a:cs typeface="Arial"/>
              </a:rPr>
              <a:t>pooled </a:t>
            </a:r>
            <a:r>
              <a:rPr sz="2400" spc="-5" dirty="0">
                <a:solidFill>
                  <a:srgbClr val="660066"/>
                </a:solidFill>
                <a:latin typeface="Arial"/>
                <a:cs typeface="Arial"/>
              </a:rPr>
              <a:t>data </a:t>
            </a:r>
            <a:r>
              <a:rPr sz="2400" dirty="0">
                <a:solidFill>
                  <a:srgbClr val="660066"/>
                </a:solidFill>
                <a:latin typeface="Arial"/>
                <a:cs typeface="Arial"/>
              </a:rPr>
              <a:t>of all</a:t>
            </a:r>
            <a:r>
              <a:rPr sz="2400" spc="10" dirty="0">
                <a:solidFill>
                  <a:srgbClr val="660066"/>
                </a:solidFill>
                <a:latin typeface="Arial"/>
                <a:cs typeface="Arial"/>
              </a:rPr>
              <a:t> </a:t>
            </a:r>
            <a:r>
              <a:rPr sz="2400" spc="-5" dirty="0">
                <a:solidFill>
                  <a:srgbClr val="660066"/>
                </a:solidFill>
                <a:latin typeface="Arial"/>
                <a:cs typeface="Arial"/>
              </a:rPr>
              <a:t>tasks</a:t>
            </a:r>
            <a:endParaRPr sz="2400" dirty="0">
              <a:latin typeface="Arial"/>
              <a:cs typeface="Arial"/>
            </a:endParaRPr>
          </a:p>
          <a:p>
            <a:pPr marL="1270000" lvl="2" indent="-457834">
              <a:lnSpc>
                <a:spcPct val="100000"/>
              </a:lnSpc>
              <a:spcBef>
                <a:spcPts val="520"/>
              </a:spcBef>
              <a:buChar char="•"/>
              <a:tabLst>
                <a:tab pos="1269365" algn="l"/>
                <a:tab pos="1270000" algn="l"/>
              </a:tabLst>
            </a:pPr>
            <a:r>
              <a:rPr sz="2400" spc="-5" dirty="0">
                <a:solidFill>
                  <a:srgbClr val="660066"/>
                </a:solidFill>
                <a:latin typeface="Arial"/>
                <a:cs typeface="Arial"/>
              </a:rPr>
              <a:t>These </a:t>
            </a:r>
            <a:r>
              <a:rPr sz="2400" dirty="0">
                <a:solidFill>
                  <a:srgbClr val="660066"/>
                </a:solidFill>
                <a:latin typeface="Arial"/>
                <a:cs typeface="Arial"/>
              </a:rPr>
              <a:t>are </a:t>
            </a:r>
            <a:r>
              <a:rPr sz="2400" spc="-5" dirty="0">
                <a:solidFill>
                  <a:srgbClr val="660066"/>
                </a:solidFill>
                <a:latin typeface="Arial"/>
                <a:cs typeface="Arial"/>
              </a:rPr>
              <a:t>the </a:t>
            </a:r>
            <a:r>
              <a:rPr sz="2400" dirty="0">
                <a:solidFill>
                  <a:srgbClr val="660066"/>
                </a:solidFill>
                <a:latin typeface="Arial"/>
                <a:cs typeface="Arial"/>
              </a:rPr>
              <a:t>lower levels of </a:t>
            </a:r>
            <a:r>
              <a:rPr sz="2400" spc="-5" dirty="0">
                <a:solidFill>
                  <a:srgbClr val="660066"/>
                </a:solidFill>
                <a:latin typeface="Arial"/>
                <a:cs typeface="Arial"/>
              </a:rPr>
              <a:t>the </a:t>
            </a:r>
            <a:r>
              <a:rPr sz="2400" dirty="0">
                <a:solidFill>
                  <a:srgbClr val="660066"/>
                </a:solidFill>
                <a:latin typeface="Arial"/>
                <a:cs typeface="Arial"/>
              </a:rPr>
              <a:t>neural</a:t>
            </a:r>
            <a:r>
              <a:rPr sz="2400" spc="-15" dirty="0">
                <a:solidFill>
                  <a:srgbClr val="660066"/>
                </a:solidFill>
                <a:latin typeface="Arial"/>
                <a:cs typeface="Arial"/>
              </a:rPr>
              <a:t> </a:t>
            </a:r>
            <a:r>
              <a:rPr sz="2400" spc="-5" dirty="0">
                <a:solidFill>
                  <a:srgbClr val="660066"/>
                </a:solidFill>
                <a:latin typeface="Arial"/>
                <a:cs typeface="Arial"/>
              </a:rPr>
              <a:t>network</a:t>
            </a:r>
            <a:endParaRPr sz="2400" dirty="0">
              <a:latin typeface="Arial"/>
              <a:cs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337290" y="457200"/>
            <a:ext cx="5958205" cy="695960"/>
          </a:xfrm>
          <a:prstGeom prst="rect">
            <a:avLst/>
          </a:prstGeom>
        </p:spPr>
        <p:txBody>
          <a:bodyPr vert="horz" wrap="square" lIns="0" tIns="12700" rIns="0" bIns="0" rtlCol="0">
            <a:spAutoFit/>
          </a:bodyPr>
          <a:lstStyle/>
          <a:p>
            <a:pPr marL="12700">
              <a:lnSpc>
                <a:spcPct val="100000"/>
              </a:lnSpc>
              <a:spcBef>
                <a:spcPts val="100"/>
              </a:spcBef>
            </a:pPr>
            <a:r>
              <a:rPr spc="-5" dirty="0"/>
              <a:t>Benefits </a:t>
            </a:r>
            <a:r>
              <a:rPr dirty="0"/>
              <a:t>of</a:t>
            </a:r>
            <a:r>
              <a:rPr spc="-20" dirty="0"/>
              <a:t> </a:t>
            </a:r>
            <a:r>
              <a:rPr lang="en-US" spc="-5" dirty="0"/>
              <a:t>M</a:t>
            </a:r>
            <a:r>
              <a:rPr spc="-5" dirty="0"/>
              <a:t>ulti-tasking</a:t>
            </a:r>
          </a:p>
        </p:txBody>
      </p:sp>
      <p:sp>
        <p:nvSpPr>
          <p:cNvPr id="5" name="object 5"/>
          <p:cNvSpPr txBox="1"/>
          <p:nvPr/>
        </p:nvSpPr>
        <p:spPr>
          <a:xfrm>
            <a:off x="852978" y="1372754"/>
            <a:ext cx="9370522" cy="4997778"/>
          </a:xfrm>
          <a:prstGeom prst="rect">
            <a:avLst/>
          </a:prstGeom>
        </p:spPr>
        <p:txBody>
          <a:bodyPr vert="horz" wrap="square" lIns="0" tIns="33020" rIns="0" bIns="0" rtlCol="0">
            <a:spAutoFit/>
          </a:bodyPr>
          <a:lstStyle/>
          <a:p>
            <a:pPr marL="355600" marR="789940" indent="-342900">
              <a:lnSpc>
                <a:spcPts val="3800"/>
              </a:lnSpc>
              <a:spcBef>
                <a:spcPts val="260"/>
              </a:spcBef>
              <a:buChar char="•"/>
              <a:tabLst>
                <a:tab pos="354965" algn="l"/>
                <a:tab pos="355600" algn="l"/>
              </a:tabLst>
            </a:pPr>
            <a:r>
              <a:rPr sz="3200" spc="-5" dirty="0">
                <a:solidFill>
                  <a:srgbClr val="3333CC"/>
                </a:solidFill>
                <a:latin typeface="Arial"/>
                <a:cs typeface="Arial"/>
              </a:rPr>
              <a:t>Improved generalization </a:t>
            </a:r>
            <a:r>
              <a:rPr sz="3200" dirty="0">
                <a:solidFill>
                  <a:srgbClr val="3333CC"/>
                </a:solidFill>
                <a:latin typeface="Arial"/>
                <a:cs typeface="Arial"/>
              </a:rPr>
              <a:t>and </a:t>
            </a:r>
            <a:r>
              <a:rPr sz="3200" spc="-5" dirty="0">
                <a:solidFill>
                  <a:srgbClr val="3333CC"/>
                </a:solidFill>
                <a:latin typeface="Arial"/>
                <a:cs typeface="Arial"/>
              </a:rPr>
              <a:t>generalization  </a:t>
            </a:r>
            <a:r>
              <a:rPr sz="3200" dirty="0">
                <a:solidFill>
                  <a:srgbClr val="3333CC"/>
                </a:solidFill>
                <a:latin typeface="Arial"/>
                <a:cs typeface="Arial"/>
              </a:rPr>
              <a:t>error</a:t>
            </a:r>
            <a:r>
              <a:rPr sz="3200" spc="-10" dirty="0">
                <a:solidFill>
                  <a:srgbClr val="3333CC"/>
                </a:solidFill>
                <a:latin typeface="Arial"/>
                <a:cs typeface="Arial"/>
              </a:rPr>
              <a:t> </a:t>
            </a:r>
            <a:r>
              <a:rPr sz="3200" dirty="0">
                <a:solidFill>
                  <a:srgbClr val="3333CC"/>
                </a:solidFill>
                <a:latin typeface="Arial"/>
                <a:cs typeface="Arial"/>
              </a:rPr>
              <a:t>bounds</a:t>
            </a:r>
            <a:r>
              <a:rPr lang="en-US" sz="3200" dirty="0">
                <a:latin typeface="Arial"/>
                <a:cs typeface="Arial"/>
              </a:rPr>
              <a:t> </a:t>
            </a:r>
            <a:r>
              <a:rPr sz="3200" dirty="0">
                <a:solidFill>
                  <a:srgbClr val="2738CB"/>
                </a:solidFill>
                <a:latin typeface="Arial"/>
                <a:cs typeface="Arial"/>
              </a:rPr>
              <a:t>due </a:t>
            </a:r>
            <a:r>
              <a:rPr sz="3200" spc="-5" dirty="0">
                <a:solidFill>
                  <a:srgbClr val="2738CB"/>
                </a:solidFill>
                <a:latin typeface="Arial"/>
                <a:cs typeface="Arial"/>
              </a:rPr>
              <a:t>to </a:t>
            </a:r>
            <a:r>
              <a:rPr sz="3200" dirty="0">
                <a:solidFill>
                  <a:srgbClr val="2738CB"/>
                </a:solidFill>
                <a:latin typeface="Arial"/>
                <a:cs typeface="Arial"/>
              </a:rPr>
              <a:t>shared</a:t>
            </a:r>
            <a:r>
              <a:rPr sz="3200" spc="-5" dirty="0">
                <a:solidFill>
                  <a:srgbClr val="2738CB"/>
                </a:solidFill>
                <a:latin typeface="Arial"/>
                <a:cs typeface="Arial"/>
              </a:rPr>
              <a:t> parameters</a:t>
            </a:r>
            <a:endParaRPr sz="3200" dirty="0">
              <a:solidFill>
                <a:srgbClr val="2738CB"/>
              </a:solidFill>
              <a:latin typeface="Arial"/>
              <a:cs typeface="Arial"/>
            </a:endParaRPr>
          </a:p>
          <a:p>
            <a:pPr marL="1155700" lvl="2" indent="-229235">
              <a:lnSpc>
                <a:spcPct val="100000"/>
              </a:lnSpc>
              <a:spcBef>
                <a:spcPts val="645"/>
              </a:spcBef>
              <a:buChar char="•"/>
              <a:tabLst>
                <a:tab pos="1155700" algn="l"/>
              </a:tabLst>
            </a:pPr>
            <a:r>
              <a:rPr lang="en-US" sz="2400" spc="-5" dirty="0">
                <a:solidFill>
                  <a:srgbClr val="660066"/>
                </a:solidFill>
                <a:latin typeface="Arial"/>
                <a:cs typeface="Arial"/>
              </a:rPr>
              <a:t>S</a:t>
            </a:r>
            <a:r>
              <a:rPr sz="2400" spc="-5" dirty="0">
                <a:solidFill>
                  <a:srgbClr val="660066"/>
                </a:solidFill>
                <a:latin typeface="Arial"/>
                <a:cs typeface="Arial"/>
              </a:rPr>
              <a:t>tatistical strength </a:t>
            </a:r>
            <a:r>
              <a:rPr sz="2400" dirty="0">
                <a:solidFill>
                  <a:srgbClr val="660066"/>
                </a:solidFill>
                <a:latin typeface="Arial"/>
                <a:cs typeface="Arial"/>
              </a:rPr>
              <a:t>can be </a:t>
            </a:r>
            <a:r>
              <a:rPr sz="2400" spc="-5" dirty="0">
                <a:solidFill>
                  <a:srgbClr val="660066"/>
                </a:solidFill>
                <a:latin typeface="Arial"/>
                <a:cs typeface="Arial"/>
              </a:rPr>
              <a:t>greatly</a:t>
            </a:r>
            <a:r>
              <a:rPr sz="2400" spc="10" dirty="0">
                <a:solidFill>
                  <a:srgbClr val="660066"/>
                </a:solidFill>
                <a:latin typeface="Arial"/>
                <a:cs typeface="Arial"/>
              </a:rPr>
              <a:t> </a:t>
            </a:r>
            <a:r>
              <a:rPr sz="2400" dirty="0">
                <a:solidFill>
                  <a:srgbClr val="660066"/>
                </a:solidFill>
                <a:latin typeface="Arial"/>
                <a:cs typeface="Arial"/>
              </a:rPr>
              <a:t>improved</a:t>
            </a:r>
            <a:endParaRPr sz="2400" dirty="0">
              <a:latin typeface="Arial"/>
              <a:cs typeface="Arial"/>
            </a:endParaRPr>
          </a:p>
          <a:p>
            <a:pPr marL="1612265" marR="499109" indent="-228600">
              <a:lnSpc>
                <a:spcPct val="100800"/>
              </a:lnSpc>
              <a:spcBef>
                <a:spcPts val="405"/>
              </a:spcBef>
            </a:pPr>
            <a:r>
              <a:rPr sz="2000" dirty="0">
                <a:latin typeface="Arial"/>
                <a:cs typeface="Arial"/>
              </a:rPr>
              <a:t>– </a:t>
            </a:r>
            <a:r>
              <a:rPr sz="2000" spc="-5" dirty="0">
                <a:latin typeface="Arial"/>
                <a:cs typeface="Arial"/>
              </a:rPr>
              <a:t>In proportion to the </a:t>
            </a:r>
            <a:r>
              <a:rPr sz="2000" dirty="0">
                <a:latin typeface="Arial"/>
                <a:cs typeface="Arial"/>
              </a:rPr>
              <a:t>increased n</a:t>
            </a:r>
            <a:r>
              <a:rPr lang="en-US" sz="2000" dirty="0">
                <a:latin typeface="Arial"/>
                <a:cs typeface="Arial"/>
              </a:rPr>
              <a:t>umber</a:t>
            </a:r>
            <a:r>
              <a:rPr sz="2000" dirty="0">
                <a:latin typeface="Arial"/>
                <a:cs typeface="Arial"/>
              </a:rPr>
              <a:t> of examples </a:t>
            </a:r>
            <a:r>
              <a:rPr sz="2000" spc="-5" dirty="0">
                <a:latin typeface="Arial"/>
                <a:cs typeface="Arial"/>
              </a:rPr>
              <a:t>for the </a:t>
            </a:r>
            <a:r>
              <a:rPr sz="2000" dirty="0">
                <a:latin typeface="Arial"/>
                <a:cs typeface="Arial"/>
              </a:rPr>
              <a:t>shared  </a:t>
            </a:r>
            <a:r>
              <a:rPr sz="2000" spc="-5" dirty="0">
                <a:latin typeface="Arial"/>
                <a:cs typeface="Arial"/>
              </a:rPr>
              <a:t>parameters </a:t>
            </a:r>
            <a:r>
              <a:rPr sz="2000" dirty="0">
                <a:latin typeface="Arial"/>
                <a:cs typeface="Arial"/>
              </a:rPr>
              <a:t>compared </a:t>
            </a:r>
            <a:r>
              <a:rPr sz="2000" spc="-5" dirty="0">
                <a:latin typeface="Arial"/>
                <a:cs typeface="Arial"/>
              </a:rPr>
              <a:t>to the </a:t>
            </a:r>
            <a:r>
              <a:rPr sz="2000" dirty="0">
                <a:latin typeface="Arial"/>
                <a:cs typeface="Arial"/>
              </a:rPr>
              <a:t>scenario of </a:t>
            </a:r>
            <a:r>
              <a:rPr sz="2000" spc="-5" dirty="0">
                <a:latin typeface="Arial"/>
                <a:cs typeface="Arial"/>
              </a:rPr>
              <a:t>single-task</a:t>
            </a:r>
            <a:r>
              <a:rPr sz="2000" spc="5" dirty="0">
                <a:latin typeface="Arial"/>
                <a:cs typeface="Arial"/>
              </a:rPr>
              <a:t> </a:t>
            </a:r>
            <a:r>
              <a:rPr sz="2000" dirty="0">
                <a:latin typeface="Arial"/>
                <a:cs typeface="Arial"/>
              </a:rPr>
              <a:t>models</a:t>
            </a:r>
          </a:p>
          <a:p>
            <a:pPr marL="355600" marR="746125" indent="-342900">
              <a:lnSpc>
                <a:spcPct val="100000"/>
              </a:lnSpc>
              <a:spcBef>
                <a:spcPts val="765"/>
              </a:spcBef>
              <a:buChar char="•"/>
              <a:tabLst>
                <a:tab pos="354965" algn="l"/>
                <a:tab pos="355600" algn="l"/>
              </a:tabLst>
            </a:pPr>
            <a:endParaRPr lang="en-US" sz="3200" spc="-5" dirty="0">
              <a:solidFill>
                <a:srgbClr val="3333CC"/>
              </a:solidFill>
              <a:latin typeface="Arial"/>
              <a:cs typeface="Arial"/>
            </a:endParaRPr>
          </a:p>
          <a:p>
            <a:pPr marL="355600" marR="746125" indent="-342900">
              <a:lnSpc>
                <a:spcPct val="100000"/>
              </a:lnSpc>
              <a:spcBef>
                <a:spcPts val="765"/>
              </a:spcBef>
              <a:buChar char="•"/>
              <a:tabLst>
                <a:tab pos="354965" algn="l"/>
                <a:tab pos="355600" algn="l"/>
              </a:tabLst>
            </a:pPr>
            <a:r>
              <a:rPr lang="en-US" sz="3200" spc="-5" dirty="0">
                <a:solidFill>
                  <a:srgbClr val="3333CC"/>
                </a:solidFill>
                <a:latin typeface="Arial"/>
                <a:cs typeface="Arial"/>
              </a:rPr>
              <a:t>D</a:t>
            </a:r>
            <a:r>
              <a:rPr sz="3200" dirty="0">
                <a:solidFill>
                  <a:srgbClr val="3333CC"/>
                </a:solidFill>
                <a:latin typeface="Arial"/>
                <a:cs typeface="Arial"/>
              </a:rPr>
              <a:t>eep learning</a:t>
            </a:r>
            <a:r>
              <a:rPr lang="en-US" sz="3200" spc="-5" dirty="0">
                <a:solidFill>
                  <a:srgbClr val="3333CC"/>
                </a:solidFill>
                <a:latin typeface="Arial"/>
                <a:cs typeface="Arial"/>
              </a:rPr>
              <a:t> perspective</a:t>
            </a:r>
            <a:endParaRPr sz="3200" dirty="0">
              <a:latin typeface="Arial"/>
              <a:cs typeface="Arial"/>
            </a:endParaRPr>
          </a:p>
          <a:p>
            <a:pPr marL="748665" marR="5080" lvl="1" indent="-279400">
              <a:lnSpc>
                <a:spcPct val="100099"/>
              </a:lnSpc>
              <a:spcBef>
                <a:spcPts val="625"/>
              </a:spcBef>
              <a:buChar char="–"/>
              <a:tabLst>
                <a:tab pos="755650" algn="l"/>
              </a:tabLst>
            </a:pPr>
            <a:r>
              <a:rPr sz="2800" dirty="0">
                <a:solidFill>
                  <a:srgbClr val="336600"/>
                </a:solidFill>
                <a:latin typeface="Arial"/>
                <a:cs typeface="Arial"/>
              </a:rPr>
              <a:t>Among </a:t>
            </a:r>
            <a:r>
              <a:rPr sz="2800" spc="-5" dirty="0">
                <a:solidFill>
                  <a:srgbClr val="336600"/>
                </a:solidFill>
                <a:latin typeface="Arial"/>
                <a:cs typeface="Arial"/>
              </a:rPr>
              <a:t>the factors that </a:t>
            </a:r>
            <a:r>
              <a:rPr sz="2800" dirty="0">
                <a:solidFill>
                  <a:srgbClr val="336600"/>
                </a:solidFill>
                <a:latin typeface="Arial"/>
                <a:cs typeface="Arial"/>
              </a:rPr>
              <a:t>explain </a:t>
            </a:r>
            <a:r>
              <a:rPr sz="2800" spc="-5" dirty="0">
                <a:solidFill>
                  <a:srgbClr val="336600"/>
                </a:solidFill>
                <a:latin typeface="Arial"/>
                <a:cs typeface="Arial"/>
              </a:rPr>
              <a:t>the variations  </a:t>
            </a:r>
            <a:r>
              <a:rPr sz="2800" dirty="0">
                <a:solidFill>
                  <a:srgbClr val="336600"/>
                </a:solidFill>
                <a:latin typeface="Arial"/>
                <a:cs typeface="Arial"/>
              </a:rPr>
              <a:t>observed in </a:t>
            </a:r>
            <a:r>
              <a:rPr sz="2800" spc="-5" dirty="0">
                <a:solidFill>
                  <a:srgbClr val="336600"/>
                </a:solidFill>
                <a:latin typeface="Arial"/>
                <a:cs typeface="Arial"/>
              </a:rPr>
              <a:t>the data associated with different tasks,  </a:t>
            </a:r>
            <a:r>
              <a:rPr sz="2800" dirty="0">
                <a:solidFill>
                  <a:srgbClr val="336600"/>
                </a:solidFill>
                <a:latin typeface="Arial"/>
                <a:cs typeface="Arial"/>
              </a:rPr>
              <a:t>some are shared across </a:t>
            </a:r>
            <a:r>
              <a:rPr sz="2800" spc="-5" dirty="0">
                <a:solidFill>
                  <a:srgbClr val="336600"/>
                </a:solidFill>
                <a:latin typeface="Arial"/>
                <a:cs typeface="Arial"/>
              </a:rPr>
              <a:t>two </a:t>
            </a:r>
            <a:r>
              <a:rPr sz="2800" dirty="0">
                <a:solidFill>
                  <a:srgbClr val="336600"/>
                </a:solidFill>
                <a:latin typeface="Arial"/>
                <a:cs typeface="Arial"/>
              </a:rPr>
              <a:t>or more</a:t>
            </a:r>
            <a:r>
              <a:rPr sz="2800" spc="-30" dirty="0">
                <a:solidFill>
                  <a:srgbClr val="336600"/>
                </a:solidFill>
                <a:latin typeface="Arial"/>
                <a:cs typeface="Arial"/>
              </a:rPr>
              <a:t> </a:t>
            </a:r>
            <a:r>
              <a:rPr sz="2800" spc="-5" dirty="0">
                <a:solidFill>
                  <a:srgbClr val="336600"/>
                </a:solidFill>
                <a:latin typeface="Arial"/>
                <a:cs typeface="Arial"/>
              </a:rPr>
              <a:t>tasks</a:t>
            </a:r>
            <a:endParaRPr sz="2800" dirty="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16025</TotalTime>
  <Words>12355</Words>
  <Application>Microsoft Macintosh PowerPoint</Application>
  <PresentationFormat>Custom</PresentationFormat>
  <Paragraphs>1581</Paragraphs>
  <Slides>203</Slides>
  <Notes>2</Notes>
  <HiddenSlides>44</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203</vt:i4>
      </vt:variant>
    </vt:vector>
  </HeadingPairs>
  <TitlesOfParts>
    <vt:vector size="215" baseType="lpstr">
      <vt:lpstr>SimSun</vt:lpstr>
      <vt:lpstr>Arial</vt:lpstr>
      <vt:lpstr>Calibri</vt:lpstr>
      <vt:lpstr>Cambria</vt:lpstr>
      <vt:lpstr>Cambria Math</vt:lpstr>
      <vt:lpstr>Kozuka Gothic Pro EL</vt:lpstr>
      <vt:lpstr>Lucida Calligraphy Italic</vt:lpstr>
      <vt:lpstr>Palatino Linotype</vt:lpstr>
      <vt:lpstr>Symbol</vt:lpstr>
      <vt:lpstr>Times New Roman</vt:lpstr>
      <vt:lpstr>Trebuchet MS</vt:lpstr>
      <vt:lpstr>Office Theme</vt:lpstr>
      <vt:lpstr>Regularization for Deep Learning</vt:lpstr>
      <vt:lpstr>Algorithmic complexity – big O</vt:lpstr>
      <vt:lpstr>Principles of machine learning</vt:lpstr>
      <vt:lpstr>Last time – Deep Feedforward NNs</vt:lpstr>
      <vt:lpstr>Regularization &amp; their strategies </vt:lpstr>
      <vt:lpstr>What is Regularization?</vt:lpstr>
      <vt:lpstr>Regularization - wikipedia</vt:lpstr>
      <vt:lpstr>Well and ill posed problems</vt:lpstr>
      <vt:lpstr>Inverse problems</vt:lpstr>
      <vt:lpstr>Inverse problems</vt:lpstr>
      <vt:lpstr>Philosophical View</vt:lpstr>
      <vt:lpstr>Some Goals of Regularization</vt:lpstr>
      <vt:lpstr>Regularization Using a Simple Approach</vt:lpstr>
      <vt:lpstr>Regularize Your Estimator!</vt:lpstr>
      <vt:lpstr>Tradeoff - Bias vs Variance</vt:lpstr>
      <vt:lpstr>Bias vs Variance Tradeoffs</vt:lpstr>
      <vt:lpstr>Model Types and Regularization</vt:lpstr>
      <vt:lpstr>Importance of Regularization</vt:lpstr>
      <vt:lpstr>What is the Best Model?</vt:lpstr>
      <vt:lpstr>Regularization &amp; any modification</vt:lpstr>
      <vt:lpstr>Regularization Strategies </vt:lpstr>
      <vt:lpstr>More Regularization Strategies</vt:lpstr>
      <vt:lpstr>Regularization Strategies</vt:lpstr>
      <vt:lpstr>Topics in Parameter Norm Penalties</vt:lpstr>
      <vt:lpstr>Limiting Model Capacity</vt:lpstr>
      <vt:lpstr>Norm Penalty</vt:lpstr>
      <vt:lpstr>No Penalty for Biases</vt:lpstr>
      <vt:lpstr>Different or Same α  for Layers?</vt:lpstr>
      <vt:lpstr>Linear Transformation T</vt:lpstr>
      <vt:lpstr>Weight decay and invariance</vt:lpstr>
      <vt:lpstr>Simple weight decay fails invariance</vt:lpstr>
      <vt:lpstr>Weight decay used in practice</vt:lpstr>
      <vt:lpstr>L2 Parameter Regularization</vt:lpstr>
      <vt:lpstr>Ill-posed vs Well-posed Problems</vt:lpstr>
      <vt:lpstr>Ill-posed vs Well-posed Problems</vt:lpstr>
      <vt:lpstr>Ill-posed Problems</vt:lpstr>
      <vt:lpstr>Gradient of Regularized Objective</vt:lpstr>
      <vt:lpstr>To study effect on entire training</vt:lpstr>
      <vt:lpstr>Effect of L2 regularization on optimal w</vt:lpstr>
      <vt:lpstr>L1 Regularization</vt:lpstr>
      <vt:lpstr>L1 Regularization</vt:lpstr>
      <vt:lpstr>Sparsity and Feature Selection</vt:lpstr>
      <vt:lpstr>Sparsity with Lasso constraint</vt:lpstr>
      <vt:lpstr>Regularization with linear models</vt:lpstr>
      <vt:lpstr>Regularization Strategies</vt:lpstr>
      <vt:lpstr>Topics in Norm Penalty Optimization</vt:lpstr>
      <vt:lpstr>Constrained Optimization</vt:lpstr>
      <vt:lpstr>Lagrange Formulation</vt:lpstr>
      <vt:lpstr>Insight into Effect of Constraint</vt:lpstr>
      <vt:lpstr>How α Influences Weights</vt:lpstr>
      <vt:lpstr>Reprojection of SGD </vt:lpstr>
      <vt:lpstr>1. Eliminating Dead Weights</vt:lpstr>
      <vt:lpstr>2. Stability of Optimization</vt:lpstr>
      <vt:lpstr>Regularization Strategies</vt:lpstr>
      <vt:lpstr>Topics in Underconstrained Problems</vt:lpstr>
      <vt:lpstr> Underconstrained closed form lineari  regression</vt:lpstr>
      <vt:lpstr>Underconstrained logistic regression</vt:lpstr>
      <vt:lpstr>Solution for Underconstrained Iterative</vt:lpstr>
      <vt:lpstr>Regularization in Linear Algebra  Problems</vt:lpstr>
      <vt:lpstr>Regularization Strategies</vt:lpstr>
      <vt:lpstr>Topics in Data Augmentation</vt:lpstr>
      <vt:lpstr>More Data is Better</vt:lpstr>
      <vt:lpstr>Augmentation for Classification</vt:lpstr>
      <vt:lpstr>Effective for Object Recognition</vt:lpstr>
      <vt:lpstr>Main Data Augmentation Methods</vt:lpstr>
      <vt:lpstr>Fashion MNIST Noisy Images Gaussian Noise</vt:lpstr>
      <vt:lpstr>Caution in Data Augmentation</vt:lpstr>
      <vt:lpstr>Injecting Noise</vt:lpstr>
      <vt:lpstr>Benchmarking using Augmentation</vt:lpstr>
      <vt:lpstr>Ex: Image segmentation for heart disease</vt:lpstr>
      <vt:lpstr>PowerPoint Presentation</vt:lpstr>
      <vt:lpstr>Problem Description</vt:lpstr>
      <vt:lpstr>RV Segmentation is Difficult</vt:lpstr>
      <vt:lpstr>Need for Data Augmentation</vt:lpstr>
      <vt:lpstr>Transformed Data</vt:lpstr>
      <vt:lpstr>Peformance Evaluation</vt:lpstr>
      <vt:lpstr>Deep Learning Architecture</vt:lpstr>
      <vt:lpstr>Implementation</vt:lpstr>
      <vt:lpstr>Acknowledgemnts</vt:lpstr>
      <vt:lpstr>Regularization Strategies</vt:lpstr>
      <vt:lpstr>Topics in Noise Robustness</vt:lpstr>
      <vt:lpstr>Noise Injection can be very Useful</vt:lpstr>
      <vt:lpstr>Adding Noise to Weights</vt:lpstr>
      <vt:lpstr>Noise in Weights Encourages Stability</vt:lpstr>
      <vt:lpstr>Injecting Noise at Output Targets</vt:lpstr>
      <vt:lpstr>Regularization Strategies</vt:lpstr>
      <vt:lpstr>Task of Semi-supervised Learning</vt:lpstr>
      <vt:lpstr>How Semi-supervised  Works</vt:lpstr>
      <vt:lpstr>Task of Semi-supervised Learning</vt:lpstr>
      <vt:lpstr>How Unsupervised  Learning Helps</vt:lpstr>
      <vt:lpstr>Sharing Parameters</vt:lpstr>
      <vt:lpstr>Regularization Strategies</vt:lpstr>
      <vt:lpstr>Sharing Parameters over Tasks</vt:lpstr>
      <vt:lpstr>Common Form of Multitask Learning</vt:lpstr>
      <vt:lpstr>Common Multi-task Situation</vt:lpstr>
      <vt:lpstr>PowerPoint Presentation</vt:lpstr>
      <vt:lpstr>Multi-task in Unsupervised Learning</vt:lpstr>
      <vt:lpstr>Model Divided into Two Parts</vt:lpstr>
      <vt:lpstr>Benefits of Multi-tasking</vt:lpstr>
      <vt:lpstr>Regularization Strategies</vt:lpstr>
      <vt:lpstr>Topics in Early Stopping</vt:lpstr>
      <vt:lpstr>Increase in Validation Set Error</vt:lpstr>
      <vt:lpstr>Learning Curves</vt:lpstr>
      <vt:lpstr>Saving Parameters</vt:lpstr>
      <vt:lpstr>Early Stopping Meta Algorithm</vt:lpstr>
      <vt:lpstr>Strategy of Early Stopping</vt:lpstr>
      <vt:lpstr>Early Stopping as Hyperparameter Selection</vt:lpstr>
      <vt:lpstr>Costs of Early Stopping</vt:lpstr>
      <vt:lpstr>Early Stopping as Regularization</vt:lpstr>
      <vt:lpstr>Use of a Second Training Step</vt:lpstr>
      <vt:lpstr>First Strategy for Retraining</vt:lpstr>
      <vt:lpstr>PowerPoint Presentation</vt:lpstr>
      <vt:lpstr>Second Strategy for Retraining</vt:lpstr>
      <vt:lpstr>PowerPoint Presentation</vt:lpstr>
      <vt:lpstr>Early Stopping as a Regularizer</vt:lpstr>
      <vt:lpstr>Early Stopping vs L2 regularization</vt:lpstr>
      <vt:lpstr>Regularization Strategies</vt:lpstr>
      <vt:lpstr>Topics in Parameter Tying/Sharing</vt:lpstr>
      <vt:lpstr>Another Expression for Parameter Prior</vt:lpstr>
      <vt:lpstr>Parameter Tying</vt:lpstr>
      <vt:lpstr>A Scenario of Parameter Tying</vt:lpstr>
      <vt:lpstr>L2 Penalty for Parameter Tying</vt:lpstr>
      <vt:lpstr>Use of Parameter Tying</vt:lpstr>
      <vt:lpstr>Parameter Sharing</vt:lpstr>
      <vt:lpstr>PowerPoint Presentation</vt:lpstr>
      <vt:lpstr>Use of parameter sharing in CNNs</vt:lpstr>
      <vt:lpstr>Overview of CNN Convolution operation Sparsity viewed from below Sparsity viewed from above</vt:lpstr>
      <vt:lpstr>Regularization Strategies</vt:lpstr>
      <vt:lpstr>Direct and Indirect Penalties</vt:lpstr>
      <vt:lpstr>Matrix notation for this penalty</vt:lpstr>
      <vt:lpstr>Representational Sparsity Example</vt:lpstr>
      <vt:lpstr>Representational Regularization</vt:lpstr>
      <vt:lpstr>Constraint on Activation Values</vt:lpstr>
      <vt:lpstr>Regularization Strategies</vt:lpstr>
      <vt:lpstr>Bootstrapping</vt:lpstr>
      <vt:lpstr>What is bagging?</vt:lpstr>
      <vt:lpstr>Ex: Ensemble error rate</vt:lpstr>
      <vt:lpstr>Ensemble vs Bagging</vt:lpstr>
      <vt:lpstr>The Bagging Technique</vt:lpstr>
      <vt:lpstr>Example of Bagging</vt:lpstr>
      <vt:lpstr>Neural Nets and Bagging</vt:lpstr>
      <vt:lpstr>Advantages of Model Averaging</vt:lpstr>
      <vt:lpstr>Boosting</vt:lpstr>
      <vt:lpstr>Adaboost (informal)</vt:lpstr>
      <vt:lpstr>Adaboost Algorithm</vt:lpstr>
      <vt:lpstr>Regularization Strategies</vt:lpstr>
      <vt:lpstr>Topics in Dropout</vt:lpstr>
      <vt:lpstr>Overfitting in Deep Neural Nets</vt:lpstr>
      <vt:lpstr>Regularization with Unlimited Computation</vt:lpstr>
      <vt:lpstr>Dropout as a Bagging Method</vt:lpstr>
      <vt:lpstr>Removing Units Creates Networks</vt:lpstr>
      <vt:lpstr>Dropout Neural Net</vt:lpstr>
      <vt:lpstr>Performance with/without Dropout</vt:lpstr>
      <vt:lpstr>Dependence on Probability p</vt:lpstr>
      <vt:lpstr>Dropout as Bagging</vt:lpstr>
      <vt:lpstr>Dropout as an Ensemble Method</vt:lpstr>
      <vt:lpstr>Mask for Dropout Training</vt:lpstr>
      <vt:lpstr>Forward Propagation with Dropout </vt:lpstr>
      <vt:lpstr>Formal Description of Dropout</vt:lpstr>
      <vt:lpstr>Bagging Training vs Dropout Training</vt:lpstr>
      <vt:lpstr>Prediction: Bagging vs Dropout</vt:lpstr>
      <vt:lpstr>Intractability of Prediction</vt:lpstr>
      <vt:lpstr>Regularization Strategies</vt:lpstr>
      <vt:lpstr>Level of Understanding of DL</vt:lpstr>
      <vt:lpstr>Adversarial Examples</vt:lpstr>
      <vt:lpstr>Adversarial examples</vt:lpstr>
      <vt:lpstr>Some more examples</vt:lpstr>
      <vt:lpstr>How Adversarial Examples Work</vt:lpstr>
      <vt:lpstr>Generating Adversarial Examples</vt:lpstr>
      <vt:lpstr>Several Methods for generating  Adversarial Examples</vt:lpstr>
      <vt:lpstr>FGSM Adversarial Example Generation</vt:lpstr>
      <vt:lpstr>Adversarial Examples in Linear Models</vt:lpstr>
      <vt:lpstr>Linear Perturbation of Nonlinear Models</vt:lpstr>
      <vt:lpstr>Fast Gradient Sign Method of Generating Adversarial Examples </vt:lpstr>
      <vt:lpstr>Adversarial Training of Logistic Regression</vt:lpstr>
      <vt:lpstr>Logistic Regression FGSM</vt:lpstr>
      <vt:lpstr>L1 weight decay vs FGSM</vt:lpstr>
      <vt:lpstr>Adversarial Training for Deep Nets</vt:lpstr>
      <vt:lpstr>Uses of Adversarial Training</vt:lpstr>
      <vt:lpstr>Adversarial Training</vt:lpstr>
      <vt:lpstr>Adversarial Training and Capacity</vt:lpstr>
      <vt:lpstr>Relation to Semi-supervised Learning</vt:lpstr>
      <vt:lpstr>Virtual Adversarial Examples</vt:lpstr>
      <vt:lpstr>Adversarial Training is Different from GAN: Generative Adversarial Networks</vt:lpstr>
      <vt:lpstr>Regularization Strategies</vt:lpstr>
      <vt:lpstr>Topics</vt:lpstr>
      <vt:lpstr>Manifold Learning</vt:lpstr>
      <vt:lpstr>Data lies on Low Dimensional Manifolds</vt:lpstr>
      <vt:lpstr>Data Manifolds are Smooth</vt:lpstr>
      <vt:lpstr>Manifold in Machine Learning</vt:lpstr>
      <vt:lpstr>Manifold learning and Rn</vt:lpstr>
      <vt:lpstr>Manifold hypothesis for Images</vt:lpstr>
      <vt:lpstr>Manifold Justified in Text domain</vt:lpstr>
      <vt:lpstr>Manifolds traced by transformations</vt:lpstr>
      <vt:lpstr>Manifolds discovered for Human Faces</vt:lpstr>
      <vt:lpstr>Distance from point to manifold</vt:lpstr>
      <vt:lpstr>Why tangent distance?</vt:lpstr>
      <vt:lpstr>Tangent vector from finite</vt:lpstr>
      <vt:lpstr>Tangent Propagation</vt:lpstr>
      <vt:lpstr>Tangent Prop as Regularization</vt:lpstr>
      <vt:lpstr>Regularization &amp; their strategies </vt:lpstr>
      <vt:lpstr>What is Regularization</vt:lpstr>
      <vt:lpstr>Regularization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7.0 Regularization</dc:title>
  <dc:creator>Sargur Srihari</dc:creator>
  <cp:lastModifiedBy>Giles, C Lee</cp:lastModifiedBy>
  <cp:revision>133</cp:revision>
  <dcterms:created xsi:type="dcterms:W3CDTF">2021-02-04T18:50:57Z</dcterms:created>
  <dcterms:modified xsi:type="dcterms:W3CDTF">2023-09-11T19:32:30Z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2021-02-04T00:00:00Z</vt:filetime>
  </property>
  <property fmtid="{D5CDD505-2E9C-101B-9397-08002B2CF9AE}" pid="3" name="Creator">
    <vt:lpwstr>PowerPoint</vt:lpwstr>
  </property>
  <property fmtid="{D5CDD505-2E9C-101B-9397-08002B2CF9AE}" pid="4" name="LastSaved">
    <vt:filetime>2021-02-04T00:00:00Z</vt:filetime>
  </property>
</Properties>
</file>