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0"/>
  </p:notesMasterIdLst>
  <p:sldIdLst>
    <p:sldId id="312" r:id="rId2"/>
    <p:sldId id="257" r:id="rId3"/>
    <p:sldId id="258" r:id="rId4"/>
    <p:sldId id="259" r:id="rId5"/>
    <p:sldId id="313" r:id="rId6"/>
    <p:sldId id="314" r:id="rId7"/>
    <p:sldId id="31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913" r:id="rId21"/>
    <p:sldId id="860" r:id="rId22"/>
    <p:sldId id="861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335" r:id="rId32"/>
    <p:sldId id="328" r:id="rId33"/>
    <p:sldId id="329" r:id="rId34"/>
    <p:sldId id="336" r:id="rId35"/>
    <p:sldId id="330" r:id="rId36"/>
    <p:sldId id="331" r:id="rId37"/>
    <p:sldId id="332" r:id="rId38"/>
    <p:sldId id="333" r:id="rId39"/>
    <p:sldId id="316" r:id="rId40"/>
    <p:sldId id="317" r:id="rId41"/>
    <p:sldId id="318" r:id="rId42"/>
    <p:sldId id="319" r:id="rId43"/>
    <p:sldId id="321" r:id="rId44"/>
    <p:sldId id="320" r:id="rId45"/>
    <p:sldId id="337" r:id="rId46"/>
    <p:sldId id="914" r:id="rId47"/>
    <p:sldId id="282" r:id="rId48"/>
    <p:sldId id="283" r:id="rId49"/>
    <p:sldId id="284" r:id="rId50"/>
    <p:sldId id="285" r:id="rId51"/>
    <p:sldId id="286" r:id="rId52"/>
    <p:sldId id="260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288" r:id="rId67"/>
    <p:sldId id="289" r:id="rId68"/>
    <p:sldId id="290" r:id="rId69"/>
    <p:sldId id="291" r:id="rId70"/>
    <p:sldId id="292" r:id="rId71"/>
    <p:sldId id="294" r:id="rId72"/>
    <p:sldId id="295" r:id="rId73"/>
    <p:sldId id="296" r:id="rId74"/>
    <p:sldId id="297" r:id="rId75"/>
    <p:sldId id="298" r:id="rId76"/>
    <p:sldId id="299" r:id="rId77"/>
    <p:sldId id="300" r:id="rId78"/>
    <p:sldId id="301" r:id="rId79"/>
    <p:sldId id="302" r:id="rId80"/>
    <p:sldId id="303" r:id="rId81"/>
    <p:sldId id="304" r:id="rId82"/>
    <p:sldId id="305" r:id="rId83"/>
    <p:sldId id="307" r:id="rId84"/>
    <p:sldId id="308" r:id="rId85"/>
    <p:sldId id="309" r:id="rId86"/>
    <p:sldId id="310" r:id="rId87"/>
    <p:sldId id="311" r:id="rId88"/>
    <p:sldId id="334" r:id="rId89"/>
  </p:sldIdLst>
  <p:sldSz cx="10693400" cy="7772400"/>
  <p:notesSz cx="10693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/>
    <p:restoredTop sz="94674"/>
  </p:normalViewPr>
  <p:slideViewPr>
    <p:cSldViewPr>
      <p:cViewPr varScale="1">
        <p:scale>
          <a:sx n="109" d="100"/>
          <a:sy n="109" d="100"/>
        </p:scale>
        <p:origin x="96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7486E-5B3E-F34E-BACB-3E82C3C1DDDF}" type="datetimeFigureOut">
              <a:rPr lang="en-US" smtClean="0"/>
              <a:t>9/12/23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71550"/>
            <a:ext cx="3606800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740150"/>
            <a:ext cx="8553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633913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383463"/>
            <a:ext cx="463232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2EE0A-4778-A341-A8FF-B62A0B174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22EA2AB-D869-AF95-3C57-4F798C40BA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81E13E-F8D3-774A-A2DB-C09E0997851E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94210" name="Rectangle 1026">
            <a:extLst>
              <a:ext uri="{FF2B5EF4-FFF2-40B4-BE49-F238E27FC236}">
                <a16:creationId xmlns:a16="http://schemas.microsoft.com/office/drawing/2014/main" id="{6B3735A3-B6FB-AC44-3EAD-0381F3609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1027">
            <a:extLst>
              <a:ext uri="{FF2B5EF4-FFF2-40B4-BE49-F238E27FC236}">
                <a16:creationId xmlns:a16="http://schemas.microsoft.com/office/drawing/2014/main" id="{80A8F3F8-DCB5-597D-5D44-387C1CD76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FC250C4-719E-C14D-84C5-A71E835184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4B0F40A-7A8F-6049-9596-A863B8FC60D7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862F5EE-CBAC-9E4E-8FB4-E2D2BFD3A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2CE3519-4DDE-4044-A3A4-0376033F2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495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34A37AEC-857C-A544-A0AE-84E4208F71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684C6133-91BB-A04A-B236-BD4031A5E245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463E11B-340B-6143-A40A-24E0FFFF51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79B03E1-18DE-6A4A-8F7D-4B67E16BD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304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F0FB0096-C19C-394C-9BD4-2A844FC04C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6010FD1-3422-7149-B277-4A74308A8E78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F4CB5D6-BC4B-F245-B40A-D9F5158087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99A11B2-E585-C042-BCCD-D3AD547CC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20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AC5FB4F5-90FD-314E-A5A2-66C77CC698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54C69B5F-7462-D14F-8AA8-79592F584A96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6B41A46-92B9-B346-A6D2-B35DCB4FA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22F52D6-F70B-234D-B20B-5F4FE5C21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303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B5FE9003-8CC2-0048-AB6C-AF44A55755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EEC0154C-8E0B-E54C-BED5-7E4BDB24E550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6588522-7748-F24B-93BE-416B8B7F3E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1F2EFB7-9818-4846-9AB2-C95D9A5EA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202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0550AAF0-888E-2B46-9F76-754E92E26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78993C1-DC22-BF42-9527-6946945EDAC2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241AC5E-956E-414A-8BAC-794FCB319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B576F8B-AFF7-044E-9019-15FCA096A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14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F3232B9E-4E1C-ABDB-3F07-2971865E8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B4AF89F-9808-0646-87A3-9BEBDEAEC2F8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A62B8412-36AF-AEF8-7D45-B32D4E137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2870AF8-B61E-494D-9F6C-BD15193912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BFC0F7E1-36FA-7776-8B9A-E636D31AA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2AD06F7-8202-134F-8DA7-89C330E9844C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723BE84A-51D7-F536-B3B2-16EB7BCAE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A02525F8-CB88-5D95-3EF4-7551D3E24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2AE2D14D-CD12-5446-AE80-FB67BA8F72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E2216179-6614-1742-9DCE-2579F13DC051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0120D635-6ACC-E34D-8C55-27064A9892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C80EB74-298F-0244-B60F-28D5177DF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060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2AE2D14D-CD12-5446-AE80-FB67BA8F72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E2216179-6614-1742-9DCE-2579F13DC051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0120D635-6ACC-E34D-8C55-27064A9892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C80EB74-298F-0244-B60F-28D5177DF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611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190BBC5B-C741-134D-80C1-CC12736162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B848AAA7-089F-AF40-B66E-ABC639BB7F69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AF7D79B8-3EB2-B04D-8F98-797704811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69E4A14-CFFA-6E4C-8A88-7717E3B3B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65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FB1050C1-E104-C74B-A377-4627B830E4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B152757E-2275-E44E-BD04-4E846DC5307C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B800A94-97AC-4246-B36E-80178C504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803CA28-5CCB-6445-A607-6A45E7D57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36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2214C6C4-B528-124E-ADD5-6393E8641D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B10CA338-25D2-B04A-9FE6-8215009BEEC1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5C716D5-A592-7E41-84C6-78B977A4E8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038B1A7-F986-6542-AEC4-D5AFE60AB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83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5BE8E99F-C5CB-A046-A6F3-66A4E66385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2DC85977-0AE7-B24D-890D-5B12BB9747D9}" type="slidenum">
              <a:rPr lang="en-US" altLang="en-US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CBF1D6D-6E12-244F-AF7C-3B4DEAF5A8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CDAC22C-BB6C-874D-ADD1-103979454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02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2358156"/>
            <a:ext cx="8020050" cy="161980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4082310"/>
            <a:ext cx="8020050" cy="323935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28332"/>
            <a:ext cx="2313432" cy="276999"/>
          </a:xfrm>
        </p:spPr>
        <p:txBody>
          <a:bodyPr/>
          <a:lstStyle/>
          <a:p>
            <a:fld id="{ABEF615E-3ED9-4F69-AF8F-0C3C8046CD45}" type="datetimeFigureOut">
              <a:rPr lang="en-US" smtClean="0"/>
              <a:t>9/12/23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56" y="7228332"/>
            <a:ext cx="3218688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2048" y="7228332"/>
            <a:ext cx="2313432" cy="276999"/>
          </a:xfrm>
        </p:spPr>
        <p:txBody>
          <a:bodyPr/>
          <a:lstStyle/>
          <a:p>
            <a:fld id="{A74691FE-90BB-48ED-B5B9-0268045B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158" y="963168"/>
            <a:ext cx="1660082" cy="33855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69042"/>
            <a:ext cx="4544695" cy="209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69042"/>
            <a:ext cx="4544695" cy="209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28332"/>
            <a:ext cx="2313432" cy="276999"/>
          </a:xfrm>
        </p:spPr>
        <p:txBody>
          <a:bodyPr/>
          <a:lstStyle/>
          <a:p>
            <a:fld id="{ABEF615E-3ED9-4F69-AF8F-0C3C8046CD45}" type="datetimeFigureOut">
              <a:rPr lang="en-US" smtClean="0"/>
              <a:t>9/12/23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19856" y="7228332"/>
            <a:ext cx="3218688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42048" y="7228332"/>
            <a:ext cx="2313432" cy="276999"/>
          </a:xfrm>
        </p:spPr>
        <p:txBody>
          <a:bodyPr/>
          <a:lstStyle/>
          <a:p>
            <a:fld id="{A74691FE-90BB-48ED-B5B9-0268045B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1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9158" y="963168"/>
            <a:ext cx="166008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8022" y="1889898"/>
            <a:ext cx="8462355" cy="4107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3168056"/>
            <a:ext cx="8020050" cy="809902"/>
          </a:xfrm>
        </p:spPr>
        <p:txBody>
          <a:bodyPr/>
          <a:lstStyle/>
          <a:p>
            <a:r>
              <a:rPr lang="en-US" b="1" dirty="0"/>
              <a:t>Practical Considerations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4" y="4082310"/>
            <a:ext cx="8658226" cy="102309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3400" dirty="0">
                <a:solidFill>
                  <a:srgbClr val="3333CC"/>
                </a:solidFill>
              </a:rPr>
              <a:t>Thanks to Alexander </a:t>
            </a:r>
            <a:r>
              <a:rPr lang="en-US" sz="3400" dirty="0" err="1">
                <a:solidFill>
                  <a:srgbClr val="3333CC"/>
                </a:solidFill>
              </a:rPr>
              <a:t>Ororbia</a:t>
            </a:r>
            <a:r>
              <a:rPr lang="en-US" sz="3400" dirty="0">
                <a:solidFill>
                  <a:srgbClr val="3333CC"/>
                </a:solidFill>
              </a:rPr>
              <a:t>, </a:t>
            </a:r>
            <a:r>
              <a:rPr lang="en-US" sz="3400" dirty="0" err="1">
                <a:solidFill>
                  <a:srgbClr val="3333CC"/>
                </a:solidFill>
              </a:rPr>
              <a:t>Sargur</a:t>
            </a:r>
            <a:r>
              <a:rPr lang="en-US" sz="3400" dirty="0">
                <a:solidFill>
                  <a:srgbClr val="3333CC"/>
                </a:solidFill>
              </a:rPr>
              <a:t> Srihari, Arthur Chan, Hamid </a:t>
            </a:r>
            <a:r>
              <a:rPr lang="en-US" sz="3400" dirty="0" err="1">
                <a:solidFill>
                  <a:srgbClr val="3333CC"/>
                </a:solidFill>
              </a:rPr>
              <a:t>Joghan</a:t>
            </a:r>
            <a:r>
              <a:rPr lang="en-US" sz="3400" dirty="0">
                <a:solidFill>
                  <a:srgbClr val="3333CC"/>
                </a:solidFill>
              </a:rPr>
              <a:t>, </a:t>
            </a:r>
            <a:r>
              <a:rPr lang="en-US" sz="3400">
                <a:solidFill>
                  <a:srgbClr val="3333CC"/>
                </a:solidFill>
              </a:rPr>
              <a:t>John Canny</a:t>
            </a:r>
            <a:endParaRPr lang="en-US" sz="3400" dirty="0">
              <a:solidFill>
                <a:srgbClr val="3333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2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1974" y="582167"/>
            <a:ext cx="5559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Metrics </a:t>
            </a:r>
            <a:r>
              <a:rPr spc="-15" dirty="0"/>
              <a:t>for</a:t>
            </a:r>
            <a:r>
              <a:rPr spc="-100" dirty="0"/>
              <a:t> </a:t>
            </a:r>
            <a:r>
              <a:rPr spc="-25" dirty="0"/>
              <a:t>Regression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5723" y="1368552"/>
            <a:ext cx="5809615" cy="94615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1155" marR="5080" indent="-339090">
              <a:lnSpc>
                <a:spcPts val="3410"/>
              </a:lnSpc>
              <a:spcBef>
                <a:spcPts val="57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Linear Regression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r>
              <a:rPr sz="3200" spc="-1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feature  functions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323" y="2855976"/>
            <a:ext cx="6904990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 indent="-339090">
              <a:lnSpc>
                <a:spcPts val="3610"/>
              </a:lnSpc>
              <a:spcBef>
                <a:spcPts val="100"/>
              </a:spcBef>
              <a:buChar char="•"/>
              <a:tabLst>
                <a:tab pos="376555" algn="l"/>
                <a:tab pos="3771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Sum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squares between</a:t>
            </a:r>
            <a:r>
              <a:rPr sz="3200" spc="-1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predictions</a:t>
            </a:r>
            <a:endParaRPr sz="3200">
              <a:latin typeface="Arial"/>
              <a:cs typeface="Arial"/>
            </a:endParaRPr>
          </a:p>
          <a:p>
            <a:pPr marL="376555">
              <a:lnSpc>
                <a:spcPts val="3610"/>
              </a:lnSpc>
            </a:pPr>
            <a:r>
              <a:rPr sz="2400" i="1" spc="-15" dirty="0">
                <a:latin typeface="Times New Roman"/>
                <a:cs typeface="Times New Roman"/>
              </a:rPr>
              <a:t>y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i="1" spc="-15" dirty="0">
                <a:latin typeface="Times New Roman"/>
                <a:cs typeface="Times New Roman"/>
              </a:rPr>
              <a:t>x</a:t>
            </a:r>
            <a:r>
              <a:rPr sz="2400" i="1" spc="-22" baseline="-17361" dirty="0">
                <a:latin typeface="Times New Roman"/>
                <a:cs typeface="Times New Roman"/>
              </a:rPr>
              <a:t>n</a:t>
            </a:r>
            <a:r>
              <a:rPr sz="2400" i="1" spc="-15" dirty="0">
                <a:latin typeface="Times New Roman"/>
                <a:cs typeface="Times New Roman"/>
              </a:rPr>
              <a:t>,</a:t>
            </a:r>
            <a:r>
              <a:rPr sz="2400" b="1" i="1" spc="-15" dirty="0">
                <a:latin typeface="Times New Roman"/>
                <a:cs typeface="Times New Roman"/>
              </a:rPr>
              <a:t>w</a:t>
            </a:r>
            <a:r>
              <a:rPr sz="2400" spc="-15" dirty="0">
                <a:latin typeface="Times New Roman"/>
                <a:cs typeface="Times New Roman"/>
              </a:rPr>
              <a:t>)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and targets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i="1" dirty="0">
                <a:latin typeface="Times New Roman"/>
                <a:cs typeface="Times New Roman"/>
              </a:rPr>
              <a:t>D </a:t>
            </a:r>
            <a:r>
              <a:rPr sz="3200" spc="-15" dirty="0">
                <a:latin typeface="Times New Roman"/>
                <a:cs typeface="Times New Roman"/>
              </a:rPr>
              <a:t>=</a:t>
            </a:r>
            <a:r>
              <a:rPr sz="2800" spc="-15" dirty="0">
                <a:latin typeface="Times New Roman"/>
                <a:cs typeface="Times New Roman"/>
              </a:rPr>
              <a:t>{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b="1" i="1" spc="-15" dirty="0">
                <a:latin typeface="Times New Roman"/>
                <a:cs typeface="Times New Roman"/>
              </a:rPr>
              <a:t>x</a:t>
            </a:r>
            <a:r>
              <a:rPr sz="2400" i="1" spc="-22" baseline="-17361" dirty="0">
                <a:latin typeface="Times New Roman"/>
                <a:cs typeface="Times New Roman"/>
              </a:rPr>
              <a:t>n </a:t>
            </a:r>
            <a:r>
              <a:rPr sz="2400" i="1" dirty="0">
                <a:latin typeface="Times New Roman"/>
                <a:cs typeface="Times New Roman"/>
              </a:rPr>
              <a:t>, </a:t>
            </a:r>
            <a:r>
              <a:rPr sz="2800" i="1" spc="-5" dirty="0">
                <a:latin typeface="Times New Roman"/>
                <a:cs typeface="Times New Roman"/>
              </a:rPr>
              <a:t>t</a:t>
            </a:r>
            <a:r>
              <a:rPr sz="2700" i="1" spc="-7" baseline="-18518" dirty="0">
                <a:latin typeface="Times New Roman"/>
                <a:cs typeface="Times New Roman"/>
              </a:rPr>
              <a:t>n</a:t>
            </a:r>
            <a:r>
              <a:rPr sz="2400" spc="-5" dirty="0">
                <a:latin typeface="Times New Roman"/>
                <a:cs typeface="Times New Roman"/>
              </a:rPr>
              <a:t>)},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n</a:t>
            </a:r>
            <a:r>
              <a:rPr sz="2400" spc="-15" dirty="0">
                <a:latin typeface="Times New Roman"/>
                <a:cs typeface="Times New Roman"/>
              </a:rPr>
              <a:t>=1,..,</a:t>
            </a:r>
            <a:r>
              <a:rPr sz="2400" i="1" spc="-15" dirty="0"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723" y="4855717"/>
            <a:ext cx="4307205" cy="9518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345"/>
              </a:spcBef>
            </a:pP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where </a:t>
            </a:r>
            <a:r>
              <a:rPr sz="2000" b="1" i="1" dirty="0">
                <a:latin typeface="Times New Roman"/>
                <a:cs typeface="Times New Roman"/>
              </a:rPr>
              <a:t>w 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has </a:t>
            </a:r>
            <a:r>
              <a:rPr sz="2000" i="1" dirty="0">
                <a:latin typeface="Times New Roman"/>
                <a:cs typeface="Times New Roman"/>
              </a:rPr>
              <a:t>M</a:t>
            </a:r>
            <a:r>
              <a:rPr sz="2000" i="1" spc="-265" dirty="0"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parameters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33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RMS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error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7844" y="6347967"/>
            <a:ext cx="65925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Allows comparing different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size</a:t>
            </a:r>
            <a:r>
              <a:rPr sz="2800" spc="-204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datasets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9145" y="4063430"/>
            <a:ext cx="744220" cy="3175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900" i="1" spc="140" dirty="0">
                <a:latin typeface="Cambria"/>
                <a:cs typeface="Cambria"/>
              </a:rPr>
              <a:t>E</a:t>
            </a:r>
            <a:r>
              <a:rPr sz="1900" spc="140" dirty="0">
                <a:latin typeface="Calibri"/>
                <a:cs typeface="Calibri"/>
              </a:rPr>
              <a:t>(</a:t>
            </a:r>
            <a:r>
              <a:rPr sz="1900" b="1" i="1" spc="140" dirty="0">
                <a:latin typeface="Arial"/>
                <a:cs typeface="Arial"/>
              </a:rPr>
              <a:t>w</a:t>
            </a:r>
            <a:r>
              <a:rPr sz="1900" spc="140" dirty="0">
                <a:latin typeface="Calibri"/>
                <a:cs typeface="Calibri"/>
              </a:rPr>
              <a:t>)</a:t>
            </a:r>
            <a:r>
              <a:rPr sz="1900" spc="-80" dirty="0">
                <a:latin typeface="Calibri"/>
                <a:cs typeface="Calibri"/>
              </a:rPr>
              <a:t> </a:t>
            </a:r>
            <a:r>
              <a:rPr sz="1900" spc="5" dirty="0">
                <a:latin typeface="Symbol"/>
                <a:cs typeface="Symbol"/>
              </a:rPr>
              <a:t>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51283" y="4253396"/>
            <a:ext cx="8559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763270" algn="l"/>
              </a:tabLst>
            </a:pPr>
            <a:r>
              <a:rPr sz="1100" i="1" spc="30" dirty="0">
                <a:latin typeface="Cambria"/>
                <a:cs typeface="Cambria"/>
              </a:rPr>
              <a:t>n	n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05857" y="4063430"/>
            <a:ext cx="1447800" cy="3175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900" spc="75" dirty="0">
                <a:latin typeface="Calibri"/>
                <a:cs typeface="Calibri"/>
              </a:rPr>
              <a:t>{</a:t>
            </a:r>
            <a:r>
              <a:rPr sz="1900" i="1" spc="75" dirty="0">
                <a:latin typeface="Cambria"/>
                <a:cs typeface="Cambria"/>
              </a:rPr>
              <a:t>y</a:t>
            </a:r>
            <a:r>
              <a:rPr sz="1900" spc="75" dirty="0">
                <a:latin typeface="Calibri"/>
                <a:cs typeface="Calibri"/>
              </a:rPr>
              <a:t>(</a:t>
            </a:r>
            <a:r>
              <a:rPr sz="1900" b="1" i="1" spc="75" dirty="0">
                <a:latin typeface="Arial"/>
                <a:cs typeface="Arial"/>
              </a:rPr>
              <a:t>x </a:t>
            </a:r>
            <a:r>
              <a:rPr sz="1900" spc="135" dirty="0">
                <a:latin typeface="Calibri"/>
                <a:cs typeface="Calibri"/>
              </a:rPr>
              <a:t>,</a:t>
            </a:r>
            <a:r>
              <a:rPr sz="1900" b="1" i="1" spc="135" dirty="0">
                <a:latin typeface="Arial"/>
                <a:cs typeface="Arial"/>
              </a:rPr>
              <a:t>w</a:t>
            </a:r>
            <a:r>
              <a:rPr sz="1900" spc="135" dirty="0">
                <a:latin typeface="Calibri"/>
                <a:cs typeface="Calibri"/>
              </a:rPr>
              <a:t>) </a:t>
            </a:r>
            <a:r>
              <a:rPr sz="1900" spc="5" dirty="0">
                <a:latin typeface="Symbol"/>
                <a:cs typeface="Symbol"/>
              </a:rPr>
              <a:t>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i="1" spc="-25" dirty="0">
                <a:latin typeface="Cambria"/>
                <a:cs typeface="Cambria"/>
              </a:rPr>
              <a:t>t</a:t>
            </a:r>
            <a:r>
              <a:rPr sz="1900" i="1" spc="145" dirty="0">
                <a:latin typeface="Cambria"/>
                <a:cs typeface="Cambria"/>
              </a:rPr>
              <a:t> </a:t>
            </a:r>
            <a:r>
              <a:rPr sz="1900" spc="355" dirty="0">
                <a:latin typeface="Calibri"/>
                <a:cs typeface="Calibri"/>
              </a:rPr>
              <a:t>}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3747" y="4057098"/>
            <a:ext cx="8318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2916" y="4402204"/>
            <a:ext cx="2514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i="1" spc="30" dirty="0">
                <a:latin typeface="Cambria"/>
                <a:cs typeface="Cambria"/>
              </a:rPr>
              <a:t>n</a:t>
            </a:r>
            <a:r>
              <a:rPr sz="1100" i="1" spc="-185" dirty="0">
                <a:latin typeface="Cambria"/>
                <a:cs typeface="Cambria"/>
              </a:rPr>
              <a:t> </a:t>
            </a:r>
            <a:r>
              <a:rPr sz="1100" spc="-10" dirty="0">
                <a:latin typeface="Symbol"/>
                <a:cs typeface="Symbol"/>
              </a:rPr>
              <a:t></a:t>
            </a:r>
            <a:r>
              <a:rPr sz="1100" spc="-1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87883" y="3905758"/>
            <a:ext cx="11747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i="1" spc="80" dirty="0">
                <a:latin typeface="Cambria"/>
                <a:cs typeface="Cambria"/>
              </a:rPr>
              <a:t>N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22807" y="3989976"/>
            <a:ext cx="272415" cy="463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850" spc="10" dirty="0">
                <a:latin typeface="Symbol"/>
                <a:cs typeface="Symbol"/>
              </a:rPr>
              <a:t>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89163" y="3868790"/>
            <a:ext cx="2678430" cy="739140"/>
          </a:xfrm>
          <a:custGeom>
            <a:avLst/>
            <a:gdLst/>
            <a:ahLst/>
            <a:cxnLst/>
            <a:rect l="l" t="t" r="r" b="b"/>
            <a:pathLst>
              <a:path w="2678429" h="739139">
                <a:moveTo>
                  <a:pt x="0" y="0"/>
                </a:moveTo>
                <a:lnTo>
                  <a:pt x="2678183" y="0"/>
                </a:lnTo>
                <a:lnTo>
                  <a:pt x="2678183" y="738889"/>
                </a:lnTo>
                <a:lnTo>
                  <a:pt x="0" y="738889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99946" y="6012197"/>
            <a:ext cx="655955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3525" i="1" spc="375" baseline="20094" dirty="0">
                <a:latin typeface="Calibri"/>
                <a:cs typeface="Calibri"/>
              </a:rPr>
              <a:t>E</a:t>
            </a:r>
            <a:r>
              <a:rPr sz="1350" i="1" spc="250" dirty="0">
                <a:latin typeface="Calibri"/>
                <a:cs typeface="Calibri"/>
              </a:rPr>
              <a:t>RMS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46874" y="5903582"/>
            <a:ext cx="174117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456565" algn="l"/>
              </a:tabLst>
            </a:pPr>
            <a:r>
              <a:rPr sz="2350" spc="15" dirty="0">
                <a:latin typeface="Symbol"/>
                <a:cs typeface="Symbol"/>
              </a:rPr>
              <a:t></a:t>
            </a:r>
            <a:r>
              <a:rPr sz="2350" spc="15" dirty="0">
                <a:latin typeface="Times New Roman"/>
                <a:cs typeface="Times New Roman"/>
              </a:rPr>
              <a:t>	</a:t>
            </a:r>
            <a:r>
              <a:rPr sz="2350" spc="180" dirty="0">
                <a:latin typeface="Calibri"/>
                <a:cs typeface="Calibri"/>
              </a:rPr>
              <a:t>2</a:t>
            </a:r>
            <a:r>
              <a:rPr sz="2350" i="1" spc="180" dirty="0">
                <a:latin typeface="Calibri"/>
                <a:cs typeface="Calibri"/>
              </a:rPr>
              <a:t>E</a:t>
            </a:r>
            <a:r>
              <a:rPr sz="2350" spc="180" dirty="0">
                <a:latin typeface="Calibri"/>
                <a:cs typeface="Calibri"/>
              </a:rPr>
              <a:t>(</a:t>
            </a:r>
            <a:r>
              <a:rPr sz="2350" b="1" i="1" spc="180" dirty="0">
                <a:latin typeface="Calibri"/>
                <a:cs typeface="Calibri"/>
              </a:rPr>
              <a:t>w</a:t>
            </a:r>
            <a:r>
              <a:rPr sz="2350" spc="180" dirty="0">
                <a:latin typeface="Calibri"/>
                <a:cs typeface="Calibri"/>
              </a:rPr>
              <a:t>)</a:t>
            </a:r>
            <a:r>
              <a:rPr sz="2350" spc="-300" dirty="0">
                <a:latin typeface="Calibri"/>
                <a:cs typeface="Calibri"/>
              </a:rPr>
              <a:t> </a:t>
            </a:r>
            <a:r>
              <a:rPr sz="2350" spc="280" dirty="0">
                <a:latin typeface="Calibri"/>
                <a:cs typeface="Calibri"/>
              </a:rPr>
              <a:t>/</a:t>
            </a:r>
            <a:r>
              <a:rPr sz="2350" spc="-225" dirty="0">
                <a:latin typeface="Calibri"/>
                <a:cs typeface="Calibri"/>
              </a:rPr>
              <a:t> </a:t>
            </a:r>
            <a:r>
              <a:rPr sz="2350" i="1" spc="250" dirty="0">
                <a:latin typeface="Calibri"/>
                <a:cs typeface="Calibri"/>
              </a:rPr>
              <a:t>N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12038" y="6138234"/>
            <a:ext cx="41910" cy="31750"/>
          </a:xfrm>
          <a:custGeom>
            <a:avLst/>
            <a:gdLst/>
            <a:ahLst/>
            <a:cxnLst/>
            <a:rect l="l" t="t" r="r" b="b"/>
            <a:pathLst>
              <a:path w="41910" h="31750">
                <a:moveTo>
                  <a:pt x="41702" y="0"/>
                </a:moveTo>
                <a:lnTo>
                  <a:pt x="0" y="314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53740" y="6138234"/>
            <a:ext cx="64769" cy="140335"/>
          </a:xfrm>
          <a:custGeom>
            <a:avLst/>
            <a:gdLst/>
            <a:ahLst/>
            <a:cxnLst/>
            <a:rect l="l" t="t" r="r" b="b"/>
            <a:pathLst>
              <a:path w="64769" h="140335">
                <a:moveTo>
                  <a:pt x="64520" y="14009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18261" y="5869058"/>
            <a:ext cx="74930" cy="409575"/>
          </a:xfrm>
          <a:custGeom>
            <a:avLst/>
            <a:gdLst/>
            <a:ahLst/>
            <a:cxnLst/>
            <a:rect l="l" t="t" r="r" b="b"/>
            <a:pathLst>
              <a:path w="74930" h="409575">
                <a:moveTo>
                  <a:pt x="74749" y="0"/>
                </a:moveTo>
                <a:lnTo>
                  <a:pt x="0" y="4092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93010" y="5869058"/>
            <a:ext cx="1339215" cy="0"/>
          </a:xfrm>
          <a:custGeom>
            <a:avLst/>
            <a:gdLst/>
            <a:ahLst/>
            <a:cxnLst/>
            <a:rect l="l" t="t" r="r" b="b"/>
            <a:pathLst>
              <a:path w="1339214">
                <a:moveTo>
                  <a:pt x="13391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12038" y="5869058"/>
            <a:ext cx="1520190" cy="448945"/>
          </a:xfrm>
          <a:custGeom>
            <a:avLst/>
            <a:gdLst/>
            <a:ahLst/>
            <a:cxnLst/>
            <a:rect l="l" t="t" r="r" b="b"/>
            <a:pathLst>
              <a:path w="1520189" h="448945">
                <a:moveTo>
                  <a:pt x="52576" y="292787"/>
                </a:moveTo>
                <a:lnTo>
                  <a:pt x="25179" y="292787"/>
                </a:lnTo>
                <a:lnTo>
                  <a:pt x="99141" y="448626"/>
                </a:lnTo>
                <a:lnTo>
                  <a:pt x="114090" y="448626"/>
                </a:lnTo>
                <a:lnTo>
                  <a:pt x="121230" y="409272"/>
                </a:lnTo>
                <a:lnTo>
                  <a:pt x="106222" y="409272"/>
                </a:lnTo>
                <a:lnTo>
                  <a:pt x="52576" y="292787"/>
                </a:lnTo>
                <a:close/>
              </a:path>
              <a:path w="1520189" h="448945">
                <a:moveTo>
                  <a:pt x="1520165" y="0"/>
                </a:moveTo>
                <a:lnTo>
                  <a:pt x="180972" y="0"/>
                </a:lnTo>
                <a:lnTo>
                  <a:pt x="106222" y="409272"/>
                </a:lnTo>
                <a:lnTo>
                  <a:pt x="121230" y="409272"/>
                </a:lnTo>
                <a:lnTo>
                  <a:pt x="192774" y="14954"/>
                </a:lnTo>
                <a:lnTo>
                  <a:pt x="1520165" y="14954"/>
                </a:lnTo>
                <a:lnTo>
                  <a:pt x="1520165" y="0"/>
                </a:lnTo>
                <a:close/>
              </a:path>
              <a:path w="1520189" h="448945">
                <a:moveTo>
                  <a:pt x="41701" y="269175"/>
                </a:moveTo>
                <a:lnTo>
                  <a:pt x="0" y="300658"/>
                </a:lnTo>
                <a:lnTo>
                  <a:pt x="5507" y="308528"/>
                </a:lnTo>
                <a:lnTo>
                  <a:pt x="25179" y="292787"/>
                </a:lnTo>
                <a:lnTo>
                  <a:pt x="52576" y="292787"/>
                </a:lnTo>
                <a:lnTo>
                  <a:pt x="41701" y="269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9163" y="5810828"/>
            <a:ext cx="2602865" cy="589280"/>
          </a:xfrm>
          <a:custGeom>
            <a:avLst/>
            <a:gdLst/>
            <a:ahLst/>
            <a:cxnLst/>
            <a:rect l="l" t="t" r="r" b="b"/>
            <a:pathLst>
              <a:path w="2602865" h="589279">
                <a:moveTo>
                  <a:pt x="0" y="0"/>
                </a:moveTo>
                <a:lnTo>
                  <a:pt x="2602829" y="0"/>
                </a:lnTo>
                <a:lnTo>
                  <a:pt x="2602829" y="588698"/>
                </a:lnTo>
                <a:lnTo>
                  <a:pt x="0" y="588698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929856" y="2653241"/>
            <a:ext cx="182245" cy="16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i="1" spc="35" dirty="0">
                <a:latin typeface="Cambria"/>
                <a:cs typeface="Cambria"/>
              </a:rPr>
              <a:t>j</a:t>
            </a:r>
            <a:r>
              <a:rPr sz="900" i="1" spc="-125" dirty="0">
                <a:latin typeface="Cambria"/>
                <a:cs typeface="Cambria"/>
              </a:rPr>
              <a:t> </a:t>
            </a:r>
            <a:r>
              <a:rPr sz="900" spc="-15" dirty="0">
                <a:latin typeface="Symbol"/>
                <a:cs typeface="Symbol"/>
              </a:rPr>
              <a:t></a:t>
            </a:r>
            <a:r>
              <a:rPr sz="900" spc="-15" dirty="0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89938" y="2252058"/>
            <a:ext cx="253365" cy="16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900" i="1" spc="85" dirty="0">
                <a:latin typeface="Cambria"/>
                <a:cs typeface="Cambria"/>
              </a:rPr>
              <a:t>M</a:t>
            </a:r>
            <a:r>
              <a:rPr sz="900" i="1" spc="-95" dirty="0">
                <a:latin typeface="Cambria"/>
                <a:cs typeface="Cambria"/>
              </a:rPr>
              <a:t> </a:t>
            </a:r>
            <a:r>
              <a:rPr sz="900" spc="-15" dirty="0">
                <a:latin typeface="Symbol"/>
                <a:cs typeface="Symbol"/>
              </a:rPr>
              <a:t></a:t>
            </a:r>
            <a:r>
              <a:rPr sz="900" spc="-15" dirty="0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12021" y="2281226"/>
            <a:ext cx="2069464" cy="379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1550" i="1" spc="80" dirty="0">
                <a:latin typeface="Cambria"/>
                <a:cs typeface="Cambria"/>
              </a:rPr>
              <a:t>y</a:t>
            </a:r>
            <a:r>
              <a:rPr sz="1550" spc="80" dirty="0">
                <a:latin typeface="Calibri"/>
                <a:cs typeface="Calibri"/>
              </a:rPr>
              <a:t>(x,w) </a:t>
            </a:r>
            <a:r>
              <a:rPr sz="1550" spc="-5" dirty="0">
                <a:latin typeface="Symbol"/>
                <a:cs typeface="Symbol"/>
              </a:rPr>
              <a:t>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i="1" spc="-40" dirty="0">
                <a:latin typeface="Cambria"/>
                <a:cs typeface="Cambria"/>
              </a:rPr>
              <a:t>w</a:t>
            </a:r>
            <a:r>
              <a:rPr sz="1350" spc="-60" baseline="-33950" dirty="0">
                <a:latin typeface="Calibri"/>
                <a:cs typeface="Calibri"/>
              </a:rPr>
              <a:t>0 </a:t>
            </a:r>
            <a:r>
              <a:rPr sz="1550" spc="-5" dirty="0">
                <a:latin typeface="Symbol"/>
                <a:cs typeface="Symbol"/>
              </a:rPr>
              <a:t>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3450" spc="22" baseline="-7246" dirty="0">
                <a:latin typeface="Symbol"/>
                <a:cs typeface="Symbol"/>
              </a:rPr>
              <a:t></a:t>
            </a:r>
            <a:r>
              <a:rPr sz="3450" spc="-547" baseline="-7246" dirty="0">
                <a:latin typeface="Times New Roman"/>
                <a:cs typeface="Times New Roman"/>
              </a:rPr>
              <a:t> </a:t>
            </a:r>
            <a:r>
              <a:rPr sz="1550" i="1" spc="30" dirty="0">
                <a:latin typeface="Cambria"/>
                <a:cs typeface="Cambria"/>
              </a:rPr>
              <a:t>w</a:t>
            </a:r>
            <a:r>
              <a:rPr sz="1350" i="1" spc="44" baseline="-33950" dirty="0">
                <a:latin typeface="Cambria"/>
                <a:cs typeface="Cambria"/>
              </a:rPr>
              <a:t>j</a:t>
            </a:r>
            <a:r>
              <a:rPr sz="1550" i="1" spc="30" dirty="0">
                <a:latin typeface="Symbol"/>
                <a:cs typeface="Symbol"/>
              </a:rPr>
              <a:t></a:t>
            </a:r>
            <a:r>
              <a:rPr sz="1350" i="1" spc="44" baseline="-33950" dirty="0">
                <a:latin typeface="Cambria"/>
                <a:cs typeface="Cambria"/>
              </a:rPr>
              <a:t>j </a:t>
            </a:r>
            <a:r>
              <a:rPr sz="1550" spc="135" dirty="0">
                <a:latin typeface="Calibri"/>
                <a:cs typeface="Calibri"/>
              </a:rPr>
              <a:t>(x)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16335" y="2223717"/>
            <a:ext cx="2056764" cy="615315"/>
          </a:xfrm>
          <a:custGeom>
            <a:avLst/>
            <a:gdLst/>
            <a:ahLst/>
            <a:cxnLst/>
            <a:rect l="l" t="t" r="r" b="b"/>
            <a:pathLst>
              <a:path w="2056764" h="615314">
                <a:moveTo>
                  <a:pt x="0" y="0"/>
                </a:moveTo>
                <a:lnTo>
                  <a:pt x="2056518" y="0"/>
                </a:lnTo>
                <a:lnTo>
                  <a:pt x="2056518" y="615286"/>
                </a:lnTo>
                <a:lnTo>
                  <a:pt x="0" y="615286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52383" y="1500151"/>
            <a:ext cx="1868226" cy="2441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84075" y="1394830"/>
            <a:ext cx="2056764" cy="2656840"/>
          </a:xfrm>
          <a:custGeom>
            <a:avLst/>
            <a:gdLst/>
            <a:ahLst/>
            <a:cxnLst/>
            <a:rect l="l" t="t" r="r" b="b"/>
            <a:pathLst>
              <a:path w="2056765" h="2656840">
                <a:moveTo>
                  <a:pt x="0" y="0"/>
                </a:moveTo>
                <a:lnTo>
                  <a:pt x="2056518" y="0"/>
                </a:lnTo>
                <a:lnTo>
                  <a:pt x="2056518" y="2656274"/>
                </a:lnTo>
                <a:lnTo>
                  <a:pt x="0" y="2656274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21989" y="530352"/>
            <a:ext cx="60172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Metrics </a:t>
            </a:r>
            <a:r>
              <a:rPr spc="-15" dirty="0"/>
              <a:t>for</a:t>
            </a:r>
            <a:r>
              <a:rPr spc="-75" dirty="0"/>
              <a:t> </a:t>
            </a:r>
            <a:r>
              <a:rPr spc="-25" dirty="0"/>
              <a:t>Classification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1917" y="2727959"/>
            <a:ext cx="7021195" cy="448564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84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Performance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model measured</a:t>
            </a:r>
            <a:r>
              <a:rPr sz="32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by</a:t>
            </a:r>
            <a:endParaRPr sz="320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Accuracy</a:t>
            </a:r>
            <a:endParaRPr sz="3200">
              <a:latin typeface="Arial"/>
              <a:cs typeface="Arial"/>
            </a:endParaRPr>
          </a:p>
          <a:p>
            <a:pPr marL="747395" marR="76835" lvl="1" indent="-282575">
              <a:lnSpc>
                <a:spcPts val="3290"/>
              </a:lnSpc>
              <a:spcBef>
                <a:spcPts val="74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Proportion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examples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which</a:t>
            </a:r>
            <a:r>
              <a:rPr sz="2800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model  produces correct</a:t>
            </a:r>
            <a:r>
              <a:rPr sz="28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output</a:t>
            </a:r>
            <a:endParaRPr sz="280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Error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rate</a:t>
            </a:r>
            <a:endParaRPr sz="3200">
              <a:latin typeface="Arial"/>
              <a:cs typeface="Arial"/>
            </a:endParaRPr>
          </a:p>
          <a:p>
            <a:pPr marL="747395" marR="78105" lvl="1" indent="-282575">
              <a:lnSpc>
                <a:spcPts val="3290"/>
              </a:lnSpc>
              <a:spcBef>
                <a:spcPts val="83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Proportion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examples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which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model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produces incorrect</a:t>
            </a:r>
            <a:r>
              <a:rPr sz="28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output</a:t>
            </a:r>
            <a:endParaRPr sz="2800">
              <a:latin typeface="Arial"/>
              <a:cs typeface="Arial"/>
            </a:endParaRPr>
          </a:p>
          <a:p>
            <a:pPr marL="1143000" lvl="2" indent="-226060">
              <a:lnSpc>
                <a:spcPct val="100000"/>
              </a:lnSpc>
              <a:spcBef>
                <a:spcPts val="445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Error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rate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referred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 as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expected </a:t>
            </a:r>
            <a:r>
              <a:rPr sz="2400" spc="-10" dirty="0">
                <a:latin typeface="Times New Roman"/>
                <a:cs typeface="Times New Roman"/>
              </a:rPr>
              <a:t>0-1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loss</a:t>
            </a:r>
            <a:endParaRPr sz="2400">
              <a:latin typeface="Arial"/>
              <a:cs typeface="Arial"/>
            </a:endParaRPr>
          </a:p>
          <a:p>
            <a:pPr marL="1143000" indent="-226060">
              <a:lnSpc>
                <a:spcPct val="100000"/>
              </a:lnSpc>
              <a:spcBef>
                <a:spcPts val="530"/>
              </a:spcBef>
              <a:buChar char="•"/>
              <a:tabLst>
                <a:tab pos="1143000" algn="l"/>
              </a:tabLst>
            </a:pPr>
            <a:r>
              <a:rPr sz="2400" dirty="0">
                <a:latin typeface="Times New Roman"/>
                <a:cs typeface="Times New Roman"/>
              </a:rPr>
              <a:t>0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if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correctly classified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1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if it is</a:t>
            </a:r>
            <a:r>
              <a:rPr sz="2400" spc="-6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not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95717" y="1325324"/>
            <a:ext cx="5099184" cy="1294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61063" y="1271419"/>
            <a:ext cx="5177155" cy="1353185"/>
          </a:xfrm>
          <a:custGeom>
            <a:avLst/>
            <a:gdLst/>
            <a:ahLst/>
            <a:cxnLst/>
            <a:rect l="l" t="t" r="r" b="b"/>
            <a:pathLst>
              <a:path w="5177155" h="1353185">
                <a:moveTo>
                  <a:pt x="0" y="0"/>
                </a:moveTo>
                <a:lnTo>
                  <a:pt x="5177049" y="0"/>
                </a:lnTo>
                <a:lnTo>
                  <a:pt x="5177049" y="1352660"/>
                </a:lnTo>
                <a:lnTo>
                  <a:pt x="0" y="1352660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0748" y="963168"/>
            <a:ext cx="7680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Loss Function </a:t>
            </a:r>
            <a:r>
              <a:rPr spc="-15" dirty="0"/>
              <a:t>for</a:t>
            </a:r>
            <a:r>
              <a:rPr spc="-60" dirty="0"/>
              <a:t> </a:t>
            </a:r>
            <a:r>
              <a:rPr spc="-25" dirty="0"/>
              <a:t>Classification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2100072"/>
            <a:ext cx="7004050" cy="47066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641985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When one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kind 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mistake</a:t>
            </a:r>
            <a:r>
              <a:rPr sz="3200" spc="-1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costlier  than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another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5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Ex: email spam</a:t>
            </a:r>
            <a:r>
              <a:rPr sz="2800" spc="-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detection</a:t>
            </a:r>
            <a:endParaRPr sz="2800">
              <a:latin typeface="Arial"/>
              <a:cs typeface="Arial"/>
            </a:endParaRPr>
          </a:p>
          <a:p>
            <a:pPr marL="1143000" marR="303530" lvl="2" indent="-226060">
              <a:lnSpc>
                <a:spcPct val="100800"/>
              </a:lnSpc>
              <a:spcBef>
                <a:spcPts val="495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Incorrectly classifying legitimate 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message 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as</a:t>
            </a:r>
            <a:r>
              <a:rPr sz="2400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spam</a:t>
            </a:r>
            <a:endParaRPr sz="240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530"/>
              </a:spcBef>
              <a:buChar char="•"/>
              <a:tabLst>
                <a:tab pos="114300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Incorrectly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allow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spam message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into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in</a:t>
            </a:r>
            <a:r>
              <a:rPr sz="2400" spc="-1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box</a:t>
            </a:r>
            <a:endParaRPr sz="2400">
              <a:latin typeface="Arial"/>
              <a:cs typeface="Arial"/>
            </a:endParaRPr>
          </a:p>
          <a:p>
            <a:pPr marL="351155" marR="820419" indent="-339090">
              <a:lnSpc>
                <a:spcPts val="3790"/>
              </a:lnSpc>
              <a:spcBef>
                <a:spcPts val="78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Assign higher cost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one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type</a:t>
            </a:r>
            <a:r>
              <a:rPr sz="3200" spc="-1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error</a:t>
            </a:r>
            <a:endParaRPr sz="3200">
              <a:latin typeface="Arial"/>
              <a:cs typeface="Arial"/>
            </a:endParaRPr>
          </a:p>
          <a:p>
            <a:pPr marL="747395" marR="5080" lvl="1" indent="-282575">
              <a:lnSpc>
                <a:spcPts val="3310"/>
              </a:lnSpc>
              <a:spcBef>
                <a:spcPts val="70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Ex: Cost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blocking legitimate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message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higher than allowing spam</a:t>
            </a:r>
            <a:r>
              <a:rPr sz="2800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messages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41919" y="2167412"/>
            <a:ext cx="1638063" cy="2324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37210" y="2145223"/>
            <a:ext cx="1647825" cy="2352040"/>
          </a:xfrm>
          <a:custGeom>
            <a:avLst/>
            <a:gdLst/>
            <a:ahLst/>
            <a:cxnLst/>
            <a:rect l="l" t="t" r="r" b="b"/>
            <a:pathLst>
              <a:path w="1647825" h="2352040">
                <a:moveTo>
                  <a:pt x="0" y="0"/>
                </a:moveTo>
                <a:lnTo>
                  <a:pt x="1647483" y="0"/>
                </a:lnTo>
                <a:lnTo>
                  <a:pt x="1647483" y="2351651"/>
                </a:lnTo>
                <a:lnTo>
                  <a:pt x="0" y="2351651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8331" y="811783"/>
            <a:ext cx="68300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Loss </a:t>
            </a:r>
            <a:r>
              <a:rPr sz="3600" spc="-15" dirty="0"/>
              <a:t>for</a:t>
            </a:r>
            <a:r>
              <a:rPr sz="3600" spc="-35" dirty="0"/>
              <a:t> </a:t>
            </a:r>
            <a:r>
              <a:rPr sz="3600" spc="-25" dirty="0"/>
              <a:t>Regression/Classification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85723" y="1692655"/>
            <a:ext cx="8783955" cy="8229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1155" marR="5080" indent="-339090">
              <a:lnSpc>
                <a:spcPct val="102200"/>
              </a:lnSpc>
              <a:spcBef>
                <a:spcPts val="50"/>
              </a:spcBef>
              <a:buChar char="•"/>
              <a:tabLst>
                <a:tab pos="351155" algn="l"/>
                <a:tab pos="351790" algn="l"/>
              </a:tabLst>
            </a:pP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Given prediction </a:t>
            </a:r>
            <a:r>
              <a:rPr sz="1800" spc="-10" dirty="0">
                <a:latin typeface="Times New Roman"/>
                <a:cs typeface="Times New Roman"/>
              </a:rPr>
              <a:t>(</a:t>
            </a:r>
            <a:r>
              <a:rPr sz="1800" i="1" spc="-10" dirty="0">
                <a:latin typeface="Times New Roman"/>
                <a:cs typeface="Times New Roman"/>
              </a:rPr>
              <a:t>p</a:t>
            </a:r>
            <a:r>
              <a:rPr sz="1800" spc="-10" dirty="0">
                <a:latin typeface="Times New Roman"/>
                <a:cs typeface="Times New Roman"/>
              </a:rPr>
              <a:t>)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and label </a:t>
            </a:r>
            <a:r>
              <a:rPr sz="1800" spc="-10" dirty="0">
                <a:latin typeface="Times New Roman"/>
                <a:cs typeface="Times New Roman"/>
              </a:rPr>
              <a:t>(</a:t>
            </a:r>
            <a:r>
              <a:rPr sz="1800" i="1" spc="-10" dirty="0">
                <a:latin typeface="Times New Roman"/>
                <a:cs typeface="Times New Roman"/>
              </a:rPr>
              <a:t>y</a:t>
            </a:r>
            <a:r>
              <a:rPr sz="1800" spc="-10" dirty="0">
                <a:latin typeface="Times New Roman"/>
                <a:cs typeface="Times New Roman"/>
              </a:rPr>
              <a:t>), </a:t>
            </a:r>
            <a:r>
              <a:rPr sz="18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loss 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function measures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discrepancy between 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algorithm's </a:t>
            </a:r>
            <a:r>
              <a:rPr sz="1800" spc="-10" dirty="0">
                <a:solidFill>
                  <a:srgbClr val="3333CC"/>
                </a:solidFill>
                <a:latin typeface="Arial"/>
                <a:cs typeface="Arial"/>
              </a:rPr>
              <a:t>prediction and the desired</a:t>
            </a:r>
            <a:r>
              <a:rPr sz="18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3333CC"/>
                </a:solidFill>
                <a:latin typeface="Arial"/>
                <a:cs typeface="Arial"/>
              </a:rPr>
              <a:t>output.</a:t>
            </a:r>
            <a:endParaRPr sz="180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234"/>
              </a:spcBef>
              <a:tabLst>
                <a:tab pos="746760" algn="l"/>
              </a:tabLst>
            </a:pPr>
            <a:r>
              <a:rPr sz="1400" dirty="0">
                <a:solidFill>
                  <a:srgbClr val="336600"/>
                </a:solidFill>
                <a:latin typeface="Arial"/>
                <a:cs typeface="Arial"/>
              </a:rPr>
              <a:t>–	</a:t>
            </a:r>
            <a:r>
              <a:rPr sz="1400" spc="-15" dirty="0">
                <a:solidFill>
                  <a:srgbClr val="336600"/>
                </a:solidFill>
                <a:latin typeface="Arial"/>
                <a:cs typeface="Arial"/>
              </a:rPr>
              <a:t>Squared </a:t>
            </a:r>
            <a:r>
              <a:rPr sz="1400" spc="-10" dirty="0">
                <a:solidFill>
                  <a:srgbClr val="336600"/>
                </a:solidFill>
                <a:latin typeface="Arial"/>
                <a:cs typeface="Arial"/>
              </a:rPr>
              <a:t>loss </a:t>
            </a:r>
            <a:r>
              <a:rPr sz="14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1400" spc="-15" dirty="0">
                <a:solidFill>
                  <a:srgbClr val="336600"/>
                </a:solidFill>
                <a:latin typeface="Arial"/>
                <a:cs typeface="Arial"/>
              </a:rPr>
              <a:t>default </a:t>
            </a:r>
            <a:r>
              <a:rPr sz="1400" spc="-10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1400" spc="-15" dirty="0">
                <a:solidFill>
                  <a:srgbClr val="336600"/>
                </a:solidFill>
                <a:latin typeface="Arial"/>
                <a:cs typeface="Arial"/>
              </a:rPr>
              <a:t>regression. Performance </a:t>
            </a:r>
            <a:r>
              <a:rPr sz="1400" spc="-10" dirty="0">
                <a:solidFill>
                  <a:srgbClr val="336600"/>
                </a:solidFill>
                <a:latin typeface="Arial"/>
                <a:cs typeface="Arial"/>
              </a:rPr>
              <a:t>metric not necessarily </a:t>
            </a:r>
            <a:r>
              <a:rPr sz="1400" spc="-15" dirty="0">
                <a:solidFill>
                  <a:srgbClr val="336600"/>
                </a:solidFill>
                <a:latin typeface="Arial"/>
                <a:cs typeface="Arial"/>
              </a:rPr>
              <a:t>same </a:t>
            </a:r>
            <a:r>
              <a:rPr sz="1400" spc="-10" dirty="0">
                <a:solidFill>
                  <a:srgbClr val="336600"/>
                </a:solidFill>
                <a:latin typeface="Arial"/>
                <a:cs typeface="Arial"/>
              </a:rPr>
              <a:t>as</a:t>
            </a:r>
            <a:r>
              <a:rPr sz="14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36600"/>
                </a:solidFill>
                <a:latin typeface="Arial"/>
                <a:cs typeface="Arial"/>
              </a:rPr>
              <a:t>Loss.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62590" y="3011655"/>
            <a:ext cx="5423567" cy="3685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0357" y="2977250"/>
            <a:ext cx="5510530" cy="3763010"/>
          </a:xfrm>
          <a:custGeom>
            <a:avLst/>
            <a:gdLst/>
            <a:ahLst/>
            <a:cxnLst/>
            <a:rect l="l" t="t" r="r" b="b"/>
            <a:pathLst>
              <a:path w="5510530" h="3763009">
                <a:moveTo>
                  <a:pt x="0" y="0"/>
                </a:moveTo>
                <a:lnTo>
                  <a:pt x="5510212" y="0"/>
                </a:lnTo>
                <a:lnTo>
                  <a:pt x="5510212" y="3762957"/>
                </a:lnTo>
                <a:lnTo>
                  <a:pt x="0" y="3762957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92791" y="6859016"/>
            <a:ext cx="4502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https://github.com/JohnLangford/vowpal_wabbit/wiki/Loss-functions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8488" y="873759"/>
            <a:ext cx="63690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/>
              <a:t>Metric </a:t>
            </a:r>
            <a:r>
              <a:rPr sz="4000" spc="-15" dirty="0"/>
              <a:t>for </a:t>
            </a:r>
            <a:r>
              <a:rPr sz="4000" spc="-20" dirty="0"/>
              <a:t>Density</a:t>
            </a:r>
            <a:r>
              <a:rPr sz="4000" spc="-125" dirty="0"/>
              <a:t> </a:t>
            </a:r>
            <a:r>
              <a:rPr sz="4000" spc="-20" dirty="0"/>
              <a:t>estimation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573023" y="1709347"/>
            <a:ext cx="5674995" cy="23329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64490" indent="-339090">
              <a:lnSpc>
                <a:spcPct val="100000"/>
              </a:lnSpc>
              <a:spcBef>
                <a:spcPts val="390"/>
              </a:spcBef>
              <a:buChar char="•"/>
              <a:tabLst>
                <a:tab pos="363855" algn="l"/>
                <a:tab pos="3644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K-L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Divergence</a:t>
            </a:r>
            <a:endParaRPr sz="3200">
              <a:latin typeface="Arial"/>
              <a:cs typeface="Arial"/>
            </a:endParaRPr>
          </a:p>
          <a:p>
            <a:pPr marL="760095" marR="48260" indent="-282575">
              <a:lnSpc>
                <a:spcPts val="3000"/>
              </a:lnSpc>
              <a:spcBef>
                <a:spcPts val="655"/>
              </a:spcBef>
              <a:tabLst>
                <a:tab pos="4545965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information required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800" spc="-1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result 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using </a:t>
            </a:r>
            <a:r>
              <a:rPr sz="2800" i="1" spc="-15" dirty="0">
                <a:latin typeface="Times New Roman"/>
                <a:cs typeface="Times New Roman"/>
              </a:rPr>
              <a:t>q</a:t>
            </a:r>
            <a:r>
              <a:rPr sz="2800" spc="-15" dirty="0">
                <a:latin typeface="Times New Roman"/>
                <a:cs typeface="Times New Roman"/>
              </a:rPr>
              <a:t>(</a:t>
            </a:r>
            <a:r>
              <a:rPr sz="2800" i="1" spc="-15" dirty="0">
                <a:latin typeface="Times New Roman"/>
                <a:cs typeface="Times New Roman"/>
              </a:rPr>
              <a:t>x</a:t>
            </a:r>
            <a:r>
              <a:rPr sz="2800" spc="-15" dirty="0">
                <a:latin typeface="Times New Roman"/>
                <a:cs typeface="Times New Roman"/>
              </a:rPr>
              <a:t>)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</a:t>
            </a:r>
            <a:r>
              <a:rPr sz="28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place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	</a:t>
            </a:r>
            <a:r>
              <a:rPr sz="2800" i="1" spc="-15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(</a:t>
            </a:r>
            <a:r>
              <a:rPr sz="2800" i="1" spc="-15" dirty="0">
                <a:latin typeface="Times New Roman"/>
                <a:cs typeface="Times New Roman"/>
              </a:rPr>
              <a:t>x</a:t>
            </a:r>
            <a:r>
              <a:rPr sz="2800" spc="-15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Times New Roman"/>
              <a:cs typeface="Times New Roman"/>
            </a:endParaRPr>
          </a:p>
          <a:p>
            <a:pPr marL="264160">
              <a:lnSpc>
                <a:spcPct val="100000"/>
              </a:lnSpc>
            </a:pPr>
            <a:r>
              <a:rPr sz="1900" i="1" spc="215" dirty="0">
                <a:latin typeface="Cambria"/>
                <a:cs typeface="Cambria"/>
              </a:rPr>
              <a:t>KL</a:t>
            </a:r>
            <a:r>
              <a:rPr sz="1900" spc="215" dirty="0">
                <a:latin typeface="Cambria"/>
                <a:cs typeface="Cambria"/>
              </a:rPr>
              <a:t>(</a:t>
            </a:r>
            <a:r>
              <a:rPr sz="1900" i="1" spc="215" dirty="0">
                <a:latin typeface="Cambria"/>
                <a:cs typeface="Cambria"/>
              </a:rPr>
              <a:t>p</a:t>
            </a:r>
            <a:r>
              <a:rPr sz="1900" i="1" spc="45" dirty="0">
                <a:latin typeface="Cambria"/>
                <a:cs typeface="Cambria"/>
              </a:rPr>
              <a:t> </a:t>
            </a:r>
            <a:r>
              <a:rPr sz="1900" spc="-25" dirty="0">
                <a:latin typeface="Cambria"/>
                <a:cs typeface="Cambria"/>
              </a:rPr>
              <a:t>||</a:t>
            </a:r>
            <a:r>
              <a:rPr sz="1900" spc="-165" dirty="0">
                <a:latin typeface="Cambria"/>
                <a:cs typeface="Cambria"/>
              </a:rPr>
              <a:t> </a:t>
            </a:r>
            <a:r>
              <a:rPr sz="1900" i="1" spc="90" dirty="0">
                <a:latin typeface="Cambria"/>
                <a:cs typeface="Cambria"/>
              </a:rPr>
              <a:t>q</a:t>
            </a:r>
            <a:r>
              <a:rPr sz="1900" spc="90" dirty="0">
                <a:latin typeface="Cambria"/>
                <a:cs typeface="Cambria"/>
              </a:rPr>
              <a:t>)</a:t>
            </a:r>
            <a:r>
              <a:rPr sz="1900" spc="45" dirty="0">
                <a:latin typeface="Cambria"/>
                <a:cs typeface="Cambria"/>
              </a:rPr>
              <a:t> </a:t>
            </a:r>
            <a:r>
              <a:rPr sz="1900" spc="114" dirty="0">
                <a:latin typeface="Symbol"/>
                <a:cs typeface="Symbol"/>
              </a:rPr>
              <a:t></a:t>
            </a:r>
            <a:r>
              <a:rPr sz="1900" spc="175" dirty="0">
                <a:latin typeface="Times New Roman"/>
                <a:cs typeface="Times New Roman"/>
              </a:rPr>
              <a:t> </a:t>
            </a:r>
            <a:r>
              <a:rPr sz="1900" spc="204" dirty="0">
                <a:latin typeface="Symbol"/>
                <a:cs typeface="Symbol"/>
              </a:rPr>
              <a:t></a:t>
            </a:r>
            <a:r>
              <a:rPr sz="4275" spc="307" baseline="-12670" dirty="0">
                <a:latin typeface="Symbol"/>
                <a:cs typeface="Symbol"/>
              </a:rPr>
              <a:t></a:t>
            </a:r>
            <a:r>
              <a:rPr sz="4275" spc="-427" baseline="-12670" dirty="0">
                <a:latin typeface="Times New Roman"/>
                <a:cs typeface="Times New Roman"/>
              </a:rPr>
              <a:t> </a:t>
            </a:r>
            <a:r>
              <a:rPr sz="1900" i="1" spc="120" dirty="0">
                <a:latin typeface="Cambria"/>
                <a:cs typeface="Cambria"/>
              </a:rPr>
              <a:t>p</a:t>
            </a:r>
            <a:r>
              <a:rPr sz="1900" spc="120" dirty="0">
                <a:latin typeface="Cambria"/>
                <a:cs typeface="Cambria"/>
              </a:rPr>
              <a:t>(</a:t>
            </a:r>
            <a:r>
              <a:rPr sz="1900" i="1" spc="120" dirty="0">
                <a:latin typeface="Cambria"/>
                <a:cs typeface="Cambria"/>
              </a:rPr>
              <a:t>x</a:t>
            </a:r>
            <a:r>
              <a:rPr sz="1900" spc="120" dirty="0">
                <a:latin typeface="Cambria"/>
                <a:cs typeface="Cambria"/>
              </a:rPr>
              <a:t>)ln</a:t>
            </a:r>
            <a:r>
              <a:rPr sz="1900" i="1" spc="120" dirty="0">
                <a:latin typeface="Cambria"/>
                <a:cs typeface="Cambria"/>
              </a:rPr>
              <a:t>q</a:t>
            </a:r>
            <a:r>
              <a:rPr sz="1900" spc="120" dirty="0">
                <a:latin typeface="Cambria"/>
                <a:cs typeface="Cambria"/>
              </a:rPr>
              <a:t>(</a:t>
            </a:r>
            <a:r>
              <a:rPr sz="1900" i="1" spc="120" dirty="0">
                <a:latin typeface="Cambria"/>
                <a:cs typeface="Cambria"/>
              </a:rPr>
              <a:t>x</a:t>
            </a:r>
            <a:r>
              <a:rPr sz="1900" spc="120" dirty="0">
                <a:latin typeface="Cambria"/>
                <a:cs typeface="Cambria"/>
              </a:rPr>
              <a:t>)</a:t>
            </a:r>
            <a:r>
              <a:rPr sz="1900" i="1" spc="120" dirty="0">
                <a:latin typeface="Cambria"/>
                <a:cs typeface="Cambria"/>
              </a:rPr>
              <a:t>dx</a:t>
            </a:r>
            <a:r>
              <a:rPr sz="1900" i="1" spc="240" dirty="0">
                <a:latin typeface="Cambria"/>
                <a:cs typeface="Cambria"/>
              </a:rPr>
              <a:t> </a:t>
            </a:r>
            <a:r>
              <a:rPr sz="1900" spc="114" dirty="0">
                <a:latin typeface="Symbol"/>
                <a:cs typeface="Symbol"/>
              </a:rPr>
              <a:t>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5625" spc="-179" baseline="-5925" dirty="0">
                <a:latin typeface="Symbol"/>
                <a:cs typeface="Symbol"/>
              </a:rPr>
              <a:t></a:t>
            </a:r>
            <a:r>
              <a:rPr sz="4275" spc="-179" baseline="-12670" dirty="0">
                <a:latin typeface="Symbol"/>
                <a:cs typeface="Symbol"/>
              </a:rPr>
              <a:t></a:t>
            </a:r>
            <a:r>
              <a:rPr sz="4275" spc="-419" baseline="-12670" dirty="0">
                <a:latin typeface="Times New Roman"/>
                <a:cs typeface="Times New Roman"/>
              </a:rPr>
              <a:t> </a:t>
            </a:r>
            <a:r>
              <a:rPr sz="1900" i="1" spc="120" dirty="0">
                <a:latin typeface="Cambria"/>
                <a:cs typeface="Cambria"/>
              </a:rPr>
              <a:t>p</a:t>
            </a:r>
            <a:r>
              <a:rPr sz="1900" spc="120" dirty="0">
                <a:latin typeface="Cambria"/>
                <a:cs typeface="Cambria"/>
              </a:rPr>
              <a:t>(</a:t>
            </a:r>
            <a:r>
              <a:rPr sz="1900" i="1" spc="120" dirty="0">
                <a:latin typeface="Cambria"/>
                <a:cs typeface="Cambria"/>
              </a:rPr>
              <a:t>x</a:t>
            </a:r>
            <a:r>
              <a:rPr sz="1900" spc="120" dirty="0">
                <a:latin typeface="Cambria"/>
                <a:cs typeface="Cambria"/>
              </a:rPr>
              <a:t>)ln</a:t>
            </a:r>
            <a:r>
              <a:rPr sz="1900" spc="-75" dirty="0">
                <a:latin typeface="Cambria"/>
                <a:cs typeface="Cambria"/>
              </a:rPr>
              <a:t> </a:t>
            </a:r>
            <a:r>
              <a:rPr sz="1900" i="1" spc="95" dirty="0">
                <a:latin typeface="Cambria"/>
                <a:cs typeface="Cambria"/>
              </a:rPr>
              <a:t>p</a:t>
            </a:r>
            <a:r>
              <a:rPr sz="1900" spc="95" dirty="0">
                <a:latin typeface="Cambria"/>
                <a:cs typeface="Cambria"/>
              </a:rPr>
              <a:t>(</a:t>
            </a:r>
            <a:r>
              <a:rPr sz="1900" i="1" spc="95" dirty="0">
                <a:latin typeface="Cambria"/>
                <a:cs typeface="Cambria"/>
              </a:rPr>
              <a:t>x</a:t>
            </a:r>
            <a:r>
              <a:rPr sz="1900" spc="95" dirty="0">
                <a:latin typeface="Cambria"/>
                <a:cs typeface="Cambria"/>
              </a:rPr>
              <a:t>)</a:t>
            </a:r>
            <a:r>
              <a:rPr sz="1900" i="1" spc="95" dirty="0">
                <a:latin typeface="Cambria"/>
                <a:cs typeface="Cambria"/>
              </a:rPr>
              <a:t>dx</a:t>
            </a:r>
            <a:r>
              <a:rPr sz="1900" i="1" spc="-135" dirty="0">
                <a:latin typeface="Cambria"/>
                <a:cs typeface="Cambria"/>
              </a:rPr>
              <a:t> </a:t>
            </a:r>
            <a:r>
              <a:rPr sz="5625" spc="-825" baseline="-5925" dirty="0">
                <a:latin typeface="Symbol"/>
                <a:cs typeface="Symbol"/>
              </a:rPr>
              <a:t></a:t>
            </a:r>
            <a:endParaRPr sz="5625" baseline="-5925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9963" y="5113121"/>
            <a:ext cx="4897120" cy="162242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238760" indent="-226060">
              <a:lnSpc>
                <a:spcPct val="100000"/>
              </a:lnSpc>
              <a:spcBef>
                <a:spcPts val="980"/>
              </a:spcBef>
              <a:buChar char="•"/>
              <a:tabLst>
                <a:tab pos="23876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Not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symmetrical</a:t>
            </a:r>
            <a:r>
              <a:rPr sz="2400" spc="-7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quantity:</a:t>
            </a:r>
            <a:endParaRPr sz="2400">
              <a:latin typeface="Arial"/>
              <a:cs typeface="Arial"/>
            </a:endParaRPr>
          </a:p>
          <a:p>
            <a:pPr marL="615315">
              <a:lnSpc>
                <a:spcPct val="100000"/>
              </a:lnSpc>
              <a:spcBef>
                <a:spcPts val="740"/>
              </a:spcBef>
            </a:pPr>
            <a:r>
              <a:rPr sz="2000" i="1" spc="-15" dirty="0">
                <a:latin typeface="Times New Roman"/>
                <a:cs typeface="Times New Roman"/>
              </a:rPr>
              <a:t>KL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i="1" spc="-15" dirty="0">
                <a:latin typeface="Times New Roman"/>
                <a:cs typeface="Times New Roman"/>
              </a:rPr>
              <a:t>p||q</a:t>
            </a:r>
            <a:r>
              <a:rPr sz="2000" spc="-15" dirty="0">
                <a:latin typeface="Times New Roman"/>
                <a:cs typeface="Times New Roman"/>
              </a:rPr>
              <a:t>) </a:t>
            </a:r>
            <a:r>
              <a:rPr sz="2000" dirty="0">
                <a:latin typeface="Times New Roman"/>
                <a:cs typeface="Times New Roman"/>
              </a:rPr>
              <a:t>≠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Times New Roman"/>
                <a:cs typeface="Times New Roman"/>
              </a:rPr>
              <a:t>KL</a:t>
            </a:r>
            <a:r>
              <a:rPr sz="2000" spc="-15" dirty="0">
                <a:latin typeface="Times New Roman"/>
                <a:cs typeface="Times New Roman"/>
              </a:rPr>
              <a:t>(</a:t>
            </a:r>
            <a:r>
              <a:rPr sz="2000" i="1" spc="-15" dirty="0">
                <a:latin typeface="Times New Roman"/>
                <a:cs typeface="Times New Roman"/>
              </a:rPr>
              <a:t>q||p</a:t>
            </a:r>
            <a:r>
              <a:rPr sz="2000" spc="-1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238760" indent="-226060">
              <a:lnSpc>
                <a:spcPts val="2735"/>
              </a:lnSpc>
              <a:spcBef>
                <a:spcPts val="200"/>
              </a:spcBef>
              <a:buChar char="•"/>
              <a:tabLst>
                <a:tab pos="23876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K-L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divergence satisfies</a:t>
            </a:r>
            <a:r>
              <a:rPr sz="2400" spc="-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KL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i="1" spc="-15" dirty="0">
                <a:latin typeface="Times New Roman"/>
                <a:cs typeface="Times New Roman"/>
              </a:rPr>
              <a:t>p||q</a:t>
            </a:r>
            <a:r>
              <a:rPr sz="2400" spc="-15" dirty="0">
                <a:latin typeface="Times New Roman"/>
                <a:cs typeface="Times New Roman"/>
              </a:rPr>
              <a:t>)&gt;0</a:t>
            </a:r>
            <a:endParaRPr sz="2400">
              <a:latin typeface="Times New Roman"/>
              <a:cs typeface="Times New Roman"/>
            </a:endParaRPr>
          </a:p>
          <a:p>
            <a:pPr marL="238760">
              <a:lnSpc>
                <a:spcPts val="2735"/>
              </a:lnSpc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with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equality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iff</a:t>
            </a:r>
            <a:r>
              <a:rPr sz="2400" spc="-6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p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i="1" spc="-15" dirty="0">
                <a:latin typeface="Times New Roman"/>
                <a:cs typeface="Times New Roman"/>
              </a:rPr>
              <a:t>x</a:t>
            </a:r>
            <a:r>
              <a:rPr sz="2400" spc="-15" dirty="0">
                <a:latin typeface="Times New Roman"/>
                <a:cs typeface="Times New Roman"/>
              </a:rPr>
              <a:t>)=</a:t>
            </a:r>
            <a:r>
              <a:rPr sz="2400" i="1" spc="-15" dirty="0">
                <a:latin typeface="Times New Roman"/>
                <a:cs typeface="Times New Roman"/>
              </a:rPr>
              <a:t>q</a:t>
            </a:r>
            <a:r>
              <a:rPr sz="2400" spc="-15" dirty="0">
                <a:latin typeface="Times New Roman"/>
                <a:cs typeface="Times New Roman"/>
              </a:rPr>
              <a:t>(</a:t>
            </a:r>
            <a:r>
              <a:rPr sz="2400" i="1" spc="-15" dirty="0">
                <a:latin typeface="Times New Roman"/>
                <a:cs typeface="Times New Roman"/>
              </a:rPr>
              <a:t>x</a:t>
            </a:r>
            <a:r>
              <a:rPr sz="2400" spc="-1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58596" y="2359858"/>
            <a:ext cx="2891901" cy="2204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44067" y="2355148"/>
            <a:ext cx="2936240" cy="2214245"/>
          </a:xfrm>
          <a:custGeom>
            <a:avLst/>
            <a:gdLst/>
            <a:ahLst/>
            <a:cxnLst/>
            <a:rect l="l" t="t" r="r" b="b"/>
            <a:pathLst>
              <a:path w="2936240" h="2214245">
                <a:moveTo>
                  <a:pt x="0" y="0"/>
                </a:moveTo>
                <a:lnTo>
                  <a:pt x="2935689" y="0"/>
                </a:lnTo>
                <a:lnTo>
                  <a:pt x="2935689" y="2213941"/>
                </a:lnTo>
                <a:lnTo>
                  <a:pt x="0" y="2213941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EF8A85-7423-0342-8A38-C1B109BEF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4308615"/>
            <a:ext cx="2672087" cy="7505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6477" y="613664"/>
            <a:ext cx="8569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Information Retrieval: Precision and</a:t>
            </a:r>
            <a:r>
              <a:rPr sz="3600" spc="-95" dirty="0"/>
              <a:t> </a:t>
            </a:r>
            <a:r>
              <a:rPr sz="3600" spc="-20" dirty="0"/>
              <a:t>Recall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36430" y="1269999"/>
            <a:ext cx="88139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Definitions </a:t>
            </a:r>
            <a:r>
              <a:rPr sz="2800" spc="-10" dirty="0">
                <a:solidFill>
                  <a:srgbClr val="3333CC"/>
                </a:solidFill>
                <a:latin typeface="Arial"/>
                <a:cs typeface="Arial"/>
              </a:rPr>
              <a:t>for binary</a:t>
            </a:r>
            <a:r>
              <a:rPr sz="2800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classification</a:t>
            </a:r>
            <a:r>
              <a:rPr lang="en-US" sz="2800" spc="-15" dirty="0">
                <a:solidFill>
                  <a:srgbClr val="3333CC"/>
                </a:solidFill>
                <a:latin typeface="Arial"/>
                <a:cs typeface="Arial"/>
              </a:rPr>
              <a:t> – confusion matrix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8000" y="3735493"/>
            <a:ext cx="753745" cy="373380"/>
          </a:xfrm>
          <a:custGeom>
            <a:avLst/>
            <a:gdLst/>
            <a:ahLst/>
            <a:cxnLst/>
            <a:rect l="l" t="t" r="r" b="b"/>
            <a:pathLst>
              <a:path w="753744" h="373379">
                <a:moveTo>
                  <a:pt x="0" y="372956"/>
                </a:moveTo>
                <a:lnTo>
                  <a:pt x="753533" y="372956"/>
                </a:lnTo>
                <a:lnTo>
                  <a:pt x="753533" y="0"/>
                </a:lnTo>
                <a:lnTo>
                  <a:pt x="0" y="0"/>
                </a:lnTo>
                <a:lnTo>
                  <a:pt x="0" y="37295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1533" y="3735493"/>
            <a:ext cx="753745" cy="373380"/>
          </a:xfrm>
          <a:custGeom>
            <a:avLst/>
            <a:gdLst/>
            <a:ahLst/>
            <a:cxnLst/>
            <a:rect l="l" t="t" r="r" b="b"/>
            <a:pathLst>
              <a:path w="753744" h="373379">
                <a:moveTo>
                  <a:pt x="0" y="372956"/>
                </a:moveTo>
                <a:lnTo>
                  <a:pt x="753533" y="372956"/>
                </a:lnTo>
                <a:lnTo>
                  <a:pt x="753533" y="0"/>
                </a:lnTo>
                <a:lnTo>
                  <a:pt x="0" y="0"/>
                </a:lnTo>
                <a:lnTo>
                  <a:pt x="0" y="37295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5067" y="3735493"/>
            <a:ext cx="904240" cy="373380"/>
          </a:xfrm>
          <a:custGeom>
            <a:avLst/>
            <a:gdLst/>
            <a:ahLst/>
            <a:cxnLst/>
            <a:rect l="l" t="t" r="r" b="b"/>
            <a:pathLst>
              <a:path w="904239" h="373379">
                <a:moveTo>
                  <a:pt x="0" y="372956"/>
                </a:moveTo>
                <a:lnTo>
                  <a:pt x="904239" y="372956"/>
                </a:lnTo>
                <a:lnTo>
                  <a:pt x="904239" y="0"/>
                </a:lnTo>
                <a:lnTo>
                  <a:pt x="0" y="0"/>
                </a:lnTo>
                <a:lnTo>
                  <a:pt x="0" y="37295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000" y="4146127"/>
            <a:ext cx="753745" cy="248920"/>
          </a:xfrm>
          <a:custGeom>
            <a:avLst/>
            <a:gdLst/>
            <a:ahLst/>
            <a:cxnLst/>
            <a:rect l="l" t="t" r="r" b="b"/>
            <a:pathLst>
              <a:path w="753744" h="248920">
                <a:moveTo>
                  <a:pt x="0" y="248412"/>
                </a:moveTo>
                <a:lnTo>
                  <a:pt x="753533" y="248412"/>
                </a:lnTo>
                <a:lnTo>
                  <a:pt x="753533" y="0"/>
                </a:lnTo>
                <a:lnTo>
                  <a:pt x="0" y="0"/>
                </a:lnTo>
                <a:lnTo>
                  <a:pt x="0" y="248412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1533" y="4146127"/>
            <a:ext cx="753745" cy="248920"/>
          </a:xfrm>
          <a:custGeom>
            <a:avLst/>
            <a:gdLst/>
            <a:ahLst/>
            <a:cxnLst/>
            <a:rect l="l" t="t" r="r" b="b"/>
            <a:pathLst>
              <a:path w="753744" h="248920">
                <a:moveTo>
                  <a:pt x="0" y="248412"/>
                </a:moveTo>
                <a:lnTo>
                  <a:pt x="753533" y="248412"/>
                </a:lnTo>
                <a:lnTo>
                  <a:pt x="753533" y="0"/>
                </a:lnTo>
                <a:lnTo>
                  <a:pt x="0" y="0"/>
                </a:lnTo>
                <a:lnTo>
                  <a:pt x="0" y="248412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5067" y="4146127"/>
            <a:ext cx="904240" cy="248920"/>
          </a:xfrm>
          <a:custGeom>
            <a:avLst/>
            <a:gdLst/>
            <a:ahLst/>
            <a:cxnLst/>
            <a:rect l="l" t="t" r="r" b="b"/>
            <a:pathLst>
              <a:path w="904239" h="248920">
                <a:moveTo>
                  <a:pt x="0" y="248412"/>
                </a:moveTo>
                <a:lnTo>
                  <a:pt x="904239" y="248412"/>
                </a:lnTo>
                <a:lnTo>
                  <a:pt x="904239" y="0"/>
                </a:lnTo>
                <a:lnTo>
                  <a:pt x="0" y="0"/>
                </a:lnTo>
                <a:lnTo>
                  <a:pt x="0" y="248412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8000" y="4394538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61533" y="4394538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5067" y="4394538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39" h="267335">
                <a:moveTo>
                  <a:pt x="0" y="267250"/>
                </a:moveTo>
                <a:lnTo>
                  <a:pt x="904239" y="267250"/>
                </a:lnTo>
                <a:lnTo>
                  <a:pt x="904239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8000" y="4661789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61533" y="4661789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15067" y="4661789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39" h="267335">
                <a:moveTo>
                  <a:pt x="0" y="267250"/>
                </a:moveTo>
                <a:lnTo>
                  <a:pt x="904239" y="267250"/>
                </a:lnTo>
                <a:lnTo>
                  <a:pt x="904239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8000" y="4929039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1533" y="4929039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15067" y="4929039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39" h="267335">
                <a:moveTo>
                  <a:pt x="0" y="267250"/>
                </a:moveTo>
                <a:lnTo>
                  <a:pt x="904239" y="267250"/>
                </a:lnTo>
                <a:lnTo>
                  <a:pt x="904239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8000" y="5196289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61533" y="5196289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15067" y="5196289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39" h="267335">
                <a:moveTo>
                  <a:pt x="0" y="267250"/>
                </a:moveTo>
                <a:lnTo>
                  <a:pt x="904239" y="267250"/>
                </a:lnTo>
                <a:lnTo>
                  <a:pt x="904239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8000" y="5463539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1533" y="5463539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4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15067" y="5463539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39" h="267335">
                <a:moveTo>
                  <a:pt x="0" y="267250"/>
                </a:moveTo>
                <a:lnTo>
                  <a:pt x="904239" y="267250"/>
                </a:lnTo>
                <a:lnTo>
                  <a:pt x="904239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61533" y="3729213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236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61533" y="4146127"/>
            <a:ext cx="0" cy="1591310"/>
          </a:xfrm>
          <a:custGeom>
            <a:avLst/>
            <a:gdLst/>
            <a:ahLst/>
            <a:cxnLst/>
            <a:rect l="l" t="t" r="r" b="b"/>
            <a:pathLst>
              <a:path h="1591310">
                <a:moveTo>
                  <a:pt x="0" y="0"/>
                </a:moveTo>
                <a:lnTo>
                  <a:pt x="0" y="1590942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15066" y="3729213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236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15066" y="4146127"/>
            <a:ext cx="0" cy="1591310"/>
          </a:xfrm>
          <a:custGeom>
            <a:avLst/>
            <a:gdLst/>
            <a:ahLst/>
            <a:cxnLst/>
            <a:rect l="l" t="t" r="r" b="b"/>
            <a:pathLst>
              <a:path h="1591310">
                <a:moveTo>
                  <a:pt x="0" y="0"/>
                </a:moveTo>
                <a:lnTo>
                  <a:pt x="0" y="1590942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8000" y="4394538"/>
            <a:ext cx="2418080" cy="0"/>
          </a:xfrm>
          <a:custGeom>
            <a:avLst/>
            <a:gdLst/>
            <a:ahLst/>
            <a:cxnLst/>
            <a:rect l="l" t="t" r="r" b="b"/>
            <a:pathLst>
              <a:path w="2418080">
                <a:moveTo>
                  <a:pt x="0" y="0"/>
                </a:moveTo>
                <a:lnTo>
                  <a:pt x="2417586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8000" y="4661789"/>
            <a:ext cx="2418080" cy="0"/>
          </a:xfrm>
          <a:custGeom>
            <a:avLst/>
            <a:gdLst/>
            <a:ahLst/>
            <a:cxnLst/>
            <a:rect l="l" t="t" r="r" b="b"/>
            <a:pathLst>
              <a:path w="2418080">
                <a:moveTo>
                  <a:pt x="0" y="0"/>
                </a:moveTo>
                <a:lnTo>
                  <a:pt x="2417586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8000" y="4929039"/>
            <a:ext cx="2418080" cy="0"/>
          </a:xfrm>
          <a:custGeom>
            <a:avLst/>
            <a:gdLst/>
            <a:ahLst/>
            <a:cxnLst/>
            <a:rect l="l" t="t" r="r" b="b"/>
            <a:pathLst>
              <a:path w="2418080">
                <a:moveTo>
                  <a:pt x="0" y="0"/>
                </a:moveTo>
                <a:lnTo>
                  <a:pt x="2417586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8000" y="5196289"/>
            <a:ext cx="2418080" cy="0"/>
          </a:xfrm>
          <a:custGeom>
            <a:avLst/>
            <a:gdLst/>
            <a:ahLst/>
            <a:cxnLst/>
            <a:rect l="l" t="t" r="r" b="b"/>
            <a:pathLst>
              <a:path w="2418080">
                <a:moveTo>
                  <a:pt x="0" y="0"/>
                </a:moveTo>
                <a:lnTo>
                  <a:pt x="2417586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8000" y="5463539"/>
            <a:ext cx="2418080" cy="0"/>
          </a:xfrm>
          <a:custGeom>
            <a:avLst/>
            <a:gdLst/>
            <a:ahLst/>
            <a:cxnLst/>
            <a:rect l="l" t="t" r="r" b="b"/>
            <a:pathLst>
              <a:path w="2418080">
                <a:moveTo>
                  <a:pt x="0" y="0"/>
                </a:moveTo>
                <a:lnTo>
                  <a:pt x="2417586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8000" y="3729213"/>
            <a:ext cx="0" cy="2007870"/>
          </a:xfrm>
          <a:custGeom>
            <a:avLst/>
            <a:gdLst/>
            <a:ahLst/>
            <a:cxnLst/>
            <a:rect l="l" t="t" r="r" b="b"/>
            <a:pathLst>
              <a:path h="2007870">
                <a:moveTo>
                  <a:pt x="0" y="0"/>
                </a:moveTo>
                <a:lnTo>
                  <a:pt x="0" y="2007855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19306" y="3729213"/>
            <a:ext cx="0" cy="2007870"/>
          </a:xfrm>
          <a:custGeom>
            <a:avLst/>
            <a:gdLst/>
            <a:ahLst/>
            <a:cxnLst/>
            <a:rect l="l" t="t" r="r" b="b"/>
            <a:pathLst>
              <a:path h="2007870">
                <a:moveTo>
                  <a:pt x="0" y="0"/>
                </a:moveTo>
                <a:lnTo>
                  <a:pt x="0" y="2007855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8000" y="3735492"/>
            <a:ext cx="2418080" cy="0"/>
          </a:xfrm>
          <a:custGeom>
            <a:avLst/>
            <a:gdLst/>
            <a:ahLst/>
            <a:cxnLst/>
            <a:rect l="l" t="t" r="r" b="b"/>
            <a:pathLst>
              <a:path w="2418080">
                <a:moveTo>
                  <a:pt x="0" y="0"/>
                </a:moveTo>
                <a:lnTo>
                  <a:pt x="2417586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8000" y="5730789"/>
            <a:ext cx="2418080" cy="0"/>
          </a:xfrm>
          <a:custGeom>
            <a:avLst/>
            <a:gdLst/>
            <a:ahLst/>
            <a:cxnLst/>
            <a:rect l="l" t="t" r="r" b="b"/>
            <a:pathLst>
              <a:path w="2418080">
                <a:moveTo>
                  <a:pt x="0" y="0"/>
                </a:moveTo>
                <a:lnTo>
                  <a:pt x="2417586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85723" y="3769359"/>
            <a:ext cx="5753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Arial"/>
                <a:cs typeface="Arial"/>
              </a:rPr>
              <a:t>Sample</a:t>
            </a:r>
            <a:r>
              <a:rPr sz="1000" b="1" spc="-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#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39256" y="3769359"/>
            <a:ext cx="471170" cy="3149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35"/>
              </a:spcBef>
            </a:pPr>
            <a:r>
              <a:rPr sz="1000" b="1" spc="-10" dirty="0">
                <a:latin typeface="Arial"/>
                <a:cs typeface="Arial"/>
              </a:rPr>
              <a:t>Corr</a:t>
            </a:r>
            <a:r>
              <a:rPr sz="1000" b="1" spc="-15" dirty="0">
                <a:latin typeface="Arial"/>
                <a:cs typeface="Arial"/>
              </a:rPr>
              <a:t>ec</a:t>
            </a:r>
            <a:r>
              <a:rPr sz="1000" b="1" dirty="0">
                <a:latin typeface="Arial"/>
                <a:cs typeface="Arial"/>
              </a:rPr>
              <a:t>t  </a:t>
            </a:r>
            <a:r>
              <a:rPr sz="1000" b="1" spc="-10" dirty="0">
                <a:latin typeface="Arial"/>
                <a:cs typeface="Arial"/>
              </a:rPr>
              <a:t>Label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92791" y="3769359"/>
            <a:ext cx="692785" cy="3149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35"/>
              </a:spcBef>
            </a:pPr>
            <a:r>
              <a:rPr sz="1000" b="1" spc="-10" dirty="0">
                <a:latin typeface="Arial"/>
                <a:cs typeface="Arial"/>
              </a:rPr>
              <a:t>Classifier</a:t>
            </a:r>
            <a:r>
              <a:rPr sz="1000" b="1" spc="-10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  </a:t>
            </a:r>
            <a:r>
              <a:rPr sz="1000" b="1" spc="-10" dirty="0">
                <a:latin typeface="Arial"/>
                <a:cs typeface="Arial"/>
              </a:rPr>
              <a:t>Label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5723" y="4159503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39256" y="4159503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92791" y="4159503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5723" y="4427727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39256" y="4427727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92791" y="4427727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5723" y="4695951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39256" y="4695951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92791" y="4695951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5723" y="4961127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39256" y="4961127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92791" y="4961127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5723" y="5229351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39256" y="5229351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092791" y="5229351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85723" y="5497576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39256" y="5497576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92791" y="5497576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803133" y="1724501"/>
          <a:ext cx="3392170" cy="14175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9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6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607695">
                        <a:lnSpc>
                          <a:spcPts val="1420"/>
                        </a:lnSpc>
                        <a:spcBef>
                          <a:spcPts val="41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Correct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457200">
                        <a:lnSpc>
                          <a:spcPts val="1420"/>
                        </a:lnSpc>
                        <a:spcBef>
                          <a:spcPts val="41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Correct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47">
                <a:tc>
                  <a:txBody>
                    <a:bodyPr/>
                    <a:lstStyle/>
                    <a:p>
                      <a:pPr marL="90170" marR="264160">
                        <a:lnSpc>
                          <a:spcPts val="1390"/>
                        </a:lnSpc>
                        <a:spcBef>
                          <a:spcPts val="45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ssi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Label=T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415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FP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0170">
                        <a:lnSpc>
                          <a:spcPts val="1415"/>
                        </a:lnSpc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Type1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error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47">
                <a:tc>
                  <a:txBody>
                    <a:bodyPr/>
                    <a:lstStyle/>
                    <a:p>
                      <a:pPr marL="90170" marR="264160">
                        <a:lnSpc>
                          <a:spcPts val="1390"/>
                        </a:lnSpc>
                        <a:spcBef>
                          <a:spcPts val="44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ssi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Label=F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415"/>
                        </a:lnSpc>
                        <a:spcBef>
                          <a:spcPts val="36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FN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0170">
                        <a:lnSpc>
                          <a:spcPts val="1415"/>
                        </a:lnSpc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Type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error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TN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" name="object 61"/>
          <p:cNvSpPr/>
          <p:nvPr/>
        </p:nvSpPr>
        <p:spPr>
          <a:xfrm>
            <a:off x="2919307" y="3660140"/>
            <a:ext cx="744855" cy="387350"/>
          </a:xfrm>
          <a:custGeom>
            <a:avLst/>
            <a:gdLst/>
            <a:ahLst/>
            <a:cxnLst/>
            <a:rect l="l" t="t" r="r" b="b"/>
            <a:pathLst>
              <a:path w="744854" h="387350">
                <a:moveTo>
                  <a:pt x="0" y="387318"/>
                </a:moveTo>
                <a:lnTo>
                  <a:pt x="744667" y="387318"/>
                </a:lnTo>
                <a:lnTo>
                  <a:pt x="744667" y="0"/>
                </a:lnTo>
                <a:lnTo>
                  <a:pt x="0" y="0"/>
                </a:lnTo>
                <a:lnTo>
                  <a:pt x="0" y="387318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63974" y="3660140"/>
            <a:ext cx="744855" cy="387350"/>
          </a:xfrm>
          <a:custGeom>
            <a:avLst/>
            <a:gdLst/>
            <a:ahLst/>
            <a:cxnLst/>
            <a:rect l="l" t="t" r="r" b="b"/>
            <a:pathLst>
              <a:path w="744854" h="387350">
                <a:moveTo>
                  <a:pt x="0" y="387318"/>
                </a:moveTo>
                <a:lnTo>
                  <a:pt x="744667" y="387318"/>
                </a:lnTo>
                <a:lnTo>
                  <a:pt x="744667" y="0"/>
                </a:lnTo>
                <a:lnTo>
                  <a:pt x="0" y="0"/>
                </a:lnTo>
                <a:lnTo>
                  <a:pt x="0" y="387318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08642" y="3660140"/>
            <a:ext cx="621030" cy="387350"/>
          </a:xfrm>
          <a:custGeom>
            <a:avLst/>
            <a:gdLst/>
            <a:ahLst/>
            <a:cxnLst/>
            <a:rect l="l" t="t" r="r" b="b"/>
            <a:pathLst>
              <a:path w="621029" h="387350">
                <a:moveTo>
                  <a:pt x="0" y="387318"/>
                </a:moveTo>
                <a:lnTo>
                  <a:pt x="620557" y="387318"/>
                </a:lnTo>
                <a:lnTo>
                  <a:pt x="620557" y="0"/>
                </a:lnTo>
                <a:lnTo>
                  <a:pt x="0" y="0"/>
                </a:lnTo>
                <a:lnTo>
                  <a:pt x="0" y="387318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19307" y="4047457"/>
            <a:ext cx="744855" cy="470534"/>
          </a:xfrm>
          <a:custGeom>
            <a:avLst/>
            <a:gdLst/>
            <a:ahLst/>
            <a:cxnLst/>
            <a:rect l="l" t="t" r="r" b="b"/>
            <a:pathLst>
              <a:path w="744854" h="470535">
                <a:moveTo>
                  <a:pt x="0" y="470391"/>
                </a:moveTo>
                <a:lnTo>
                  <a:pt x="744667" y="470391"/>
                </a:lnTo>
                <a:lnTo>
                  <a:pt x="744667" y="0"/>
                </a:lnTo>
                <a:lnTo>
                  <a:pt x="0" y="0"/>
                </a:lnTo>
                <a:lnTo>
                  <a:pt x="0" y="470391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63974" y="4047457"/>
            <a:ext cx="744855" cy="470534"/>
          </a:xfrm>
          <a:custGeom>
            <a:avLst/>
            <a:gdLst/>
            <a:ahLst/>
            <a:cxnLst/>
            <a:rect l="l" t="t" r="r" b="b"/>
            <a:pathLst>
              <a:path w="744854" h="470535">
                <a:moveTo>
                  <a:pt x="0" y="470391"/>
                </a:moveTo>
                <a:lnTo>
                  <a:pt x="744667" y="470391"/>
                </a:lnTo>
                <a:lnTo>
                  <a:pt x="744667" y="0"/>
                </a:lnTo>
                <a:lnTo>
                  <a:pt x="0" y="0"/>
                </a:lnTo>
                <a:lnTo>
                  <a:pt x="0" y="470391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08642" y="4047457"/>
            <a:ext cx="621030" cy="470534"/>
          </a:xfrm>
          <a:custGeom>
            <a:avLst/>
            <a:gdLst/>
            <a:ahLst/>
            <a:cxnLst/>
            <a:rect l="l" t="t" r="r" b="b"/>
            <a:pathLst>
              <a:path w="621029" h="470535">
                <a:moveTo>
                  <a:pt x="0" y="470391"/>
                </a:moveTo>
                <a:lnTo>
                  <a:pt x="620557" y="470391"/>
                </a:lnTo>
                <a:lnTo>
                  <a:pt x="620557" y="0"/>
                </a:lnTo>
                <a:lnTo>
                  <a:pt x="0" y="0"/>
                </a:lnTo>
                <a:lnTo>
                  <a:pt x="0" y="470391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19307" y="4517849"/>
            <a:ext cx="744855" cy="470534"/>
          </a:xfrm>
          <a:custGeom>
            <a:avLst/>
            <a:gdLst/>
            <a:ahLst/>
            <a:cxnLst/>
            <a:rect l="l" t="t" r="r" b="b"/>
            <a:pathLst>
              <a:path w="744854" h="470535">
                <a:moveTo>
                  <a:pt x="0" y="470391"/>
                </a:moveTo>
                <a:lnTo>
                  <a:pt x="744667" y="470391"/>
                </a:lnTo>
                <a:lnTo>
                  <a:pt x="744667" y="0"/>
                </a:lnTo>
                <a:lnTo>
                  <a:pt x="0" y="0"/>
                </a:lnTo>
                <a:lnTo>
                  <a:pt x="0" y="470391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63974" y="4517849"/>
            <a:ext cx="744855" cy="470534"/>
          </a:xfrm>
          <a:custGeom>
            <a:avLst/>
            <a:gdLst/>
            <a:ahLst/>
            <a:cxnLst/>
            <a:rect l="l" t="t" r="r" b="b"/>
            <a:pathLst>
              <a:path w="744854" h="470535">
                <a:moveTo>
                  <a:pt x="0" y="470391"/>
                </a:moveTo>
                <a:lnTo>
                  <a:pt x="744667" y="470391"/>
                </a:lnTo>
                <a:lnTo>
                  <a:pt x="744667" y="0"/>
                </a:lnTo>
                <a:lnTo>
                  <a:pt x="0" y="0"/>
                </a:lnTo>
                <a:lnTo>
                  <a:pt x="0" y="470391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08642" y="4517849"/>
            <a:ext cx="621030" cy="470534"/>
          </a:xfrm>
          <a:custGeom>
            <a:avLst/>
            <a:gdLst/>
            <a:ahLst/>
            <a:cxnLst/>
            <a:rect l="l" t="t" r="r" b="b"/>
            <a:pathLst>
              <a:path w="621029" h="470535">
                <a:moveTo>
                  <a:pt x="0" y="470391"/>
                </a:moveTo>
                <a:lnTo>
                  <a:pt x="620557" y="470391"/>
                </a:lnTo>
                <a:lnTo>
                  <a:pt x="620557" y="0"/>
                </a:lnTo>
                <a:lnTo>
                  <a:pt x="0" y="0"/>
                </a:lnTo>
                <a:lnTo>
                  <a:pt x="0" y="470391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63975" y="3653860"/>
            <a:ext cx="0" cy="1341120"/>
          </a:xfrm>
          <a:custGeom>
            <a:avLst/>
            <a:gdLst/>
            <a:ahLst/>
            <a:cxnLst/>
            <a:rect l="l" t="t" r="r" b="b"/>
            <a:pathLst>
              <a:path h="1341120">
                <a:moveTo>
                  <a:pt x="0" y="0"/>
                </a:moveTo>
                <a:lnTo>
                  <a:pt x="0" y="134066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08642" y="3653860"/>
            <a:ext cx="0" cy="1341120"/>
          </a:xfrm>
          <a:custGeom>
            <a:avLst/>
            <a:gdLst/>
            <a:ahLst/>
            <a:cxnLst/>
            <a:rect l="l" t="t" r="r" b="b"/>
            <a:pathLst>
              <a:path h="1341120">
                <a:moveTo>
                  <a:pt x="0" y="0"/>
                </a:moveTo>
                <a:lnTo>
                  <a:pt x="0" y="134066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13027" y="4047457"/>
            <a:ext cx="2122805" cy="0"/>
          </a:xfrm>
          <a:custGeom>
            <a:avLst/>
            <a:gdLst/>
            <a:ahLst/>
            <a:cxnLst/>
            <a:rect l="l" t="t" r="r" b="b"/>
            <a:pathLst>
              <a:path w="2122804">
                <a:moveTo>
                  <a:pt x="0" y="0"/>
                </a:moveTo>
                <a:lnTo>
                  <a:pt x="2122452" y="0"/>
                </a:lnTo>
              </a:path>
            </a:pathLst>
          </a:custGeom>
          <a:ln w="37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13027" y="4517849"/>
            <a:ext cx="2122805" cy="0"/>
          </a:xfrm>
          <a:custGeom>
            <a:avLst/>
            <a:gdLst/>
            <a:ahLst/>
            <a:cxnLst/>
            <a:rect l="l" t="t" r="r" b="b"/>
            <a:pathLst>
              <a:path w="2122804">
                <a:moveTo>
                  <a:pt x="0" y="0"/>
                </a:moveTo>
                <a:lnTo>
                  <a:pt x="2122452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19307" y="3653860"/>
            <a:ext cx="0" cy="1341120"/>
          </a:xfrm>
          <a:custGeom>
            <a:avLst/>
            <a:gdLst/>
            <a:ahLst/>
            <a:cxnLst/>
            <a:rect l="l" t="t" r="r" b="b"/>
            <a:pathLst>
              <a:path h="1341120">
                <a:moveTo>
                  <a:pt x="0" y="0"/>
                </a:moveTo>
                <a:lnTo>
                  <a:pt x="0" y="134066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29200" y="3653860"/>
            <a:ext cx="0" cy="1341120"/>
          </a:xfrm>
          <a:custGeom>
            <a:avLst/>
            <a:gdLst/>
            <a:ahLst/>
            <a:cxnLst/>
            <a:rect l="l" t="t" r="r" b="b"/>
            <a:pathLst>
              <a:path h="1341120">
                <a:moveTo>
                  <a:pt x="0" y="0"/>
                </a:moveTo>
                <a:lnTo>
                  <a:pt x="0" y="134066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13027" y="3660140"/>
            <a:ext cx="2122805" cy="0"/>
          </a:xfrm>
          <a:custGeom>
            <a:avLst/>
            <a:gdLst/>
            <a:ahLst/>
            <a:cxnLst/>
            <a:rect l="l" t="t" r="r" b="b"/>
            <a:pathLst>
              <a:path w="2122804">
                <a:moveTo>
                  <a:pt x="0" y="0"/>
                </a:moveTo>
                <a:lnTo>
                  <a:pt x="2122452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13027" y="4988241"/>
            <a:ext cx="2122805" cy="0"/>
          </a:xfrm>
          <a:custGeom>
            <a:avLst/>
            <a:gdLst/>
            <a:ahLst/>
            <a:cxnLst/>
            <a:rect l="l" t="t" r="r" b="b"/>
            <a:pathLst>
              <a:path w="2122804">
                <a:moveTo>
                  <a:pt x="0" y="0"/>
                </a:moveTo>
                <a:lnTo>
                  <a:pt x="2122452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741697" y="3684523"/>
            <a:ext cx="455930" cy="2876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</a:pPr>
            <a:r>
              <a:rPr sz="900" b="1" spc="-10" dirty="0">
                <a:latin typeface="Arial"/>
                <a:cs typeface="Arial"/>
              </a:rPr>
              <a:t>Correct  Labe</a:t>
            </a:r>
            <a:r>
              <a:rPr sz="900" b="1" spc="-5" dirty="0">
                <a:latin typeface="Arial"/>
                <a:cs typeface="Arial"/>
              </a:rPr>
              <a:t>l</a:t>
            </a:r>
            <a:r>
              <a:rPr sz="900" b="1" spc="-10" dirty="0">
                <a:latin typeface="Arial"/>
                <a:cs typeface="Arial"/>
              </a:rPr>
              <a:t>=T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486366" y="3682491"/>
            <a:ext cx="361315" cy="23622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5"/>
              </a:spcBef>
            </a:pPr>
            <a:r>
              <a:rPr sz="700" b="1" spc="-10" dirty="0">
                <a:latin typeface="Arial"/>
                <a:cs typeface="Arial"/>
              </a:rPr>
              <a:t>Correct  Labe</a:t>
            </a:r>
            <a:r>
              <a:rPr sz="700" b="1" dirty="0">
                <a:latin typeface="Arial"/>
                <a:cs typeface="Arial"/>
              </a:rPr>
              <a:t>l</a:t>
            </a:r>
            <a:r>
              <a:rPr sz="700" b="1" spc="-5" dirty="0">
                <a:latin typeface="Arial"/>
                <a:cs typeface="Arial"/>
              </a:rPr>
              <a:t>=</a:t>
            </a:r>
            <a:r>
              <a:rPr sz="700" b="1" dirty="0">
                <a:latin typeface="Arial"/>
                <a:cs typeface="Arial"/>
              </a:rPr>
              <a:t>F</a:t>
            </a:r>
            <a:endParaRPr sz="7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997031" y="4071620"/>
            <a:ext cx="49085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190"/>
              </a:spcBef>
            </a:pPr>
            <a:r>
              <a:rPr sz="900" spc="-10" dirty="0">
                <a:latin typeface="Arial"/>
                <a:cs typeface="Arial"/>
              </a:rPr>
              <a:t>C</a:t>
            </a:r>
            <a:r>
              <a:rPr sz="900" spc="-5" dirty="0">
                <a:latin typeface="Arial"/>
                <a:cs typeface="Arial"/>
              </a:rPr>
              <a:t>l</a:t>
            </a:r>
            <a:r>
              <a:rPr sz="900" spc="-10" dirty="0">
                <a:latin typeface="Arial"/>
                <a:cs typeface="Arial"/>
              </a:rPr>
              <a:t>ass</a:t>
            </a:r>
            <a:r>
              <a:rPr sz="900" spc="-5" dirty="0">
                <a:latin typeface="Arial"/>
                <a:cs typeface="Arial"/>
              </a:rPr>
              <a:t>ifi</a:t>
            </a:r>
            <a:r>
              <a:rPr sz="900" spc="-10" dirty="0">
                <a:latin typeface="Arial"/>
                <a:cs typeface="Arial"/>
              </a:rPr>
              <a:t>e</a:t>
            </a:r>
            <a:r>
              <a:rPr sz="900" dirty="0">
                <a:latin typeface="Arial"/>
                <a:cs typeface="Arial"/>
              </a:rPr>
              <a:t>r  </a:t>
            </a:r>
            <a:r>
              <a:rPr sz="900" spc="-10" dirty="0">
                <a:latin typeface="Arial"/>
                <a:cs typeface="Arial"/>
              </a:rPr>
              <a:t>Label=T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741697" y="4071620"/>
            <a:ext cx="339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1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(TP)</a:t>
            </a:r>
            <a:endParaRPr sz="9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486366" y="4071620"/>
            <a:ext cx="339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1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(FP)</a:t>
            </a:r>
            <a:endParaRPr sz="9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997031" y="4541011"/>
            <a:ext cx="49085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190"/>
              </a:spcBef>
            </a:pPr>
            <a:r>
              <a:rPr sz="900" spc="-10" dirty="0">
                <a:latin typeface="Arial"/>
                <a:cs typeface="Arial"/>
              </a:rPr>
              <a:t>C</a:t>
            </a:r>
            <a:r>
              <a:rPr sz="900" spc="-5" dirty="0">
                <a:latin typeface="Arial"/>
                <a:cs typeface="Arial"/>
              </a:rPr>
              <a:t>l</a:t>
            </a:r>
            <a:r>
              <a:rPr sz="900" spc="-10" dirty="0">
                <a:latin typeface="Arial"/>
                <a:cs typeface="Arial"/>
              </a:rPr>
              <a:t>ass</a:t>
            </a:r>
            <a:r>
              <a:rPr sz="900" spc="-5" dirty="0">
                <a:latin typeface="Arial"/>
                <a:cs typeface="Arial"/>
              </a:rPr>
              <a:t>ifi</a:t>
            </a:r>
            <a:r>
              <a:rPr sz="900" spc="-10" dirty="0">
                <a:latin typeface="Arial"/>
                <a:cs typeface="Arial"/>
              </a:rPr>
              <a:t>e</a:t>
            </a:r>
            <a:r>
              <a:rPr sz="900" dirty="0">
                <a:latin typeface="Arial"/>
                <a:cs typeface="Arial"/>
              </a:rPr>
              <a:t>r  </a:t>
            </a:r>
            <a:r>
              <a:rPr sz="900" spc="-10" dirty="0">
                <a:latin typeface="Arial"/>
                <a:cs typeface="Arial"/>
              </a:rPr>
              <a:t>Label=F</a:t>
            </a:r>
            <a:endParaRPr sz="9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741697" y="4541011"/>
            <a:ext cx="346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0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(FN)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486366" y="4541011"/>
            <a:ext cx="346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4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(TN)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419800" y="1801675"/>
            <a:ext cx="216471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1158875" algn="l"/>
                <a:tab pos="2125980" algn="l"/>
              </a:tabLst>
            </a:pPr>
            <a:r>
              <a:rPr sz="1150" spc="25" dirty="0">
                <a:latin typeface="Cambria"/>
                <a:cs typeface="Cambria"/>
              </a:rPr>
              <a:t>Accuracy</a:t>
            </a:r>
            <a:r>
              <a:rPr sz="1150" spc="90" dirty="0">
                <a:latin typeface="Cambria"/>
                <a:cs typeface="Cambria"/>
              </a:rPr>
              <a:t> </a:t>
            </a:r>
            <a:r>
              <a:rPr sz="1150" spc="15" dirty="0">
                <a:latin typeface="Symbol"/>
                <a:cs typeface="Symbol"/>
              </a:rPr>
              <a:t></a:t>
            </a:r>
            <a:r>
              <a:rPr sz="1725" u="sng" spc="22" baseline="36231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725" i="1" u="sng" spc="359" baseline="3623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TP</a:t>
            </a:r>
            <a:r>
              <a:rPr sz="1725" i="1" u="sng" spc="-247" baseline="3623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25" u="sng" spc="22" baseline="36231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1725" u="sng" spc="22" baseline="3623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25" i="1" u="sng" spc="307" baseline="3623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TN	</a:t>
            </a:r>
            <a:endParaRPr sz="1725" baseline="36231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210851" y="1917844"/>
            <a:ext cx="131953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150" i="1" spc="240" dirty="0">
                <a:latin typeface="Calibri"/>
                <a:cs typeface="Calibri"/>
              </a:rPr>
              <a:t>TP</a:t>
            </a:r>
            <a:r>
              <a:rPr sz="1150" i="1" spc="85" dirty="0">
                <a:latin typeface="Calibri"/>
                <a:cs typeface="Calibri"/>
              </a:rPr>
              <a:t> </a:t>
            </a:r>
            <a:r>
              <a:rPr sz="1150" spc="15" dirty="0">
                <a:latin typeface="Symbol"/>
                <a:cs typeface="Symbol"/>
              </a:rPr>
              <a:t></a:t>
            </a:r>
            <a:r>
              <a:rPr sz="1150" spc="-170" dirty="0">
                <a:latin typeface="Times New Roman"/>
                <a:cs typeface="Times New Roman"/>
              </a:rPr>
              <a:t> </a:t>
            </a:r>
            <a:r>
              <a:rPr sz="1150" i="1" spc="204" dirty="0">
                <a:latin typeface="Calibri"/>
                <a:cs typeface="Calibri"/>
              </a:rPr>
              <a:t>TN</a:t>
            </a:r>
            <a:r>
              <a:rPr sz="1150" i="1" spc="155" dirty="0">
                <a:latin typeface="Calibri"/>
                <a:cs typeface="Calibri"/>
              </a:rPr>
              <a:t> </a:t>
            </a:r>
            <a:r>
              <a:rPr sz="1150" spc="15" dirty="0">
                <a:latin typeface="Symbol"/>
                <a:cs typeface="Symbol"/>
              </a:rPr>
              <a:t></a:t>
            </a:r>
            <a:r>
              <a:rPr sz="1150" spc="-60" dirty="0">
                <a:latin typeface="Times New Roman"/>
                <a:cs typeface="Times New Roman"/>
              </a:rPr>
              <a:t> </a:t>
            </a:r>
            <a:r>
              <a:rPr sz="1150" i="1" spc="220" dirty="0">
                <a:latin typeface="Calibri"/>
                <a:cs typeface="Calibri"/>
              </a:rPr>
              <a:t>FP</a:t>
            </a:r>
            <a:r>
              <a:rPr sz="1150" i="1" spc="90" dirty="0">
                <a:latin typeface="Calibri"/>
                <a:cs typeface="Calibri"/>
              </a:rPr>
              <a:t> </a:t>
            </a:r>
            <a:r>
              <a:rPr sz="1150" spc="15" dirty="0">
                <a:latin typeface="Symbol"/>
                <a:cs typeface="Symbol"/>
              </a:rPr>
              <a:t>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i="1" spc="185" dirty="0">
                <a:latin typeface="Calibri"/>
                <a:cs typeface="Calibri"/>
              </a:rPr>
              <a:t>FN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419800" y="2203167"/>
            <a:ext cx="140081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1362075" algn="l"/>
              </a:tabLst>
            </a:pPr>
            <a:r>
              <a:rPr sz="1150" dirty="0">
                <a:latin typeface="Cambria"/>
                <a:cs typeface="Cambria"/>
              </a:rPr>
              <a:t>Precision  </a:t>
            </a:r>
            <a:r>
              <a:rPr sz="1150" spc="15" dirty="0">
                <a:latin typeface="Symbol"/>
                <a:cs typeface="Symbol"/>
              </a:rPr>
              <a:t></a:t>
            </a:r>
            <a:r>
              <a:rPr sz="1725" u="sng" spc="22" baseline="3623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725" u="sng" spc="397" baseline="3623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25" i="1" u="sng" spc="359" baseline="3623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TP	</a:t>
            </a:r>
            <a:endParaRPr sz="1725" baseline="36231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195161" y="2319337"/>
            <a:ext cx="58039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150" i="1" spc="240" dirty="0">
                <a:latin typeface="Calibri"/>
                <a:cs typeface="Calibri"/>
              </a:rPr>
              <a:t>TP</a:t>
            </a:r>
            <a:r>
              <a:rPr sz="1150" i="1" spc="-35" dirty="0">
                <a:latin typeface="Calibri"/>
                <a:cs typeface="Calibri"/>
              </a:rPr>
              <a:t> </a:t>
            </a:r>
            <a:r>
              <a:rPr sz="1150" spc="15" dirty="0">
                <a:latin typeface="Symbol"/>
                <a:cs typeface="Symbol"/>
              </a:rPr>
              <a:t>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i="1" spc="220" dirty="0">
                <a:latin typeface="Calibri"/>
                <a:cs typeface="Calibri"/>
              </a:rPr>
              <a:t>FP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927568" y="2203167"/>
            <a:ext cx="123126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1192530" algn="l"/>
              </a:tabLst>
            </a:pPr>
            <a:r>
              <a:rPr sz="1150" spc="25" dirty="0">
                <a:latin typeface="Cambria"/>
                <a:cs typeface="Cambria"/>
              </a:rPr>
              <a:t>Recall </a:t>
            </a:r>
            <a:r>
              <a:rPr sz="1150" spc="15" dirty="0">
                <a:latin typeface="Symbol"/>
                <a:cs typeface="Symbol"/>
              </a:rPr>
              <a:t></a:t>
            </a:r>
            <a:r>
              <a:rPr sz="1725" u="sng" spc="22" baseline="3623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</a:t>
            </a:r>
            <a:r>
              <a:rPr sz="1725" u="sng" spc="390" baseline="3623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25" i="1" u="sng" spc="359" baseline="3623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TP	</a:t>
            </a:r>
            <a:endParaRPr sz="1725" baseline="36231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514654" y="2319337"/>
            <a:ext cx="58991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150" i="1" spc="240" dirty="0">
                <a:latin typeface="Calibri"/>
                <a:cs typeface="Calibri"/>
              </a:rPr>
              <a:t>TP</a:t>
            </a:r>
            <a:r>
              <a:rPr sz="1150" i="1" spc="-35" dirty="0">
                <a:latin typeface="Calibri"/>
                <a:cs typeface="Calibri"/>
              </a:rPr>
              <a:t> </a:t>
            </a:r>
            <a:r>
              <a:rPr sz="1150" spc="15" dirty="0">
                <a:latin typeface="Symbol"/>
                <a:cs typeface="Symbol"/>
              </a:rPr>
              <a:t>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i="1" spc="185" dirty="0">
                <a:latin typeface="Calibri"/>
                <a:cs typeface="Calibri"/>
              </a:rPr>
              <a:t>FN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385790" y="2930013"/>
            <a:ext cx="40767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284480" algn="l"/>
              </a:tabLst>
            </a:pPr>
            <a:r>
              <a:rPr sz="1150" i="1" spc="210" dirty="0">
                <a:latin typeface="Calibri"/>
                <a:cs typeface="Calibri"/>
              </a:rPr>
              <a:t>P	</a:t>
            </a:r>
            <a:r>
              <a:rPr sz="1150" i="1" spc="240" dirty="0">
                <a:latin typeface="Calibri"/>
                <a:cs typeface="Calibri"/>
              </a:rPr>
              <a:t>R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419800" y="2604659"/>
            <a:ext cx="198755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1131570" algn="l"/>
                <a:tab pos="1383665" algn="l"/>
              </a:tabLst>
            </a:pPr>
            <a:r>
              <a:rPr sz="1150" dirty="0">
                <a:latin typeface="Cambria"/>
                <a:cs typeface="Cambria"/>
              </a:rPr>
              <a:t>F-measure</a:t>
            </a:r>
            <a:r>
              <a:rPr sz="1150" spc="85" dirty="0">
                <a:latin typeface="Cambria"/>
                <a:cs typeface="Cambria"/>
              </a:rPr>
              <a:t> </a:t>
            </a:r>
            <a:r>
              <a:rPr sz="1150" spc="10" dirty="0">
                <a:latin typeface="Symbol"/>
                <a:cs typeface="Symbol"/>
              </a:rPr>
              <a:t></a:t>
            </a:r>
            <a:r>
              <a:rPr sz="1725" u="sng" spc="15" baseline="36231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1725" u="sng" spc="-67" baseline="3623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2	</a:t>
            </a:r>
            <a:r>
              <a:rPr sz="1150" spc="15" dirty="0">
                <a:latin typeface="Symbol"/>
                <a:cs typeface="Symbol"/>
              </a:rPr>
              <a:t></a:t>
            </a:r>
            <a:r>
              <a:rPr sz="1725" u="sng" spc="217" baseline="3623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25" u="sng" spc="165" baseline="3623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2</a:t>
            </a:r>
            <a:r>
              <a:rPr sz="1725" i="1" u="sng" spc="165" baseline="3623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</a:t>
            </a:r>
            <a:r>
              <a:rPr sz="1725" i="1" u="sng" spc="-112" baseline="3623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1725" baseline="36231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380786" y="2720829"/>
            <a:ext cx="101473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604520" algn="l"/>
              </a:tabLst>
            </a:pPr>
            <a:r>
              <a:rPr sz="1150" u="sng" spc="-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</a:t>
            </a:r>
            <a:r>
              <a:rPr sz="1150" spc="-45" dirty="0">
                <a:latin typeface="Cambria"/>
                <a:cs typeface="Cambria"/>
              </a:rPr>
              <a:t> </a:t>
            </a:r>
            <a:r>
              <a:rPr sz="1150" spc="40" dirty="0">
                <a:latin typeface="Cambria"/>
                <a:cs typeface="Cambria"/>
              </a:rPr>
              <a:t> </a:t>
            </a:r>
            <a:r>
              <a:rPr sz="1725" spc="22" baseline="-36231" dirty="0">
                <a:latin typeface="Symbol"/>
                <a:cs typeface="Symbol"/>
              </a:rPr>
              <a:t></a:t>
            </a:r>
            <a:r>
              <a:rPr sz="1725" spc="307" baseline="-36231" dirty="0">
                <a:latin typeface="Times New Roman"/>
                <a:cs typeface="Times New Roman"/>
              </a:rPr>
              <a:t> </a:t>
            </a:r>
            <a:r>
              <a:rPr sz="1150" u="sng" spc="-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</a:t>
            </a:r>
            <a:r>
              <a:rPr sz="1150" spc="-45" dirty="0">
                <a:latin typeface="Cambria"/>
                <a:cs typeface="Cambria"/>
              </a:rPr>
              <a:t>	</a:t>
            </a:r>
            <a:r>
              <a:rPr sz="1150" i="1" spc="210" dirty="0">
                <a:latin typeface="Calibri"/>
                <a:cs typeface="Calibri"/>
              </a:rPr>
              <a:t>P </a:t>
            </a:r>
            <a:r>
              <a:rPr sz="1150" spc="15" dirty="0">
                <a:latin typeface="Symbol"/>
                <a:cs typeface="Symbol"/>
              </a:rPr>
              <a:t></a:t>
            </a:r>
            <a:r>
              <a:rPr sz="1150" spc="-225" dirty="0">
                <a:latin typeface="Times New Roman"/>
                <a:cs typeface="Times New Roman"/>
              </a:rPr>
              <a:t> </a:t>
            </a:r>
            <a:r>
              <a:rPr sz="1150" i="1" spc="240" dirty="0">
                <a:latin typeface="Calibri"/>
                <a:cs typeface="Calibri"/>
              </a:rPr>
              <a:t>R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421663" y="1696243"/>
            <a:ext cx="2733675" cy="1441450"/>
          </a:xfrm>
          <a:custGeom>
            <a:avLst/>
            <a:gdLst/>
            <a:ahLst/>
            <a:cxnLst/>
            <a:rect l="l" t="t" r="r" b="b"/>
            <a:pathLst>
              <a:path w="2733675" h="1441450">
                <a:moveTo>
                  <a:pt x="0" y="0"/>
                </a:moveTo>
                <a:lnTo>
                  <a:pt x="2733128" y="0"/>
                </a:lnTo>
                <a:lnTo>
                  <a:pt x="2733128" y="1441132"/>
                </a:lnTo>
                <a:lnTo>
                  <a:pt x="0" y="1441132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2689162" y="4986144"/>
            <a:ext cx="169735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70" dirty="0">
                <a:latin typeface="Calibri"/>
                <a:cs typeface="Calibri"/>
              </a:rPr>
              <a:t>Accuracy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5 </a:t>
            </a:r>
            <a:r>
              <a:rPr sz="1300" spc="160" dirty="0">
                <a:latin typeface="Calibri"/>
                <a:cs typeface="Calibri"/>
              </a:rPr>
              <a:t>/</a:t>
            </a:r>
            <a:r>
              <a:rPr sz="1300" spc="-10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6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Calibri"/>
                <a:cs typeface="Calibri"/>
              </a:rPr>
              <a:t>83%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689162" y="5240064"/>
            <a:ext cx="166243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40" dirty="0">
                <a:latin typeface="Calibri"/>
                <a:cs typeface="Calibri"/>
              </a:rPr>
              <a:t>Precision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1 </a:t>
            </a:r>
            <a:r>
              <a:rPr sz="1300" spc="160" dirty="0">
                <a:latin typeface="Calibri"/>
                <a:cs typeface="Calibri"/>
              </a:rPr>
              <a:t>/</a:t>
            </a:r>
            <a:r>
              <a:rPr sz="1300" spc="-19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2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Calibri"/>
                <a:cs typeface="Calibri"/>
              </a:rPr>
              <a:t>50%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689162" y="5493983"/>
            <a:ext cx="151384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65" dirty="0">
                <a:latin typeface="Calibri"/>
                <a:cs typeface="Calibri"/>
              </a:rPr>
              <a:t>Recall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1</a:t>
            </a:r>
            <a:r>
              <a:rPr sz="1300" spc="-130" dirty="0">
                <a:latin typeface="Calibri"/>
                <a:cs typeface="Calibri"/>
              </a:rPr>
              <a:t> </a:t>
            </a:r>
            <a:r>
              <a:rPr sz="1300" spc="160" dirty="0">
                <a:latin typeface="Calibri"/>
                <a:cs typeface="Calibri"/>
              </a:rPr>
              <a:t>/</a:t>
            </a:r>
            <a:r>
              <a:rPr sz="1300" spc="-16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1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Calibri"/>
                <a:cs typeface="Calibri"/>
              </a:rPr>
              <a:t>100%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689162" y="5747903"/>
            <a:ext cx="177165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35" dirty="0">
                <a:latin typeface="Calibri"/>
                <a:cs typeface="Calibri"/>
              </a:rPr>
              <a:t>F-measure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2 </a:t>
            </a:r>
            <a:r>
              <a:rPr sz="1300" spc="160" dirty="0">
                <a:latin typeface="Calibri"/>
                <a:cs typeface="Calibri"/>
              </a:rPr>
              <a:t>/</a:t>
            </a:r>
            <a:r>
              <a:rPr sz="1300" spc="-8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3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Calibri"/>
                <a:cs typeface="Calibri"/>
              </a:rPr>
              <a:t>66%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675978" y="4997661"/>
            <a:ext cx="1802764" cy="1011555"/>
          </a:xfrm>
          <a:custGeom>
            <a:avLst/>
            <a:gdLst/>
            <a:ahLst/>
            <a:cxnLst/>
            <a:rect l="l" t="t" r="r" b="b"/>
            <a:pathLst>
              <a:path w="1802764" h="1011554">
                <a:moveTo>
                  <a:pt x="0" y="0"/>
                </a:moveTo>
                <a:lnTo>
                  <a:pt x="1802200" y="0"/>
                </a:lnTo>
                <a:lnTo>
                  <a:pt x="1802200" y="1010990"/>
                </a:lnTo>
                <a:lnTo>
                  <a:pt x="0" y="1010990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811783" y="3153663"/>
            <a:ext cx="48342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Compare </a:t>
            </a:r>
            <a:r>
              <a:rPr sz="2800" dirty="0">
                <a:solidFill>
                  <a:srgbClr val="3333CC"/>
                </a:solidFill>
                <a:latin typeface="Arial"/>
                <a:cs typeface="Arial"/>
              </a:rPr>
              <a:t>2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classifier</a:t>
            </a:r>
            <a:r>
              <a:rPr sz="2800" spc="-10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outputs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104552" y="3660140"/>
            <a:ext cx="753745" cy="391795"/>
          </a:xfrm>
          <a:custGeom>
            <a:avLst/>
            <a:gdLst/>
            <a:ahLst/>
            <a:cxnLst/>
            <a:rect l="l" t="t" r="r" b="b"/>
            <a:pathLst>
              <a:path w="753745" h="391795">
                <a:moveTo>
                  <a:pt x="0" y="391795"/>
                </a:moveTo>
                <a:lnTo>
                  <a:pt x="753533" y="391795"/>
                </a:lnTo>
                <a:lnTo>
                  <a:pt x="753533" y="0"/>
                </a:lnTo>
                <a:lnTo>
                  <a:pt x="0" y="0"/>
                </a:lnTo>
                <a:lnTo>
                  <a:pt x="0" y="391795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58087" y="3660140"/>
            <a:ext cx="753745" cy="391795"/>
          </a:xfrm>
          <a:custGeom>
            <a:avLst/>
            <a:gdLst/>
            <a:ahLst/>
            <a:cxnLst/>
            <a:rect l="l" t="t" r="r" b="b"/>
            <a:pathLst>
              <a:path w="753745" h="391795">
                <a:moveTo>
                  <a:pt x="0" y="391795"/>
                </a:moveTo>
                <a:lnTo>
                  <a:pt x="753533" y="391795"/>
                </a:lnTo>
                <a:lnTo>
                  <a:pt x="753533" y="0"/>
                </a:lnTo>
                <a:lnTo>
                  <a:pt x="0" y="0"/>
                </a:lnTo>
                <a:lnTo>
                  <a:pt x="0" y="391795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11619" y="3660140"/>
            <a:ext cx="904240" cy="391795"/>
          </a:xfrm>
          <a:custGeom>
            <a:avLst/>
            <a:gdLst/>
            <a:ahLst/>
            <a:cxnLst/>
            <a:rect l="l" t="t" r="r" b="b"/>
            <a:pathLst>
              <a:path w="904240" h="391795">
                <a:moveTo>
                  <a:pt x="0" y="391795"/>
                </a:moveTo>
                <a:lnTo>
                  <a:pt x="904240" y="391795"/>
                </a:lnTo>
                <a:lnTo>
                  <a:pt x="904240" y="0"/>
                </a:lnTo>
                <a:lnTo>
                  <a:pt x="0" y="0"/>
                </a:lnTo>
                <a:lnTo>
                  <a:pt x="0" y="391795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104552" y="4051936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58087" y="4051936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611619" y="4051936"/>
            <a:ext cx="854075" cy="267335"/>
          </a:xfrm>
          <a:custGeom>
            <a:avLst/>
            <a:gdLst/>
            <a:ahLst/>
            <a:cxnLst/>
            <a:rect l="l" t="t" r="r" b="b"/>
            <a:pathLst>
              <a:path w="854075" h="267335">
                <a:moveTo>
                  <a:pt x="0" y="267250"/>
                </a:moveTo>
                <a:lnTo>
                  <a:pt x="854005" y="267250"/>
                </a:lnTo>
                <a:lnTo>
                  <a:pt x="854005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104552" y="4319185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58087" y="4319185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611619" y="4319185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40" h="267335">
                <a:moveTo>
                  <a:pt x="0" y="267250"/>
                </a:moveTo>
                <a:lnTo>
                  <a:pt x="904240" y="267250"/>
                </a:lnTo>
                <a:lnTo>
                  <a:pt x="904240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04552" y="4586435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58087" y="4586435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11619" y="4586435"/>
            <a:ext cx="854075" cy="267335"/>
          </a:xfrm>
          <a:custGeom>
            <a:avLst/>
            <a:gdLst/>
            <a:ahLst/>
            <a:cxnLst/>
            <a:rect l="l" t="t" r="r" b="b"/>
            <a:pathLst>
              <a:path w="854075" h="267335">
                <a:moveTo>
                  <a:pt x="0" y="267250"/>
                </a:moveTo>
                <a:lnTo>
                  <a:pt x="854005" y="267250"/>
                </a:lnTo>
                <a:lnTo>
                  <a:pt x="854005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104552" y="4853687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58087" y="4853687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611619" y="4853687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40" h="267335">
                <a:moveTo>
                  <a:pt x="0" y="267250"/>
                </a:moveTo>
                <a:lnTo>
                  <a:pt x="904240" y="267250"/>
                </a:lnTo>
                <a:lnTo>
                  <a:pt x="904240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04552" y="5120937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58087" y="5120937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11619" y="5120937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40" h="267335">
                <a:moveTo>
                  <a:pt x="0" y="267250"/>
                </a:moveTo>
                <a:lnTo>
                  <a:pt x="904240" y="267250"/>
                </a:lnTo>
                <a:lnTo>
                  <a:pt x="904240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04552" y="5388187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58087" y="5388187"/>
            <a:ext cx="753745" cy="267335"/>
          </a:xfrm>
          <a:custGeom>
            <a:avLst/>
            <a:gdLst/>
            <a:ahLst/>
            <a:cxnLst/>
            <a:rect l="l" t="t" r="r" b="b"/>
            <a:pathLst>
              <a:path w="753745" h="267335">
                <a:moveTo>
                  <a:pt x="0" y="267250"/>
                </a:moveTo>
                <a:lnTo>
                  <a:pt x="753533" y="267250"/>
                </a:lnTo>
                <a:lnTo>
                  <a:pt x="753533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11619" y="5388187"/>
            <a:ext cx="904240" cy="267335"/>
          </a:xfrm>
          <a:custGeom>
            <a:avLst/>
            <a:gdLst/>
            <a:ahLst/>
            <a:cxnLst/>
            <a:rect l="l" t="t" r="r" b="b"/>
            <a:pathLst>
              <a:path w="904240" h="267335">
                <a:moveTo>
                  <a:pt x="0" y="267250"/>
                </a:moveTo>
                <a:lnTo>
                  <a:pt x="904240" y="267250"/>
                </a:lnTo>
                <a:lnTo>
                  <a:pt x="904240" y="0"/>
                </a:lnTo>
                <a:lnTo>
                  <a:pt x="0" y="0"/>
                </a:lnTo>
                <a:lnTo>
                  <a:pt x="0" y="267250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858086" y="3653860"/>
            <a:ext cx="0" cy="2007870"/>
          </a:xfrm>
          <a:custGeom>
            <a:avLst/>
            <a:gdLst/>
            <a:ahLst/>
            <a:cxnLst/>
            <a:rect l="l" t="t" r="r" b="b"/>
            <a:pathLst>
              <a:path h="2007870">
                <a:moveTo>
                  <a:pt x="0" y="0"/>
                </a:moveTo>
                <a:lnTo>
                  <a:pt x="0" y="2007855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11619" y="3653860"/>
            <a:ext cx="0" cy="2007870"/>
          </a:xfrm>
          <a:custGeom>
            <a:avLst/>
            <a:gdLst/>
            <a:ahLst/>
            <a:cxnLst/>
            <a:rect l="l" t="t" r="r" b="b"/>
            <a:pathLst>
              <a:path h="2007870">
                <a:moveTo>
                  <a:pt x="0" y="0"/>
                </a:moveTo>
                <a:lnTo>
                  <a:pt x="0" y="2007855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098273" y="4051935"/>
            <a:ext cx="2424430" cy="0"/>
          </a:xfrm>
          <a:custGeom>
            <a:avLst/>
            <a:gdLst/>
            <a:ahLst/>
            <a:cxnLst/>
            <a:rect l="l" t="t" r="r" b="b"/>
            <a:pathLst>
              <a:path w="2424429">
                <a:moveTo>
                  <a:pt x="0" y="0"/>
                </a:moveTo>
                <a:lnTo>
                  <a:pt x="2423865" y="0"/>
                </a:lnTo>
              </a:path>
            </a:pathLst>
          </a:custGeom>
          <a:ln w="37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098273" y="4319185"/>
            <a:ext cx="2367915" cy="0"/>
          </a:xfrm>
          <a:custGeom>
            <a:avLst/>
            <a:gdLst/>
            <a:ahLst/>
            <a:cxnLst/>
            <a:rect l="l" t="t" r="r" b="b"/>
            <a:pathLst>
              <a:path w="2367915">
                <a:moveTo>
                  <a:pt x="0" y="0"/>
                </a:moveTo>
                <a:lnTo>
                  <a:pt x="2367351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098273" y="4586436"/>
            <a:ext cx="2367915" cy="0"/>
          </a:xfrm>
          <a:custGeom>
            <a:avLst/>
            <a:gdLst/>
            <a:ahLst/>
            <a:cxnLst/>
            <a:rect l="l" t="t" r="r" b="b"/>
            <a:pathLst>
              <a:path w="2367915">
                <a:moveTo>
                  <a:pt x="0" y="0"/>
                </a:moveTo>
                <a:lnTo>
                  <a:pt x="2367351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098273" y="4853686"/>
            <a:ext cx="2367915" cy="0"/>
          </a:xfrm>
          <a:custGeom>
            <a:avLst/>
            <a:gdLst/>
            <a:ahLst/>
            <a:cxnLst/>
            <a:rect l="l" t="t" r="r" b="b"/>
            <a:pathLst>
              <a:path w="2367915">
                <a:moveTo>
                  <a:pt x="0" y="0"/>
                </a:moveTo>
                <a:lnTo>
                  <a:pt x="2367351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098273" y="5120936"/>
            <a:ext cx="2424430" cy="0"/>
          </a:xfrm>
          <a:custGeom>
            <a:avLst/>
            <a:gdLst/>
            <a:ahLst/>
            <a:cxnLst/>
            <a:rect l="l" t="t" r="r" b="b"/>
            <a:pathLst>
              <a:path w="2424429">
                <a:moveTo>
                  <a:pt x="0" y="0"/>
                </a:moveTo>
                <a:lnTo>
                  <a:pt x="2423865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098273" y="5388186"/>
            <a:ext cx="2424430" cy="0"/>
          </a:xfrm>
          <a:custGeom>
            <a:avLst/>
            <a:gdLst/>
            <a:ahLst/>
            <a:cxnLst/>
            <a:rect l="l" t="t" r="r" b="b"/>
            <a:pathLst>
              <a:path w="2424429">
                <a:moveTo>
                  <a:pt x="0" y="0"/>
                </a:moveTo>
                <a:lnTo>
                  <a:pt x="2423865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04552" y="3653860"/>
            <a:ext cx="0" cy="2007870"/>
          </a:xfrm>
          <a:custGeom>
            <a:avLst/>
            <a:gdLst/>
            <a:ahLst/>
            <a:cxnLst/>
            <a:rect l="l" t="t" r="r" b="b"/>
            <a:pathLst>
              <a:path h="2007870">
                <a:moveTo>
                  <a:pt x="0" y="0"/>
                </a:moveTo>
                <a:lnTo>
                  <a:pt x="0" y="2007855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515859" y="4988242"/>
            <a:ext cx="0" cy="673735"/>
          </a:xfrm>
          <a:custGeom>
            <a:avLst/>
            <a:gdLst/>
            <a:ahLst/>
            <a:cxnLst/>
            <a:rect l="l" t="t" r="r" b="b"/>
            <a:pathLst>
              <a:path h="673735">
                <a:moveTo>
                  <a:pt x="0" y="0"/>
                </a:moveTo>
                <a:lnTo>
                  <a:pt x="0" y="673473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098273" y="3660140"/>
            <a:ext cx="2424430" cy="0"/>
          </a:xfrm>
          <a:custGeom>
            <a:avLst/>
            <a:gdLst/>
            <a:ahLst/>
            <a:cxnLst/>
            <a:rect l="l" t="t" r="r" b="b"/>
            <a:pathLst>
              <a:path w="2424429">
                <a:moveTo>
                  <a:pt x="0" y="0"/>
                </a:moveTo>
                <a:lnTo>
                  <a:pt x="2423865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098273" y="5655436"/>
            <a:ext cx="2424430" cy="0"/>
          </a:xfrm>
          <a:custGeom>
            <a:avLst/>
            <a:gdLst/>
            <a:ahLst/>
            <a:cxnLst/>
            <a:rect l="l" t="t" r="r" b="b"/>
            <a:pathLst>
              <a:path w="2424429">
                <a:moveTo>
                  <a:pt x="0" y="0"/>
                </a:moveTo>
                <a:lnTo>
                  <a:pt x="2423865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5182277" y="3693159"/>
            <a:ext cx="5753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Arial"/>
                <a:cs typeface="Arial"/>
              </a:rPr>
              <a:t>Sample</a:t>
            </a:r>
            <a:r>
              <a:rPr sz="1000" b="1" spc="-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#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935810" y="3693159"/>
            <a:ext cx="471170" cy="3181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20"/>
              </a:spcBef>
            </a:pPr>
            <a:r>
              <a:rPr sz="1000" b="1" spc="-10" dirty="0">
                <a:latin typeface="Arial"/>
                <a:cs typeface="Arial"/>
              </a:rPr>
              <a:t>Corr</a:t>
            </a:r>
            <a:r>
              <a:rPr sz="1000" b="1" spc="-15" dirty="0">
                <a:latin typeface="Arial"/>
                <a:cs typeface="Arial"/>
              </a:rPr>
              <a:t>ec</a:t>
            </a:r>
            <a:r>
              <a:rPr sz="1000" b="1" dirty="0">
                <a:latin typeface="Arial"/>
                <a:cs typeface="Arial"/>
              </a:rPr>
              <a:t>t  </a:t>
            </a:r>
            <a:r>
              <a:rPr sz="1000" b="1" spc="-10" dirty="0">
                <a:latin typeface="Arial"/>
                <a:cs typeface="Arial"/>
              </a:rPr>
              <a:t>Label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689343" y="3693159"/>
            <a:ext cx="692785" cy="3181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220"/>
              </a:spcBef>
            </a:pPr>
            <a:r>
              <a:rPr sz="1000" b="1" spc="-10" dirty="0">
                <a:latin typeface="Arial"/>
                <a:cs typeface="Arial"/>
              </a:rPr>
              <a:t>Classifier</a:t>
            </a:r>
            <a:r>
              <a:rPr sz="1000" b="1" spc="-10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  </a:t>
            </a:r>
            <a:r>
              <a:rPr sz="1000" b="1" spc="-10" dirty="0">
                <a:latin typeface="Arial"/>
                <a:cs typeface="Arial"/>
              </a:rPr>
              <a:t>Label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182277" y="4083303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935810" y="4083303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689343" y="4083303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182277" y="4351528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935810" y="4351528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689343" y="4351528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182277" y="4619751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935810" y="4619751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689343" y="4619751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182277" y="4887976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935810" y="4887976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689343" y="4887976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182277" y="5153151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935810" y="5153151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689343" y="5153151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5182277" y="5421376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935810" y="5421376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689343" y="5421376"/>
            <a:ext cx="103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700134" y="4948719"/>
            <a:ext cx="1451610" cy="1041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8200"/>
              </a:lnSpc>
              <a:spcBef>
                <a:spcPts val="90"/>
              </a:spcBef>
            </a:pPr>
            <a:r>
              <a:rPr sz="1300" spc="70" dirty="0">
                <a:latin typeface="Calibri"/>
                <a:cs typeface="Calibri"/>
              </a:rPr>
              <a:t>Accuracy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Calibri"/>
                <a:cs typeface="Calibri"/>
              </a:rPr>
              <a:t>83%  </a:t>
            </a:r>
            <a:r>
              <a:rPr sz="1300" spc="40" dirty="0">
                <a:latin typeface="Calibri"/>
                <a:cs typeface="Calibri"/>
              </a:rPr>
              <a:t>Precision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0 </a:t>
            </a:r>
            <a:r>
              <a:rPr sz="1300" spc="160" dirty="0">
                <a:latin typeface="Calibri"/>
                <a:cs typeface="Calibri"/>
              </a:rPr>
              <a:t>/ </a:t>
            </a:r>
            <a:r>
              <a:rPr sz="1300" spc="5" dirty="0">
                <a:latin typeface="Calibri"/>
                <a:cs typeface="Calibri"/>
              </a:rPr>
              <a:t>0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-18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Calibri"/>
                <a:cs typeface="Calibri"/>
              </a:rPr>
              <a:t>?  </a:t>
            </a:r>
            <a:r>
              <a:rPr sz="1300" spc="65" dirty="0">
                <a:latin typeface="Calibri"/>
                <a:cs typeface="Calibri"/>
              </a:rPr>
              <a:t>Recall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0 </a:t>
            </a:r>
            <a:r>
              <a:rPr sz="1300" spc="160" dirty="0">
                <a:latin typeface="Calibri"/>
                <a:cs typeface="Calibri"/>
              </a:rPr>
              <a:t>/ </a:t>
            </a:r>
            <a:r>
              <a:rPr sz="1300" spc="5" dirty="0">
                <a:latin typeface="Calibri"/>
                <a:cs typeface="Calibri"/>
              </a:rPr>
              <a:t>1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90" dirty="0">
                <a:latin typeface="Calibri"/>
                <a:cs typeface="Calibri"/>
              </a:rPr>
              <a:t>0%  </a:t>
            </a:r>
            <a:r>
              <a:rPr sz="1300" spc="30" dirty="0">
                <a:latin typeface="Calibri"/>
                <a:cs typeface="Calibri"/>
              </a:rPr>
              <a:t>F-measure </a:t>
            </a:r>
            <a:r>
              <a:rPr sz="1300" spc="15" dirty="0">
                <a:latin typeface="Symbol"/>
                <a:cs typeface="Symbol"/>
              </a:rPr>
              <a:t></a:t>
            </a:r>
            <a:r>
              <a:rPr sz="1300" spc="6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Calibri"/>
                <a:cs typeface="Calibri"/>
              </a:rPr>
              <a:t>?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7686974" y="5018069"/>
            <a:ext cx="1588770" cy="969010"/>
          </a:xfrm>
          <a:custGeom>
            <a:avLst/>
            <a:gdLst/>
            <a:ahLst/>
            <a:cxnLst/>
            <a:rect l="l" t="t" r="r" b="b"/>
            <a:pathLst>
              <a:path w="1588770" h="969010">
                <a:moveTo>
                  <a:pt x="0" y="0"/>
                </a:moveTo>
                <a:lnTo>
                  <a:pt x="1588699" y="0"/>
                </a:lnTo>
                <a:lnTo>
                  <a:pt x="1588699" y="968604"/>
                </a:lnTo>
                <a:lnTo>
                  <a:pt x="0" y="968604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465624" y="3660139"/>
            <a:ext cx="744855" cy="368935"/>
          </a:xfrm>
          <a:custGeom>
            <a:avLst/>
            <a:gdLst/>
            <a:ahLst/>
            <a:cxnLst/>
            <a:rect l="l" t="t" r="r" b="b"/>
            <a:pathLst>
              <a:path w="744854" h="368935">
                <a:moveTo>
                  <a:pt x="0" y="368540"/>
                </a:moveTo>
                <a:lnTo>
                  <a:pt x="744667" y="368540"/>
                </a:lnTo>
                <a:lnTo>
                  <a:pt x="744667" y="0"/>
                </a:lnTo>
                <a:lnTo>
                  <a:pt x="0" y="0"/>
                </a:lnTo>
                <a:lnTo>
                  <a:pt x="0" y="36854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210291" y="3660139"/>
            <a:ext cx="744855" cy="368935"/>
          </a:xfrm>
          <a:custGeom>
            <a:avLst/>
            <a:gdLst/>
            <a:ahLst/>
            <a:cxnLst/>
            <a:rect l="l" t="t" r="r" b="b"/>
            <a:pathLst>
              <a:path w="744854" h="368935">
                <a:moveTo>
                  <a:pt x="0" y="368540"/>
                </a:moveTo>
                <a:lnTo>
                  <a:pt x="744667" y="368540"/>
                </a:lnTo>
                <a:lnTo>
                  <a:pt x="744667" y="0"/>
                </a:lnTo>
                <a:lnTo>
                  <a:pt x="0" y="0"/>
                </a:lnTo>
                <a:lnTo>
                  <a:pt x="0" y="36854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954960" y="3660139"/>
            <a:ext cx="595630" cy="368935"/>
          </a:xfrm>
          <a:custGeom>
            <a:avLst/>
            <a:gdLst/>
            <a:ahLst/>
            <a:cxnLst/>
            <a:rect l="l" t="t" r="r" b="b"/>
            <a:pathLst>
              <a:path w="595629" h="368935">
                <a:moveTo>
                  <a:pt x="0" y="368540"/>
                </a:moveTo>
                <a:lnTo>
                  <a:pt x="595439" y="368540"/>
                </a:lnTo>
                <a:lnTo>
                  <a:pt x="595439" y="0"/>
                </a:lnTo>
                <a:lnTo>
                  <a:pt x="0" y="0"/>
                </a:lnTo>
                <a:lnTo>
                  <a:pt x="0" y="36854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465624" y="4066356"/>
            <a:ext cx="744855" cy="452120"/>
          </a:xfrm>
          <a:custGeom>
            <a:avLst/>
            <a:gdLst/>
            <a:ahLst/>
            <a:cxnLst/>
            <a:rect l="l" t="t" r="r" b="b"/>
            <a:pathLst>
              <a:path w="744854" h="452120">
                <a:moveTo>
                  <a:pt x="0" y="451523"/>
                </a:moveTo>
                <a:lnTo>
                  <a:pt x="744667" y="451523"/>
                </a:lnTo>
                <a:lnTo>
                  <a:pt x="744667" y="0"/>
                </a:lnTo>
                <a:lnTo>
                  <a:pt x="0" y="0"/>
                </a:lnTo>
                <a:lnTo>
                  <a:pt x="0" y="451523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210291" y="4066356"/>
            <a:ext cx="744855" cy="452120"/>
          </a:xfrm>
          <a:custGeom>
            <a:avLst/>
            <a:gdLst/>
            <a:ahLst/>
            <a:cxnLst/>
            <a:rect l="l" t="t" r="r" b="b"/>
            <a:pathLst>
              <a:path w="744854" h="452120">
                <a:moveTo>
                  <a:pt x="0" y="451523"/>
                </a:moveTo>
                <a:lnTo>
                  <a:pt x="744667" y="451523"/>
                </a:lnTo>
                <a:lnTo>
                  <a:pt x="744667" y="0"/>
                </a:lnTo>
                <a:lnTo>
                  <a:pt x="0" y="0"/>
                </a:lnTo>
                <a:lnTo>
                  <a:pt x="0" y="451523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954960" y="4066356"/>
            <a:ext cx="595630" cy="452120"/>
          </a:xfrm>
          <a:custGeom>
            <a:avLst/>
            <a:gdLst/>
            <a:ahLst/>
            <a:cxnLst/>
            <a:rect l="l" t="t" r="r" b="b"/>
            <a:pathLst>
              <a:path w="595629" h="452120">
                <a:moveTo>
                  <a:pt x="0" y="451523"/>
                </a:moveTo>
                <a:lnTo>
                  <a:pt x="595439" y="451523"/>
                </a:lnTo>
                <a:lnTo>
                  <a:pt x="595439" y="0"/>
                </a:lnTo>
                <a:lnTo>
                  <a:pt x="0" y="0"/>
                </a:lnTo>
                <a:lnTo>
                  <a:pt x="0" y="451523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465624" y="4517880"/>
            <a:ext cx="744855" cy="470534"/>
          </a:xfrm>
          <a:custGeom>
            <a:avLst/>
            <a:gdLst/>
            <a:ahLst/>
            <a:cxnLst/>
            <a:rect l="l" t="t" r="r" b="b"/>
            <a:pathLst>
              <a:path w="744854" h="470535">
                <a:moveTo>
                  <a:pt x="0" y="470362"/>
                </a:moveTo>
                <a:lnTo>
                  <a:pt x="744667" y="470362"/>
                </a:lnTo>
                <a:lnTo>
                  <a:pt x="744667" y="0"/>
                </a:lnTo>
                <a:lnTo>
                  <a:pt x="0" y="0"/>
                </a:lnTo>
                <a:lnTo>
                  <a:pt x="0" y="470362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210291" y="4517880"/>
            <a:ext cx="744855" cy="470534"/>
          </a:xfrm>
          <a:custGeom>
            <a:avLst/>
            <a:gdLst/>
            <a:ahLst/>
            <a:cxnLst/>
            <a:rect l="l" t="t" r="r" b="b"/>
            <a:pathLst>
              <a:path w="744854" h="470535">
                <a:moveTo>
                  <a:pt x="0" y="470362"/>
                </a:moveTo>
                <a:lnTo>
                  <a:pt x="744667" y="470362"/>
                </a:lnTo>
                <a:lnTo>
                  <a:pt x="744667" y="0"/>
                </a:lnTo>
                <a:lnTo>
                  <a:pt x="0" y="0"/>
                </a:lnTo>
                <a:lnTo>
                  <a:pt x="0" y="470362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954960" y="4517880"/>
            <a:ext cx="595630" cy="470534"/>
          </a:xfrm>
          <a:custGeom>
            <a:avLst/>
            <a:gdLst/>
            <a:ahLst/>
            <a:cxnLst/>
            <a:rect l="l" t="t" r="r" b="b"/>
            <a:pathLst>
              <a:path w="595629" h="470535">
                <a:moveTo>
                  <a:pt x="0" y="470362"/>
                </a:moveTo>
                <a:lnTo>
                  <a:pt x="595439" y="470362"/>
                </a:lnTo>
                <a:lnTo>
                  <a:pt x="595439" y="0"/>
                </a:lnTo>
                <a:lnTo>
                  <a:pt x="0" y="0"/>
                </a:lnTo>
                <a:lnTo>
                  <a:pt x="0" y="470362"/>
                </a:lnTo>
                <a:close/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210293" y="3653860"/>
            <a:ext cx="0" cy="375285"/>
          </a:xfrm>
          <a:custGeom>
            <a:avLst/>
            <a:gdLst/>
            <a:ahLst/>
            <a:cxnLst/>
            <a:rect l="l" t="t" r="r" b="b"/>
            <a:pathLst>
              <a:path h="375285">
                <a:moveTo>
                  <a:pt x="0" y="0"/>
                </a:moveTo>
                <a:lnTo>
                  <a:pt x="0" y="374819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210293" y="4066356"/>
            <a:ext cx="0" cy="928369"/>
          </a:xfrm>
          <a:custGeom>
            <a:avLst/>
            <a:gdLst/>
            <a:ahLst/>
            <a:cxnLst/>
            <a:rect l="l" t="t" r="r" b="b"/>
            <a:pathLst>
              <a:path h="928370">
                <a:moveTo>
                  <a:pt x="0" y="0"/>
                </a:moveTo>
                <a:lnTo>
                  <a:pt x="0" y="928165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954961" y="3653860"/>
            <a:ext cx="0" cy="375285"/>
          </a:xfrm>
          <a:custGeom>
            <a:avLst/>
            <a:gdLst/>
            <a:ahLst/>
            <a:cxnLst/>
            <a:rect l="l" t="t" r="r" b="b"/>
            <a:pathLst>
              <a:path h="375285">
                <a:moveTo>
                  <a:pt x="0" y="0"/>
                </a:moveTo>
                <a:lnTo>
                  <a:pt x="0" y="374819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954961" y="4066356"/>
            <a:ext cx="0" cy="928369"/>
          </a:xfrm>
          <a:custGeom>
            <a:avLst/>
            <a:gdLst/>
            <a:ahLst/>
            <a:cxnLst/>
            <a:rect l="l" t="t" r="r" b="b"/>
            <a:pathLst>
              <a:path h="928370">
                <a:moveTo>
                  <a:pt x="0" y="0"/>
                </a:moveTo>
                <a:lnTo>
                  <a:pt x="0" y="928165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459345" y="4047518"/>
            <a:ext cx="2091055" cy="0"/>
          </a:xfrm>
          <a:custGeom>
            <a:avLst/>
            <a:gdLst/>
            <a:ahLst/>
            <a:cxnLst/>
            <a:rect l="l" t="t" r="r" b="b"/>
            <a:pathLst>
              <a:path w="2091054">
                <a:moveTo>
                  <a:pt x="0" y="0"/>
                </a:moveTo>
                <a:lnTo>
                  <a:pt x="2091054" y="0"/>
                </a:lnTo>
              </a:path>
            </a:pathLst>
          </a:custGeom>
          <a:ln w="37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459345" y="4517880"/>
            <a:ext cx="2091055" cy="0"/>
          </a:xfrm>
          <a:custGeom>
            <a:avLst/>
            <a:gdLst/>
            <a:ahLst/>
            <a:cxnLst/>
            <a:rect l="l" t="t" r="r" b="b"/>
            <a:pathLst>
              <a:path w="2091054">
                <a:moveTo>
                  <a:pt x="0" y="0"/>
                </a:moveTo>
                <a:lnTo>
                  <a:pt x="2091054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465624" y="3653860"/>
            <a:ext cx="0" cy="1341120"/>
          </a:xfrm>
          <a:custGeom>
            <a:avLst/>
            <a:gdLst/>
            <a:ahLst/>
            <a:cxnLst/>
            <a:rect l="l" t="t" r="r" b="b"/>
            <a:pathLst>
              <a:path h="1341120">
                <a:moveTo>
                  <a:pt x="0" y="0"/>
                </a:moveTo>
                <a:lnTo>
                  <a:pt x="0" y="1340661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459345" y="3660140"/>
            <a:ext cx="2091055" cy="0"/>
          </a:xfrm>
          <a:custGeom>
            <a:avLst/>
            <a:gdLst/>
            <a:ahLst/>
            <a:cxnLst/>
            <a:rect l="l" t="t" r="r" b="b"/>
            <a:pathLst>
              <a:path w="2091054">
                <a:moveTo>
                  <a:pt x="0" y="0"/>
                </a:moveTo>
                <a:lnTo>
                  <a:pt x="2091054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459345" y="4988242"/>
            <a:ext cx="2091055" cy="0"/>
          </a:xfrm>
          <a:custGeom>
            <a:avLst/>
            <a:gdLst/>
            <a:ahLst/>
            <a:cxnLst/>
            <a:rect l="l" t="t" r="r" b="b"/>
            <a:pathLst>
              <a:path w="2091054">
                <a:moveTo>
                  <a:pt x="0" y="0"/>
                </a:moveTo>
                <a:lnTo>
                  <a:pt x="2091054" y="0"/>
                </a:lnTo>
              </a:path>
            </a:pathLst>
          </a:custGeom>
          <a:ln w="12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 txBox="1"/>
          <p:nvPr/>
        </p:nvSpPr>
        <p:spPr>
          <a:xfrm>
            <a:off x="8288015" y="3684523"/>
            <a:ext cx="455930" cy="2876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15"/>
              </a:spcBef>
            </a:pPr>
            <a:r>
              <a:rPr sz="900" b="1" spc="-10" dirty="0">
                <a:latin typeface="Arial"/>
                <a:cs typeface="Arial"/>
              </a:rPr>
              <a:t>Correct  Labe</a:t>
            </a:r>
            <a:r>
              <a:rPr sz="900" b="1" spc="-5" dirty="0">
                <a:latin typeface="Arial"/>
                <a:cs typeface="Arial"/>
              </a:rPr>
              <a:t>l</a:t>
            </a:r>
            <a:r>
              <a:rPr sz="900" b="1" spc="-10" dirty="0">
                <a:latin typeface="Arial"/>
                <a:cs typeface="Arial"/>
              </a:rPr>
              <a:t>=T</a:t>
            </a:r>
            <a:endParaRPr sz="90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9032684" y="3683000"/>
            <a:ext cx="312420" cy="2057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40"/>
              </a:spcBef>
            </a:pPr>
            <a:r>
              <a:rPr sz="600" b="1" spc="-5" dirty="0">
                <a:latin typeface="Arial"/>
                <a:cs typeface="Arial"/>
              </a:rPr>
              <a:t>Correct  </a:t>
            </a:r>
            <a:r>
              <a:rPr sz="600" b="1" spc="-10" dirty="0">
                <a:latin typeface="Arial"/>
                <a:cs typeface="Arial"/>
              </a:rPr>
              <a:t>L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10" dirty="0">
                <a:latin typeface="Arial"/>
                <a:cs typeface="Arial"/>
              </a:rPr>
              <a:t>b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-10" dirty="0">
                <a:latin typeface="Arial"/>
                <a:cs typeface="Arial"/>
              </a:rPr>
              <a:t>l</a:t>
            </a:r>
            <a:r>
              <a:rPr sz="600" b="1" spc="-5" dirty="0">
                <a:latin typeface="Arial"/>
                <a:cs typeface="Arial"/>
              </a:rPr>
              <a:t>=</a:t>
            </a:r>
            <a:r>
              <a:rPr sz="600" b="1" dirty="0">
                <a:latin typeface="Arial"/>
                <a:cs typeface="Arial"/>
              </a:rPr>
              <a:t>F</a:t>
            </a:r>
            <a:endParaRPr sz="60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7543348" y="4071620"/>
            <a:ext cx="49085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190"/>
              </a:spcBef>
            </a:pPr>
            <a:r>
              <a:rPr sz="900" spc="-10" dirty="0">
                <a:latin typeface="Arial"/>
                <a:cs typeface="Arial"/>
              </a:rPr>
              <a:t>C</a:t>
            </a:r>
            <a:r>
              <a:rPr sz="900" spc="-5" dirty="0">
                <a:latin typeface="Arial"/>
                <a:cs typeface="Arial"/>
              </a:rPr>
              <a:t>l</a:t>
            </a:r>
            <a:r>
              <a:rPr sz="900" spc="-10" dirty="0">
                <a:latin typeface="Arial"/>
                <a:cs typeface="Arial"/>
              </a:rPr>
              <a:t>ass</a:t>
            </a:r>
            <a:r>
              <a:rPr sz="900" spc="-5" dirty="0">
                <a:latin typeface="Arial"/>
                <a:cs typeface="Arial"/>
              </a:rPr>
              <a:t>ifi</a:t>
            </a:r>
            <a:r>
              <a:rPr sz="900" spc="-10" dirty="0">
                <a:latin typeface="Arial"/>
                <a:cs typeface="Arial"/>
              </a:rPr>
              <a:t>e</a:t>
            </a:r>
            <a:r>
              <a:rPr sz="900" dirty="0">
                <a:latin typeface="Arial"/>
                <a:cs typeface="Arial"/>
              </a:rPr>
              <a:t>r  </a:t>
            </a:r>
            <a:r>
              <a:rPr sz="900" spc="-10" dirty="0">
                <a:latin typeface="Arial"/>
                <a:cs typeface="Arial"/>
              </a:rPr>
              <a:t>Label=T</a:t>
            </a:r>
            <a:endParaRPr sz="9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8288015" y="4071620"/>
            <a:ext cx="339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0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(TP)</a:t>
            </a:r>
            <a:endParaRPr sz="9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9032684" y="4071620"/>
            <a:ext cx="339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0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(FP)</a:t>
            </a:r>
            <a:endParaRPr sz="90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7543348" y="4541011"/>
            <a:ext cx="49085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190"/>
              </a:spcBef>
            </a:pPr>
            <a:r>
              <a:rPr sz="900" spc="-10" dirty="0">
                <a:latin typeface="Arial"/>
                <a:cs typeface="Arial"/>
              </a:rPr>
              <a:t>C</a:t>
            </a:r>
            <a:r>
              <a:rPr sz="900" spc="-5" dirty="0">
                <a:latin typeface="Arial"/>
                <a:cs typeface="Arial"/>
              </a:rPr>
              <a:t>l</a:t>
            </a:r>
            <a:r>
              <a:rPr sz="900" spc="-10" dirty="0">
                <a:latin typeface="Arial"/>
                <a:cs typeface="Arial"/>
              </a:rPr>
              <a:t>ass</a:t>
            </a:r>
            <a:r>
              <a:rPr sz="900" spc="-5" dirty="0">
                <a:latin typeface="Arial"/>
                <a:cs typeface="Arial"/>
              </a:rPr>
              <a:t>ifi</a:t>
            </a:r>
            <a:r>
              <a:rPr sz="900" spc="-10" dirty="0">
                <a:latin typeface="Arial"/>
                <a:cs typeface="Arial"/>
              </a:rPr>
              <a:t>e</a:t>
            </a:r>
            <a:r>
              <a:rPr sz="900" dirty="0">
                <a:latin typeface="Arial"/>
                <a:cs typeface="Arial"/>
              </a:rPr>
              <a:t>r  </a:t>
            </a:r>
            <a:r>
              <a:rPr sz="900" spc="-10" dirty="0">
                <a:latin typeface="Arial"/>
                <a:cs typeface="Arial"/>
              </a:rPr>
              <a:t>Label=F</a:t>
            </a:r>
            <a:endParaRPr sz="90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8288015" y="4541011"/>
            <a:ext cx="346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1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(FN)</a:t>
            </a:r>
            <a:endParaRPr sz="90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9032684" y="4541011"/>
            <a:ext cx="346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5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(TN)</a:t>
            </a:r>
            <a:endParaRPr sz="90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6689343" y="3241547"/>
            <a:ext cx="238061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10" dirty="0">
                <a:solidFill>
                  <a:srgbClr val="660066"/>
                </a:solidFill>
                <a:latin typeface="Arial"/>
                <a:cs typeface="Arial"/>
              </a:rPr>
              <a:t>Classifier </a:t>
            </a:r>
            <a:r>
              <a:rPr sz="1100" dirty="0">
                <a:solidFill>
                  <a:srgbClr val="660066"/>
                </a:solidFill>
                <a:latin typeface="Arial"/>
                <a:cs typeface="Arial"/>
              </a:rPr>
              <a:t>2 is </a:t>
            </a:r>
            <a:r>
              <a:rPr sz="1100" spc="-10" dirty="0">
                <a:solidFill>
                  <a:srgbClr val="660066"/>
                </a:solidFill>
                <a:latin typeface="Arial"/>
                <a:cs typeface="Arial"/>
              </a:rPr>
              <a:t>dumb: always outputs </a:t>
            </a:r>
            <a:r>
              <a:rPr sz="1100" spc="-5" dirty="0">
                <a:solidFill>
                  <a:srgbClr val="660066"/>
                </a:solidFill>
                <a:latin typeface="Arial"/>
                <a:cs typeface="Arial"/>
              </a:rPr>
              <a:t>F.  Yet </a:t>
            </a:r>
            <a:r>
              <a:rPr sz="1100" spc="-10" dirty="0">
                <a:solidFill>
                  <a:srgbClr val="660066"/>
                </a:solidFill>
                <a:latin typeface="Arial"/>
                <a:cs typeface="Arial"/>
              </a:rPr>
              <a:t>has same accuracy </a:t>
            </a:r>
            <a:r>
              <a:rPr sz="1100" spc="-5" dirty="0">
                <a:solidFill>
                  <a:srgbClr val="660066"/>
                </a:solidFill>
                <a:latin typeface="Arial"/>
                <a:cs typeface="Arial"/>
              </a:rPr>
              <a:t>as </a:t>
            </a:r>
            <a:r>
              <a:rPr sz="1100" spc="-10" dirty="0">
                <a:solidFill>
                  <a:srgbClr val="660066"/>
                </a:solidFill>
                <a:latin typeface="Arial"/>
                <a:cs typeface="Arial"/>
              </a:rPr>
              <a:t>Classifier</a:t>
            </a:r>
            <a:r>
              <a:rPr sz="1100" spc="-10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60066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585723" y="6243320"/>
            <a:ext cx="7773034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spc="-15" dirty="0">
                <a:solidFill>
                  <a:srgbClr val="336600"/>
                </a:solidFill>
                <a:latin typeface="Arial"/>
                <a:cs typeface="Arial"/>
              </a:rPr>
              <a:t>Precision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1800" spc="-15" dirty="0">
                <a:solidFill>
                  <a:srgbClr val="336600"/>
                </a:solidFill>
                <a:latin typeface="Arial"/>
                <a:cs typeface="Arial"/>
              </a:rPr>
              <a:t>Recall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are </a:t>
            </a:r>
            <a:r>
              <a:rPr sz="1800" spc="-15" dirty="0">
                <a:solidFill>
                  <a:srgbClr val="336600"/>
                </a:solidFill>
                <a:latin typeface="Arial"/>
                <a:cs typeface="Arial"/>
              </a:rPr>
              <a:t>useful when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the true class </a:t>
            </a:r>
            <a:r>
              <a:rPr sz="1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rare, e.g., rare </a:t>
            </a:r>
            <a:r>
              <a:rPr sz="1800" spc="-15" dirty="0">
                <a:solidFill>
                  <a:srgbClr val="336600"/>
                </a:solidFill>
                <a:latin typeface="Arial"/>
                <a:cs typeface="Arial"/>
              </a:rPr>
              <a:t>disease.  Same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holds true </a:t>
            </a:r>
            <a:r>
              <a:rPr sz="1800" spc="-5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1800" spc="-15" dirty="0">
                <a:solidFill>
                  <a:srgbClr val="336600"/>
                </a:solidFill>
                <a:latin typeface="Arial"/>
                <a:cs typeface="Arial"/>
              </a:rPr>
              <a:t>information retrieval when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only </a:t>
            </a:r>
            <a:r>
              <a:rPr sz="1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few of </a:t>
            </a:r>
            <a:r>
              <a:rPr sz="1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large no. of  </a:t>
            </a:r>
            <a:r>
              <a:rPr sz="1800" spc="-15" dirty="0">
                <a:solidFill>
                  <a:srgbClr val="336600"/>
                </a:solidFill>
                <a:latin typeface="Arial"/>
                <a:cs typeface="Arial"/>
              </a:rPr>
              <a:t>documents </a:t>
            </a:r>
            <a:r>
              <a:rPr sz="1800" spc="-10" dirty="0">
                <a:solidFill>
                  <a:srgbClr val="336600"/>
                </a:solidFill>
                <a:latin typeface="Arial"/>
                <a:cs typeface="Arial"/>
              </a:rPr>
              <a:t>are</a:t>
            </a:r>
            <a:r>
              <a:rPr sz="1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336600"/>
                </a:solidFill>
                <a:latin typeface="Arial"/>
                <a:cs typeface="Arial"/>
              </a:rPr>
              <a:t>relevant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52587" y="3961552"/>
            <a:ext cx="2225040" cy="2978150"/>
          </a:xfrm>
          <a:custGeom>
            <a:avLst/>
            <a:gdLst/>
            <a:ahLst/>
            <a:cxnLst/>
            <a:rect l="l" t="t" r="r" b="b"/>
            <a:pathLst>
              <a:path w="2225040" h="2978150">
                <a:moveTo>
                  <a:pt x="0" y="2978027"/>
                </a:moveTo>
                <a:lnTo>
                  <a:pt x="2224492" y="2978027"/>
                </a:lnTo>
                <a:lnTo>
                  <a:pt x="2224492" y="0"/>
                </a:lnTo>
                <a:lnTo>
                  <a:pt x="0" y="0"/>
                </a:lnTo>
                <a:lnTo>
                  <a:pt x="0" y="2978027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111" y="3961552"/>
            <a:ext cx="1472565" cy="2978150"/>
          </a:xfrm>
          <a:custGeom>
            <a:avLst/>
            <a:gdLst/>
            <a:ahLst/>
            <a:cxnLst/>
            <a:rect l="l" t="t" r="r" b="b"/>
            <a:pathLst>
              <a:path w="1472564" h="2978150">
                <a:moveTo>
                  <a:pt x="0" y="2978027"/>
                </a:moveTo>
                <a:lnTo>
                  <a:pt x="1472529" y="2978027"/>
                </a:lnTo>
                <a:lnTo>
                  <a:pt x="1472529" y="0"/>
                </a:lnTo>
                <a:lnTo>
                  <a:pt x="0" y="0"/>
                </a:lnTo>
                <a:lnTo>
                  <a:pt x="0" y="2978027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5111" y="3961552"/>
            <a:ext cx="3752215" cy="2978150"/>
          </a:xfrm>
          <a:custGeom>
            <a:avLst/>
            <a:gdLst/>
            <a:ahLst/>
            <a:cxnLst/>
            <a:rect l="l" t="t" r="r" b="b"/>
            <a:pathLst>
              <a:path w="3752215" h="2978150">
                <a:moveTo>
                  <a:pt x="0" y="0"/>
                </a:moveTo>
                <a:lnTo>
                  <a:pt x="3751968" y="0"/>
                </a:lnTo>
                <a:lnTo>
                  <a:pt x="3751968" y="2978027"/>
                </a:lnTo>
                <a:lnTo>
                  <a:pt x="0" y="2978027"/>
                </a:lnTo>
                <a:lnTo>
                  <a:pt x="0" y="0"/>
                </a:lnTo>
                <a:close/>
              </a:path>
            </a:pathLst>
          </a:custGeom>
          <a:ln w="37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24501" y="993647"/>
            <a:ext cx="53143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FF2323"/>
                </a:solidFill>
              </a:rPr>
              <a:t>Precision-Recall </a:t>
            </a:r>
            <a:r>
              <a:rPr spc="-10" dirty="0">
                <a:solidFill>
                  <a:srgbClr val="FF2323"/>
                </a:solidFill>
              </a:rPr>
              <a:t>in</a:t>
            </a:r>
            <a:r>
              <a:rPr spc="-105" dirty="0">
                <a:solidFill>
                  <a:srgbClr val="FF2323"/>
                </a:solidFill>
              </a:rPr>
              <a:t> </a:t>
            </a:r>
            <a:r>
              <a:rPr spc="-5" dirty="0">
                <a:solidFill>
                  <a:srgbClr val="FF2323"/>
                </a:solidFill>
              </a:rPr>
              <a:t>IR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5723" y="2133600"/>
            <a:ext cx="3435350" cy="7632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Precision-Recall 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are</a:t>
            </a:r>
            <a:r>
              <a:rPr sz="20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evaluated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spc="-50" dirty="0">
                <a:solidFill>
                  <a:srgbClr val="0000FF"/>
                </a:solidFill>
                <a:latin typeface="Arial"/>
                <a:cs typeface="Arial"/>
              </a:rPr>
              <a:t>w.r.t.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set of</a:t>
            </a:r>
            <a:r>
              <a:rPr sz="20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queries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29200" y="3208020"/>
            <a:ext cx="3466465" cy="2185670"/>
          </a:xfrm>
          <a:custGeom>
            <a:avLst/>
            <a:gdLst/>
            <a:ahLst/>
            <a:cxnLst/>
            <a:rect l="l" t="t" r="r" b="b"/>
            <a:pathLst>
              <a:path w="3466465" h="2185670">
                <a:moveTo>
                  <a:pt x="0" y="0"/>
                </a:moveTo>
                <a:lnTo>
                  <a:pt x="3466253" y="0"/>
                </a:lnTo>
                <a:lnTo>
                  <a:pt x="3466253" y="2185246"/>
                </a:lnTo>
                <a:lnTo>
                  <a:pt x="0" y="2185246"/>
                </a:lnTo>
                <a:lnTo>
                  <a:pt x="0" y="0"/>
                </a:lnTo>
                <a:close/>
              </a:path>
            </a:pathLst>
          </a:custGeom>
          <a:ln w="125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38636" y="5490464"/>
            <a:ext cx="654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2323"/>
                </a:solidFill>
                <a:latin typeface="Arial"/>
                <a:cs typeface="Arial"/>
              </a:rPr>
              <a:t>Recall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17282" y="3702752"/>
            <a:ext cx="285750" cy="958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25"/>
              </a:lnSpc>
            </a:pPr>
            <a:r>
              <a:rPr sz="1800" spc="-20" dirty="0">
                <a:solidFill>
                  <a:srgbClr val="FF2323"/>
                </a:solidFill>
                <a:latin typeface="Arial"/>
                <a:cs typeface="Arial"/>
              </a:rPr>
              <a:t>Precis</a:t>
            </a:r>
            <a:r>
              <a:rPr sz="2700" spc="-30" baseline="1543" dirty="0">
                <a:solidFill>
                  <a:srgbClr val="FF2323"/>
                </a:solidFill>
                <a:latin typeface="Arial"/>
                <a:cs typeface="Arial"/>
              </a:rPr>
              <a:t>ion</a:t>
            </a:r>
            <a:endParaRPr sz="2700" baseline="1543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55259" y="3584787"/>
            <a:ext cx="2788285" cy="1582420"/>
          </a:xfrm>
          <a:custGeom>
            <a:avLst/>
            <a:gdLst/>
            <a:ahLst/>
            <a:cxnLst/>
            <a:rect l="l" t="t" r="r" b="b"/>
            <a:pathLst>
              <a:path w="2788284" h="1582420">
                <a:moveTo>
                  <a:pt x="0" y="0"/>
                </a:moveTo>
                <a:lnTo>
                  <a:pt x="6015" y="49210"/>
                </a:lnTo>
                <a:lnTo>
                  <a:pt x="12274" y="98065"/>
                </a:lnTo>
                <a:lnTo>
                  <a:pt x="19020" y="146211"/>
                </a:lnTo>
                <a:lnTo>
                  <a:pt x="26498" y="193292"/>
                </a:lnTo>
                <a:lnTo>
                  <a:pt x="34952" y="238954"/>
                </a:lnTo>
                <a:lnTo>
                  <a:pt x="44625" y="282841"/>
                </a:lnTo>
                <a:lnTo>
                  <a:pt x="55761" y="324599"/>
                </a:lnTo>
                <a:lnTo>
                  <a:pt x="72712" y="377184"/>
                </a:lnTo>
                <a:lnTo>
                  <a:pt x="91002" y="423926"/>
                </a:lnTo>
                <a:lnTo>
                  <a:pt x="111969" y="468720"/>
                </a:lnTo>
                <a:lnTo>
                  <a:pt x="136950" y="515463"/>
                </a:lnTo>
                <a:lnTo>
                  <a:pt x="167284" y="568048"/>
                </a:lnTo>
                <a:lnTo>
                  <a:pt x="186779" y="603907"/>
                </a:lnTo>
                <a:lnTo>
                  <a:pt x="204749" y="640639"/>
                </a:lnTo>
                <a:lnTo>
                  <a:pt x="223154" y="678480"/>
                </a:lnTo>
                <a:lnTo>
                  <a:pt x="243956" y="717668"/>
                </a:lnTo>
                <a:lnTo>
                  <a:pt x="269114" y="758441"/>
                </a:lnTo>
                <a:lnTo>
                  <a:pt x="300589" y="801036"/>
                </a:lnTo>
                <a:lnTo>
                  <a:pt x="340340" y="845692"/>
                </a:lnTo>
                <a:lnTo>
                  <a:pt x="390330" y="892647"/>
                </a:lnTo>
                <a:lnTo>
                  <a:pt x="419490" y="917719"/>
                </a:lnTo>
                <a:lnTo>
                  <a:pt x="451101" y="944554"/>
                </a:lnTo>
                <a:lnTo>
                  <a:pt x="484999" y="972855"/>
                </a:lnTo>
                <a:lnTo>
                  <a:pt x="521021" y="1002326"/>
                </a:lnTo>
                <a:lnTo>
                  <a:pt x="559003" y="1032668"/>
                </a:lnTo>
                <a:lnTo>
                  <a:pt x="598782" y="1063584"/>
                </a:lnTo>
                <a:lnTo>
                  <a:pt x="640195" y="1094778"/>
                </a:lnTo>
                <a:lnTo>
                  <a:pt x="683077" y="1125952"/>
                </a:lnTo>
                <a:lnTo>
                  <a:pt x="727267" y="1156809"/>
                </a:lnTo>
                <a:lnTo>
                  <a:pt x="772601" y="1187052"/>
                </a:lnTo>
                <a:lnTo>
                  <a:pt x="818914" y="1216384"/>
                </a:lnTo>
                <a:lnTo>
                  <a:pt x="866045" y="1244507"/>
                </a:lnTo>
                <a:lnTo>
                  <a:pt x="913829" y="1271124"/>
                </a:lnTo>
                <a:lnTo>
                  <a:pt x="962103" y="1295938"/>
                </a:lnTo>
                <a:lnTo>
                  <a:pt x="1010703" y="1318653"/>
                </a:lnTo>
                <a:lnTo>
                  <a:pt x="1059467" y="1338970"/>
                </a:lnTo>
                <a:lnTo>
                  <a:pt x="1103588" y="1355142"/>
                </a:lnTo>
                <a:lnTo>
                  <a:pt x="1149114" y="1369916"/>
                </a:lnTo>
                <a:lnTo>
                  <a:pt x="1195902" y="1383396"/>
                </a:lnTo>
                <a:lnTo>
                  <a:pt x="1243809" y="1395686"/>
                </a:lnTo>
                <a:lnTo>
                  <a:pt x="1292691" y="1406891"/>
                </a:lnTo>
                <a:lnTo>
                  <a:pt x="1342405" y="1417114"/>
                </a:lnTo>
                <a:lnTo>
                  <a:pt x="1392808" y="1426461"/>
                </a:lnTo>
                <a:lnTo>
                  <a:pt x="1443755" y="1435036"/>
                </a:lnTo>
                <a:lnTo>
                  <a:pt x="1495104" y="1442943"/>
                </a:lnTo>
                <a:lnTo>
                  <a:pt x="1546711" y="1450287"/>
                </a:lnTo>
                <a:lnTo>
                  <a:pt x="1598433" y="1457171"/>
                </a:lnTo>
                <a:lnTo>
                  <a:pt x="1650126" y="1463700"/>
                </a:lnTo>
                <a:lnTo>
                  <a:pt x="1701647" y="1469979"/>
                </a:lnTo>
                <a:lnTo>
                  <a:pt x="1752852" y="1476112"/>
                </a:lnTo>
                <a:lnTo>
                  <a:pt x="1803599" y="1482203"/>
                </a:lnTo>
                <a:lnTo>
                  <a:pt x="1853743" y="1488357"/>
                </a:lnTo>
                <a:lnTo>
                  <a:pt x="1903142" y="1494677"/>
                </a:lnTo>
                <a:lnTo>
                  <a:pt x="1951651" y="1501269"/>
                </a:lnTo>
                <a:lnTo>
                  <a:pt x="2003667" y="1508289"/>
                </a:lnTo>
                <a:lnTo>
                  <a:pt x="2057715" y="1515028"/>
                </a:lnTo>
                <a:lnTo>
                  <a:pt x="2113317" y="1521487"/>
                </a:lnTo>
                <a:lnTo>
                  <a:pt x="2169998" y="1527664"/>
                </a:lnTo>
                <a:lnTo>
                  <a:pt x="2227280" y="1533561"/>
                </a:lnTo>
                <a:lnTo>
                  <a:pt x="2284687" y="1539177"/>
                </a:lnTo>
                <a:lnTo>
                  <a:pt x="2341743" y="1544512"/>
                </a:lnTo>
                <a:lnTo>
                  <a:pt x="2397970" y="1549566"/>
                </a:lnTo>
                <a:lnTo>
                  <a:pt x="2452891" y="1554340"/>
                </a:lnTo>
                <a:lnTo>
                  <a:pt x="2506031" y="1558833"/>
                </a:lnTo>
                <a:lnTo>
                  <a:pt x="2556912" y="1563045"/>
                </a:lnTo>
                <a:lnTo>
                  <a:pt x="2605058" y="1566976"/>
                </a:lnTo>
                <a:lnTo>
                  <a:pt x="2649991" y="1570626"/>
                </a:lnTo>
                <a:lnTo>
                  <a:pt x="2691237" y="1573996"/>
                </a:lnTo>
                <a:lnTo>
                  <a:pt x="2728316" y="1577084"/>
                </a:lnTo>
                <a:lnTo>
                  <a:pt x="2760754" y="1579892"/>
                </a:lnTo>
                <a:lnTo>
                  <a:pt x="2788073" y="1582420"/>
                </a:lnTo>
              </a:path>
            </a:pathLst>
          </a:custGeom>
          <a:ln w="56515">
            <a:solidFill>
              <a:srgbClr val="66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35496" y="1973071"/>
            <a:ext cx="2325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333399"/>
                </a:solidFill>
                <a:latin typeface="Arial"/>
                <a:cs typeface="Arial"/>
              </a:rPr>
              <a:t>Precision-Recall</a:t>
            </a:r>
            <a:r>
              <a:rPr sz="1800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333399"/>
                </a:solidFill>
                <a:latin typeface="Arial"/>
                <a:cs typeface="Arial"/>
              </a:rPr>
              <a:t>Curve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35651" y="2253488"/>
            <a:ext cx="4924425" cy="83311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ct val="97200"/>
              </a:lnSpc>
              <a:spcBef>
                <a:spcPts val="160"/>
              </a:spcBef>
            </a:pPr>
            <a:r>
              <a:rPr sz="1800" spc="-15" dirty="0">
                <a:solidFill>
                  <a:srgbClr val="333399"/>
                </a:solidFill>
                <a:latin typeface="Arial"/>
                <a:cs typeface="Arial"/>
              </a:rPr>
              <a:t>Thresh method</a:t>
            </a:r>
            <a:r>
              <a:rPr sz="1800" spc="-15" dirty="0">
                <a:latin typeface="Arial"/>
                <a:cs typeface="Arial"/>
              </a:rPr>
              <a:t>: threshold </a:t>
            </a:r>
            <a:r>
              <a:rPr sz="1800" i="1" dirty="0">
                <a:latin typeface="Arial"/>
                <a:cs typeface="Arial"/>
              </a:rPr>
              <a:t>t </a:t>
            </a:r>
            <a:r>
              <a:rPr sz="1800" spc="-10" dirty="0">
                <a:latin typeface="Arial"/>
                <a:cs typeface="Arial"/>
              </a:rPr>
              <a:t>on similarity </a:t>
            </a:r>
            <a:r>
              <a:rPr sz="1800" spc="-15" dirty="0">
                <a:latin typeface="Arial"/>
                <a:cs typeface="Arial"/>
              </a:rPr>
              <a:t>measure  </a:t>
            </a:r>
            <a:r>
              <a:rPr sz="1800" spc="-15" dirty="0">
                <a:solidFill>
                  <a:srgbClr val="333399"/>
                </a:solidFill>
                <a:latin typeface="Arial"/>
                <a:cs typeface="Arial"/>
              </a:rPr>
              <a:t>Rank Method</a:t>
            </a:r>
            <a:r>
              <a:rPr sz="1800" spc="-15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no of top choices </a:t>
            </a:r>
            <a:r>
              <a:rPr sz="1800" spc="-15" dirty="0">
                <a:latin typeface="Arial"/>
                <a:cs typeface="Arial"/>
              </a:rPr>
              <a:t>presented  </a:t>
            </a:r>
            <a:r>
              <a:rPr sz="1800" spc="-25" dirty="0">
                <a:latin typeface="Arial"/>
                <a:cs typeface="Arial"/>
              </a:rPr>
              <a:t>Typical </a:t>
            </a:r>
            <a:r>
              <a:rPr sz="1800" spc="-10" dirty="0">
                <a:latin typeface="Arial"/>
                <a:cs typeface="Arial"/>
              </a:rPr>
              <a:t>inverse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relationship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6180" y="5996092"/>
            <a:ext cx="986155" cy="63436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279400" marR="38735" indent="-232410">
              <a:lnSpc>
                <a:spcPct val="101099"/>
              </a:lnSpc>
              <a:spcBef>
                <a:spcPts val="245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evan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4766" y="4187612"/>
            <a:ext cx="3240405" cy="1281430"/>
          </a:xfrm>
          <a:custGeom>
            <a:avLst/>
            <a:gdLst/>
            <a:ahLst/>
            <a:cxnLst/>
            <a:rect l="l" t="t" r="r" b="b"/>
            <a:pathLst>
              <a:path w="3240404" h="1281429">
                <a:moveTo>
                  <a:pt x="1620096" y="0"/>
                </a:moveTo>
                <a:lnTo>
                  <a:pt x="1553315" y="534"/>
                </a:lnTo>
                <a:lnTo>
                  <a:pt x="1487223" y="2123"/>
                </a:lnTo>
                <a:lnTo>
                  <a:pt x="1421869" y="4746"/>
                </a:lnTo>
                <a:lnTo>
                  <a:pt x="1357308" y="8383"/>
                </a:lnTo>
                <a:lnTo>
                  <a:pt x="1293590" y="13012"/>
                </a:lnTo>
                <a:lnTo>
                  <a:pt x="1230768" y="18614"/>
                </a:lnTo>
                <a:lnTo>
                  <a:pt x="1168894" y="25168"/>
                </a:lnTo>
                <a:lnTo>
                  <a:pt x="1108020" y="32653"/>
                </a:lnTo>
                <a:lnTo>
                  <a:pt x="1048198" y="41048"/>
                </a:lnTo>
                <a:lnTo>
                  <a:pt x="989481" y="50333"/>
                </a:lnTo>
                <a:lnTo>
                  <a:pt x="931920" y="60488"/>
                </a:lnTo>
                <a:lnTo>
                  <a:pt x="875568" y="71491"/>
                </a:lnTo>
                <a:lnTo>
                  <a:pt x="820477" y="83323"/>
                </a:lnTo>
                <a:lnTo>
                  <a:pt x="766698" y="95962"/>
                </a:lnTo>
                <a:lnTo>
                  <a:pt x="714285" y="109388"/>
                </a:lnTo>
                <a:lnTo>
                  <a:pt x="663288" y="123580"/>
                </a:lnTo>
                <a:lnTo>
                  <a:pt x="613761" y="138517"/>
                </a:lnTo>
                <a:lnTo>
                  <a:pt x="565754" y="154180"/>
                </a:lnTo>
                <a:lnTo>
                  <a:pt x="519322" y="170548"/>
                </a:lnTo>
                <a:lnTo>
                  <a:pt x="474515" y="187599"/>
                </a:lnTo>
                <a:lnTo>
                  <a:pt x="431385" y="205313"/>
                </a:lnTo>
                <a:lnTo>
                  <a:pt x="389986" y="223670"/>
                </a:lnTo>
                <a:lnTo>
                  <a:pt x="350368" y="242650"/>
                </a:lnTo>
                <a:lnTo>
                  <a:pt x="312584" y="262230"/>
                </a:lnTo>
                <a:lnTo>
                  <a:pt x="276687" y="282392"/>
                </a:lnTo>
                <a:lnTo>
                  <a:pt x="242727" y="303113"/>
                </a:lnTo>
                <a:lnTo>
                  <a:pt x="210758" y="324375"/>
                </a:lnTo>
                <a:lnTo>
                  <a:pt x="153000" y="368434"/>
                </a:lnTo>
                <a:lnTo>
                  <a:pt x="103828" y="414404"/>
                </a:lnTo>
                <a:lnTo>
                  <a:pt x="63661" y="462121"/>
                </a:lnTo>
                <a:lnTo>
                  <a:pt x="32914" y="511420"/>
                </a:lnTo>
                <a:lnTo>
                  <a:pt x="12005" y="562135"/>
                </a:lnTo>
                <a:lnTo>
                  <a:pt x="1351" y="614102"/>
                </a:lnTo>
                <a:lnTo>
                  <a:pt x="0" y="640504"/>
                </a:lnTo>
                <a:lnTo>
                  <a:pt x="1351" y="666905"/>
                </a:lnTo>
                <a:lnTo>
                  <a:pt x="12005" y="718872"/>
                </a:lnTo>
                <a:lnTo>
                  <a:pt x="32914" y="769587"/>
                </a:lnTo>
                <a:lnTo>
                  <a:pt x="63661" y="818886"/>
                </a:lnTo>
                <a:lnTo>
                  <a:pt x="103828" y="866602"/>
                </a:lnTo>
                <a:lnTo>
                  <a:pt x="153000" y="912573"/>
                </a:lnTo>
                <a:lnTo>
                  <a:pt x="210758" y="956632"/>
                </a:lnTo>
                <a:lnTo>
                  <a:pt x="242727" y="977893"/>
                </a:lnTo>
                <a:lnTo>
                  <a:pt x="276687" y="998615"/>
                </a:lnTo>
                <a:lnTo>
                  <a:pt x="312584" y="1018776"/>
                </a:lnTo>
                <a:lnTo>
                  <a:pt x="350368" y="1038357"/>
                </a:lnTo>
                <a:lnTo>
                  <a:pt x="389986" y="1057336"/>
                </a:lnTo>
                <a:lnTo>
                  <a:pt x="431385" y="1075693"/>
                </a:lnTo>
                <a:lnTo>
                  <a:pt x="474515" y="1093407"/>
                </a:lnTo>
                <a:lnTo>
                  <a:pt x="519322" y="1110459"/>
                </a:lnTo>
                <a:lnTo>
                  <a:pt x="565754" y="1126826"/>
                </a:lnTo>
                <a:lnTo>
                  <a:pt x="613761" y="1142489"/>
                </a:lnTo>
                <a:lnTo>
                  <a:pt x="663288" y="1157427"/>
                </a:lnTo>
                <a:lnTo>
                  <a:pt x="714285" y="1171619"/>
                </a:lnTo>
                <a:lnTo>
                  <a:pt x="766698" y="1185044"/>
                </a:lnTo>
                <a:lnTo>
                  <a:pt x="820477" y="1197683"/>
                </a:lnTo>
                <a:lnTo>
                  <a:pt x="875568" y="1209515"/>
                </a:lnTo>
                <a:lnTo>
                  <a:pt x="931920" y="1220518"/>
                </a:lnTo>
                <a:lnTo>
                  <a:pt x="989481" y="1230673"/>
                </a:lnTo>
                <a:lnTo>
                  <a:pt x="1048198" y="1239958"/>
                </a:lnTo>
                <a:lnTo>
                  <a:pt x="1108020" y="1248353"/>
                </a:lnTo>
                <a:lnTo>
                  <a:pt x="1168894" y="1255838"/>
                </a:lnTo>
                <a:lnTo>
                  <a:pt x="1230768" y="1262392"/>
                </a:lnTo>
                <a:lnTo>
                  <a:pt x="1293590" y="1267994"/>
                </a:lnTo>
                <a:lnTo>
                  <a:pt x="1357308" y="1272623"/>
                </a:lnTo>
                <a:lnTo>
                  <a:pt x="1421869" y="1276260"/>
                </a:lnTo>
                <a:lnTo>
                  <a:pt x="1487223" y="1278883"/>
                </a:lnTo>
                <a:lnTo>
                  <a:pt x="1553315" y="1280472"/>
                </a:lnTo>
                <a:lnTo>
                  <a:pt x="1620096" y="1281007"/>
                </a:lnTo>
                <a:lnTo>
                  <a:pt x="1686876" y="1280472"/>
                </a:lnTo>
                <a:lnTo>
                  <a:pt x="1752969" y="1278883"/>
                </a:lnTo>
                <a:lnTo>
                  <a:pt x="1818322" y="1276260"/>
                </a:lnTo>
                <a:lnTo>
                  <a:pt x="1882884" y="1272623"/>
                </a:lnTo>
                <a:lnTo>
                  <a:pt x="1946602" y="1267994"/>
                </a:lnTo>
                <a:lnTo>
                  <a:pt x="2009424" y="1262392"/>
                </a:lnTo>
                <a:lnTo>
                  <a:pt x="2071298" y="1255838"/>
                </a:lnTo>
                <a:lnTo>
                  <a:pt x="2132171" y="1248353"/>
                </a:lnTo>
                <a:lnTo>
                  <a:pt x="2191993" y="1239958"/>
                </a:lnTo>
                <a:lnTo>
                  <a:pt x="2250710" y="1230673"/>
                </a:lnTo>
                <a:lnTo>
                  <a:pt x="2308271" y="1220518"/>
                </a:lnTo>
                <a:lnTo>
                  <a:pt x="2364623" y="1209515"/>
                </a:lnTo>
                <a:lnTo>
                  <a:pt x="2419715" y="1197683"/>
                </a:lnTo>
                <a:lnTo>
                  <a:pt x="2473493" y="1185044"/>
                </a:lnTo>
                <a:lnTo>
                  <a:pt x="2525907" y="1171619"/>
                </a:lnTo>
                <a:lnTo>
                  <a:pt x="2576904" y="1157427"/>
                </a:lnTo>
                <a:lnTo>
                  <a:pt x="2626431" y="1142489"/>
                </a:lnTo>
                <a:lnTo>
                  <a:pt x="2674437" y="1126826"/>
                </a:lnTo>
                <a:lnTo>
                  <a:pt x="2720870" y="1110459"/>
                </a:lnTo>
                <a:lnTo>
                  <a:pt x="2765677" y="1093407"/>
                </a:lnTo>
                <a:lnTo>
                  <a:pt x="2808807" y="1075693"/>
                </a:lnTo>
                <a:lnTo>
                  <a:pt x="2850206" y="1057336"/>
                </a:lnTo>
                <a:lnTo>
                  <a:pt x="2889824" y="1038357"/>
                </a:lnTo>
                <a:lnTo>
                  <a:pt x="2927608" y="1018776"/>
                </a:lnTo>
                <a:lnTo>
                  <a:pt x="2963506" y="998615"/>
                </a:lnTo>
                <a:lnTo>
                  <a:pt x="2997465" y="977893"/>
                </a:lnTo>
                <a:lnTo>
                  <a:pt x="3029434" y="956632"/>
                </a:lnTo>
                <a:lnTo>
                  <a:pt x="3087192" y="912573"/>
                </a:lnTo>
                <a:lnTo>
                  <a:pt x="3136364" y="866602"/>
                </a:lnTo>
                <a:lnTo>
                  <a:pt x="3176531" y="818886"/>
                </a:lnTo>
                <a:lnTo>
                  <a:pt x="3207278" y="769587"/>
                </a:lnTo>
                <a:lnTo>
                  <a:pt x="3228187" y="718872"/>
                </a:lnTo>
                <a:lnTo>
                  <a:pt x="3238841" y="666905"/>
                </a:lnTo>
                <a:lnTo>
                  <a:pt x="3240193" y="640504"/>
                </a:lnTo>
                <a:lnTo>
                  <a:pt x="3238841" y="614102"/>
                </a:lnTo>
                <a:lnTo>
                  <a:pt x="3228187" y="562135"/>
                </a:lnTo>
                <a:lnTo>
                  <a:pt x="3207278" y="511420"/>
                </a:lnTo>
                <a:lnTo>
                  <a:pt x="3176531" y="462121"/>
                </a:lnTo>
                <a:lnTo>
                  <a:pt x="3136364" y="414404"/>
                </a:lnTo>
                <a:lnTo>
                  <a:pt x="3087192" y="368434"/>
                </a:lnTo>
                <a:lnTo>
                  <a:pt x="3029434" y="324375"/>
                </a:lnTo>
                <a:lnTo>
                  <a:pt x="2997465" y="303113"/>
                </a:lnTo>
                <a:lnTo>
                  <a:pt x="2963506" y="282392"/>
                </a:lnTo>
                <a:lnTo>
                  <a:pt x="2927608" y="262230"/>
                </a:lnTo>
                <a:lnTo>
                  <a:pt x="2889824" y="242650"/>
                </a:lnTo>
                <a:lnTo>
                  <a:pt x="2850206" y="223670"/>
                </a:lnTo>
                <a:lnTo>
                  <a:pt x="2808807" y="205313"/>
                </a:lnTo>
                <a:lnTo>
                  <a:pt x="2765677" y="187599"/>
                </a:lnTo>
                <a:lnTo>
                  <a:pt x="2720870" y="170548"/>
                </a:lnTo>
                <a:lnTo>
                  <a:pt x="2674437" y="154180"/>
                </a:lnTo>
                <a:lnTo>
                  <a:pt x="2626431" y="138517"/>
                </a:lnTo>
                <a:lnTo>
                  <a:pt x="2576904" y="123580"/>
                </a:lnTo>
                <a:lnTo>
                  <a:pt x="2525907" y="109388"/>
                </a:lnTo>
                <a:lnTo>
                  <a:pt x="2473493" y="95962"/>
                </a:lnTo>
                <a:lnTo>
                  <a:pt x="2419715" y="83323"/>
                </a:lnTo>
                <a:lnTo>
                  <a:pt x="2364623" y="71491"/>
                </a:lnTo>
                <a:lnTo>
                  <a:pt x="2308271" y="60488"/>
                </a:lnTo>
                <a:lnTo>
                  <a:pt x="2250710" y="50333"/>
                </a:lnTo>
                <a:lnTo>
                  <a:pt x="2191993" y="41048"/>
                </a:lnTo>
                <a:lnTo>
                  <a:pt x="2132171" y="32653"/>
                </a:lnTo>
                <a:lnTo>
                  <a:pt x="2071298" y="25168"/>
                </a:lnTo>
                <a:lnTo>
                  <a:pt x="2009424" y="18614"/>
                </a:lnTo>
                <a:lnTo>
                  <a:pt x="1946602" y="13012"/>
                </a:lnTo>
                <a:lnTo>
                  <a:pt x="1882884" y="8383"/>
                </a:lnTo>
                <a:lnTo>
                  <a:pt x="1818322" y="4746"/>
                </a:lnTo>
                <a:lnTo>
                  <a:pt x="1752969" y="2123"/>
                </a:lnTo>
                <a:lnTo>
                  <a:pt x="1686876" y="534"/>
                </a:lnTo>
                <a:lnTo>
                  <a:pt x="1620096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4766" y="4187612"/>
            <a:ext cx="3240405" cy="1281430"/>
          </a:xfrm>
          <a:custGeom>
            <a:avLst/>
            <a:gdLst/>
            <a:ahLst/>
            <a:cxnLst/>
            <a:rect l="l" t="t" r="r" b="b"/>
            <a:pathLst>
              <a:path w="3240404" h="1281429">
                <a:moveTo>
                  <a:pt x="0" y="640503"/>
                </a:moveTo>
                <a:lnTo>
                  <a:pt x="5370" y="587972"/>
                </a:lnTo>
                <a:lnTo>
                  <a:pt x="21204" y="536610"/>
                </a:lnTo>
                <a:lnTo>
                  <a:pt x="47084" y="486582"/>
                </a:lnTo>
                <a:lnTo>
                  <a:pt x="82593" y="438054"/>
                </a:lnTo>
                <a:lnTo>
                  <a:pt x="127315" y="391190"/>
                </a:lnTo>
                <a:lnTo>
                  <a:pt x="180832" y="346155"/>
                </a:lnTo>
                <a:lnTo>
                  <a:pt x="242727" y="303113"/>
                </a:lnTo>
                <a:lnTo>
                  <a:pt x="276687" y="282391"/>
                </a:lnTo>
                <a:lnTo>
                  <a:pt x="312584" y="262230"/>
                </a:lnTo>
                <a:lnTo>
                  <a:pt x="350368" y="242649"/>
                </a:lnTo>
                <a:lnTo>
                  <a:pt x="389986" y="223670"/>
                </a:lnTo>
                <a:lnTo>
                  <a:pt x="431385" y="205313"/>
                </a:lnTo>
                <a:lnTo>
                  <a:pt x="474515" y="187599"/>
                </a:lnTo>
                <a:lnTo>
                  <a:pt x="519322" y="170547"/>
                </a:lnTo>
                <a:lnTo>
                  <a:pt x="565755" y="154180"/>
                </a:lnTo>
                <a:lnTo>
                  <a:pt x="613761" y="138517"/>
                </a:lnTo>
                <a:lnTo>
                  <a:pt x="663288" y="123580"/>
                </a:lnTo>
                <a:lnTo>
                  <a:pt x="714285" y="109387"/>
                </a:lnTo>
                <a:lnTo>
                  <a:pt x="766698" y="95962"/>
                </a:lnTo>
                <a:lnTo>
                  <a:pt x="820477" y="83323"/>
                </a:lnTo>
                <a:lnTo>
                  <a:pt x="875568" y="71491"/>
                </a:lnTo>
                <a:lnTo>
                  <a:pt x="931921" y="60488"/>
                </a:lnTo>
                <a:lnTo>
                  <a:pt x="989481" y="50333"/>
                </a:lnTo>
                <a:lnTo>
                  <a:pt x="1048199" y="41048"/>
                </a:lnTo>
                <a:lnTo>
                  <a:pt x="1108020" y="32653"/>
                </a:lnTo>
                <a:lnTo>
                  <a:pt x="1168894" y="25168"/>
                </a:lnTo>
                <a:lnTo>
                  <a:pt x="1230768" y="18614"/>
                </a:lnTo>
                <a:lnTo>
                  <a:pt x="1293590" y="13012"/>
                </a:lnTo>
                <a:lnTo>
                  <a:pt x="1357308" y="8383"/>
                </a:lnTo>
                <a:lnTo>
                  <a:pt x="1421870" y="4746"/>
                </a:lnTo>
                <a:lnTo>
                  <a:pt x="1487223" y="2123"/>
                </a:lnTo>
                <a:lnTo>
                  <a:pt x="1553316" y="534"/>
                </a:lnTo>
                <a:lnTo>
                  <a:pt x="1620096" y="0"/>
                </a:lnTo>
                <a:lnTo>
                  <a:pt x="1686876" y="534"/>
                </a:lnTo>
                <a:lnTo>
                  <a:pt x="1752969" y="2123"/>
                </a:lnTo>
                <a:lnTo>
                  <a:pt x="1818323" y="4746"/>
                </a:lnTo>
                <a:lnTo>
                  <a:pt x="1882884" y="8383"/>
                </a:lnTo>
                <a:lnTo>
                  <a:pt x="1946602" y="13012"/>
                </a:lnTo>
                <a:lnTo>
                  <a:pt x="2009424" y="18614"/>
                </a:lnTo>
                <a:lnTo>
                  <a:pt x="2071298" y="25168"/>
                </a:lnTo>
                <a:lnTo>
                  <a:pt x="2132172" y="32653"/>
                </a:lnTo>
                <a:lnTo>
                  <a:pt x="2191994" y="41048"/>
                </a:lnTo>
                <a:lnTo>
                  <a:pt x="2250711" y="50333"/>
                </a:lnTo>
                <a:lnTo>
                  <a:pt x="2308272" y="60488"/>
                </a:lnTo>
                <a:lnTo>
                  <a:pt x="2364624" y="71491"/>
                </a:lnTo>
                <a:lnTo>
                  <a:pt x="2419715" y="83323"/>
                </a:lnTo>
                <a:lnTo>
                  <a:pt x="2473494" y="95962"/>
                </a:lnTo>
                <a:lnTo>
                  <a:pt x="2525908" y="109387"/>
                </a:lnTo>
                <a:lnTo>
                  <a:pt x="2576904" y="123580"/>
                </a:lnTo>
                <a:lnTo>
                  <a:pt x="2626432" y="138517"/>
                </a:lnTo>
                <a:lnTo>
                  <a:pt x="2674438" y="154180"/>
                </a:lnTo>
                <a:lnTo>
                  <a:pt x="2720870" y="170547"/>
                </a:lnTo>
                <a:lnTo>
                  <a:pt x="2765678" y="187599"/>
                </a:lnTo>
                <a:lnTo>
                  <a:pt x="2808807" y="205313"/>
                </a:lnTo>
                <a:lnTo>
                  <a:pt x="2850207" y="223670"/>
                </a:lnTo>
                <a:lnTo>
                  <a:pt x="2889824" y="242649"/>
                </a:lnTo>
                <a:lnTo>
                  <a:pt x="2927608" y="262230"/>
                </a:lnTo>
                <a:lnTo>
                  <a:pt x="2963506" y="282391"/>
                </a:lnTo>
                <a:lnTo>
                  <a:pt x="2997465" y="303113"/>
                </a:lnTo>
                <a:lnTo>
                  <a:pt x="3029434" y="324374"/>
                </a:lnTo>
                <a:lnTo>
                  <a:pt x="3087193" y="368433"/>
                </a:lnTo>
                <a:lnTo>
                  <a:pt x="3136364" y="414404"/>
                </a:lnTo>
                <a:lnTo>
                  <a:pt x="3176532" y="462121"/>
                </a:lnTo>
                <a:lnTo>
                  <a:pt x="3207278" y="511419"/>
                </a:lnTo>
                <a:lnTo>
                  <a:pt x="3228187" y="562134"/>
                </a:lnTo>
                <a:lnTo>
                  <a:pt x="3238842" y="614101"/>
                </a:lnTo>
                <a:lnTo>
                  <a:pt x="3240193" y="640503"/>
                </a:lnTo>
                <a:lnTo>
                  <a:pt x="3238842" y="666904"/>
                </a:lnTo>
                <a:lnTo>
                  <a:pt x="3228187" y="718871"/>
                </a:lnTo>
                <a:lnTo>
                  <a:pt x="3207278" y="769587"/>
                </a:lnTo>
                <a:lnTo>
                  <a:pt x="3176532" y="818885"/>
                </a:lnTo>
                <a:lnTo>
                  <a:pt x="3136364" y="866602"/>
                </a:lnTo>
                <a:lnTo>
                  <a:pt x="3087193" y="912572"/>
                </a:lnTo>
                <a:lnTo>
                  <a:pt x="3029434" y="956631"/>
                </a:lnTo>
                <a:lnTo>
                  <a:pt x="2997465" y="977893"/>
                </a:lnTo>
                <a:lnTo>
                  <a:pt x="2963506" y="998614"/>
                </a:lnTo>
                <a:lnTo>
                  <a:pt x="2927608" y="1018776"/>
                </a:lnTo>
                <a:lnTo>
                  <a:pt x="2889824" y="1038356"/>
                </a:lnTo>
                <a:lnTo>
                  <a:pt x="2850207" y="1057336"/>
                </a:lnTo>
                <a:lnTo>
                  <a:pt x="2808807" y="1075693"/>
                </a:lnTo>
                <a:lnTo>
                  <a:pt x="2765678" y="1093407"/>
                </a:lnTo>
                <a:lnTo>
                  <a:pt x="2720870" y="1110458"/>
                </a:lnTo>
                <a:lnTo>
                  <a:pt x="2674438" y="1126826"/>
                </a:lnTo>
                <a:lnTo>
                  <a:pt x="2626432" y="1142488"/>
                </a:lnTo>
                <a:lnTo>
                  <a:pt x="2576904" y="1157426"/>
                </a:lnTo>
                <a:lnTo>
                  <a:pt x="2525908" y="1171618"/>
                </a:lnTo>
                <a:lnTo>
                  <a:pt x="2473494" y="1185044"/>
                </a:lnTo>
                <a:lnTo>
                  <a:pt x="2419715" y="1197683"/>
                </a:lnTo>
                <a:lnTo>
                  <a:pt x="2364624" y="1209514"/>
                </a:lnTo>
                <a:lnTo>
                  <a:pt x="2308272" y="1220518"/>
                </a:lnTo>
                <a:lnTo>
                  <a:pt x="2250711" y="1230672"/>
                </a:lnTo>
                <a:lnTo>
                  <a:pt x="2191994" y="1239958"/>
                </a:lnTo>
                <a:lnTo>
                  <a:pt x="2132172" y="1248353"/>
                </a:lnTo>
                <a:lnTo>
                  <a:pt x="2071298" y="1255838"/>
                </a:lnTo>
                <a:lnTo>
                  <a:pt x="2009424" y="1262391"/>
                </a:lnTo>
                <a:lnTo>
                  <a:pt x="1946602" y="1267993"/>
                </a:lnTo>
                <a:lnTo>
                  <a:pt x="1882884" y="1272623"/>
                </a:lnTo>
                <a:lnTo>
                  <a:pt x="1818323" y="1276260"/>
                </a:lnTo>
                <a:lnTo>
                  <a:pt x="1752969" y="1278883"/>
                </a:lnTo>
                <a:lnTo>
                  <a:pt x="1686876" y="1280472"/>
                </a:lnTo>
                <a:lnTo>
                  <a:pt x="1620096" y="1281006"/>
                </a:lnTo>
                <a:lnTo>
                  <a:pt x="1553316" y="1280472"/>
                </a:lnTo>
                <a:lnTo>
                  <a:pt x="1487223" y="1278883"/>
                </a:lnTo>
                <a:lnTo>
                  <a:pt x="1421870" y="1276260"/>
                </a:lnTo>
                <a:lnTo>
                  <a:pt x="1357308" y="1272623"/>
                </a:lnTo>
                <a:lnTo>
                  <a:pt x="1293590" y="1267993"/>
                </a:lnTo>
                <a:lnTo>
                  <a:pt x="1230768" y="1262391"/>
                </a:lnTo>
                <a:lnTo>
                  <a:pt x="1168894" y="1255838"/>
                </a:lnTo>
                <a:lnTo>
                  <a:pt x="1108020" y="1248353"/>
                </a:lnTo>
                <a:lnTo>
                  <a:pt x="1048199" y="1239958"/>
                </a:lnTo>
                <a:lnTo>
                  <a:pt x="989481" y="1230672"/>
                </a:lnTo>
                <a:lnTo>
                  <a:pt x="931921" y="1220518"/>
                </a:lnTo>
                <a:lnTo>
                  <a:pt x="875568" y="1209514"/>
                </a:lnTo>
                <a:lnTo>
                  <a:pt x="820477" y="1197683"/>
                </a:lnTo>
                <a:lnTo>
                  <a:pt x="766698" y="1185044"/>
                </a:lnTo>
                <a:lnTo>
                  <a:pt x="714285" y="1171618"/>
                </a:lnTo>
                <a:lnTo>
                  <a:pt x="663288" y="1157426"/>
                </a:lnTo>
                <a:lnTo>
                  <a:pt x="613761" y="1142488"/>
                </a:lnTo>
                <a:lnTo>
                  <a:pt x="565755" y="1126826"/>
                </a:lnTo>
                <a:lnTo>
                  <a:pt x="519322" y="1110458"/>
                </a:lnTo>
                <a:lnTo>
                  <a:pt x="474515" y="1093407"/>
                </a:lnTo>
                <a:lnTo>
                  <a:pt x="431385" y="1075693"/>
                </a:lnTo>
                <a:lnTo>
                  <a:pt x="389986" y="1057336"/>
                </a:lnTo>
                <a:lnTo>
                  <a:pt x="350368" y="1038356"/>
                </a:lnTo>
                <a:lnTo>
                  <a:pt x="312584" y="1018776"/>
                </a:lnTo>
                <a:lnTo>
                  <a:pt x="276687" y="998614"/>
                </a:lnTo>
                <a:lnTo>
                  <a:pt x="242727" y="977893"/>
                </a:lnTo>
                <a:lnTo>
                  <a:pt x="210758" y="956631"/>
                </a:lnTo>
                <a:lnTo>
                  <a:pt x="153000" y="912572"/>
                </a:lnTo>
                <a:lnTo>
                  <a:pt x="103828" y="866602"/>
                </a:lnTo>
                <a:lnTo>
                  <a:pt x="63661" y="818885"/>
                </a:lnTo>
                <a:lnTo>
                  <a:pt x="32914" y="769587"/>
                </a:lnTo>
                <a:lnTo>
                  <a:pt x="12005" y="718871"/>
                </a:lnTo>
                <a:lnTo>
                  <a:pt x="1351" y="666904"/>
                </a:lnTo>
                <a:lnTo>
                  <a:pt x="0" y="640503"/>
                </a:lnTo>
                <a:close/>
              </a:path>
            </a:pathLst>
          </a:custGeom>
          <a:ln w="125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91832" y="5996092"/>
            <a:ext cx="1061720" cy="63436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316865" marR="50165" indent="-257810">
              <a:lnSpc>
                <a:spcPct val="101099"/>
              </a:lnSpc>
              <a:spcBef>
                <a:spcPts val="24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Irr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57611" y="5490464"/>
            <a:ext cx="31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TN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32964" y="4960111"/>
            <a:ext cx="302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FP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82733" y="3283372"/>
            <a:ext cx="2034539" cy="587375"/>
          </a:xfrm>
          <a:custGeom>
            <a:avLst/>
            <a:gdLst/>
            <a:ahLst/>
            <a:cxnLst/>
            <a:rect l="l" t="t" r="r" b="b"/>
            <a:pathLst>
              <a:path w="2034540" h="587375">
                <a:moveTo>
                  <a:pt x="0" y="0"/>
                </a:moveTo>
                <a:lnTo>
                  <a:pt x="2034540" y="0"/>
                </a:lnTo>
                <a:lnTo>
                  <a:pt x="2034540" y="587128"/>
                </a:lnTo>
                <a:lnTo>
                  <a:pt x="0" y="58712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82733" y="3283372"/>
            <a:ext cx="2034539" cy="587375"/>
          </a:xfrm>
          <a:custGeom>
            <a:avLst/>
            <a:gdLst/>
            <a:ahLst/>
            <a:cxnLst/>
            <a:rect l="l" t="t" r="r" b="b"/>
            <a:pathLst>
              <a:path w="2034540" h="587375">
                <a:moveTo>
                  <a:pt x="0" y="0"/>
                </a:moveTo>
                <a:lnTo>
                  <a:pt x="2034540" y="0"/>
                </a:lnTo>
                <a:lnTo>
                  <a:pt x="2034540" y="587128"/>
                </a:lnTo>
                <a:lnTo>
                  <a:pt x="0" y="587128"/>
                </a:lnTo>
                <a:lnTo>
                  <a:pt x="0" y="0"/>
                </a:lnTo>
                <a:close/>
              </a:path>
            </a:pathLst>
          </a:custGeom>
          <a:ln w="125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60457" y="3303015"/>
            <a:ext cx="1764030" cy="7543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742950">
              <a:lnSpc>
                <a:spcPts val="1900"/>
              </a:lnSpc>
              <a:spcBef>
                <a:spcPts val="180"/>
              </a:spcBef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Precision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= 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TP/TP+FP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55"/>
              </a:lnSpc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Recall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TP/TP+FN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78016" y="5563615"/>
            <a:ext cx="31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FN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52587" y="4413672"/>
            <a:ext cx="1417955" cy="333375"/>
          </a:xfrm>
          <a:custGeom>
            <a:avLst/>
            <a:gdLst/>
            <a:ahLst/>
            <a:cxnLst/>
            <a:rect l="l" t="t" r="r" b="b"/>
            <a:pathLst>
              <a:path w="1417954" h="333375">
                <a:moveTo>
                  <a:pt x="0" y="332811"/>
                </a:moveTo>
                <a:lnTo>
                  <a:pt x="1417584" y="332811"/>
                </a:lnTo>
                <a:lnTo>
                  <a:pt x="1417584" y="0"/>
                </a:lnTo>
                <a:lnTo>
                  <a:pt x="0" y="0"/>
                </a:lnTo>
                <a:lnTo>
                  <a:pt x="0" y="332811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61533" y="4413672"/>
            <a:ext cx="1036319" cy="333375"/>
          </a:xfrm>
          <a:custGeom>
            <a:avLst/>
            <a:gdLst/>
            <a:ahLst/>
            <a:cxnLst/>
            <a:rect l="l" t="t" r="r" b="b"/>
            <a:pathLst>
              <a:path w="1036319" h="333375">
                <a:moveTo>
                  <a:pt x="0" y="332811"/>
                </a:moveTo>
                <a:lnTo>
                  <a:pt x="1036108" y="332811"/>
                </a:lnTo>
                <a:lnTo>
                  <a:pt x="1036108" y="0"/>
                </a:lnTo>
                <a:lnTo>
                  <a:pt x="0" y="0"/>
                </a:lnTo>
                <a:lnTo>
                  <a:pt x="0" y="332811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51956" y="4315516"/>
            <a:ext cx="986790" cy="79502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3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Objects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ret</a:t>
            </a:r>
            <a:endParaRPr sz="1600">
              <a:latin typeface="Arial"/>
              <a:cs typeface="Arial"/>
            </a:endParaRPr>
          </a:p>
          <a:p>
            <a:pPr marL="284480">
              <a:lnSpc>
                <a:spcPct val="100000"/>
              </a:lnSpc>
              <a:spcBef>
                <a:spcPts val="1050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TP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25841" y="4433823"/>
            <a:ext cx="1592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urned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query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415390" y="3127957"/>
            <a:ext cx="160125" cy="16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88480" y="3283372"/>
            <a:ext cx="532130" cy="982344"/>
          </a:xfrm>
          <a:custGeom>
            <a:avLst/>
            <a:gdLst/>
            <a:ahLst/>
            <a:cxnLst/>
            <a:rect l="l" t="t" r="r" b="b"/>
            <a:pathLst>
              <a:path w="532129" h="982345">
                <a:moveTo>
                  <a:pt x="491747" y="64113"/>
                </a:moveTo>
                <a:lnTo>
                  <a:pt x="0" y="977360"/>
                </a:lnTo>
                <a:lnTo>
                  <a:pt x="8293" y="981826"/>
                </a:lnTo>
                <a:lnTo>
                  <a:pt x="500041" y="68579"/>
                </a:lnTo>
                <a:lnTo>
                  <a:pt x="491747" y="64113"/>
                </a:lnTo>
                <a:close/>
              </a:path>
              <a:path w="532129" h="982345">
                <a:moveTo>
                  <a:pt x="530011" y="53055"/>
                </a:moveTo>
                <a:lnTo>
                  <a:pt x="497701" y="53055"/>
                </a:lnTo>
                <a:lnTo>
                  <a:pt x="505995" y="57520"/>
                </a:lnTo>
                <a:lnTo>
                  <a:pt x="500041" y="68579"/>
                </a:lnTo>
                <a:lnTo>
                  <a:pt x="529068" y="84208"/>
                </a:lnTo>
                <a:lnTo>
                  <a:pt x="530011" y="53055"/>
                </a:lnTo>
                <a:close/>
              </a:path>
              <a:path w="532129" h="982345">
                <a:moveTo>
                  <a:pt x="497701" y="53055"/>
                </a:moveTo>
                <a:lnTo>
                  <a:pt x="491747" y="64113"/>
                </a:lnTo>
                <a:lnTo>
                  <a:pt x="500041" y="68579"/>
                </a:lnTo>
                <a:lnTo>
                  <a:pt x="505995" y="57520"/>
                </a:lnTo>
                <a:lnTo>
                  <a:pt x="497701" y="53055"/>
                </a:lnTo>
                <a:close/>
              </a:path>
              <a:path w="532129" h="982345">
                <a:moveTo>
                  <a:pt x="531619" y="0"/>
                </a:moveTo>
                <a:lnTo>
                  <a:pt x="462720" y="48484"/>
                </a:lnTo>
                <a:lnTo>
                  <a:pt x="491747" y="64113"/>
                </a:lnTo>
                <a:lnTo>
                  <a:pt x="497701" y="53055"/>
                </a:lnTo>
                <a:lnTo>
                  <a:pt x="530011" y="53055"/>
                </a:lnTo>
                <a:lnTo>
                  <a:pt x="531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85559" y="4187612"/>
            <a:ext cx="1657985" cy="301625"/>
          </a:xfrm>
          <a:custGeom>
            <a:avLst/>
            <a:gdLst/>
            <a:ahLst/>
            <a:cxnLst/>
            <a:rect l="l" t="t" r="r" b="b"/>
            <a:pathLst>
              <a:path w="1657984" h="301625">
                <a:moveTo>
                  <a:pt x="0" y="0"/>
                </a:moveTo>
                <a:lnTo>
                  <a:pt x="1657772" y="0"/>
                </a:lnTo>
                <a:lnTo>
                  <a:pt x="1657772" y="301414"/>
                </a:lnTo>
                <a:lnTo>
                  <a:pt x="0" y="30141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463284" y="4209288"/>
            <a:ext cx="9975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Arial"/>
                <a:cs typeface="Arial"/>
              </a:rPr>
              <a:t>Ideal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Thresh  method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18231" y="5564632"/>
            <a:ext cx="2063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6600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30157" y="3227832"/>
            <a:ext cx="183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6600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029200" y="3208020"/>
            <a:ext cx="3466465" cy="0"/>
          </a:xfrm>
          <a:custGeom>
            <a:avLst/>
            <a:gdLst/>
            <a:ahLst/>
            <a:cxnLst/>
            <a:rect l="l" t="t" r="r" b="b"/>
            <a:pathLst>
              <a:path w="3466465">
                <a:moveTo>
                  <a:pt x="0" y="0"/>
                </a:moveTo>
                <a:lnTo>
                  <a:pt x="3466253" y="0"/>
                </a:lnTo>
              </a:path>
            </a:pathLst>
          </a:custGeom>
          <a:ln w="37676">
            <a:solidFill>
              <a:srgbClr val="BBE0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95452" y="3208020"/>
            <a:ext cx="0" cy="2185670"/>
          </a:xfrm>
          <a:custGeom>
            <a:avLst/>
            <a:gdLst/>
            <a:ahLst/>
            <a:cxnLst/>
            <a:rect l="l" t="t" r="r" b="b"/>
            <a:pathLst>
              <a:path h="2185670">
                <a:moveTo>
                  <a:pt x="0" y="0"/>
                </a:moveTo>
                <a:lnTo>
                  <a:pt x="0" y="2185246"/>
                </a:lnTo>
              </a:path>
            </a:pathLst>
          </a:custGeom>
          <a:ln w="37676">
            <a:solidFill>
              <a:srgbClr val="BBE0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646159" y="4639733"/>
            <a:ext cx="829310" cy="722630"/>
          </a:xfrm>
          <a:prstGeom prst="rect">
            <a:avLst/>
          </a:prstGeom>
          <a:solidFill>
            <a:srgbClr val="BBE0E3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170" marR="144780">
              <a:lnSpc>
                <a:spcPct val="101400"/>
              </a:lnSpc>
              <a:spcBef>
                <a:spcPts val="240"/>
              </a:spcBef>
            </a:pP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Ideal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Rank 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495452" y="4408726"/>
            <a:ext cx="529590" cy="235585"/>
          </a:xfrm>
          <a:custGeom>
            <a:avLst/>
            <a:gdLst/>
            <a:ahLst/>
            <a:cxnLst/>
            <a:rect l="l" t="t" r="r" b="b"/>
            <a:pathLst>
              <a:path w="529590" h="235585">
                <a:moveTo>
                  <a:pt x="71116" y="30301"/>
                </a:moveTo>
                <a:lnTo>
                  <a:pt x="67405" y="38959"/>
                </a:lnTo>
                <a:lnTo>
                  <a:pt x="525618" y="235336"/>
                </a:lnTo>
                <a:lnTo>
                  <a:pt x="529328" y="226678"/>
                </a:lnTo>
                <a:lnTo>
                  <a:pt x="71116" y="30301"/>
                </a:lnTo>
                <a:close/>
              </a:path>
              <a:path w="529590" h="235585">
                <a:moveTo>
                  <a:pt x="84101" y="0"/>
                </a:moveTo>
                <a:lnTo>
                  <a:pt x="0" y="4946"/>
                </a:lnTo>
                <a:lnTo>
                  <a:pt x="54419" y="69260"/>
                </a:lnTo>
                <a:lnTo>
                  <a:pt x="67405" y="38959"/>
                </a:lnTo>
                <a:lnTo>
                  <a:pt x="55862" y="34011"/>
                </a:lnTo>
                <a:lnTo>
                  <a:pt x="59573" y="25354"/>
                </a:lnTo>
                <a:lnTo>
                  <a:pt x="73236" y="25354"/>
                </a:lnTo>
                <a:lnTo>
                  <a:pt x="84101" y="0"/>
                </a:lnTo>
                <a:close/>
              </a:path>
              <a:path w="529590" h="235585">
                <a:moveTo>
                  <a:pt x="59573" y="25354"/>
                </a:moveTo>
                <a:lnTo>
                  <a:pt x="55862" y="34011"/>
                </a:lnTo>
                <a:lnTo>
                  <a:pt x="67405" y="38959"/>
                </a:lnTo>
                <a:lnTo>
                  <a:pt x="71116" y="30301"/>
                </a:lnTo>
                <a:lnTo>
                  <a:pt x="59573" y="25354"/>
                </a:lnTo>
                <a:close/>
              </a:path>
              <a:path w="529590" h="235585">
                <a:moveTo>
                  <a:pt x="73236" y="25354"/>
                </a:moveTo>
                <a:lnTo>
                  <a:pt x="59573" y="25354"/>
                </a:lnTo>
                <a:lnTo>
                  <a:pt x="71116" y="30301"/>
                </a:lnTo>
                <a:lnTo>
                  <a:pt x="73236" y="253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81320" y="3509433"/>
            <a:ext cx="2788285" cy="1582420"/>
          </a:xfrm>
          <a:custGeom>
            <a:avLst/>
            <a:gdLst/>
            <a:ahLst/>
            <a:cxnLst/>
            <a:rect l="l" t="t" r="r" b="b"/>
            <a:pathLst>
              <a:path w="2788284" h="1582420">
                <a:moveTo>
                  <a:pt x="0" y="0"/>
                </a:moveTo>
                <a:lnTo>
                  <a:pt x="6015" y="49210"/>
                </a:lnTo>
                <a:lnTo>
                  <a:pt x="12274" y="98065"/>
                </a:lnTo>
                <a:lnTo>
                  <a:pt x="19020" y="146211"/>
                </a:lnTo>
                <a:lnTo>
                  <a:pt x="26498" y="193292"/>
                </a:lnTo>
                <a:lnTo>
                  <a:pt x="34952" y="238954"/>
                </a:lnTo>
                <a:lnTo>
                  <a:pt x="44625" y="282841"/>
                </a:lnTo>
                <a:lnTo>
                  <a:pt x="55761" y="324599"/>
                </a:lnTo>
                <a:lnTo>
                  <a:pt x="72712" y="377184"/>
                </a:lnTo>
                <a:lnTo>
                  <a:pt x="91002" y="423926"/>
                </a:lnTo>
                <a:lnTo>
                  <a:pt x="111969" y="468720"/>
                </a:lnTo>
                <a:lnTo>
                  <a:pt x="136950" y="515463"/>
                </a:lnTo>
                <a:lnTo>
                  <a:pt x="167284" y="568048"/>
                </a:lnTo>
                <a:lnTo>
                  <a:pt x="186779" y="603907"/>
                </a:lnTo>
                <a:lnTo>
                  <a:pt x="204749" y="640639"/>
                </a:lnTo>
                <a:lnTo>
                  <a:pt x="223154" y="678480"/>
                </a:lnTo>
                <a:lnTo>
                  <a:pt x="243956" y="717668"/>
                </a:lnTo>
                <a:lnTo>
                  <a:pt x="269114" y="758441"/>
                </a:lnTo>
                <a:lnTo>
                  <a:pt x="300589" y="801036"/>
                </a:lnTo>
                <a:lnTo>
                  <a:pt x="340340" y="845692"/>
                </a:lnTo>
                <a:lnTo>
                  <a:pt x="390330" y="892647"/>
                </a:lnTo>
                <a:lnTo>
                  <a:pt x="419490" y="917719"/>
                </a:lnTo>
                <a:lnTo>
                  <a:pt x="451101" y="944554"/>
                </a:lnTo>
                <a:lnTo>
                  <a:pt x="484999" y="972855"/>
                </a:lnTo>
                <a:lnTo>
                  <a:pt x="521021" y="1002326"/>
                </a:lnTo>
                <a:lnTo>
                  <a:pt x="559003" y="1032668"/>
                </a:lnTo>
                <a:lnTo>
                  <a:pt x="598782" y="1063584"/>
                </a:lnTo>
                <a:lnTo>
                  <a:pt x="640195" y="1094778"/>
                </a:lnTo>
                <a:lnTo>
                  <a:pt x="683077" y="1125952"/>
                </a:lnTo>
                <a:lnTo>
                  <a:pt x="727267" y="1156809"/>
                </a:lnTo>
                <a:lnTo>
                  <a:pt x="772601" y="1187052"/>
                </a:lnTo>
                <a:lnTo>
                  <a:pt x="818914" y="1216384"/>
                </a:lnTo>
                <a:lnTo>
                  <a:pt x="866045" y="1244507"/>
                </a:lnTo>
                <a:lnTo>
                  <a:pt x="913829" y="1271124"/>
                </a:lnTo>
                <a:lnTo>
                  <a:pt x="962103" y="1295938"/>
                </a:lnTo>
                <a:lnTo>
                  <a:pt x="1010703" y="1318653"/>
                </a:lnTo>
                <a:lnTo>
                  <a:pt x="1059467" y="1338970"/>
                </a:lnTo>
                <a:lnTo>
                  <a:pt x="1103588" y="1355142"/>
                </a:lnTo>
                <a:lnTo>
                  <a:pt x="1149114" y="1369916"/>
                </a:lnTo>
                <a:lnTo>
                  <a:pt x="1195902" y="1383396"/>
                </a:lnTo>
                <a:lnTo>
                  <a:pt x="1243809" y="1395686"/>
                </a:lnTo>
                <a:lnTo>
                  <a:pt x="1292691" y="1406891"/>
                </a:lnTo>
                <a:lnTo>
                  <a:pt x="1342405" y="1417114"/>
                </a:lnTo>
                <a:lnTo>
                  <a:pt x="1392808" y="1426462"/>
                </a:lnTo>
                <a:lnTo>
                  <a:pt x="1443755" y="1435036"/>
                </a:lnTo>
                <a:lnTo>
                  <a:pt x="1495104" y="1442943"/>
                </a:lnTo>
                <a:lnTo>
                  <a:pt x="1546711" y="1450287"/>
                </a:lnTo>
                <a:lnTo>
                  <a:pt x="1598433" y="1457171"/>
                </a:lnTo>
                <a:lnTo>
                  <a:pt x="1650126" y="1463701"/>
                </a:lnTo>
                <a:lnTo>
                  <a:pt x="1701647" y="1469980"/>
                </a:lnTo>
                <a:lnTo>
                  <a:pt x="1752852" y="1476113"/>
                </a:lnTo>
                <a:lnTo>
                  <a:pt x="1803599" y="1482204"/>
                </a:lnTo>
                <a:lnTo>
                  <a:pt x="1853743" y="1488358"/>
                </a:lnTo>
                <a:lnTo>
                  <a:pt x="1903142" y="1494678"/>
                </a:lnTo>
                <a:lnTo>
                  <a:pt x="1951651" y="1501270"/>
                </a:lnTo>
                <a:lnTo>
                  <a:pt x="2003667" y="1508290"/>
                </a:lnTo>
                <a:lnTo>
                  <a:pt x="2057715" y="1515029"/>
                </a:lnTo>
                <a:lnTo>
                  <a:pt x="2113317" y="1521487"/>
                </a:lnTo>
                <a:lnTo>
                  <a:pt x="2169998" y="1527665"/>
                </a:lnTo>
                <a:lnTo>
                  <a:pt x="2227280" y="1533561"/>
                </a:lnTo>
                <a:lnTo>
                  <a:pt x="2284687" y="1539177"/>
                </a:lnTo>
                <a:lnTo>
                  <a:pt x="2341743" y="1544512"/>
                </a:lnTo>
                <a:lnTo>
                  <a:pt x="2397970" y="1549566"/>
                </a:lnTo>
                <a:lnTo>
                  <a:pt x="2452891" y="1554340"/>
                </a:lnTo>
                <a:lnTo>
                  <a:pt x="2506031" y="1558833"/>
                </a:lnTo>
                <a:lnTo>
                  <a:pt x="2556912" y="1563045"/>
                </a:lnTo>
                <a:lnTo>
                  <a:pt x="2605058" y="1566976"/>
                </a:lnTo>
                <a:lnTo>
                  <a:pt x="2649991" y="1570626"/>
                </a:lnTo>
                <a:lnTo>
                  <a:pt x="2691237" y="1573996"/>
                </a:lnTo>
                <a:lnTo>
                  <a:pt x="2728316" y="1577084"/>
                </a:lnTo>
                <a:lnTo>
                  <a:pt x="2760754" y="1579892"/>
                </a:lnTo>
                <a:lnTo>
                  <a:pt x="2788073" y="1582420"/>
                </a:lnTo>
              </a:path>
            </a:pathLst>
          </a:custGeom>
          <a:ln w="5651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387931" y="6017767"/>
            <a:ext cx="3028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Orange </a:t>
            </a:r>
            <a:r>
              <a:rPr sz="1800" spc="-10" dirty="0">
                <a:latin typeface="Arial"/>
                <a:cs typeface="Arial"/>
              </a:rPr>
              <a:t>better than blue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curve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325114" y="3942714"/>
            <a:ext cx="0" cy="2807335"/>
          </a:xfrm>
          <a:custGeom>
            <a:avLst/>
            <a:gdLst/>
            <a:ahLst/>
            <a:cxnLst/>
            <a:rect l="l" t="t" r="r" b="b"/>
            <a:pathLst>
              <a:path h="2807334">
                <a:moveTo>
                  <a:pt x="0" y="0"/>
                </a:moveTo>
                <a:lnTo>
                  <a:pt x="0" y="2806911"/>
                </a:lnTo>
              </a:path>
            </a:pathLst>
          </a:custGeom>
          <a:ln w="54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13652" y="6749625"/>
            <a:ext cx="1285875" cy="452120"/>
          </a:xfrm>
          <a:custGeom>
            <a:avLst/>
            <a:gdLst/>
            <a:ahLst/>
            <a:cxnLst/>
            <a:rect l="l" t="t" r="r" b="b"/>
            <a:pathLst>
              <a:path w="1285875" h="452120">
                <a:moveTo>
                  <a:pt x="0" y="0"/>
                </a:moveTo>
                <a:lnTo>
                  <a:pt x="1285717" y="0"/>
                </a:lnTo>
                <a:lnTo>
                  <a:pt x="1285717" y="452119"/>
                </a:lnTo>
                <a:lnTo>
                  <a:pt x="0" y="45211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791376" y="6770623"/>
            <a:ext cx="994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Database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106771" y="5091852"/>
            <a:ext cx="318135" cy="906144"/>
          </a:xfrm>
          <a:custGeom>
            <a:avLst/>
            <a:gdLst/>
            <a:ahLst/>
            <a:cxnLst/>
            <a:rect l="l" t="t" r="r" b="b"/>
            <a:pathLst>
              <a:path w="318134" h="906145">
                <a:moveTo>
                  <a:pt x="40211" y="69996"/>
                </a:moveTo>
                <a:lnTo>
                  <a:pt x="31275" y="72975"/>
                </a:lnTo>
                <a:lnTo>
                  <a:pt x="308860" y="905729"/>
                </a:lnTo>
                <a:lnTo>
                  <a:pt x="317795" y="902750"/>
                </a:lnTo>
                <a:lnTo>
                  <a:pt x="40211" y="69996"/>
                </a:lnTo>
                <a:close/>
              </a:path>
              <a:path w="318134" h="906145">
                <a:moveTo>
                  <a:pt x="11913" y="0"/>
                </a:moveTo>
                <a:lnTo>
                  <a:pt x="0" y="83400"/>
                </a:lnTo>
                <a:lnTo>
                  <a:pt x="31275" y="72975"/>
                </a:lnTo>
                <a:lnTo>
                  <a:pt x="27303" y="61061"/>
                </a:lnTo>
                <a:lnTo>
                  <a:pt x="36239" y="58082"/>
                </a:lnTo>
                <a:lnTo>
                  <a:pt x="69996" y="58082"/>
                </a:lnTo>
                <a:lnTo>
                  <a:pt x="11913" y="0"/>
                </a:lnTo>
                <a:close/>
              </a:path>
              <a:path w="318134" h="906145">
                <a:moveTo>
                  <a:pt x="36239" y="58082"/>
                </a:moveTo>
                <a:lnTo>
                  <a:pt x="27303" y="61061"/>
                </a:lnTo>
                <a:lnTo>
                  <a:pt x="31275" y="72975"/>
                </a:lnTo>
                <a:lnTo>
                  <a:pt x="40211" y="69996"/>
                </a:lnTo>
                <a:lnTo>
                  <a:pt x="36239" y="58082"/>
                </a:lnTo>
                <a:close/>
              </a:path>
              <a:path w="318134" h="906145">
                <a:moveTo>
                  <a:pt x="69996" y="58082"/>
                </a:moveTo>
                <a:lnTo>
                  <a:pt x="36239" y="58082"/>
                </a:lnTo>
                <a:lnTo>
                  <a:pt x="40211" y="69996"/>
                </a:lnTo>
                <a:lnTo>
                  <a:pt x="71485" y="59571"/>
                </a:lnTo>
                <a:lnTo>
                  <a:pt x="69996" y="580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8550" y="941832"/>
            <a:ext cx="59107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Text </a:t>
            </a:r>
            <a:r>
              <a:rPr spc="-10" dirty="0"/>
              <a:t>to </a:t>
            </a:r>
            <a:r>
              <a:rPr spc="-25" dirty="0"/>
              <a:t>Image</a:t>
            </a:r>
            <a:r>
              <a:rPr spc="-10" dirty="0"/>
              <a:t> </a:t>
            </a:r>
            <a:r>
              <a:rPr lang="en-US" spc="-25" dirty="0"/>
              <a:t>S</a:t>
            </a:r>
            <a:r>
              <a:rPr spc="-25" dirty="0"/>
              <a:t>earch</a:t>
            </a:r>
          </a:p>
        </p:txBody>
      </p:sp>
      <p:sp>
        <p:nvSpPr>
          <p:cNvPr id="5" name="object 5"/>
          <p:cNvSpPr/>
          <p:nvPr/>
        </p:nvSpPr>
        <p:spPr>
          <a:xfrm>
            <a:off x="3228615" y="2162492"/>
            <a:ext cx="6105091" cy="4257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2490" y="2021840"/>
            <a:ext cx="2249170" cy="137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15" dirty="0">
                <a:solidFill>
                  <a:srgbClr val="333399"/>
                </a:solidFill>
                <a:latin typeface="Arial"/>
                <a:cs typeface="Arial"/>
              </a:rPr>
              <a:t>Experimental</a:t>
            </a:r>
            <a:r>
              <a:rPr sz="1800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333399"/>
                </a:solidFill>
                <a:latin typeface="Arial"/>
                <a:cs typeface="Arial"/>
              </a:rPr>
              <a:t>settings:</a:t>
            </a:r>
            <a:endParaRPr sz="1800">
              <a:latin typeface="Arial"/>
              <a:cs typeface="Arial"/>
            </a:endParaRPr>
          </a:p>
          <a:p>
            <a:pPr marL="153670" indent="-141605">
              <a:lnSpc>
                <a:spcPts val="2135"/>
              </a:lnSpc>
              <a:buFont typeface="Arial"/>
              <a:buChar char="•"/>
              <a:tabLst>
                <a:tab pos="154305" algn="l"/>
              </a:tabLst>
            </a:pPr>
            <a:r>
              <a:rPr sz="1800" spc="-10" dirty="0">
                <a:latin typeface="Calibri"/>
                <a:cs typeface="Calibri"/>
              </a:rPr>
              <a:t>150 </a:t>
            </a:r>
            <a:r>
              <a:rPr sz="1800" dirty="0">
                <a:latin typeface="Calibri"/>
                <a:cs typeface="Calibri"/>
              </a:rPr>
              <a:t>x </a:t>
            </a:r>
            <a:r>
              <a:rPr sz="1800" spc="-10" dirty="0">
                <a:latin typeface="Calibri"/>
                <a:cs typeface="Calibri"/>
              </a:rPr>
              <a:t>100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15,000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Arial"/>
                <a:cs typeface="Arial"/>
              </a:rPr>
              <a:t>word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images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Arial"/>
              <a:cs typeface="Arial"/>
            </a:endParaRPr>
          </a:p>
          <a:p>
            <a:pPr marL="153670" indent="-141605">
              <a:lnSpc>
                <a:spcPct val="100000"/>
              </a:lnSpc>
              <a:buFont typeface="Arial"/>
              <a:buChar char="•"/>
              <a:tabLst>
                <a:tab pos="154305" algn="l"/>
              </a:tabLst>
            </a:pPr>
            <a:r>
              <a:rPr sz="1800" spc="-5" dirty="0">
                <a:latin typeface="Calibri"/>
                <a:cs typeface="Calibri"/>
              </a:rPr>
              <a:t>10 </a:t>
            </a:r>
            <a:r>
              <a:rPr sz="1800" spc="-15" dirty="0">
                <a:latin typeface="Arial"/>
                <a:cs typeface="Arial"/>
              </a:rPr>
              <a:t>different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queries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2490" y="3649471"/>
            <a:ext cx="217487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indent="-141605">
              <a:lnSpc>
                <a:spcPts val="2125"/>
              </a:lnSpc>
              <a:spcBef>
                <a:spcPts val="100"/>
              </a:spcBef>
              <a:buChar char="•"/>
              <a:tabLst>
                <a:tab pos="154305" algn="l"/>
              </a:tabLst>
            </a:pPr>
            <a:r>
              <a:rPr sz="1800" spc="-15" dirty="0">
                <a:latin typeface="Arial"/>
                <a:cs typeface="Arial"/>
              </a:rPr>
              <a:t>Each query </a:t>
            </a:r>
            <a:r>
              <a:rPr sz="1800" spc="-10" dirty="0">
                <a:latin typeface="Arial"/>
                <a:cs typeface="Arial"/>
              </a:rPr>
              <a:t>has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Calibri"/>
                <a:cs typeface="Calibri"/>
              </a:rPr>
              <a:t>100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spc="-15" dirty="0">
                <a:latin typeface="Arial"/>
                <a:cs typeface="Arial"/>
              </a:rPr>
              <a:t>relevant </a:t>
            </a:r>
            <a:r>
              <a:rPr sz="1800" spc="-10" dirty="0">
                <a:latin typeface="Arial"/>
                <a:cs typeface="Arial"/>
              </a:rPr>
              <a:t>word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images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86503" y="3278663"/>
            <a:ext cx="160125" cy="160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9200" y="3810847"/>
            <a:ext cx="2371090" cy="1058545"/>
          </a:xfrm>
          <a:custGeom>
            <a:avLst/>
            <a:gdLst/>
            <a:ahLst/>
            <a:cxnLst/>
            <a:rect l="l" t="t" r="r" b="b"/>
            <a:pathLst>
              <a:path w="2371090" h="1058545">
                <a:moveTo>
                  <a:pt x="0" y="0"/>
                </a:moveTo>
                <a:lnTo>
                  <a:pt x="2370490" y="0"/>
                </a:lnTo>
                <a:lnTo>
                  <a:pt x="2370490" y="1058086"/>
                </a:lnTo>
                <a:lnTo>
                  <a:pt x="0" y="1058086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06923" y="3830320"/>
            <a:ext cx="166814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15" dirty="0">
                <a:latin typeface="Arial"/>
                <a:cs typeface="Arial"/>
              </a:rPr>
              <a:t>When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half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920"/>
              </a:lnSpc>
              <a:spcBef>
                <a:spcPts val="50"/>
              </a:spcBef>
            </a:pPr>
            <a:r>
              <a:rPr sz="1600" spc="-5" dirty="0">
                <a:latin typeface="Arial"/>
                <a:cs typeface="Arial"/>
              </a:rPr>
              <a:t>the </a:t>
            </a:r>
            <a:r>
              <a:rPr sz="1600" spc="-15" dirty="0">
                <a:latin typeface="Arial"/>
                <a:cs typeface="Arial"/>
              </a:rPr>
              <a:t>relevant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words  </a:t>
            </a:r>
            <a:r>
              <a:rPr sz="1600" spc="-10" dirty="0">
                <a:latin typeface="Arial"/>
                <a:cs typeface="Arial"/>
              </a:rPr>
              <a:t>are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retrieved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6923" y="4555744"/>
            <a:ext cx="24180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system has 80%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precision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60377" y="3430962"/>
            <a:ext cx="831215" cy="384175"/>
          </a:xfrm>
          <a:custGeom>
            <a:avLst/>
            <a:gdLst/>
            <a:ahLst/>
            <a:cxnLst/>
            <a:rect l="l" t="t" r="r" b="b"/>
            <a:pathLst>
              <a:path w="831215" h="384175">
                <a:moveTo>
                  <a:pt x="760287" y="30011"/>
                </a:moveTo>
                <a:lnTo>
                  <a:pt x="0" y="375597"/>
                </a:lnTo>
                <a:lnTo>
                  <a:pt x="3897" y="384172"/>
                </a:lnTo>
                <a:lnTo>
                  <a:pt x="764184" y="38586"/>
                </a:lnTo>
                <a:lnTo>
                  <a:pt x="760287" y="30011"/>
                </a:lnTo>
                <a:close/>
              </a:path>
              <a:path w="831215" h="384175">
                <a:moveTo>
                  <a:pt x="813271" y="24814"/>
                </a:moveTo>
                <a:lnTo>
                  <a:pt x="771720" y="24814"/>
                </a:lnTo>
                <a:lnTo>
                  <a:pt x="775618" y="33389"/>
                </a:lnTo>
                <a:lnTo>
                  <a:pt x="764184" y="38586"/>
                </a:lnTo>
                <a:lnTo>
                  <a:pt x="777826" y="68599"/>
                </a:lnTo>
                <a:lnTo>
                  <a:pt x="813271" y="24814"/>
                </a:lnTo>
                <a:close/>
              </a:path>
              <a:path w="831215" h="384175">
                <a:moveTo>
                  <a:pt x="771720" y="24814"/>
                </a:moveTo>
                <a:lnTo>
                  <a:pt x="760287" y="30011"/>
                </a:lnTo>
                <a:lnTo>
                  <a:pt x="764184" y="38586"/>
                </a:lnTo>
                <a:lnTo>
                  <a:pt x="775618" y="33389"/>
                </a:lnTo>
                <a:lnTo>
                  <a:pt x="771720" y="24814"/>
                </a:lnTo>
                <a:close/>
              </a:path>
              <a:path w="831215" h="384175">
                <a:moveTo>
                  <a:pt x="746645" y="0"/>
                </a:moveTo>
                <a:lnTo>
                  <a:pt x="760287" y="30011"/>
                </a:lnTo>
                <a:lnTo>
                  <a:pt x="771720" y="24814"/>
                </a:lnTo>
                <a:lnTo>
                  <a:pt x="813271" y="24814"/>
                </a:lnTo>
                <a:lnTo>
                  <a:pt x="830835" y="3117"/>
                </a:lnTo>
                <a:lnTo>
                  <a:pt x="746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599857" y="1948688"/>
            <a:ext cx="3954779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Harmonic mean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precision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and recall  </a:t>
            </a:r>
            <a:r>
              <a:rPr sz="1800" spc="-10" dirty="0">
                <a:latin typeface="Arial"/>
                <a:cs typeface="Arial"/>
              </a:rPr>
              <a:t>High value </a:t>
            </a:r>
            <a:r>
              <a:rPr sz="1800" spc="-15" dirty="0">
                <a:latin typeface="Arial"/>
                <a:cs typeface="Arial"/>
              </a:rPr>
              <a:t>when </a:t>
            </a:r>
            <a:r>
              <a:rPr sz="1800" spc="-10" dirty="0">
                <a:latin typeface="Arial"/>
                <a:cs typeface="Arial"/>
              </a:rPr>
              <a:t>both </a:t>
            </a:r>
            <a:r>
              <a:rPr sz="1800" dirty="0">
                <a:latin typeface="Arial"/>
                <a:cs typeface="Arial"/>
              </a:rPr>
              <a:t>P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R </a:t>
            </a:r>
            <a:r>
              <a:rPr sz="1800" spc="-10" dirty="0">
                <a:latin typeface="Arial"/>
                <a:cs typeface="Arial"/>
              </a:rPr>
              <a:t>are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high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49410" y="4017537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3769" y="0"/>
                </a:lnTo>
              </a:path>
            </a:pathLst>
          </a:custGeom>
          <a:ln w="5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6755" y="4017537"/>
            <a:ext cx="467359" cy="0"/>
          </a:xfrm>
          <a:custGeom>
            <a:avLst/>
            <a:gdLst/>
            <a:ahLst/>
            <a:cxnLst/>
            <a:rect l="l" t="t" r="r" b="b"/>
            <a:pathLst>
              <a:path w="467360">
                <a:moveTo>
                  <a:pt x="0" y="0"/>
                </a:moveTo>
                <a:lnTo>
                  <a:pt x="466831" y="0"/>
                </a:lnTo>
              </a:path>
            </a:pathLst>
          </a:custGeom>
          <a:ln w="5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8605" y="3692031"/>
            <a:ext cx="956310" cy="0"/>
          </a:xfrm>
          <a:custGeom>
            <a:avLst/>
            <a:gdLst/>
            <a:ahLst/>
            <a:cxnLst/>
            <a:rect l="l" t="t" r="r" b="b"/>
            <a:pathLst>
              <a:path w="956310">
                <a:moveTo>
                  <a:pt x="0" y="0"/>
                </a:moveTo>
                <a:lnTo>
                  <a:pt x="955787" y="0"/>
                </a:lnTo>
              </a:path>
            </a:pathLst>
          </a:custGeom>
          <a:ln w="104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7385" y="3692031"/>
            <a:ext cx="1325245" cy="0"/>
          </a:xfrm>
          <a:custGeom>
            <a:avLst/>
            <a:gdLst/>
            <a:ahLst/>
            <a:cxnLst/>
            <a:rect l="l" t="t" r="r" b="b"/>
            <a:pathLst>
              <a:path w="1325245">
                <a:moveTo>
                  <a:pt x="0" y="0"/>
                </a:moveTo>
                <a:lnTo>
                  <a:pt x="1325111" y="0"/>
                </a:lnTo>
              </a:path>
            </a:pathLst>
          </a:custGeom>
          <a:ln w="104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78997" y="3334314"/>
            <a:ext cx="331470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i="1" spc="10" dirty="0">
                <a:latin typeface="Times New Roman"/>
                <a:cs typeface="Times New Roman"/>
              </a:rPr>
              <a:t>PR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7688" y="3687165"/>
            <a:ext cx="1321435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spc="-80" dirty="0">
                <a:latin typeface="Times New Roman"/>
                <a:cs typeface="Times New Roman"/>
              </a:rPr>
              <a:t>(1</a:t>
            </a:r>
            <a:r>
              <a:rPr sz="1950" spc="-28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170" dirty="0">
                <a:latin typeface="Times New Roman"/>
                <a:cs typeface="Times New Roman"/>
              </a:rPr>
              <a:t> </a:t>
            </a:r>
            <a:r>
              <a:rPr sz="1950" i="1" spc="70" dirty="0">
                <a:latin typeface="Times New Roman"/>
                <a:cs typeface="Times New Roman"/>
              </a:rPr>
              <a:t>u</a:t>
            </a:r>
            <a:r>
              <a:rPr sz="1950" spc="70" dirty="0">
                <a:latin typeface="Times New Roman"/>
                <a:cs typeface="Times New Roman"/>
              </a:rPr>
              <a:t>)</a:t>
            </a:r>
            <a:r>
              <a:rPr sz="1950" i="1" spc="70" dirty="0">
                <a:latin typeface="Times New Roman"/>
                <a:cs typeface="Times New Roman"/>
              </a:rPr>
              <a:t>P</a:t>
            </a:r>
            <a:r>
              <a:rPr sz="1950" i="1" spc="-8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</a:t>
            </a:r>
            <a:r>
              <a:rPr sz="1950" spc="-14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uR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45830" y="3491867"/>
            <a:ext cx="490220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spc="5" dirty="0">
                <a:latin typeface="Symbol"/>
                <a:cs typeface="Symbol"/>
              </a:rPr>
              <a:t></a:t>
            </a:r>
            <a:r>
              <a:rPr sz="1950" spc="-229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1</a:t>
            </a:r>
            <a:r>
              <a:rPr sz="1950" spc="-30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7209" y="3308772"/>
            <a:ext cx="966469" cy="102933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950" spc="5" dirty="0"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1950" i="1" spc="5" dirty="0">
                <a:latin typeface="Times New Roman"/>
                <a:cs typeface="Times New Roman"/>
              </a:rPr>
              <a:t>u </a:t>
            </a:r>
            <a:r>
              <a:rPr sz="2925" spc="7" baseline="-35612" dirty="0">
                <a:latin typeface="Symbol"/>
                <a:cs typeface="Symbol"/>
              </a:rPr>
              <a:t></a:t>
            </a:r>
            <a:r>
              <a:rPr sz="2925" spc="7" baseline="-35612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1 </a:t>
            </a:r>
            <a:r>
              <a:rPr sz="1950" spc="5" dirty="0">
                <a:latin typeface="Symbol"/>
                <a:cs typeface="Symbol"/>
              </a:rPr>
              <a:t></a:t>
            </a:r>
            <a:r>
              <a:rPr sz="1950" spc="-340" dirty="0">
                <a:latin typeface="Times New Roman"/>
                <a:cs typeface="Times New Roman"/>
              </a:rPr>
              <a:t> </a:t>
            </a:r>
            <a:r>
              <a:rPr sz="1950" i="1" spc="5" dirty="0">
                <a:latin typeface="Times New Roman"/>
                <a:cs typeface="Times New Roman"/>
              </a:rPr>
              <a:t>u</a:t>
            </a:r>
            <a:endParaRPr sz="195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440"/>
              </a:spcBef>
              <a:tabLst>
                <a:tab pos="630555" algn="l"/>
              </a:tabLst>
            </a:pPr>
            <a:r>
              <a:rPr sz="1950" i="1" spc="10" dirty="0">
                <a:latin typeface="Times New Roman"/>
                <a:cs typeface="Times New Roman"/>
              </a:rPr>
              <a:t>P	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6866" y="3491867"/>
            <a:ext cx="720725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i="1" spc="10" dirty="0">
                <a:latin typeface="Times New Roman"/>
                <a:cs typeface="Times New Roman"/>
              </a:rPr>
              <a:t>E</a:t>
            </a:r>
            <a:r>
              <a:rPr sz="1950" i="1" spc="75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</a:t>
            </a:r>
            <a:r>
              <a:rPr sz="1950" spc="-204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1</a:t>
            </a:r>
            <a:r>
              <a:rPr sz="1950" spc="-29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Symbol"/>
                <a:cs typeface="Symbol"/>
              </a:rPr>
              <a:t>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4803" y="3454400"/>
            <a:ext cx="463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u = </a:t>
            </a:r>
            <a:r>
              <a:rPr sz="1800" spc="-15" dirty="0">
                <a:latin typeface="Arial"/>
                <a:cs typeface="Arial"/>
              </a:rPr>
              <a:t>measure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relative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importance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P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28424" y="824483"/>
            <a:ext cx="729869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spc="20" dirty="0">
                <a:solidFill>
                  <a:srgbClr val="FF2323"/>
                </a:solidFill>
              </a:rPr>
              <a:t>Combined</a:t>
            </a:r>
            <a:r>
              <a:rPr sz="4700" spc="15" dirty="0">
                <a:solidFill>
                  <a:srgbClr val="FF2323"/>
                </a:solidFill>
              </a:rPr>
              <a:t> Precision-Recall</a:t>
            </a:r>
            <a:endParaRPr sz="4700"/>
          </a:p>
        </p:txBody>
      </p:sp>
      <p:sp>
        <p:nvSpPr>
          <p:cNvPr id="17" name="object 17"/>
          <p:cNvSpPr txBox="1"/>
          <p:nvPr/>
        </p:nvSpPr>
        <p:spPr>
          <a:xfrm>
            <a:off x="4718810" y="3969115"/>
            <a:ext cx="1355090" cy="3175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900" i="1" spc="5" dirty="0">
                <a:latin typeface="Times New Roman"/>
                <a:cs typeface="Times New Roman"/>
              </a:rPr>
              <a:t>u</a:t>
            </a:r>
            <a:r>
              <a:rPr sz="1900" i="1" spc="7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Symbol"/>
                <a:cs typeface="Symbol"/>
              </a:rPr>
              <a:t></a:t>
            </a:r>
            <a:r>
              <a:rPr sz="1900" spc="-195" dirty="0">
                <a:latin typeface="Times New Roman"/>
                <a:cs typeface="Times New Roman"/>
              </a:rPr>
              <a:t> </a:t>
            </a:r>
            <a:r>
              <a:rPr sz="1900" spc="40" dirty="0">
                <a:latin typeface="Times New Roman"/>
                <a:cs typeface="Times New Roman"/>
              </a:rPr>
              <a:t>1/(</a:t>
            </a:r>
            <a:r>
              <a:rPr sz="1900" i="1" spc="40" dirty="0">
                <a:latin typeface="Times New Roman"/>
                <a:cs typeface="Times New Roman"/>
              </a:rPr>
              <a:t>v</a:t>
            </a:r>
            <a:r>
              <a:rPr sz="1900" i="1" spc="-305" dirty="0">
                <a:latin typeface="Times New Roman"/>
                <a:cs typeface="Times New Roman"/>
              </a:rPr>
              <a:t> </a:t>
            </a:r>
            <a:r>
              <a:rPr sz="1650" spc="7" baseline="42929" dirty="0">
                <a:latin typeface="Times New Roman"/>
                <a:cs typeface="Times New Roman"/>
              </a:rPr>
              <a:t>2</a:t>
            </a:r>
            <a:r>
              <a:rPr sz="1650" spc="82" baseline="42929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Symbol"/>
                <a:cs typeface="Symbol"/>
              </a:rPr>
              <a:t></a:t>
            </a:r>
            <a:r>
              <a:rPr sz="1900" spc="-280" dirty="0">
                <a:latin typeface="Times New Roman"/>
                <a:cs typeface="Times New Roman"/>
              </a:rPr>
              <a:t> </a:t>
            </a:r>
            <a:r>
              <a:rPr sz="1900" spc="-75" dirty="0">
                <a:latin typeface="Times New Roman"/>
                <a:cs typeface="Times New Roman"/>
              </a:rPr>
              <a:t>1)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01332" y="4557881"/>
            <a:ext cx="1064895" cy="0"/>
          </a:xfrm>
          <a:custGeom>
            <a:avLst/>
            <a:gdLst/>
            <a:ahLst/>
            <a:cxnLst/>
            <a:rect l="l" t="t" r="r" b="b"/>
            <a:pathLst>
              <a:path w="1064895">
                <a:moveTo>
                  <a:pt x="0" y="0"/>
                </a:moveTo>
                <a:lnTo>
                  <a:pt x="1064430" y="0"/>
                </a:lnTo>
              </a:path>
            </a:pathLst>
          </a:custGeom>
          <a:ln w="10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401425" y="4557409"/>
            <a:ext cx="861060" cy="321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950" i="1" spc="-5" dirty="0">
                <a:latin typeface="Times New Roman"/>
                <a:cs typeface="Times New Roman"/>
              </a:rPr>
              <a:t>v</a:t>
            </a:r>
            <a:r>
              <a:rPr sz="1950" i="1" spc="-320" dirty="0">
                <a:latin typeface="Times New Roman"/>
                <a:cs typeface="Times New Roman"/>
              </a:rPr>
              <a:t> </a:t>
            </a:r>
            <a:r>
              <a:rPr sz="1650" spc="22" baseline="42929" dirty="0">
                <a:latin typeface="Times New Roman"/>
                <a:cs typeface="Times New Roman"/>
              </a:rPr>
              <a:t>2</a:t>
            </a:r>
            <a:r>
              <a:rPr sz="1650" spc="-104" baseline="42929" dirty="0">
                <a:latin typeface="Times New Roman"/>
                <a:cs typeface="Times New Roman"/>
              </a:rPr>
              <a:t> </a:t>
            </a:r>
            <a:r>
              <a:rPr sz="1950" i="1" spc="-5" dirty="0">
                <a:latin typeface="Times New Roman"/>
                <a:cs typeface="Times New Roman"/>
              </a:rPr>
              <a:t>P</a:t>
            </a:r>
            <a:r>
              <a:rPr sz="1950" i="1" spc="-95" dirty="0">
                <a:latin typeface="Times New Roman"/>
                <a:cs typeface="Times New Roman"/>
              </a:rPr>
              <a:t> </a:t>
            </a:r>
            <a:r>
              <a:rPr sz="1950" spc="-5" dirty="0">
                <a:latin typeface="Symbol"/>
                <a:cs typeface="Symbol"/>
              </a:rPr>
              <a:t></a:t>
            </a:r>
            <a:r>
              <a:rPr sz="1950" spc="-35" dirty="0">
                <a:latin typeface="Times New Roman"/>
                <a:cs typeface="Times New Roman"/>
              </a:rPr>
              <a:t> </a:t>
            </a:r>
            <a:r>
              <a:rPr sz="1950" i="1" spc="-5" dirty="0">
                <a:latin typeface="Times New Roman"/>
                <a:cs typeface="Times New Roman"/>
              </a:rPr>
              <a:t>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76084" y="4204494"/>
            <a:ext cx="1112520" cy="321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950" spc="5" dirty="0">
                <a:latin typeface="Times New Roman"/>
                <a:cs typeface="Times New Roman"/>
              </a:rPr>
              <a:t>(</a:t>
            </a:r>
            <a:r>
              <a:rPr sz="1950" i="1" spc="5" dirty="0">
                <a:latin typeface="Times New Roman"/>
                <a:cs typeface="Times New Roman"/>
              </a:rPr>
              <a:t>v</a:t>
            </a:r>
            <a:r>
              <a:rPr sz="1950" i="1" spc="-320" dirty="0">
                <a:latin typeface="Times New Roman"/>
                <a:cs typeface="Times New Roman"/>
              </a:rPr>
              <a:t> </a:t>
            </a:r>
            <a:r>
              <a:rPr sz="1650" spc="22" baseline="42929" dirty="0">
                <a:latin typeface="Times New Roman"/>
                <a:cs typeface="Times New Roman"/>
              </a:rPr>
              <a:t>2</a:t>
            </a:r>
            <a:r>
              <a:rPr sz="1650" spc="52" baseline="42929" dirty="0">
                <a:latin typeface="Times New Roman"/>
                <a:cs typeface="Times New Roman"/>
              </a:rPr>
              <a:t> </a:t>
            </a:r>
            <a:r>
              <a:rPr sz="1950" spc="-5" dirty="0">
                <a:latin typeface="Symbol"/>
                <a:cs typeface="Symbol"/>
              </a:rPr>
              <a:t></a:t>
            </a:r>
            <a:r>
              <a:rPr sz="1950" spc="-295" dirty="0">
                <a:latin typeface="Times New Roman"/>
                <a:cs typeface="Times New Roman"/>
              </a:rPr>
              <a:t> </a:t>
            </a:r>
            <a:r>
              <a:rPr sz="1950" spc="-15" dirty="0">
                <a:latin typeface="Times New Roman"/>
                <a:cs typeface="Times New Roman"/>
              </a:rPr>
              <a:t>1)</a:t>
            </a:r>
            <a:r>
              <a:rPr sz="1950" i="1" spc="-15" dirty="0">
                <a:latin typeface="Times New Roman"/>
                <a:cs typeface="Times New Roman"/>
              </a:rPr>
              <a:t>PR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6430" y="4365809"/>
            <a:ext cx="7524750" cy="321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10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coefficient </a:t>
            </a:r>
            <a:r>
              <a:rPr sz="1800" dirty="0">
                <a:latin typeface="Arial"/>
                <a:cs typeface="Arial"/>
              </a:rPr>
              <a:t>u </a:t>
            </a:r>
            <a:r>
              <a:rPr sz="1800" spc="-10" dirty="0">
                <a:latin typeface="Arial"/>
                <a:cs typeface="Arial"/>
              </a:rPr>
              <a:t>has </a:t>
            </a:r>
            <a:r>
              <a:rPr sz="1800" spc="-15" dirty="0">
                <a:latin typeface="Arial"/>
                <a:cs typeface="Arial"/>
              </a:rPr>
              <a:t>range </a:t>
            </a:r>
            <a:r>
              <a:rPr sz="1800" spc="-10" dirty="0">
                <a:latin typeface="Arial"/>
                <a:cs typeface="Arial"/>
              </a:rPr>
              <a:t>[0,1] and can be </a:t>
            </a:r>
            <a:r>
              <a:rPr sz="1800" spc="-15" dirty="0">
                <a:latin typeface="Arial"/>
                <a:cs typeface="Arial"/>
              </a:rPr>
              <a:t>equivalently </a:t>
            </a:r>
            <a:r>
              <a:rPr sz="1800" spc="-10" dirty="0">
                <a:latin typeface="Arial"/>
                <a:cs typeface="Arial"/>
              </a:rPr>
              <a:t>written as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2925" i="1" spc="-7" baseline="1424" dirty="0">
                <a:latin typeface="Times New Roman"/>
                <a:cs typeface="Times New Roman"/>
              </a:rPr>
              <a:t>E </a:t>
            </a:r>
            <a:r>
              <a:rPr sz="2925" spc="-7" baseline="1424" dirty="0">
                <a:latin typeface="Symbol"/>
                <a:cs typeface="Symbol"/>
              </a:rPr>
              <a:t></a:t>
            </a:r>
            <a:r>
              <a:rPr sz="2925" spc="-7" baseline="1424" dirty="0">
                <a:latin typeface="Times New Roman"/>
                <a:cs typeface="Times New Roman"/>
              </a:rPr>
              <a:t> 1 </a:t>
            </a:r>
            <a:r>
              <a:rPr sz="2925" spc="-7" baseline="1424" dirty="0">
                <a:latin typeface="Symbol"/>
                <a:cs typeface="Symbol"/>
              </a:rPr>
              <a:t></a:t>
            </a:r>
            <a:endParaRPr sz="2925" baseline="1424">
              <a:latin typeface="Symbol"/>
              <a:cs typeface="Symbo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8000" y="3132667"/>
            <a:ext cx="9042400" cy="0"/>
          </a:xfrm>
          <a:custGeom>
            <a:avLst/>
            <a:gdLst/>
            <a:ahLst/>
            <a:cxnLst/>
            <a:rect l="l" t="t" r="r" b="b"/>
            <a:pathLst>
              <a:path w="9042400">
                <a:moveTo>
                  <a:pt x="0" y="0"/>
                </a:moveTo>
                <a:lnTo>
                  <a:pt x="9042400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8000" y="5242559"/>
            <a:ext cx="9042400" cy="0"/>
          </a:xfrm>
          <a:custGeom>
            <a:avLst/>
            <a:gdLst/>
            <a:ahLst/>
            <a:cxnLst/>
            <a:rect l="l" t="t" r="r" b="b"/>
            <a:pathLst>
              <a:path w="9042400">
                <a:moveTo>
                  <a:pt x="0" y="0"/>
                </a:moveTo>
                <a:lnTo>
                  <a:pt x="9042400" y="0"/>
                </a:lnTo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68129" y="6710629"/>
            <a:ext cx="1187450" cy="0"/>
          </a:xfrm>
          <a:custGeom>
            <a:avLst/>
            <a:gdLst/>
            <a:ahLst/>
            <a:cxnLst/>
            <a:rect l="l" t="t" r="r" b="b"/>
            <a:pathLst>
              <a:path w="1187450">
                <a:moveTo>
                  <a:pt x="0" y="0"/>
                </a:moveTo>
                <a:lnTo>
                  <a:pt x="1187056" y="0"/>
                </a:lnTo>
              </a:path>
            </a:pathLst>
          </a:custGeom>
          <a:ln w="11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64873" y="6710629"/>
            <a:ext cx="661035" cy="0"/>
          </a:xfrm>
          <a:custGeom>
            <a:avLst/>
            <a:gdLst/>
            <a:ahLst/>
            <a:cxnLst/>
            <a:rect l="l" t="t" r="r" b="b"/>
            <a:pathLst>
              <a:path w="661035">
                <a:moveTo>
                  <a:pt x="0" y="0"/>
                </a:moveTo>
                <a:lnTo>
                  <a:pt x="660910" y="0"/>
                </a:lnTo>
              </a:path>
            </a:pathLst>
          </a:custGeom>
          <a:ln w="11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24218" y="6491368"/>
            <a:ext cx="17716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10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30715" y="6491368"/>
            <a:ext cx="127381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i="1" spc="10" dirty="0">
                <a:latin typeface="Times New Roman"/>
                <a:cs typeface="Times New Roman"/>
              </a:rPr>
              <a:t>F </a:t>
            </a:r>
            <a:r>
              <a:rPr sz="2150" spc="10" dirty="0">
                <a:latin typeface="Symbol"/>
                <a:cs typeface="Symbol"/>
              </a:rPr>
              <a:t></a:t>
            </a:r>
            <a:r>
              <a:rPr sz="2150" spc="10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1 </a:t>
            </a:r>
            <a:r>
              <a:rPr sz="2150" spc="10" dirty="0">
                <a:latin typeface="Symbol"/>
                <a:cs typeface="Symbol"/>
              </a:rPr>
              <a:t></a:t>
            </a:r>
            <a:r>
              <a:rPr sz="2150" spc="10" dirty="0">
                <a:latin typeface="Times New Roman"/>
                <a:cs typeface="Times New Roman"/>
              </a:rPr>
              <a:t> </a:t>
            </a:r>
            <a:r>
              <a:rPr sz="2150" i="1" spc="10" dirty="0">
                <a:latin typeface="Times New Roman"/>
                <a:cs typeface="Times New Roman"/>
              </a:rPr>
              <a:t>E</a:t>
            </a:r>
            <a:r>
              <a:rPr sz="2150" i="1" spc="-300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71446" y="6711573"/>
            <a:ext cx="207454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1420495" algn="l"/>
              </a:tabLst>
            </a:pPr>
            <a:r>
              <a:rPr sz="2150" i="1" spc="5" dirty="0">
                <a:latin typeface="Times New Roman"/>
                <a:cs typeface="Times New Roman"/>
              </a:rPr>
              <a:t>v</a:t>
            </a:r>
            <a:r>
              <a:rPr sz="2150" i="1" spc="-335" dirty="0">
                <a:latin typeface="Times New Roman"/>
                <a:cs typeface="Times New Roman"/>
              </a:rPr>
              <a:t> </a:t>
            </a:r>
            <a:r>
              <a:rPr sz="1875" spc="7" baseline="42222" dirty="0">
                <a:latin typeface="Times New Roman"/>
                <a:cs typeface="Times New Roman"/>
              </a:rPr>
              <a:t>2</a:t>
            </a:r>
            <a:r>
              <a:rPr sz="1875" spc="-112" baseline="42222" dirty="0">
                <a:latin typeface="Times New Roman"/>
                <a:cs typeface="Times New Roman"/>
              </a:rPr>
              <a:t> </a:t>
            </a:r>
            <a:r>
              <a:rPr sz="2150" i="1" spc="10" dirty="0">
                <a:latin typeface="Times New Roman"/>
                <a:cs typeface="Times New Roman"/>
              </a:rPr>
              <a:t>P</a:t>
            </a:r>
            <a:r>
              <a:rPr sz="2150" i="1" spc="-70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</a:t>
            </a:r>
            <a:r>
              <a:rPr sz="2150" spc="-5" dirty="0">
                <a:latin typeface="Times New Roman"/>
                <a:cs typeface="Times New Roman"/>
              </a:rPr>
              <a:t> </a:t>
            </a:r>
            <a:r>
              <a:rPr sz="2150" i="1" spc="10" dirty="0">
                <a:latin typeface="Times New Roman"/>
                <a:cs typeface="Times New Roman"/>
              </a:rPr>
              <a:t>R	</a:t>
            </a:r>
            <a:r>
              <a:rPr sz="3225" i="1" spc="15" baseline="1291" dirty="0">
                <a:latin typeface="Times New Roman"/>
                <a:cs typeface="Times New Roman"/>
              </a:rPr>
              <a:t>P </a:t>
            </a:r>
            <a:r>
              <a:rPr sz="3225" spc="15" baseline="1291" dirty="0">
                <a:latin typeface="Symbol"/>
                <a:cs typeface="Symbol"/>
              </a:rPr>
              <a:t></a:t>
            </a:r>
            <a:r>
              <a:rPr sz="3225" spc="-232" baseline="1291" dirty="0">
                <a:latin typeface="Times New Roman"/>
                <a:cs typeface="Times New Roman"/>
              </a:rPr>
              <a:t> </a:t>
            </a:r>
            <a:r>
              <a:rPr sz="3225" i="1" spc="15" baseline="1291" dirty="0">
                <a:latin typeface="Times New Roman"/>
                <a:cs typeface="Times New Roman"/>
              </a:rPr>
              <a:t>R</a:t>
            </a:r>
            <a:endParaRPr sz="3225" baseline="1291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31664" y="6317811"/>
            <a:ext cx="214630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1620520" algn="l"/>
              </a:tabLst>
            </a:pPr>
            <a:r>
              <a:rPr sz="2150" spc="15" dirty="0">
                <a:latin typeface="Times New Roman"/>
                <a:cs typeface="Times New Roman"/>
              </a:rPr>
              <a:t>(</a:t>
            </a:r>
            <a:r>
              <a:rPr sz="2150" i="1" spc="15" dirty="0">
                <a:latin typeface="Times New Roman"/>
                <a:cs typeface="Times New Roman"/>
              </a:rPr>
              <a:t>v </a:t>
            </a:r>
            <a:r>
              <a:rPr sz="1875" spc="7" baseline="42222" dirty="0">
                <a:latin typeface="Times New Roman"/>
                <a:cs typeface="Times New Roman"/>
              </a:rPr>
              <a:t>2</a:t>
            </a:r>
            <a:r>
              <a:rPr sz="1875" spc="82" baseline="42222" dirty="0"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Symbol"/>
                <a:cs typeface="Symbol"/>
              </a:rPr>
              <a:t></a:t>
            </a:r>
            <a:r>
              <a:rPr sz="2150" spc="-310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Times New Roman"/>
                <a:cs typeface="Times New Roman"/>
              </a:rPr>
              <a:t>1)</a:t>
            </a:r>
            <a:r>
              <a:rPr sz="2150" i="1" spc="-5" dirty="0">
                <a:latin typeface="Times New Roman"/>
                <a:cs typeface="Times New Roman"/>
              </a:rPr>
              <a:t>PR	</a:t>
            </a:r>
            <a:r>
              <a:rPr sz="2150" spc="40" dirty="0">
                <a:latin typeface="Times New Roman"/>
                <a:cs typeface="Times New Roman"/>
              </a:rPr>
              <a:t>2</a:t>
            </a:r>
            <a:r>
              <a:rPr sz="2150" i="1" spc="40" dirty="0">
                <a:latin typeface="Times New Roman"/>
                <a:cs typeface="Times New Roman"/>
              </a:rPr>
              <a:t>PR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89963" y="5489447"/>
            <a:ext cx="71139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Arial"/>
                <a:cs typeface="Arial"/>
              </a:rPr>
              <a:t>E-measure reduces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spc="-15" dirty="0">
                <a:latin typeface="Arial"/>
                <a:cs typeface="Arial"/>
              </a:rPr>
              <a:t>F-measure when </a:t>
            </a:r>
            <a:r>
              <a:rPr sz="2000" spc="-10" dirty="0">
                <a:latin typeface="Arial"/>
                <a:cs typeface="Arial"/>
              </a:rPr>
              <a:t>precision and recall are  equally </a:t>
            </a:r>
            <a:r>
              <a:rPr sz="2000" spc="-15" dirty="0">
                <a:latin typeface="Arial"/>
                <a:cs typeface="Arial"/>
              </a:rPr>
              <a:t>weighted, </a:t>
            </a:r>
            <a:r>
              <a:rPr sz="2000" spc="-10" dirty="0">
                <a:latin typeface="Arial"/>
                <a:cs typeface="Arial"/>
              </a:rPr>
              <a:t>i.e. </a:t>
            </a:r>
            <a:r>
              <a:rPr sz="2000" spc="-15" dirty="0">
                <a:latin typeface="Arial"/>
                <a:cs typeface="Arial"/>
              </a:rPr>
              <a:t>v=1 </a:t>
            </a:r>
            <a:r>
              <a:rPr sz="2000" spc="-10" dirty="0">
                <a:latin typeface="Arial"/>
                <a:cs typeface="Arial"/>
              </a:rPr>
              <a:t>or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u=0.5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B8FAC2F-71B2-C348-9273-5748EBCBF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8" y="1807453"/>
            <a:ext cx="2678054" cy="11129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09413" y="1844773"/>
            <a:ext cx="4244903" cy="3354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9907" y="1918193"/>
            <a:ext cx="4060758" cy="3285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2490" y="893063"/>
            <a:ext cx="78581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Example </a:t>
            </a:r>
            <a:r>
              <a:rPr sz="3200" spc="-15" dirty="0"/>
              <a:t>of </a:t>
            </a:r>
            <a:r>
              <a:rPr sz="3200" spc="-20" dirty="0"/>
              <a:t>Precision/Recall and</a:t>
            </a:r>
            <a:r>
              <a:rPr sz="3200" spc="-100" dirty="0"/>
              <a:t> </a:t>
            </a:r>
            <a:r>
              <a:rPr sz="3200" spc="-25" dirty="0"/>
              <a:t>F-measure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3672840" y="2002367"/>
            <a:ext cx="1281430" cy="1507490"/>
          </a:xfrm>
          <a:custGeom>
            <a:avLst/>
            <a:gdLst/>
            <a:ahLst/>
            <a:cxnLst/>
            <a:rect l="l" t="t" r="r" b="b"/>
            <a:pathLst>
              <a:path w="1281429" h="1507489">
                <a:moveTo>
                  <a:pt x="1281006" y="0"/>
                </a:moveTo>
                <a:lnTo>
                  <a:pt x="0" y="1507066"/>
                </a:lnTo>
              </a:path>
            </a:pathLst>
          </a:custGeom>
          <a:ln w="941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48205" y="5530088"/>
            <a:ext cx="7259955" cy="120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Best F-measure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value </a:t>
            </a:r>
            <a:r>
              <a:rPr sz="1800" spc="-5" dirty="0">
                <a:solidFill>
                  <a:srgbClr val="7030A0"/>
                </a:solidFill>
                <a:latin typeface="Arial"/>
                <a:cs typeface="Arial"/>
              </a:rPr>
              <a:t>is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obtained when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recall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10" dirty="0">
                <a:latin typeface="Calibri"/>
                <a:cs typeface="Calibri"/>
              </a:rPr>
              <a:t>67%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and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precision </a:t>
            </a:r>
            <a:r>
              <a:rPr sz="1800" dirty="0">
                <a:solidFill>
                  <a:srgbClr val="7030A0"/>
                </a:solidFill>
                <a:latin typeface="Calibri"/>
                <a:cs typeface="Calibri"/>
              </a:rPr>
              <a:t>=</a:t>
            </a:r>
            <a:r>
              <a:rPr sz="1800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50%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16319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Arabic word</a:t>
            </a:r>
            <a:r>
              <a:rPr sz="1800" spc="-3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spotting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</a:t>
            </a:r>
            <a:r>
              <a:rPr spc="-25" dirty="0"/>
              <a:t>op</a:t>
            </a:r>
            <a:r>
              <a:rPr spc="-15" dirty="0"/>
              <a:t>i</a:t>
            </a:r>
            <a:r>
              <a:rPr spc="-30" dirty="0"/>
              <a:t>c</a:t>
            </a:r>
            <a:r>
              <a:rPr dirty="0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7844" y="2017775"/>
            <a:ext cx="7851140" cy="291682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521334" indent="-508634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Performance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Metrics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Default Baseline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Models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Determining whether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gather more</a:t>
            </a:r>
            <a:r>
              <a:rPr sz="32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data</a:t>
            </a:r>
            <a:endParaRPr lang="en-US" sz="3200" spc="-20" dirty="0">
              <a:solidFill>
                <a:srgbClr val="3333CC"/>
              </a:solidFill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Selecting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Debugging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strategies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>
            <a:extLst>
              <a:ext uri="{FF2B5EF4-FFF2-40B4-BE49-F238E27FC236}">
                <a16:creationId xmlns:a16="http://schemas.microsoft.com/office/drawing/2014/main" id="{5C48237E-8FD6-B4FC-3A55-7337B43E6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20" y="1381760"/>
            <a:ext cx="8607213" cy="618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Text Box 3">
            <a:extLst>
              <a:ext uri="{FF2B5EF4-FFF2-40B4-BE49-F238E27FC236}">
                <a16:creationId xmlns:a16="http://schemas.microsoft.com/office/drawing/2014/main" id="{C1F1C435-2F67-F2C5-A588-4F1373C11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461" y="345441"/>
            <a:ext cx="5467779" cy="65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27" b="1">
                <a:solidFill>
                  <a:srgbClr val="FF0000"/>
                </a:solidFill>
              </a:rPr>
              <a:t>Best versus worst retrieval</a:t>
            </a:r>
            <a:endParaRPr lang="en-US" altLang="en-US" sz="272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86F834F8-32E3-4CEC-B399-BE0600A41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780" y="3195320"/>
            <a:ext cx="6822440" cy="414528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67"/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F0A4231A-6981-3B7D-857C-8324F4CED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1500" y="495979"/>
            <a:ext cx="7257645" cy="1386825"/>
          </a:xfrm>
        </p:spPr>
        <p:txBody>
          <a:bodyPr/>
          <a:lstStyle/>
          <a:p>
            <a:r>
              <a:rPr lang="en-US" altLang="en-US" sz="4533" dirty="0">
                <a:ea typeface="ＭＳ Ｐゴシック" panose="020B0600070205080204" pitchFamily="34" charset="-128"/>
              </a:rPr>
              <a:t>Precision/Recall Curves</a:t>
            </a:r>
          </a:p>
        </p:txBody>
      </p:sp>
      <p:sp>
        <p:nvSpPr>
          <p:cNvPr id="95235" name="Rectangle 4">
            <a:extLst>
              <a:ext uri="{FF2B5EF4-FFF2-40B4-BE49-F238E27FC236}">
                <a16:creationId xmlns:a16="http://schemas.microsoft.com/office/drawing/2014/main" id="{67F9DC39-9549-3ECA-911A-1F5301F515A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69526" y="2141885"/>
            <a:ext cx="9590669" cy="1325427"/>
          </a:xfrm>
        </p:spPr>
        <p:txBody>
          <a:bodyPr/>
          <a:lstStyle/>
          <a:p>
            <a:r>
              <a:rPr lang="en-US" altLang="en-US" sz="2720" dirty="0">
                <a:ea typeface="ＭＳ Ｐゴシック" panose="020B0600070205080204" pitchFamily="34" charset="-128"/>
              </a:rPr>
              <a:t>Sometimes difficult to determine which of these two hypothetical results is better:</a:t>
            </a:r>
            <a:endParaRPr lang="en-US" altLang="en-US" sz="3173" dirty="0">
              <a:ea typeface="ＭＳ Ｐゴシック" panose="020B0600070205080204" pitchFamily="34" charset="-128"/>
            </a:endParaRPr>
          </a:p>
          <a:p>
            <a:endParaRPr lang="en-US" altLang="en-US" sz="3173" dirty="0">
              <a:ea typeface="ＭＳ Ｐゴシック" panose="020B0600070205080204" pitchFamily="34" charset="-128"/>
            </a:endParaRPr>
          </a:p>
        </p:txBody>
      </p:sp>
      <p:cxnSp>
        <p:nvCxnSpPr>
          <p:cNvPr id="95236" name="AutoShape 5">
            <a:extLst>
              <a:ext uri="{FF2B5EF4-FFF2-40B4-BE49-F238E27FC236}">
                <a16:creationId xmlns:a16="http://schemas.microsoft.com/office/drawing/2014/main" id="{12F856DB-65D9-873B-CF82-7301F414AF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0420" y="3627120"/>
            <a:ext cx="0" cy="2590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37" name="AutoShape 6">
            <a:extLst>
              <a:ext uri="{FF2B5EF4-FFF2-40B4-BE49-F238E27FC236}">
                <a16:creationId xmlns:a16="http://schemas.microsoft.com/office/drawing/2014/main" id="{944F390A-4745-592B-6799-D7F5806AFF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0420" y="6217920"/>
            <a:ext cx="310896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238" name="Freeform 7">
            <a:extLst>
              <a:ext uri="{FF2B5EF4-FFF2-40B4-BE49-F238E27FC236}">
                <a16:creationId xmlns:a16="http://schemas.microsoft.com/office/drawing/2014/main" id="{CA693473-4693-BBE7-136C-4A2B44F84C7C}"/>
              </a:ext>
            </a:extLst>
          </p:cNvPr>
          <p:cNvSpPr>
            <a:spLocks/>
          </p:cNvSpPr>
          <p:nvPr/>
        </p:nvSpPr>
        <p:spPr bwMode="auto">
          <a:xfrm>
            <a:off x="3792220" y="4145280"/>
            <a:ext cx="2245360" cy="1899920"/>
          </a:xfrm>
          <a:custGeom>
            <a:avLst/>
            <a:gdLst>
              <a:gd name="T0" fmla="*/ 0 w 1248"/>
              <a:gd name="T1" fmla="*/ 0 h 1056"/>
              <a:gd name="T2" fmla="*/ 2147483646 w 1248"/>
              <a:gd name="T3" fmla="*/ 2147483646 h 1056"/>
              <a:gd name="T4" fmla="*/ 2147483646 w 1248"/>
              <a:gd name="T5" fmla="*/ 2147483646 h 1056"/>
              <a:gd name="T6" fmla="*/ 2147483646 w 1248"/>
              <a:gd name="T7" fmla="*/ 2147483646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1056"/>
              <a:gd name="T14" fmla="*/ 1248 w 124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1056">
                <a:moveTo>
                  <a:pt x="0" y="0"/>
                </a:moveTo>
                <a:cubicBezTo>
                  <a:pt x="24" y="100"/>
                  <a:pt x="48" y="200"/>
                  <a:pt x="144" y="336"/>
                </a:cubicBezTo>
                <a:cubicBezTo>
                  <a:pt x="240" y="472"/>
                  <a:pt x="392" y="696"/>
                  <a:pt x="576" y="816"/>
                </a:cubicBezTo>
                <a:cubicBezTo>
                  <a:pt x="760" y="936"/>
                  <a:pt x="1004" y="996"/>
                  <a:pt x="1248" y="1056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95239" name="Text Box 8">
            <a:extLst>
              <a:ext uri="{FF2B5EF4-FFF2-40B4-BE49-F238E27FC236}">
                <a16:creationId xmlns:a16="http://schemas.microsoft.com/office/drawing/2014/main" id="{ECDBD58C-5C45-7855-6810-50C8256FE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140" y="4231641"/>
            <a:ext cx="157927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720">
                <a:latin typeface="Arial" panose="020B0604020202020204" pitchFamily="34" charset="0"/>
              </a:rPr>
              <a:t>precision</a:t>
            </a:r>
          </a:p>
        </p:txBody>
      </p:sp>
      <p:sp>
        <p:nvSpPr>
          <p:cNvPr id="95240" name="Text Box 9">
            <a:extLst>
              <a:ext uri="{FF2B5EF4-FFF2-40B4-BE49-F238E27FC236}">
                <a16:creationId xmlns:a16="http://schemas.microsoft.com/office/drawing/2014/main" id="{71ACC932-F910-1C3F-0770-B006F096E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461" y="6477001"/>
            <a:ext cx="1016625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720">
                <a:latin typeface="Arial" panose="020B0604020202020204" pitchFamily="34" charset="0"/>
              </a:rPr>
              <a:t>recall</a:t>
            </a:r>
          </a:p>
        </p:txBody>
      </p:sp>
      <p:sp>
        <p:nvSpPr>
          <p:cNvPr id="95241" name="Text Box 10">
            <a:extLst>
              <a:ext uri="{FF2B5EF4-FFF2-40B4-BE49-F238E27FC236}">
                <a16:creationId xmlns:a16="http://schemas.microsoft.com/office/drawing/2014/main" id="{9ABF637C-8DDC-01C1-3873-47B94739B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260" y="5527041"/>
            <a:ext cx="330540" cy="44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67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endParaRPr lang="en-US" altLang="en-US" sz="408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5242" name="Text Box 11">
            <a:extLst>
              <a:ext uri="{FF2B5EF4-FFF2-40B4-BE49-F238E27FC236}">
                <a16:creationId xmlns:a16="http://schemas.microsoft.com/office/drawing/2014/main" id="{14CF5A0C-B160-853C-3F7E-8373B335B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860" y="4145281"/>
            <a:ext cx="330540" cy="44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67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endParaRPr lang="en-US" altLang="en-US" sz="408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5243" name="Text Box 12">
            <a:extLst>
              <a:ext uri="{FF2B5EF4-FFF2-40B4-BE49-F238E27FC236}">
                <a16:creationId xmlns:a16="http://schemas.microsoft.com/office/drawing/2014/main" id="{216DB9C8-4109-D178-B09E-9CC1E2538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0" y="4663441"/>
            <a:ext cx="330540" cy="44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67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endParaRPr lang="en-US" altLang="en-US" sz="408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5244" name="Text Box 13">
            <a:extLst>
              <a:ext uri="{FF2B5EF4-FFF2-40B4-BE49-F238E27FC236}">
                <a16:creationId xmlns:a16="http://schemas.microsoft.com/office/drawing/2014/main" id="{4BA0D710-1C39-5F43-5344-1F2CCAB16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780" y="5699761"/>
            <a:ext cx="330540" cy="44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67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endParaRPr lang="en-US" altLang="en-US" sz="408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5245" name="Freeform 14">
            <a:extLst>
              <a:ext uri="{FF2B5EF4-FFF2-40B4-BE49-F238E27FC236}">
                <a16:creationId xmlns:a16="http://schemas.microsoft.com/office/drawing/2014/main" id="{4B84CB05-D253-B5DA-6828-D411AF25B449}"/>
              </a:ext>
            </a:extLst>
          </p:cNvPr>
          <p:cNvSpPr>
            <a:spLocks/>
          </p:cNvSpPr>
          <p:nvPr/>
        </p:nvSpPr>
        <p:spPr bwMode="auto">
          <a:xfrm rot="20745835">
            <a:off x="3705860" y="4058920"/>
            <a:ext cx="2245360" cy="1899920"/>
          </a:xfrm>
          <a:custGeom>
            <a:avLst/>
            <a:gdLst>
              <a:gd name="T0" fmla="*/ 0 w 1248"/>
              <a:gd name="T1" fmla="*/ 0 h 1056"/>
              <a:gd name="T2" fmla="*/ 2147483646 w 1248"/>
              <a:gd name="T3" fmla="*/ 2147483646 h 1056"/>
              <a:gd name="T4" fmla="*/ 2147483646 w 1248"/>
              <a:gd name="T5" fmla="*/ 2147483646 h 1056"/>
              <a:gd name="T6" fmla="*/ 2147483646 w 1248"/>
              <a:gd name="T7" fmla="*/ 2147483646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1056"/>
              <a:gd name="T14" fmla="*/ 1248 w 124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1056">
                <a:moveTo>
                  <a:pt x="0" y="0"/>
                </a:moveTo>
                <a:cubicBezTo>
                  <a:pt x="24" y="100"/>
                  <a:pt x="48" y="200"/>
                  <a:pt x="144" y="336"/>
                </a:cubicBezTo>
                <a:cubicBezTo>
                  <a:pt x="240" y="472"/>
                  <a:pt x="392" y="696"/>
                  <a:pt x="576" y="816"/>
                </a:cubicBezTo>
                <a:cubicBezTo>
                  <a:pt x="760" y="936"/>
                  <a:pt x="1004" y="996"/>
                  <a:pt x="1248" y="1056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4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8EB29977-1BF7-3F5A-E0E6-69FCC01C6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86361"/>
            <a:ext cx="9423400" cy="802934"/>
          </a:xfrm>
          <a:noFill/>
        </p:spPr>
        <p:txBody>
          <a:bodyPr wrap="square" lIns="104352" tIns="52176" rIns="104352" bIns="52176">
            <a:spAutoFit/>
          </a:bodyPr>
          <a:lstStyle/>
          <a:p>
            <a:r>
              <a:rPr lang="en-US" altLang="en-US" sz="4533" dirty="0">
                <a:ea typeface="ＭＳ Ｐゴシック" panose="020B0600070205080204" pitchFamily="34" charset="-128"/>
              </a:rPr>
              <a:t>Precision/Recall Curve Comparison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97282" name="Group 3">
            <a:extLst>
              <a:ext uri="{FF2B5EF4-FFF2-40B4-BE49-F238E27FC236}">
                <a16:creationId xmlns:a16="http://schemas.microsoft.com/office/drawing/2014/main" id="{146E1E05-0E61-6789-9E84-279E163036F6}"/>
              </a:ext>
            </a:extLst>
          </p:cNvPr>
          <p:cNvGrpSpPr>
            <a:grpSpLocks/>
          </p:cNvGrpSpPr>
          <p:nvPr/>
        </p:nvGrpSpPr>
        <p:grpSpPr bwMode="auto">
          <a:xfrm>
            <a:off x="1892300" y="1122680"/>
            <a:ext cx="6995160" cy="6217920"/>
            <a:chOff x="960" y="624"/>
            <a:chExt cx="3888" cy="3456"/>
          </a:xfrm>
        </p:grpSpPr>
        <p:pic>
          <p:nvPicPr>
            <p:cNvPr id="97287" name="Picture 4">
              <a:extLst>
                <a:ext uri="{FF2B5EF4-FFF2-40B4-BE49-F238E27FC236}">
                  <a16:creationId xmlns:a16="http://schemas.microsoft.com/office/drawing/2014/main" id="{07DF6937-5C20-835E-B5D8-FD9E1F775DC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758"/>
              <a:ext cx="3490" cy="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288" name="Rectangle 5">
              <a:extLst>
                <a:ext uri="{FF2B5EF4-FFF2-40B4-BE49-F238E27FC236}">
                  <a16:creationId xmlns:a16="http://schemas.microsoft.com/office/drawing/2014/main" id="{B96900FB-56E7-1934-9BD4-658D77D35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624"/>
              <a:ext cx="388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267"/>
            </a:p>
          </p:txBody>
        </p:sp>
        <p:sp>
          <p:nvSpPr>
            <p:cNvPr id="97289" name="Rectangle 6">
              <a:extLst>
                <a:ext uri="{FF2B5EF4-FFF2-40B4-BE49-F238E27FC236}">
                  <a16:creationId xmlns:a16="http://schemas.microsoft.com/office/drawing/2014/main" id="{B30EC7E1-8CBC-3A62-948E-19DE5FBCE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816"/>
              <a:ext cx="96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267"/>
            </a:p>
          </p:txBody>
        </p:sp>
        <p:sp>
          <p:nvSpPr>
            <p:cNvPr id="97290" name="Rectangle 7">
              <a:extLst>
                <a:ext uri="{FF2B5EF4-FFF2-40B4-BE49-F238E27FC236}">
                  <a16:creationId xmlns:a16="http://schemas.microsoft.com/office/drawing/2014/main" id="{3320EAB9-FEFD-E3D6-DE63-C426AF5FA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984"/>
              <a:ext cx="35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267"/>
            </a:p>
          </p:txBody>
        </p:sp>
      </p:grpSp>
      <p:sp>
        <p:nvSpPr>
          <p:cNvPr id="97283" name="Text Box 8">
            <a:extLst>
              <a:ext uri="{FF2B5EF4-FFF2-40B4-BE49-F238E27FC236}">
                <a16:creationId xmlns:a16="http://schemas.microsoft.com/office/drawing/2014/main" id="{FB6E4348-DF05-A147-7612-0E8324610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629" y="2443269"/>
            <a:ext cx="700833" cy="44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67">
                <a:solidFill>
                  <a:srgbClr val="FF3300"/>
                </a:solidFill>
              </a:rPr>
              <a:t>Best</a:t>
            </a:r>
          </a:p>
        </p:txBody>
      </p:sp>
      <p:sp>
        <p:nvSpPr>
          <p:cNvPr id="97284" name="Line 9">
            <a:extLst>
              <a:ext uri="{FF2B5EF4-FFF2-40B4-BE49-F238E27FC236}">
                <a16:creationId xmlns:a16="http://schemas.microsoft.com/office/drawing/2014/main" id="{9A06EFEE-48C8-F4F3-5223-669683A0A1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2180" y="2849880"/>
            <a:ext cx="518160" cy="1122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97285" name="Text Box 11">
            <a:extLst>
              <a:ext uri="{FF2B5EF4-FFF2-40B4-BE49-F238E27FC236}">
                <a16:creationId xmlns:a16="http://schemas.microsoft.com/office/drawing/2014/main" id="{E4CB2DA3-D015-A6D5-2D5A-44A420DC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860" y="5699761"/>
            <a:ext cx="871521" cy="44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67">
                <a:solidFill>
                  <a:srgbClr val="FF3300"/>
                </a:solidFill>
              </a:rPr>
              <a:t>Worst</a:t>
            </a:r>
          </a:p>
        </p:txBody>
      </p:sp>
      <p:sp>
        <p:nvSpPr>
          <p:cNvPr id="97286" name="Line 12">
            <a:extLst>
              <a:ext uri="{FF2B5EF4-FFF2-40B4-BE49-F238E27FC236}">
                <a16:creationId xmlns:a16="http://schemas.microsoft.com/office/drawing/2014/main" id="{61E064A2-9E72-2E90-D003-B1F2A5FCDE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4020" y="5008880"/>
            <a:ext cx="345440" cy="6908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4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6274" y="691895"/>
            <a:ext cx="7591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Metric </a:t>
            </a:r>
            <a:r>
              <a:rPr spc="-15" dirty="0"/>
              <a:t>for </a:t>
            </a:r>
            <a:r>
              <a:rPr spc="-25" dirty="0"/>
              <a:t>Image</a:t>
            </a:r>
            <a:r>
              <a:rPr spc="-125" dirty="0"/>
              <a:t> </a:t>
            </a:r>
            <a:r>
              <a:rPr spc="-25" dirty="0"/>
              <a:t>Segmentation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1491149"/>
            <a:ext cx="5591810" cy="146177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1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Dice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Coefficient</a:t>
            </a:r>
            <a:endParaRPr sz="3200">
              <a:latin typeface="Arial"/>
              <a:cs typeface="Arial"/>
            </a:endParaRPr>
          </a:p>
          <a:p>
            <a:pPr marL="860425">
              <a:lnSpc>
                <a:spcPct val="100000"/>
              </a:lnSpc>
              <a:spcBef>
                <a:spcPts val="465"/>
              </a:spcBef>
            </a:pPr>
            <a:r>
              <a:rPr sz="2400" i="1" dirty="0">
                <a:solidFill>
                  <a:srgbClr val="3333CC"/>
                </a:solidFill>
                <a:latin typeface="Times New Roman"/>
                <a:cs typeface="Times New Roman"/>
              </a:rPr>
              <a:t>X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=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ROI output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by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model,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2400" spc="-229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mask</a:t>
            </a:r>
            <a:endParaRPr sz="2400">
              <a:latin typeface="Arial"/>
              <a:cs typeface="Arial"/>
            </a:endParaRPr>
          </a:p>
          <a:p>
            <a:pPr marL="860425">
              <a:lnSpc>
                <a:spcPct val="100000"/>
              </a:lnSpc>
              <a:spcBef>
                <a:spcPts val="625"/>
              </a:spcBef>
            </a:pPr>
            <a:r>
              <a:rPr sz="2400" i="1" dirty="0">
                <a:latin typeface="Times New Roman"/>
                <a:cs typeface="Times New Roman"/>
              </a:rPr>
              <a:t>Y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=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ROI produced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by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human</a:t>
            </a:r>
            <a:r>
              <a:rPr sz="2400" spc="-1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expert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76742" y="3283737"/>
            <a:ext cx="1770166" cy="1779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9650" y="3203310"/>
            <a:ext cx="2225040" cy="1969135"/>
          </a:xfrm>
          <a:custGeom>
            <a:avLst/>
            <a:gdLst/>
            <a:ahLst/>
            <a:cxnLst/>
            <a:rect l="l" t="t" r="r" b="b"/>
            <a:pathLst>
              <a:path w="2225040" h="1969135">
                <a:moveTo>
                  <a:pt x="0" y="0"/>
                </a:moveTo>
                <a:lnTo>
                  <a:pt x="2224493" y="0"/>
                </a:lnTo>
                <a:lnTo>
                  <a:pt x="2224493" y="1968605"/>
                </a:lnTo>
                <a:lnTo>
                  <a:pt x="0" y="1968605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5723" y="5261864"/>
            <a:ext cx="6910705" cy="16522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50"/>
              </a:spcBef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Metric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(twice)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 ratio of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intersection over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sum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of  areas</a:t>
            </a:r>
            <a:endParaRPr sz="2400">
              <a:latin typeface="Arial"/>
              <a:cs typeface="Arial"/>
            </a:endParaRPr>
          </a:p>
          <a:p>
            <a:pPr marL="464820">
              <a:lnSpc>
                <a:spcPts val="2235"/>
              </a:lnSpc>
            </a:pP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000" dirty="0">
                <a:latin typeface="Calibri"/>
                <a:cs typeface="Calibri"/>
              </a:rPr>
              <a:t>0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for disjoint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areas,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and </a:t>
            </a:r>
            <a:r>
              <a:rPr sz="2000" dirty="0">
                <a:latin typeface="Calibri"/>
                <a:cs typeface="Calibri"/>
              </a:rPr>
              <a:t>1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for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perfect</a:t>
            </a:r>
            <a:r>
              <a:rPr sz="2000" spc="-18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660066"/>
                </a:solidFill>
                <a:latin typeface="Arial"/>
                <a:cs typeface="Arial"/>
              </a:rPr>
              <a:t>agreement.</a:t>
            </a:r>
            <a:endParaRPr sz="2000">
              <a:latin typeface="Arial"/>
              <a:cs typeface="Arial"/>
            </a:endParaRPr>
          </a:p>
          <a:p>
            <a:pPr marL="464820">
              <a:lnSpc>
                <a:spcPts val="2350"/>
              </a:lnSpc>
              <a:spcBef>
                <a:spcPts val="95"/>
              </a:spcBef>
            </a:pP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E.g., model performance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written as </a:t>
            </a:r>
            <a:r>
              <a:rPr sz="2000" spc="-10" dirty="0">
                <a:latin typeface="Times New Roman"/>
                <a:cs typeface="Times New Roman"/>
              </a:rPr>
              <a:t>0.82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(0.23)</a:t>
            </a:r>
            <a:r>
              <a:rPr sz="2000" spc="-15" dirty="0">
                <a:solidFill>
                  <a:srgbClr val="660066"/>
                </a:solidFill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464820">
              <a:lnSpc>
                <a:spcPts val="2350"/>
              </a:lnSpc>
            </a:pP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where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parentheses contain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standard</a:t>
            </a:r>
            <a:r>
              <a:rPr sz="2000" spc="-9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deviation</a:t>
            </a:r>
            <a:r>
              <a:rPr sz="1400" spc="-10" dirty="0">
                <a:solidFill>
                  <a:srgbClr val="660066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07379" y="3035399"/>
            <a:ext cx="3767667" cy="218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2053" y="579119"/>
            <a:ext cx="46691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Generative</a:t>
            </a:r>
            <a:r>
              <a:rPr spc="-90" dirty="0"/>
              <a:t> </a:t>
            </a:r>
            <a:r>
              <a:rPr spc="-25" dirty="0"/>
              <a:t>Models</a:t>
            </a:r>
          </a:p>
        </p:txBody>
      </p:sp>
      <p:sp>
        <p:nvSpPr>
          <p:cNvPr id="5" name="object 5"/>
          <p:cNvSpPr/>
          <p:nvPr/>
        </p:nvSpPr>
        <p:spPr>
          <a:xfrm>
            <a:off x="2137515" y="1429434"/>
            <a:ext cx="5594984" cy="2746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5723" y="4963159"/>
            <a:ext cx="8479155" cy="14706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1854200">
              <a:lnSpc>
                <a:spcPts val="2780"/>
              </a:lnSpc>
              <a:spcBef>
                <a:spcPts val="275"/>
              </a:spcBef>
            </a:pP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The Inception Score (IS) </a:t>
            </a:r>
            <a:r>
              <a:rPr sz="2400" spc="-5" dirty="0">
                <a:solidFill>
                  <a:srgbClr val="002060"/>
                </a:solidFill>
                <a:latin typeface="Arial"/>
                <a:cs typeface="Arial"/>
              </a:rPr>
              <a:t>is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an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objective metric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for 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evaluating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the quality of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generated</a:t>
            </a:r>
            <a:r>
              <a:rPr sz="2400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images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00662D"/>
                </a:solidFill>
                <a:latin typeface="Arial"/>
                <a:cs typeface="Arial"/>
              </a:rPr>
              <a:t>For synthetic images output </a:t>
            </a:r>
            <a:r>
              <a:rPr sz="2400" spc="-10" dirty="0">
                <a:solidFill>
                  <a:srgbClr val="00662D"/>
                </a:solidFill>
                <a:latin typeface="Arial"/>
                <a:cs typeface="Arial"/>
              </a:rPr>
              <a:t>by </a:t>
            </a:r>
            <a:r>
              <a:rPr sz="2400" spc="-15" dirty="0">
                <a:solidFill>
                  <a:srgbClr val="00662D"/>
                </a:solidFill>
                <a:latin typeface="Arial"/>
                <a:cs typeface="Arial"/>
              </a:rPr>
              <a:t>generative adversarial</a:t>
            </a:r>
            <a:r>
              <a:rPr sz="2400" spc="-55" dirty="0">
                <a:solidFill>
                  <a:srgbClr val="00662D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662D"/>
                </a:solidFill>
                <a:latin typeface="Arial"/>
                <a:cs typeface="Arial"/>
              </a:rPr>
              <a:t>networks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85723" y="1710944"/>
            <a:ext cx="8768080" cy="5083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 indent="-565150">
              <a:lnSpc>
                <a:spcPts val="4265"/>
              </a:lnSpc>
              <a:spcBef>
                <a:spcPts val="100"/>
              </a:spcBef>
              <a:buChar char="•"/>
              <a:tabLst>
                <a:tab pos="577215" algn="l"/>
                <a:tab pos="577850" algn="l"/>
              </a:tabLst>
            </a:pPr>
            <a:r>
              <a:rPr sz="3600" spc="-20" dirty="0">
                <a:solidFill>
                  <a:srgbClr val="3633AE"/>
                </a:solidFill>
                <a:latin typeface="Arial"/>
                <a:cs typeface="Arial"/>
              </a:rPr>
              <a:t>Inception Score </a:t>
            </a:r>
            <a:r>
              <a:rPr sz="3600" spc="-15" dirty="0">
                <a:solidFill>
                  <a:srgbClr val="3633AE"/>
                </a:solidFill>
                <a:latin typeface="Arial"/>
                <a:cs typeface="Arial"/>
              </a:rPr>
              <a:t>(IS) </a:t>
            </a:r>
            <a:r>
              <a:rPr sz="3600" dirty="0">
                <a:solidFill>
                  <a:srgbClr val="3633AE"/>
                </a:solidFill>
                <a:latin typeface="Arial"/>
                <a:cs typeface="Arial"/>
              </a:rPr>
              <a:t>—</a:t>
            </a:r>
            <a:r>
              <a:rPr sz="3600" spc="-120" dirty="0">
                <a:solidFill>
                  <a:srgbClr val="3633AE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3633AE"/>
                </a:solidFill>
                <a:latin typeface="Arial"/>
                <a:cs typeface="Arial"/>
              </a:rPr>
              <a:t>Intuition</a:t>
            </a:r>
            <a:endParaRPr sz="3600">
              <a:latin typeface="Arial"/>
              <a:cs typeface="Arial"/>
            </a:endParaRPr>
          </a:p>
          <a:p>
            <a:pPr marL="689610" marR="695325" lvl="1" indent="-339090">
              <a:lnSpc>
                <a:spcPts val="3379"/>
              </a:lnSpc>
              <a:spcBef>
                <a:spcPts val="40"/>
              </a:spcBef>
              <a:buFont typeface="Arial"/>
              <a:buChar char="•"/>
              <a:tabLst>
                <a:tab pos="688975" algn="l"/>
                <a:tab pos="690245" algn="l"/>
              </a:tabLst>
            </a:pPr>
            <a:r>
              <a:rPr sz="2800" spc="-20" dirty="0">
                <a:latin typeface="Calibri"/>
                <a:cs typeface="Calibri"/>
              </a:rPr>
              <a:t>InceptionV3 </a:t>
            </a:r>
            <a:r>
              <a:rPr sz="2800" spc="-15" dirty="0">
                <a:solidFill>
                  <a:srgbClr val="0C6C34"/>
                </a:solidFill>
                <a:latin typeface="Arial"/>
                <a:cs typeface="Arial"/>
              </a:rPr>
              <a:t>pretrained </a:t>
            </a:r>
            <a:r>
              <a:rPr sz="2800" spc="-10" dirty="0">
                <a:solidFill>
                  <a:srgbClr val="0C6C34"/>
                </a:solidFill>
                <a:latin typeface="Arial"/>
                <a:cs typeface="Arial"/>
              </a:rPr>
              <a:t>on </a:t>
            </a:r>
            <a:r>
              <a:rPr sz="2800" spc="-20" dirty="0">
                <a:latin typeface="Calibri"/>
                <a:cs typeface="Calibri"/>
              </a:rPr>
              <a:t>ImageNet </a:t>
            </a:r>
            <a:r>
              <a:rPr sz="2800" spc="-5" dirty="0">
                <a:solidFill>
                  <a:srgbClr val="0C6C34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0C6C34"/>
                </a:solidFill>
                <a:latin typeface="Arial"/>
                <a:cs typeface="Arial"/>
              </a:rPr>
              <a:t>used </a:t>
            </a:r>
            <a:r>
              <a:rPr sz="2800" spc="-10" dirty="0">
                <a:solidFill>
                  <a:srgbClr val="0C6C34"/>
                </a:solidFill>
                <a:latin typeface="Arial"/>
                <a:cs typeface="Arial"/>
              </a:rPr>
              <a:t>as </a:t>
            </a:r>
            <a:r>
              <a:rPr sz="2800" dirty="0">
                <a:solidFill>
                  <a:srgbClr val="0C6C34"/>
                </a:solidFill>
                <a:latin typeface="Arial"/>
                <a:cs typeface="Arial"/>
              </a:rPr>
              <a:t>a  </a:t>
            </a:r>
            <a:r>
              <a:rPr sz="2800" spc="-15" dirty="0">
                <a:solidFill>
                  <a:srgbClr val="0C6C34"/>
                </a:solidFill>
                <a:latin typeface="Arial"/>
                <a:cs typeface="Arial"/>
              </a:rPr>
              <a:t>robust</a:t>
            </a:r>
            <a:r>
              <a:rPr sz="2800" spc="-30" dirty="0">
                <a:solidFill>
                  <a:srgbClr val="0C6C34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C6C34"/>
                </a:solidFill>
                <a:latin typeface="Arial"/>
                <a:cs typeface="Arial"/>
              </a:rPr>
              <a:t>classifier</a:t>
            </a:r>
            <a:endParaRPr sz="2800">
              <a:latin typeface="Arial"/>
              <a:cs typeface="Arial"/>
            </a:endParaRPr>
          </a:p>
          <a:p>
            <a:pPr marL="689610" lvl="1" indent="-339725">
              <a:lnSpc>
                <a:spcPct val="100000"/>
              </a:lnSpc>
              <a:spcBef>
                <a:spcPts val="1340"/>
              </a:spcBef>
              <a:buChar char="•"/>
              <a:tabLst>
                <a:tab pos="688975" algn="l"/>
                <a:tab pos="690245" algn="l"/>
              </a:tabLst>
            </a:pPr>
            <a:r>
              <a:rPr sz="2500" spc="-15" dirty="0">
                <a:solidFill>
                  <a:srgbClr val="0C6C34"/>
                </a:solidFill>
                <a:latin typeface="Arial"/>
                <a:cs typeface="Arial"/>
              </a:rPr>
              <a:t>Inception Score </a:t>
            </a:r>
            <a:r>
              <a:rPr sz="2500" spc="-20" dirty="0">
                <a:solidFill>
                  <a:srgbClr val="0C6C34"/>
                </a:solidFill>
                <a:latin typeface="Arial"/>
                <a:cs typeface="Arial"/>
              </a:rPr>
              <a:t>considers </a:t>
            </a:r>
            <a:r>
              <a:rPr sz="2500" spc="-10" dirty="0">
                <a:solidFill>
                  <a:srgbClr val="0C6C34"/>
                </a:solidFill>
                <a:latin typeface="Arial"/>
                <a:cs typeface="Arial"/>
              </a:rPr>
              <a:t>two </a:t>
            </a:r>
            <a:r>
              <a:rPr sz="2500" spc="-15" dirty="0">
                <a:solidFill>
                  <a:srgbClr val="0C6C34"/>
                </a:solidFill>
                <a:latin typeface="Arial"/>
                <a:cs typeface="Arial"/>
              </a:rPr>
              <a:t>major</a:t>
            </a:r>
            <a:r>
              <a:rPr sz="2500" spc="-55" dirty="0">
                <a:solidFill>
                  <a:srgbClr val="0C6C34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0C6C34"/>
                </a:solidFill>
                <a:latin typeface="Arial"/>
                <a:cs typeface="Arial"/>
              </a:rPr>
              <a:t>factors:</a:t>
            </a:r>
            <a:endParaRPr sz="2500">
              <a:latin typeface="Arial"/>
              <a:cs typeface="Arial"/>
            </a:endParaRPr>
          </a:p>
          <a:p>
            <a:pPr marL="972185" lvl="2" indent="-283210">
              <a:lnSpc>
                <a:spcPct val="100000"/>
              </a:lnSpc>
              <a:buChar char="•"/>
              <a:tabLst>
                <a:tab pos="971550" algn="l"/>
                <a:tab pos="972819" algn="l"/>
              </a:tabLst>
            </a:pPr>
            <a:r>
              <a:rPr sz="2400" spc="-15" dirty="0">
                <a:solidFill>
                  <a:srgbClr val="0C6C34"/>
                </a:solidFill>
                <a:latin typeface="Arial"/>
                <a:cs typeface="Arial"/>
              </a:rPr>
              <a:t>Diversity </a:t>
            </a:r>
            <a:r>
              <a:rPr sz="2400" spc="-10" dirty="0">
                <a:solidFill>
                  <a:srgbClr val="0C6C34"/>
                </a:solidFill>
                <a:latin typeface="Arial"/>
                <a:cs typeface="Arial"/>
              </a:rPr>
              <a:t>and</a:t>
            </a:r>
            <a:r>
              <a:rPr sz="2400" spc="-40" dirty="0">
                <a:solidFill>
                  <a:srgbClr val="0C6C3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C6C34"/>
                </a:solidFill>
                <a:latin typeface="Arial"/>
                <a:cs typeface="Arial"/>
              </a:rPr>
              <a:t>Saliency</a:t>
            </a:r>
            <a:endParaRPr sz="2400">
              <a:latin typeface="Arial"/>
              <a:cs typeface="Arial"/>
            </a:endParaRPr>
          </a:p>
          <a:p>
            <a:pPr marL="972185" marR="5080" lvl="2" indent="-282575">
              <a:lnSpc>
                <a:spcPct val="97200"/>
              </a:lnSpc>
              <a:spcBef>
                <a:spcPts val="1575"/>
              </a:spcBef>
              <a:buChar char="•"/>
              <a:tabLst>
                <a:tab pos="971550" algn="l"/>
                <a:tab pos="972819" algn="l"/>
              </a:tabLst>
            </a:pP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Diversity </a:t>
            </a:r>
            <a:r>
              <a:rPr sz="1800" spc="-5" dirty="0">
                <a:solidFill>
                  <a:srgbClr val="7030A0"/>
                </a:solidFill>
                <a:latin typeface="Arial"/>
                <a:cs typeface="Arial"/>
              </a:rPr>
              <a:t>is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entropy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of the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predicted classes between samples, higher 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diversity (via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higher entropy)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implies that the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generator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can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produce </a:t>
            </a:r>
            <a:r>
              <a:rPr sz="1800" dirty="0">
                <a:solidFill>
                  <a:srgbClr val="7030A0"/>
                </a:solidFill>
                <a:latin typeface="Arial"/>
                <a:cs typeface="Arial"/>
              </a:rPr>
              <a:t>a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broader 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set of</a:t>
            </a:r>
            <a:r>
              <a:rPr sz="1800" spc="-2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images</a:t>
            </a:r>
            <a:endParaRPr sz="1800">
              <a:latin typeface="Arial"/>
              <a:cs typeface="Arial"/>
            </a:endParaRPr>
          </a:p>
          <a:p>
            <a:pPr marL="1311275" lvl="3" indent="-283210">
              <a:lnSpc>
                <a:spcPct val="100000"/>
              </a:lnSpc>
              <a:spcBef>
                <a:spcPts val="30"/>
              </a:spcBef>
              <a:buChar char="•"/>
              <a:tabLst>
                <a:tab pos="1310640" algn="l"/>
                <a:tab pos="1311910" algn="l"/>
              </a:tabLst>
            </a:pPr>
            <a:r>
              <a:rPr sz="1600" spc="-10" dirty="0">
                <a:latin typeface="Arial"/>
                <a:cs typeface="Arial"/>
              </a:rPr>
              <a:t>e.g. </a:t>
            </a:r>
            <a:r>
              <a:rPr sz="1600" spc="-5" dirty="0">
                <a:latin typeface="Arial"/>
                <a:cs typeface="Arial"/>
              </a:rPr>
              <a:t>if </a:t>
            </a:r>
            <a:r>
              <a:rPr sz="1600" spc="-15" dirty="0">
                <a:latin typeface="Arial"/>
                <a:cs typeface="Arial"/>
              </a:rPr>
              <a:t>producing images </a:t>
            </a:r>
            <a:r>
              <a:rPr sz="1600" spc="-10" dirty="0">
                <a:latin typeface="Arial"/>
                <a:cs typeface="Arial"/>
              </a:rPr>
              <a:t>of </a:t>
            </a:r>
            <a:r>
              <a:rPr sz="1600" spc="-15" dirty="0">
                <a:latin typeface="Arial"/>
                <a:cs typeface="Arial"/>
              </a:rPr>
              <a:t>dogs, </a:t>
            </a:r>
            <a:r>
              <a:rPr sz="1600" spc="-5" dirty="0">
                <a:latin typeface="Arial"/>
                <a:cs typeface="Arial"/>
              </a:rPr>
              <a:t>it </a:t>
            </a:r>
            <a:r>
              <a:rPr sz="1600" spc="-10" dirty="0">
                <a:latin typeface="Arial"/>
                <a:cs typeface="Arial"/>
              </a:rPr>
              <a:t>could </a:t>
            </a:r>
            <a:r>
              <a:rPr sz="1600" spc="-15" dirty="0">
                <a:latin typeface="Arial"/>
                <a:cs typeface="Arial"/>
              </a:rPr>
              <a:t>produce images </a:t>
            </a:r>
            <a:r>
              <a:rPr sz="1600" spc="-10" dirty="0">
                <a:latin typeface="Arial"/>
                <a:cs typeface="Arial"/>
              </a:rPr>
              <a:t>of </a:t>
            </a:r>
            <a:r>
              <a:rPr sz="1600" spc="-15" dirty="0">
                <a:latin typeface="Arial"/>
                <a:cs typeface="Arial"/>
              </a:rPr>
              <a:t>many </a:t>
            </a:r>
            <a:r>
              <a:rPr sz="1600" spc="-10" dirty="0">
                <a:latin typeface="Arial"/>
                <a:cs typeface="Arial"/>
              </a:rPr>
              <a:t>different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breeds</a:t>
            </a:r>
            <a:endParaRPr sz="1600">
              <a:latin typeface="Arial"/>
              <a:cs typeface="Arial"/>
            </a:endParaRPr>
          </a:p>
          <a:p>
            <a:pPr marL="972185" marR="593090" lvl="2" indent="-282575">
              <a:lnSpc>
                <a:spcPct val="99400"/>
              </a:lnSpc>
              <a:spcBef>
                <a:spcPts val="1495"/>
              </a:spcBef>
              <a:buChar char="•"/>
              <a:tabLst>
                <a:tab pos="971550" algn="l"/>
                <a:tab pos="972819" algn="l"/>
              </a:tabLst>
            </a:pP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Saliency </a:t>
            </a:r>
            <a:r>
              <a:rPr sz="1800" spc="-5" dirty="0">
                <a:solidFill>
                  <a:srgbClr val="7030A0"/>
                </a:solidFill>
                <a:latin typeface="Arial"/>
                <a:cs typeface="Arial"/>
              </a:rPr>
              <a:t>is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entropy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of the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predicted classes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within </a:t>
            </a:r>
            <a:r>
              <a:rPr sz="1800" dirty="0">
                <a:solidFill>
                  <a:srgbClr val="7030A0"/>
                </a:solidFill>
                <a:latin typeface="Arial"/>
                <a:cs typeface="Arial"/>
              </a:rPr>
              <a:t>a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sample, higher  saliency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(via lower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entropy)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implies that the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generator </a:t>
            </a:r>
            <a:r>
              <a:rPr sz="1800" spc="-5" dirty="0">
                <a:solidFill>
                  <a:srgbClr val="7030A0"/>
                </a:solidFill>
                <a:latin typeface="Arial"/>
                <a:cs typeface="Arial"/>
              </a:rPr>
              <a:t>is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able </a:t>
            </a:r>
            <a:r>
              <a:rPr sz="1800" spc="-5" dirty="0">
                <a:solidFill>
                  <a:srgbClr val="7030A0"/>
                </a:solidFill>
                <a:latin typeface="Arial"/>
                <a:cs typeface="Arial"/>
              </a:rPr>
              <a:t>to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produce 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specific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samples belonging </a:t>
            </a:r>
            <a:r>
              <a:rPr sz="1800" spc="-5" dirty="0">
                <a:solidFill>
                  <a:srgbClr val="7030A0"/>
                </a:solidFill>
                <a:latin typeface="Arial"/>
                <a:cs typeface="Arial"/>
              </a:rPr>
              <a:t>to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implicit</a:t>
            </a:r>
            <a:r>
              <a:rPr sz="1800" spc="-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classes</a:t>
            </a:r>
            <a:endParaRPr sz="1800">
              <a:latin typeface="Arial"/>
              <a:cs typeface="Arial"/>
            </a:endParaRPr>
          </a:p>
          <a:p>
            <a:pPr marL="1311275" marR="51435" lvl="3" indent="-282575">
              <a:lnSpc>
                <a:spcPts val="1920"/>
              </a:lnSpc>
              <a:buChar char="•"/>
              <a:tabLst>
                <a:tab pos="1310640" algn="l"/>
                <a:tab pos="1311910" algn="l"/>
              </a:tabLst>
            </a:pPr>
            <a:r>
              <a:rPr sz="1600" spc="-10" dirty="0">
                <a:latin typeface="Arial"/>
                <a:cs typeface="Arial"/>
              </a:rPr>
              <a:t>e.g. </a:t>
            </a:r>
            <a:r>
              <a:rPr sz="1600" spc="-5" dirty="0">
                <a:latin typeface="Arial"/>
                <a:cs typeface="Arial"/>
              </a:rPr>
              <a:t>if </a:t>
            </a:r>
            <a:r>
              <a:rPr sz="1600" spc="-15" dirty="0">
                <a:latin typeface="Arial"/>
                <a:cs typeface="Arial"/>
              </a:rPr>
              <a:t>producing images </a:t>
            </a:r>
            <a:r>
              <a:rPr sz="1600" spc="-10" dirty="0">
                <a:latin typeface="Arial"/>
                <a:cs typeface="Arial"/>
              </a:rPr>
              <a:t>of </a:t>
            </a:r>
            <a:r>
              <a:rPr sz="1600" spc="-15" dirty="0">
                <a:latin typeface="Arial"/>
                <a:cs typeface="Arial"/>
              </a:rPr>
              <a:t>dogs, </a:t>
            </a:r>
            <a:r>
              <a:rPr sz="1600" spc="-5" dirty="0">
                <a:latin typeface="Arial"/>
                <a:cs typeface="Arial"/>
              </a:rPr>
              <a:t>it </a:t>
            </a:r>
            <a:r>
              <a:rPr sz="1600" spc="-15" dirty="0">
                <a:latin typeface="Arial"/>
                <a:cs typeface="Arial"/>
              </a:rPr>
              <a:t>would </a:t>
            </a:r>
            <a:r>
              <a:rPr sz="1600" spc="-10" dirty="0">
                <a:latin typeface="Arial"/>
                <a:cs typeface="Arial"/>
              </a:rPr>
              <a:t>generate </a:t>
            </a:r>
            <a:r>
              <a:rPr sz="1600" spc="-15" dirty="0">
                <a:latin typeface="Arial"/>
                <a:cs typeface="Arial"/>
              </a:rPr>
              <a:t>images </a:t>
            </a:r>
            <a:r>
              <a:rPr sz="1600" spc="-10" dirty="0">
                <a:latin typeface="Arial"/>
                <a:cs typeface="Arial"/>
              </a:rPr>
              <a:t>of specific </a:t>
            </a:r>
            <a:r>
              <a:rPr sz="1600" spc="-15" dirty="0">
                <a:latin typeface="Arial"/>
                <a:cs typeface="Arial"/>
              </a:rPr>
              <a:t>breeds rather  </a:t>
            </a:r>
            <a:r>
              <a:rPr sz="1600" spc="-10" dirty="0">
                <a:latin typeface="Arial"/>
                <a:cs typeface="Arial"/>
              </a:rPr>
              <a:t>than </a:t>
            </a:r>
            <a:r>
              <a:rPr sz="1600" spc="-15" dirty="0">
                <a:latin typeface="Arial"/>
                <a:cs typeface="Arial"/>
              </a:rPr>
              <a:t>blend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spc="-10" dirty="0">
                <a:latin typeface="Arial"/>
                <a:cs typeface="Arial"/>
              </a:rPr>
              <a:t>features of multiple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breeds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29681" y="804671"/>
            <a:ext cx="74047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Metrics </a:t>
            </a:r>
            <a:r>
              <a:rPr spc="-15" dirty="0"/>
              <a:t>for </a:t>
            </a:r>
            <a:r>
              <a:rPr spc="-25" dirty="0"/>
              <a:t>Generative</a:t>
            </a:r>
            <a:r>
              <a:rPr spc="-85" dirty="0"/>
              <a:t> </a:t>
            </a:r>
            <a:r>
              <a:rPr spc="-25" dirty="0"/>
              <a:t>Models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207" y="2379132"/>
            <a:ext cx="8393984" cy="3933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9523" y="539495"/>
            <a:ext cx="78035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Inception Score </a:t>
            </a:r>
            <a:r>
              <a:rPr spc="-20" dirty="0"/>
              <a:t>(IS) </a:t>
            </a:r>
            <a:r>
              <a:rPr dirty="0"/>
              <a:t>—</a:t>
            </a:r>
            <a:r>
              <a:rPr spc="-120" dirty="0"/>
              <a:t> </a:t>
            </a:r>
            <a:r>
              <a:rPr spc="-25" dirty="0"/>
              <a:t>Formula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853" y="1213103"/>
            <a:ext cx="878903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10" dirty="0">
                <a:solidFill>
                  <a:srgbClr val="004B83"/>
                </a:solidFill>
                <a:latin typeface="Arial"/>
                <a:cs typeface="Arial"/>
              </a:rPr>
              <a:t>was the original </a:t>
            </a:r>
            <a:r>
              <a:rPr sz="2000" spc="-15" dirty="0">
                <a:solidFill>
                  <a:srgbClr val="004B83"/>
                </a:solidFill>
                <a:latin typeface="Arial"/>
                <a:cs typeface="Arial"/>
              </a:rPr>
              <a:t>method </a:t>
            </a:r>
            <a:r>
              <a:rPr sz="2000" spc="-10" dirty="0">
                <a:solidFill>
                  <a:srgbClr val="004B83"/>
                </a:solidFill>
                <a:latin typeface="Arial"/>
                <a:cs typeface="Arial"/>
              </a:rPr>
              <a:t>for </a:t>
            </a:r>
            <a:r>
              <a:rPr sz="2000" spc="-15" dirty="0">
                <a:solidFill>
                  <a:srgbClr val="004B83"/>
                </a:solidFill>
                <a:latin typeface="Arial"/>
                <a:cs typeface="Arial"/>
              </a:rPr>
              <a:t>measuring </a:t>
            </a:r>
            <a:r>
              <a:rPr sz="2000" spc="-10" dirty="0">
                <a:solidFill>
                  <a:srgbClr val="004B83"/>
                </a:solidFill>
                <a:latin typeface="Arial"/>
                <a:cs typeface="Arial"/>
              </a:rPr>
              <a:t>the quality of </a:t>
            </a:r>
            <a:r>
              <a:rPr sz="2000" spc="-15" dirty="0">
                <a:solidFill>
                  <a:srgbClr val="004B83"/>
                </a:solidFill>
                <a:latin typeface="Arial"/>
                <a:cs typeface="Arial"/>
              </a:rPr>
              <a:t>generated</a:t>
            </a:r>
            <a:r>
              <a:rPr sz="2000" spc="-65" dirty="0">
                <a:solidFill>
                  <a:srgbClr val="004B83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4B83"/>
                </a:solidFill>
                <a:latin typeface="Arial"/>
                <a:cs typeface="Arial"/>
              </a:rPr>
              <a:t>samples.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50"/>
              </a:lnSpc>
            </a:pPr>
            <a:r>
              <a:rPr sz="2000" spc="-10" dirty="0">
                <a:solidFill>
                  <a:srgbClr val="004B83"/>
                </a:solidFill>
                <a:latin typeface="Arial"/>
                <a:cs typeface="Arial"/>
              </a:rPr>
              <a:t>By applying an </a:t>
            </a:r>
            <a:r>
              <a:rPr sz="2000" spc="-15" dirty="0">
                <a:latin typeface="Calibri"/>
                <a:cs typeface="Calibri"/>
              </a:rPr>
              <a:t>Inception-v3 </a:t>
            </a:r>
            <a:r>
              <a:rPr sz="2000" spc="-15" dirty="0">
                <a:solidFill>
                  <a:srgbClr val="004B83"/>
                </a:solidFill>
                <a:latin typeface="Arial"/>
                <a:cs typeface="Arial"/>
              </a:rPr>
              <a:t>network pre-trained </a:t>
            </a:r>
            <a:r>
              <a:rPr sz="2000" spc="-10" dirty="0">
                <a:solidFill>
                  <a:srgbClr val="004B83"/>
                </a:solidFill>
                <a:latin typeface="Arial"/>
                <a:cs typeface="Arial"/>
              </a:rPr>
              <a:t>on </a:t>
            </a:r>
            <a:r>
              <a:rPr sz="2000" spc="-20" dirty="0">
                <a:latin typeface="Calibri"/>
                <a:cs typeface="Calibri"/>
              </a:rPr>
              <a:t>ImageNet </a:t>
            </a:r>
            <a:r>
              <a:rPr sz="2000" spc="-10" dirty="0">
                <a:solidFill>
                  <a:srgbClr val="005493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5493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5493"/>
                </a:solidFill>
                <a:latin typeface="Arial"/>
                <a:cs typeface="Arial"/>
              </a:rPr>
              <a:t>generated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300"/>
              </a:lnSpc>
              <a:spcBef>
                <a:spcPts val="254"/>
              </a:spcBef>
            </a:pPr>
            <a:r>
              <a:rPr sz="2000" spc="-15" dirty="0">
                <a:solidFill>
                  <a:srgbClr val="005493"/>
                </a:solidFill>
                <a:latin typeface="Arial"/>
                <a:cs typeface="Arial"/>
              </a:rPr>
              <a:t>samples </a:t>
            </a:r>
            <a:r>
              <a:rPr sz="2000" spc="-10" dirty="0">
                <a:solidFill>
                  <a:srgbClr val="005493"/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rgbClr val="005493"/>
                </a:solidFill>
                <a:latin typeface="Arial"/>
                <a:cs typeface="Arial"/>
              </a:rPr>
              <a:t>then comparing </a:t>
            </a:r>
            <a:r>
              <a:rPr sz="2000" spc="-10" dirty="0">
                <a:solidFill>
                  <a:srgbClr val="005493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005493"/>
                </a:solidFill>
                <a:latin typeface="Arial"/>
                <a:cs typeface="Arial"/>
              </a:rPr>
              <a:t>conditional </a:t>
            </a:r>
            <a:r>
              <a:rPr sz="2000" spc="-10" dirty="0">
                <a:solidFill>
                  <a:srgbClr val="005493"/>
                </a:solidFill>
                <a:latin typeface="Arial"/>
                <a:cs typeface="Arial"/>
              </a:rPr>
              <a:t>label distribution with the </a:t>
            </a:r>
            <a:r>
              <a:rPr sz="2000" spc="-15" dirty="0">
                <a:solidFill>
                  <a:srgbClr val="005493"/>
                </a:solidFill>
                <a:latin typeface="Arial"/>
                <a:cs typeface="Arial"/>
              </a:rPr>
              <a:t>marginal  </a:t>
            </a:r>
            <a:r>
              <a:rPr sz="2000" spc="-10" dirty="0">
                <a:solidFill>
                  <a:srgbClr val="005493"/>
                </a:solidFill>
                <a:latin typeface="Arial"/>
                <a:cs typeface="Arial"/>
              </a:rPr>
              <a:t>label</a:t>
            </a:r>
            <a:r>
              <a:rPr sz="2000" spc="-20" dirty="0">
                <a:solidFill>
                  <a:srgbClr val="005493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5493"/>
                </a:solidFill>
                <a:latin typeface="Arial"/>
                <a:cs typeface="Arial"/>
              </a:rPr>
              <a:t>distribution: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8900" y="5468620"/>
            <a:ext cx="2185670" cy="1582420"/>
          </a:xfrm>
          <a:prstGeom prst="rect">
            <a:avLst/>
          </a:prstGeom>
          <a:ln w="12558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502920" marR="462915" algn="just">
              <a:lnSpc>
                <a:spcPct val="97200"/>
              </a:lnSpc>
              <a:spcBef>
                <a:spcPts val="5"/>
              </a:spcBef>
            </a:pPr>
            <a:r>
              <a:rPr sz="1800" spc="-15" dirty="0">
                <a:latin typeface="Calibri"/>
                <a:cs typeface="Calibri"/>
              </a:rPr>
              <a:t>Inception-v3  </a:t>
            </a:r>
            <a:r>
              <a:rPr sz="1800" spc="-15" dirty="0">
                <a:solidFill>
                  <a:srgbClr val="7030A0"/>
                </a:solidFill>
                <a:latin typeface="Arial"/>
                <a:cs typeface="Arial"/>
              </a:rPr>
              <a:t>pre-trained  </a:t>
            </a: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on</a:t>
            </a:r>
            <a:r>
              <a:rPr sz="1800" spc="-9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spc="-15" dirty="0">
                <a:latin typeface="Calibri"/>
                <a:cs typeface="Calibri"/>
              </a:rPr>
              <a:t>ImageNet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96072" y="6093425"/>
            <a:ext cx="603250" cy="75565"/>
          </a:xfrm>
          <a:custGeom>
            <a:avLst/>
            <a:gdLst/>
            <a:ahLst/>
            <a:cxnLst/>
            <a:rect l="l" t="t" r="r" b="b"/>
            <a:pathLst>
              <a:path w="603250" h="75564">
                <a:moveTo>
                  <a:pt x="527474" y="43955"/>
                </a:moveTo>
                <a:lnTo>
                  <a:pt x="527474" y="75352"/>
                </a:lnTo>
                <a:lnTo>
                  <a:pt x="590269" y="43955"/>
                </a:lnTo>
                <a:lnTo>
                  <a:pt x="527474" y="43955"/>
                </a:lnTo>
                <a:close/>
              </a:path>
              <a:path w="603250" h="75564">
                <a:moveTo>
                  <a:pt x="527474" y="31396"/>
                </a:moveTo>
                <a:lnTo>
                  <a:pt x="527474" y="43955"/>
                </a:lnTo>
                <a:lnTo>
                  <a:pt x="540033" y="43955"/>
                </a:lnTo>
                <a:lnTo>
                  <a:pt x="540033" y="31396"/>
                </a:lnTo>
                <a:lnTo>
                  <a:pt x="527474" y="31396"/>
                </a:lnTo>
                <a:close/>
              </a:path>
              <a:path w="603250" h="75564">
                <a:moveTo>
                  <a:pt x="527474" y="0"/>
                </a:moveTo>
                <a:lnTo>
                  <a:pt x="527474" y="31396"/>
                </a:lnTo>
                <a:lnTo>
                  <a:pt x="540033" y="31396"/>
                </a:lnTo>
                <a:lnTo>
                  <a:pt x="540033" y="43955"/>
                </a:lnTo>
                <a:lnTo>
                  <a:pt x="590271" y="43954"/>
                </a:lnTo>
                <a:lnTo>
                  <a:pt x="602827" y="37677"/>
                </a:lnTo>
                <a:lnTo>
                  <a:pt x="527474" y="0"/>
                </a:lnTo>
                <a:close/>
              </a:path>
              <a:path w="603250" h="75564">
                <a:moveTo>
                  <a:pt x="0" y="31395"/>
                </a:moveTo>
                <a:lnTo>
                  <a:pt x="0" y="43954"/>
                </a:lnTo>
                <a:lnTo>
                  <a:pt x="527474" y="43955"/>
                </a:lnTo>
                <a:lnTo>
                  <a:pt x="527474" y="31396"/>
                </a:lnTo>
                <a:lnTo>
                  <a:pt x="0" y="3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4147" y="6093425"/>
            <a:ext cx="880744" cy="75565"/>
          </a:xfrm>
          <a:custGeom>
            <a:avLst/>
            <a:gdLst/>
            <a:ahLst/>
            <a:cxnLst/>
            <a:rect l="l" t="t" r="r" b="b"/>
            <a:pathLst>
              <a:path w="880745" h="75564">
                <a:moveTo>
                  <a:pt x="805338" y="43955"/>
                </a:moveTo>
                <a:lnTo>
                  <a:pt x="805338" y="75352"/>
                </a:lnTo>
                <a:lnTo>
                  <a:pt x="868133" y="43955"/>
                </a:lnTo>
                <a:lnTo>
                  <a:pt x="805338" y="43955"/>
                </a:lnTo>
                <a:close/>
              </a:path>
              <a:path w="880745" h="75564">
                <a:moveTo>
                  <a:pt x="805338" y="31396"/>
                </a:moveTo>
                <a:lnTo>
                  <a:pt x="805338" y="43955"/>
                </a:lnTo>
                <a:lnTo>
                  <a:pt x="817897" y="43955"/>
                </a:lnTo>
                <a:lnTo>
                  <a:pt x="817897" y="31396"/>
                </a:lnTo>
                <a:lnTo>
                  <a:pt x="805338" y="31396"/>
                </a:lnTo>
                <a:close/>
              </a:path>
              <a:path w="880745" h="75564">
                <a:moveTo>
                  <a:pt x="805338" y="0"/>
                </a:moveTo>
                <a:lnTo>
                  <a:pt x="805338" y="31396"/>
                </a:lnTo>
                <a:lnTo>
                  <a:pt x="817897" y="31396"/>
                </a:lnTo>
                <a:lnTo>
                  <a:pt x="817897" y="43955"/>
                </a:lnTo>
                <a:lnTo>
                  <a:pt x="868136" y="43954"/>
                </a:lnTo>
                <a:lnTo>
                  <a:pt x="880691" y="37677"/>
                </a:lnTo>
                <a:lnTo>
                  <a:pt x="805338" y="0"/>
                </a:lnTo>
                <a:close/>
              </a:path>
              <a:path w="880745" h="75564">
                <a:moveTo>
                  <a:pt x="0" y="31395"/>
                </a:moveTo>
                <a:lnTo>
                  <a:pt x="0" y="43954"/>
                </a:lnTo>
                <a:lnTo>
                  <a:pt x="805338" y="43955"/>
                </a:lnTo>
                <a:lnTo>
                  <a:pt x="805338" y="31396"/>
                </a:lnTo>
                <a:lnTo>
                  <a:pt x="0" y="31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30500" y="5944615"/>
            <a:ext cx="591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x </a:t>
            </a:r>
            <a:r>
              <a:rPr sz="1800" i="1" dirty="0">
                <a:latin typeface="Calibri"/>
                <a:cs typeface="Calibri"/>
              </a:rPr>
              <a:t>~</a:t>
            </a:r>
            <a:r>
              <a:rPr sz="1800" i="1" spc="-9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p</a:t>
            </a:r>
            <a:r>
              <a:rPr sz="1800" i="1" spc="-15" baseline="-13888" dirty="0">
                <a:latin typeface="Calibri"/>
                <a:cs typeface="Calibri"/>
              </a:rPr>
              <a:t>g</a:t>
            </a:r>
            <a:endParaRPr sz="1800" baseline="-13888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7507" y="5944615"/>
            <a:ext cx="1296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7030A0"/>
                </a:solidFill>
                <a:latin typeface="Arial"/>
                <a:cs typeface="Arial"/>
              </a:rPr>
              <a:t>Class label</a:t>
            </a:r>
            <a:r>
              <a:rPr sz="1800" spc="-114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i="1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85723" y="2173223"/>
            <a:ext cx="8605520" cy="3342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 marR="28321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Developed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as an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alternative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to </a:t>
            </a:r>
            <a:r>
              <a:rPr sz="2000" spc="-10" dirty="0">
                <a:solidFill>
                  <a:srgbClr val="3333CC"/>
                </a:solidFill>
                <a:latin typeface="Calibri"/>
                <a:cs typeface="Calibri"/>
              </a:rPr>
              <a:t>Inception Score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, the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traditional method for  measuring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the quality of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generated</a:t>
            </a:r>
            <a:r>
              <a:rPr sz="2000" spc="-85" dirty="0">
                <a:solidFill>
                  <a:srgbClr val="3633A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images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633AE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1155" marR="430530" indent="-339090">
              <a:lnSpc>
                <a:spcPct val="100000"/>
              </a:lnSpc>
              <a:spcBef>
                <a:spcPts val="5"/>
              </a:spcBef>
              <a:buChar char="•"/>
              <a:tabLst>
                <a:tab pos="351155" algn="l"/>
                <a:tab pos="351790" algn="l"/>
              </a:tabLst>
            </a:pP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Like </a:t>
            </a:r>
            <a:r>
              <a:rPr sz="2000" spc="-5" dirty="0">
                <a:solidFill>
                  <a:srgbClr val="3333CC"/>
                </a:solidFill>
                <a:latin typeface="Calibri"/>
                <a:cs typeface="Calibri"/>
              </a:rPr>
              <a:t>IS, </a:t>
            </a:r>
            <a:r>
              <a:rPr sz="2000" spc="-10" dirty="0">
                <a:solidFill>
                  <a:srgbClr val="3333CC"/>
                </a:solidFill>
                <a:latin typeface="Calibri"/>
                <a:cs typeface="Calibri"/>
              </a:rPr>
              <a:t>FID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uses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an </a:t>
            </a:r>
            <a:r>
              <a:rPr sz="2000" spc="-15" dirty="0">
                <a:solidFill>
                  <a:srgbClr val="3333CC"/>
                </a:solidFill>
                <a:latin typeface="Calibri"/>
                <a:cs typeface="Calibri"/>
              </a:rPr>
              <a:t>InceptionV3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model pretrained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on </a:t>
            </a:r>
            <a:r>
              <a:rPr sz="2000" spc="-15" dirty="0">
                <a:solidFill>
                  <a:srgbClr val="3333CC"/>
                </a:solidFill>
                <a:latin typeface="Calibri"/>
                <a:cs typeface="Calibri"/>
              </a:rPr>
              <a:t>ImageNet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,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but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they  sample from different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layers of the</a:t>
            </a:r>
            <a:r>
              <a:rPr sz="2000" spc="-110" dirty="0">
                <a:solidFill>
                  <a:srgbClr val="3633A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network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Arial"/>
              <a:cs typeface="Arial"/>
            </a:endParaRPr>
          </a:p>
          <a:p>
            <a:pPr marL="351155" marR="86995" indent="-339090">
              <a:lnSpc>
                <a:spcPts val="2300"/>
              </a:lnSpc>
              <a:buChar char="•"/>
              <a:tabLst>
                <a:tab pos="351155" algn="l"/>
                <a:tab pos="351790" algn="l"/>
              </a:tabLst>
            </a:pPr>
            <a:r>
              <a:rPr sz="2000" spc="-5" dirty="0">
                <a:solidFill>
                  <a:srgbClr val="3333CC"/>
                </a:solidFill>
                <a:latin typeface="Calibri"/>
                <a:cs typeface="Calibri"/>
              </a:rPr>
              <a:t>IS </a:t>
            </a:r>
            <a:r>
              <a:rPr sz="2000" dirty="0">
                <a:solidFill>
                  <a:srgbClr val="3633AE"/>
                </a:solidFill>
                <a:latin typeface="Arial"/>
                <a:cs typeface="Arial"/>
              </a:rPr>
              <a:t>is a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metric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which only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considers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properties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of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generated images,  whereas </a:t>
            </a:r>
            <a:r>
              <a:rPr sz="2000" spc="-10" dirty="0">
                <a:solidFill>
                  <a:srgbClr val="3333CC"/>
                </a:solidFill>
                <a:latin typeface="Calibri"/>
                <a:cs typeface="Calibri"/>
              </a:rPr>
              <a:t>FID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considers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difference between generated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real</a:t>
            </a:r>
            <a:r>
              <a:rPr sz="2000" spc="20" dirty="0">
                <a:solidFill>
                  <a:srgbClr val="3633A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images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Arial"/>
              <a:cs typeface="Arial"/>
            </a:endParaRPr>
          </a:p>
          <a:p>
            <a:pPr marL="351155" marR="5080" indent="-339090">
              <a:lnSpc>
                <a:spcPct val="100000"/>
              </a:lnSpc>
              <a:buChar char="•"/>
              <a:tabLst>
                <a:tab pos="351155" algn="l"/>
                <a:tab pos="351790" algn="l"/>
              </a:tabLst>
            </a:pP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In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practice, </a:t>
            </a:r>
            <a:r>
              <a:rPr sz="2000" spc="-10" dirty="0">
                <a:solidFill>
                  <a:srgbClr val="3333CC"/>
                </a:solidFill>
                <a:latin typeface="Calibri"/>
                <a:cs typeface="Calibri"/>
              </a:rPr>
              <a:t>FID </a:t>
            </a:r>
            <a:r>
              <a:rPr sz="2000" dirty="0">
                <a:solidFill>
                  <a:srgbClr val="3633AE"/>
                </a:solidFill>
                <a:latin typeface="Arial"/>
                <a:cs typeface="Arial"/>
              </a:rPr>
              <a:t>is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more resistant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to noise and </a:t>
            </a:r>
            <a:r>
              <a:rPr sz="2000" dirty="0">
                <a:solidFill>
                  <a:srgbClr val="3633AE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sensitive to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mode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collapse  (artificially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pruning modes produces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significantly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worse</a:t>
            </a:r>
            <a:r>
              <a:rPr sz="2000" spc="-95" dirty="0">
                <a:solidFill>
                  <a:srgbClr val="3633A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results)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1988" y="880871"/>
            <a:ext cx="80175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Fréchet </a:t>
            </a:r>
            <a:r>
              <a:rPr spc="-20" dirty="0"/>
              <a:t>Inception </a:t>
            </a:r>
            <a:r>
              <a:rPr spc="-25" dirty="0"/>
              <a:t>Distance</a:t>
            </a:r>
            <a:r>
              <a:rPr spc="-105" dirty="0"/>
              <a:t> </a:t>
            </a:r>
            <a:r>
              <a:rPr spc="-25" dirty="0"/>
              <a:t>(FID)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85723" y="2624328"/>
            <a:ext cx="8875395" cy="3342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 marR="19558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2000" spc="-15" dirty="0">
                <a:solidFill>
                  <a:srgbClr val="3333CC"/>
                </a:solidFill>
                <a:latin typeface="Calibri"/>
                <a:cs typeface="Calibri"/>
              </a:rPr>
              <a:t>InceptionV3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pretrained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on </a:t>
            </a:r>
            <a:r>
              <a:rPr sz="2000" spc="-15" dirty="0">
                <a:solidFill>
                  <a:srgbClr val="3333CC"/>
                </a:solidFill>
                <a:latin typeface="Calibri"/>
                <a:cs typeface="Calibri"/>
              </a:rPr>
              <a:t>ImageNet </a:t>
            </a:r>
            <a:r>
              <a:rPr sz="2000" dirty="0">
                <a:solidFill>
                  <a:srgbClr val="3633AE"/>
                </a:solidFill>
                <a:latin typeface="Arial"/>
                <a:cs typeface="Arial"/>
              </a:rPr>
              <a:t>is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already </a:t>
            </a:r>
            <a:r>
              <a:rPr sz="2000" dirty="0">
                <a:solidFill>
                  <a:srgbClr val="3633AE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very robust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classifier, which  by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extension makes </a:t>
            </a:r>
            <a:r>
              <a:rPr sz="2000" spc="-5" dirty="0">
                <a:solidFill>
                  <a:srgbClr val="3633AE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633AE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very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robust feature</a:t>
            </a:r>
            <a:r>
              <a:rPr sz="2000" spc="-135" dirty="0">
                <a:solidFill>
                  <a:srgbClr val="3633A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extractor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Arial"/>
              <a:cs typeface="Arial"/>
            </a:endParaRPr>
          </a:p>
          <a:p>
            <a:pPr marL="351155" marR="213360" indent="-339090">
              <a:lnSpc>
                <a:spcPct val="98700"/>
              </a:lnSpc>
              <a:buChar char="•"/>
              <a:tabLst>
                <a:tab pos="351155" algn="l"/>
                <a:tab pos="351790" algn="l"/>
              </a:tabLst>
            </a:pP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Comparing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extracted features between generated images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real  images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gives </a:t>
            </a:r>
            <a:r>
              <a:rPr sz="2000" dirty="0">
                <a:solidFill>
                  <a:srgbClr val="3633AE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better underlying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idea of the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differences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which could not be 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obtained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simply by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comparing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images directly,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or by just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examining the  generated</a:t>
            </a:r>
            <a:r>
              <a:rPr sz="2000" spc="-30" dirty="0">
                <a:solidFill>
                  <a:srgbClr val="3633A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images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633AE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1155" marR="5080" indent="-339090">
              <a:lnSpc>
                <a:spcPct val="100000"/>
              </a:lnSpc>
              <a:spcBef>
                <a:spcPts val="5"/>
              </a:spcBef>
              <a:buChar char="•"/>
              <a:tabLst>
                <a:tab pos="351155" algn="l"/>
                <a:tab pos="351790" algn="l"/>
              </a:tabLst>
            </a:pP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Use the </a:t>
            </a:r>
            <a:r>
              <a:rPr sz="2000" spc="-15" dirty="0">
                <a:solidFill>
                  <a:srgbClr val="3333CC"/>
                </a:solidFill>
                <a:latin typeface="Calibri"/>
                <a:cs typeface="Calibri"/>
              </a:rPr>
              <a:t>2048-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dimensional activations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of the final pooling layer </a:t>
            </a:r>
            <a:r>
              <a:rPr sz="2000" spc="-5" dirty="0">
                <a:solidFill>
                  <a:srgbClr val="3633AE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3633AE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pretrained </a:t>
            </a:r>
            <a:r>
              <a:rPr sz="20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333CC"/>
                </a:solidFill>
                <a:latin typeface="Calibri"/>
                <a:cs typeface="Calibri"/>
              </a:rPr>
              <a:t>InceptionV3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network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compare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the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mean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covariance statistics  between generated </a:t>
            </a:r>
            <a:r>
              <a:rPr sz="2000" spc="-10" dirty="0">
                <a:solidFill>
                  <a:srgbClr val="3633AE"/>
                </a:solidFill>
                <a:latin typeface="Arial"/>
                <a:cs typeface="Arial"/>
              </a:rPr>
              <a:t>and real</a:t>
            </a:r>
            <a:r>
              <a:rPr sz="2000" spc="-55" dirty="0">
                <a:solidFill>
                  <a:srgbClr val="3633AE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3633AE"/>
                </a:solidFill>
                <a:latin typeface="Arial"/>
                <a:cs typeface="Arial"/>
              </a:rPr>
              <a:t>images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8769" y="1030224"/>
            <a:ext cx="8727440" cy="13576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391535" marR="5080" indent="-3379470">
              <a:lnSpc>
                <a:spcPts val="5210"/>
              </a:lnSpc>
              <a:spcBef>
                <a:spcPts val="330"/>
              </a:spcBef>
            </a:pPr>
            <a:r>
              <a:rPr spc="-25" dirty="0"/>
              <a:t>Fréchet </a:t>
            </a:r>
            <a:r>
              <a:rPr spc="-20" dirty="0"/>
              <a:t>Inception </a:t>
            </a:r>
            <a:r>
              <a:rPr spc="-25" dirty="0"/>
              <a:t>Distance (FID)</a:t>
            </a:r>
            <a:r>
              <a:rPr spc="-110" dirty="0"/>
              <a:t> </a:t>
            </a:r>
            <a:r>
              <a:rPr dirty="0"/>
              <a:t>—  </a:t>
            </a:r>
            <a:r>
              <a:rPr spc="-20" dirty="0"/>
              <a:t>Intuition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8769" y="957071"/>
            <a:ext cx="8727440" cy="13544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346450" marR="5080" indent="-3334385">
              <a:lnSpc>
                <a:spcPts val="5180"/>
              </a:lnSpc>
              <a:spcBef>
                <a:spcPts val="355"/>
              </a:spcBef>
            </a:pPr>
            <a:r>
              <a:rPr spc="-25" dirty="0"/>
              <a:t>Fréchet </a:t>
            </a:r>
            <a:r>
              <a:rPr spc="-20" dirty="0"/>
              <a:t>Inception </a:t>
            </a:r>
            <a:r>
              <a:rPr spc="-25" dirty="0"/>
              <a:t>Distance (FID)</a:t>
            </a:r>
            <a:r>
              <a:rPr spc="-114" dirty="0"/>
              <a:t> </a:t>
            </a:r>
            <a:r>
              <a:rPr dirty="0"/>
              <a:t>—  </a:t>
            </a:r>
            <a:r>
              <a:rPr spc="-25" dirty="0"/>
              <a:t>Formula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43902C-C2FB-E748-A188-25416C91E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641"/>
            <a:ext cx="10693400" cy="28871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8282" y="992631"/>
            <a:ext cx="93093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What </a:t>
            </a:r>
            <a:r>
              <a:rPr sz="4000" dirty="0"/>
              <a:t>a </a:t>
            </a:r>
            <a:r>
              <a:rPr sz="4000" spc="-20" dirty="0"/>
              <a:t>ML </a:t>
            </a:r>
            <a:r>
              <a:rPr lang="en-US" sz="4000" spc="-20" dirty="0"/>
              <a:t>P</a:t>
            </a:r>
            <a:r>
              <a:rPr sz="4000" spc="-20" dirty="0"/>
              <a:t>ractitioner </a:t>
            </a:r>
            <a:r>
              <a:rPr lang="en-US" sz="4000" spc="-20" dirty="0"/>
              <a:t>N</a:t>
            </a:r>
            <a:r>
              <a:rPr sz="4000" spc="-20" dirty="0"/>
              <a:t>eeds </a:t>
            </a:r>
            <a:r>
              <a:rPr sz="4000" spc="-10" dirty="0"/>
              <a:t>to</a:t>
            </a:r>
            <a:r>
              <a:rPr sz="4000" spc="-170" dirty="0"/>
              <a:t> </a:t>
            </a:r>
            <a:r>
              <a:rPr lang="en-US" sz="4000" spc="-20" dirty="0"/>
              <a:t>K</a:t>
            </a:r>
            <a:r>
              <a:rPr sz="4000" spc="-20" dirty="0"/>
              <a:t>now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585723" y="2100072"/>
            <a:ext cx="8731250" cy="50114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51155" marR="5080" indent="-339090" algn="just">
              <a:lnSpc>
                <a:spcPct val="97500"/>
              </a:lnSpc>
              <a:spcBef>
                <a:spcPts val="195"/>
              </a:spcBef>
              <a:buChar char="•"/>
              <a:tabLst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Need more than knowledge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what algorithms 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exist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and principles that explain how they work.  Need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6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know: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6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How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choose algorithm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given</a:t>
            </a:r>
            <a:r>
              <a:rPr sz="2800" spc="-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application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4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How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monitor/respond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experimental</a:t>
            </a:r>
            <a:r>
              <a:rPr sz="2800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results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25"/>
              </a:spcBef>
              <a:buChar char="–"/>
              <a:tabLst>
                <a:tab pos="747395" algn="l"/>
              </a:tabLst>
            </a:pP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Whether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gather more</a:t>
            </a:r>
            <a:r>
              <a:rPr sz="2800" spc="-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5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Increase/decrease model</a:t>
            </a:r>
            <a:r>
              <a:rPr sz="2800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capacity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20"/>
              </a:spcBef>
              <a:buChar char="–"/>
              <a:tabLst>
                <a:tab pos="747395" algn="l"/>
              </a:tabLst>
            </a:pP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Add/remove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regularizing</a:t>
            </a:r>
            <a:r>
              <a:rPr sz="2800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5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Improve optimization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improve</a:t>
            </a:r>
            <a:r>
              <a:rPr sz="2800" spc="-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inference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5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Debug software</a:t>
            </a:r>
            <a:r>
              <a:rPr sz="2800" spc="-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implementation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0752" y="521207"/>
            <a:ext cx="7804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Textual</a:t>
            </a:r>
            <a:r>
              <a:rPr spc="-45" dirty="0"/>
              <a:t> </a:t>
            </a:r>
            <a:r>
              <a:rPr spc="-25" dirty="0"/>
              <a:t>Entailment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0900" y="1447800"/>
            <a:ext cx="8991600" cy="5604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latin typeface="Arial"/>
                <a:cs typeface="Arial"/>
              </a:rPr>
              <a:t>Textual entailment (TE) is a directional relation between text fragments. The relation holds whenever the truth of one text fragment follows from another text.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latin typeface="Arial"/>
                <a:cs typeface="Arial"/>
              </a:rPr>
              <a:t>In the TE framework, the entailing and entailed texts are termed text (t) and hypothesis (h), respectively. Textual entailment is not the same as pure logical entailment – it has a more relaxed definition: "t entails h" (t ⇒ h) if, typically, a human reading t would infer that h is most likely true.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" dirty="0">
                <a:latin typeface="Arial"/>
                <a:cs typeface="Arial"/>
              </a:rPr>
              <a:t>Determining whether this relationship holds is an informal task, one which sometimes overlaps with the formal tasks of formal semantics (satisfying a strict condition will usually imply satisfaction of a less strict conditioned); additionally, textual entailment partially subsumes word entailment.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0752" y="521207"/>
            <a:ext cx="7804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Recognizing Textual</a:t>
            </a:r>
            <a:r>
              <a:rPr spc="-45" dirty="0"/>
              <a:t> </a:t>
            </a:r>
            <a:r>
              <a:rPr spc="-25" dirty="0"/>
              <a:t>Entailment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8550" y="1403095"/>
            <a:ext cx="7172325" cy="295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Positive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TE: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  <a:spcBef>
                <a:spcPts val="25"/>
              </a:spcBef>
            </a:pPr>
            <a:r>
              <a:rPr sz="1800" spc="-50" dirty="0">
                <a:latin typeface="Arial"/>
                <a:cs typeface="Arial"/>
              </a:rPr>
              <a:t>Text: </a:t>
            </a:r>
            <a:r>
              <a:rPr sz="1800" i="1" spc="-5" dirty="0">
                <a:latin typeface="Arial"/>
                <a:cs typeface="Arial"/>
              </a:rPr>
              <a:t>If </a:t>
            </a:r>
            <a:r>
              <a:rPr sz="1800" i="1" spc="-10" dirty="0">
                <a:latin typeface="Arial"/>
                <a:cs typeface="Arial"/>
              </a:rPr>
              <a:t>you help the </a:t>
            </a:r>
            <a:r>
              <a:rPr sz="1800" i="1" spc="-35" dirty="0">
                <a:latin typeface="Arial"/>
                <a:cs typeface="Arial"/>
              </a:rPr>
              <a:t>needy, </a:t>
            </a:r>
            <a:r>
              <a:rPr sz="1800" i="1" spc="-15" dirty="0">
                <a:latin typeface="Arial"/>
                <a:cs typeface="Arial"/>
              </a:rPr>
              <a:t>God </a:t>
            </a:r>
            <a:r>
              <a:rPr sz="1800" i="1" spc="-10" dirty="0">
                <a:latin typeface="Arial"/>
                <a:cs typeface="Arial"/>
              </a:rPr>
              <a:t>will </a:t>
            </a:r>
            <a:r>
              <a:rPr sz="1800" i="1" spc="-15" dirty="0">
                <a:latin typeface="Arial"/>
                <a:cs typeface="Arial"/>
              </a:rPr>
              <a:t>reward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you</a:t>
            </a:r>
            <a:r>
              <a:rPr sz="1800" spc="-1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sz="1800" spc="-15" dirty="0">
                <a:latin typeface="Arial"/>
                <a:cs typeface="Arial"/>
              </a:rPr>
              <a:t>Hypothesis: </a:t>
            </a:r>
            <a:r>
              <a:rPr sz="1800" i="1" spc="-10" dirty="0">
                <a:latin typeface="Arial"/>
                <a:cs typeface="Arial"/>
              </a:rPr>
              <a:t>Giving </a:t>
            </a:r>
            <a:r>
              <a:rPr sz="1800" i="1" spc="-15" dirty="0">
                <a:latin typeface="Arial"/>
                <a:cs typeface="Arial"/>
              </a:rPr>
              <a:t>money </a:t>
            </a:r>
            <a:r>
              <a:rPr sz="1800" i="1" spc="-5" dirty="0">
                <a:latin typeface="Arial"/>
                <a:cs typeface="Arial"/>
              </a:rPr>
              <a:t>to </a:t>
            </a:r>
            <a:r>
              <a:rPr sz="1800" i="1" dirty="0">
                <a:latin typeface="Arial"/>
                <a:cs typeface="Arial"/>
              </a:rPr>
              <a:t>a </a:t>
            </a:r>
            <a:r>
              <a:rPr sz="1800" i="1" spc="-15" dirty="0">
                <a:latin typeface="Arial"/>
                <a:cs typeface="Arial"/>
              </a:rPr>
              <a:t>poor man </a:t>
            </a:r>
            <a:r>
              <a:rPr sz="1800" i="1" spc="-10" dirty="0">
                <a:latin typeface="Arial"/>
                <a:cs typeface="Arial"/>
              </a:rPr>
              <a:t>has </a:t>
            </a:r>
            <a:r>
              <a:rPr sz="1800" i="1" spc="-15" dirty="0">
                <a:latin typeface="Arial"/>
                <a:cs typeface="Arial"/>
              </a:rPr>
              <a:t>good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consequences</a:t>
            </a:r>
            <a:r>
              <a:rPr sz="1800" spc="-1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Negative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TE:</a:t>
            </a:r>
            <a:endParaRPr sz="1800">
              <a:latin typeface="Arial"/>
              <a:cs typeface="Arial"/>
            </a:endParaRPr>
          </a:p>
          <a:p>
            <a:pPr marL="41275">
              <a:lnSpc>
                <a:spcPts val="2135"/>
              </a:lnSpc>
              <a:spcBef>
                <a:spcPts val="25"/>
              </a:spcBef>
            </a:pPr>
            <a:r>
              <a:rPr sz="1800" spc="-50" dirty="0">
                <a:latin typeface="Arial"/>
                <a:cs typeface="Arial"/>
              </a:rPr>
              <a:t>Text: </a:t>
            </a:r>
            <a:r>
              <a:rPr sz="1800" i="1" spc="-5" dirty="0">
                <a:latin typeface="Arial"/>
                <a:cs typeface="Arial"/>
              </a:rPr>
              <a:t>If </a:t>
            </a:r>
            <a:r>
              <a:rPr sz="1800" i="1" spc="-10" dirty="0">
                <a:latin typeface="Arial"/>
                <a:cs typeface="Arial"/>
              </a:rPr>
              <a:t>you help the </a:t>
            </a:r>
            <a:r>
              <a:rPr sz="1800" i="1" spc="-35" dirty="0">
                <a:latin typeface="Arial"/>
                <a:cs typeface="Arial"/>
              </a:rPr>
              <a:t>needy, </a:t>
            </a:r>
            <a:r>
              <a:rPr sz="1800" i="1" spc="-15" dirty="0">
                <a:latin typeface="Arial"/>
                <a:cs typeface="Arial"/>
              </a:rPr>
              <a:t>God </a:t>
            </a:r>
            <a:r>
              <a:rPr sz="1800" i="1" spc="-10" dirty="0">
                <a:latin typeface="Arial"/>
                <a:cs typeface="Arial"/>
              </a:rPr>
              <a:t>will </a:t>
            </a:r>
            <a:r>
              <a:rPr sz="1800" i="1" spc="-15" dirty="0">
                <a:latin typeface="Arial"/>
                <a:cs typeface="Arial"/>
              </a:rPr>
              <a:t>reward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you</a:t>
            </a:r>
            <a:r>
              <a:rPr sz="1800" spc="-1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41275">
              <a:lnSpc>
                <a:spcPts val="2135"/>
              </a:lnSpc>
            </a:pPr>
            <a:r>
              <a:rPr sz="1800" spc="-15" dirty="0">
                <a:latin typeface="Arial"/>
                <a:cs typeface="Arial"/>
              </a:rPr>
              <a:t>Hypothesis: </a:t>
            </a:r>
            <a:r>
              <a:rPr sz="1800" i="1" spc="-10" dirty="0">
                <a:latin typeface="Arial"/>
                <a:cs typeface="Arial"/>
              </a:rPr>
              <a:t>Giving </a:t>
            </a:r>
            <a:r>
              <a:rPr sz="1800" i="1" spc="-15" dirty="0">
                <a:latin typeface="Arial"/>
                <a:cs typeface="Arial"/>
              </a:rPr>
              <a:t>money </a:t>
            </a:r>
            <a:r>
              <a:rPr sz="1800" i="1" spc="-5" dirty="0">
                <a:latin typeface="Arial"/>
                <a:cs typeface="Arial"/>
              </a:rPr>
              <a:t>to </a:t>
            </a:r>
            <a:r>
              <a:rPr sz="1800" i="1" dirty="0">
                <a:latin typeface="Arial"/>
                <a:cs typeface="Arial"/>
              </a:rPr>
              <a:t>a </a:t>
            </a:r>
            <a:r>
              <a:rPr sz="1800" i="1" spc="-15" dirty="0">
                <a:latin typeface="Arial"/>
                <a:cs typeface="Arial"/>
              </a:rPr>
              <a:t>poor man </a:t>
            </a:r>
            <a:r>
              <a:rPr sz="1800" i="1" spc="-10" dirty="0">
                <a:latin typeface="Arial"/>
                <a:cs typeface="Arial"/>
              </a:rPr>
              <a:t>has no</a:t>
            </a:r>
            <a:r>
              <a:rPr sz="1800" i="1" spc="-90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consequences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1800" spc="-15" dirty="0">
                <a:latin typeface="Arial"/>
                <a:cs typeface="Arial"/>
              </a:rPr>
              <a:t>Non-TE: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  <a:spcBef>
                <a:spcPts val="45"/>
              </a:spcBef>
            </a:pPr>
            <a:r>
              <a:rPr sz="1800" spc="-50" dirty="0">
                <a:latin typeface="Arial"/>
                <a:cs typeface="Arial"/>
              </a:rPr>
              <a:t>Text: </a:t>
            </a:r>
            <a:r>
              <a:rPr sz="1800" i="1" spc="-5" dirty="0">
                <a:latin typeface="Arial"/>
                <a:cs typeface="Arial"/>
              </a:rPr>
              <a:t>If </a:t>
            </a:r>
            <a:r>
              <a:rPr sz="1800" i="1" spc="-10" dirty="0">
                <a:latin typeface="Arial"/>
                <a:cs typeface="Arial"/>
              </a:rPr>
              <a:t>you help the </a:t>
            </a:r>
            <a:r>
              <a:rPr sz="1800" i="1" spc="-35" dirty="0">
                <a:latin typeface="Arial"/>
                <a:cs typeface="Arial"/>
              </a:rPr>
              <a:t>needy, </a:t>
            </a:r>
            <a:r>
              <a:rPr sz="1800" i="1" spc="-15" dirty="0">
                <a:latin typeface="Arial"/>
                <a:cs typeface="Arial"/>
              </a:rPr>
              <a:t>God </a:t>
            </a:r>
            <a:r>
              <a:rPr sz="1800" i="1" spc="-10" dirty="0">
                <a:latin typeface="Arial"/>
                <a:cs typeface="Arial"/>
              </a:rPr>
              <a:t>will </a:t>
            </a:r>
            <a:r>
              <a:rPr sz="1800" i="1" spc="-15" dirty="0">
                <a:latin typeface="Arial"/>
                <a:cs typeface="Arial"/>
              </a:rPr>
              <a:t>reward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you</a:t>
            </a:r>
            <a:r>
              <a:rPr sz="1800" spc="-1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sz="1800" spc="-15" dirty="0">
                <a:latin typeface="Arial"/>
                <a:cs typeface="Arial"/>
              </a:rPr>
              <a:t>Hypothesis: </a:t>
            </a:r>
            <a:r>
              <a:rPr sz="1800" i="1" spc="-10" dirty="0">
                <a:latin typeface="Arial"/>
                <a:cs typeface="Arial"/>
              </a:rPr>
              <a:t>Giving </a:t>
            </a:r>
            <a:r>
              <a:rPr sz="1800" i="1" spc="-15" dirty="0">
                <a:latin typeface="Arial"/>
                <a:cs typeface="Arial"/>
              </a:rPr>
              <a:t>money </a:t>
            </a:r>
            <a:r>
              <a:rPr sz="1800" i="1" spc="-5" dirty="0">
                <a:latin typeface="Arial"/>
                <a:cs typeface="Arial"/>
              </a:rPr>
              <a:t>to </a:t>
            </a:r>
            <a:r>
              <a:rPr sz="1800" i="1" dirty="0">
                <a:latin typeface="Arial"/>
                <a:cs typeface="Arial"/>
              </a:rPr>
              <a:t>a </a:t>
            </a:r>
            <a:r>
              <a:rPr sz="1800" i="1" spc="-15" dirty="0">
                <a:latin typeface="Arial"/>
                <a:cs typeface="Arial"/>
              </a:rPr>
              <a:t>poor man </a:t>
            </a:r>
            <a:r>
              <a:rPr sz="1800" i="1" spc="-10" dirty="0">
                <a:latin typeface="Arial"/>
                <a:cs typeface="Arial"/>
              </a:rPr>
              <a:t>will </a:t>
            </a:r>
            <a:r>
              <a:rPr sz="1800" i="1" spc="-15" dirty="0">
                <a:latin typeface="Arial"/>
                <a:cs typeface="Arial"/>
              </a:rPr>
              <a:t>make </a:t>
            </a:r>
            <a:r>
              <a:rPr sz="1800" i="1" spc="-10" dirty="0">
                <a:latin typeface="Arial"/>
                <a:cs typeface="Arial"/>
              </a:rPr>
              <a:t>you </a:t>
            </a:r>
            <a:r>
              <a:rPr sz="1800" i="1" dirty="0">
                <a:latin typeface="Arial"/>
                <a:cs typeface="Arial"/>
              </a:rPr>
              <a:t>a </a:t>
            </a:r>
            <a:r>
              <a:rPr sz="1800" i="1" spc="-10" dirty="0">
                <a:latin typeface="Arial"/>
                <a:cs typeface="Arial"/>
              </a:rPr>
              <a:t>better</a:t>
            </a:r>
            <a:r>
              <a:rPr sz="1800" i="1" spc="-90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person</a:t>
            </a:r>
            <a:r>
              <a:rPr sz="1800" spc="-1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707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B1698-DFDD-E044-BB9D-52139F18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0" y="381000"/>
            <a:ext cx="4424142" cy="990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Bleu vs Rouge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D8D9B-E178-F840-8E62-7861D1795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219200"/>
            <a:ext cx="9223058" cy="57246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ROUGE, or Recall-Oriented Understudy for </a:t>
            </a:r>
            <a:r>
              <a:rPr lang="en-US" dirty="0" err="1">
                <a:solidFill>
                  <a:srgbClr val="3333CC"/>
                </a:solidFill>
              </a:rPr>
              <a:t>Gisting</a:t>
            </a:r>
            <a:r>
              <a:rPr lang="en-US" dirty="0">
                <a:solidFill>
                  <a:srgbClr val="3333CC"/>
                </a:solidFill>
              </a:rPr>
              <a:t> Evaluation, is a set of metrics and a software package used for evaluating automatic summarization and machine translation software in natural language processing.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CC"/>
                </a:solidFill>
              </a:rPr>
              <a:t>The metrics compare an automatically produced summary or translation against a reference or a set of references (human-produced) summary or translation.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BLEU (bilingual evaluation understudy) is an algorithm for evaluating the quality of text which has been machine-translated from one natural language to another.</a:t>
            </a:r>
          </a:p>
        </p:txBody>
      </p:sp>
    </p:spTree>
    <p:extLst>
      <p:ext uri="{BB962C8B-B14F-4D97-AF65-F5344CB8AC3E}">
        <p14:creationId xmlns:p14="http://schemas.microsoft.com/office/powerpoint/2010/main" val="1111444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E86A9134-7E0C-8145-B787-879027ABD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762000"/>
            <a:ext cx="6934200" cy="91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BLEU – Its Motivation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3F9B5480-8664-EB45-A248-2141B7B0D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1828800"/>
            <a:ext cx="8229600" cy="518571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CC"/>
                </a:solidFill>
              </a:rPr>
              <a:t>BLEU – Bilingual evaluation understudy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CC"/>
                </a:solidFill>
              </a:rPr>
              <a:t>Central Idea: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“The closer a machine translation is to a professional human translation, the better it is.”</a:t>
            </a:r>
            <a:endParaRPr lang="en-US" altLang="en-US" sz="2000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CC"/>
                </a:solidFill>
              </a:rPr>
              <a:t>Implication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A evaluation metric could be evaluated</a:t>
            </a:r>
          </a:p>
          <a:p>
            <a:pPr marL="1257300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If it correlates with human evaluation, it would be a useful metric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CC"/>
                </a:solidFill>
              </a:rPr>
              <a:t>BLEU was proposed 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as an </a:t>
            </a:r>
            <a:r>
              <a:rPr lang="en-US" altLang="en-US" sz="2800" i="1" dirty="0">
                <a:solidFill>
                  <a:srgbClr val="3333CC"/>
                </a:solidFill>
              </a:rPr>
              <a:t>aid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as a </a:t>
            </a:r>
            <a:r>
              <a:rPr lang="en-US" altLang="en-US" sz="2800" i="1" dirty="0">
                <a:solidFill>
                  <a:srgbClr val="3333CC"/>
                </a:solidFill>
              </a:rPr>
              <a:t>quick substitute for</a:t>
            </a:r>
            <a:r>
              <a:rPr lang="en-US" altLang="en-US" sz="2800" dirty="0">
                <a:solidFill>
                  <a:srgbClr val="3333CC"/>
                </a:solidFill>
              </a:rPr>
              <a:t> humans when </a:t>
            </a:r>
            <a:r>
              <a:rPr lang="en-US" altLang="en-US" sz="2800" i="1" dirty="0">
                <a:solidFill>
                  <a:srgbClr val="3333CC"/>
                </a:solidFill>
              </a:rPr>
              <a:t>needed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42" dirty="0"/>
          </a:p>
        </p:txBody>
      </p:sp>
    </p:spTree>
    <p:extLst>
      <p:ext uri="{BB962C8B-B14F-4D97-AF65-F5344CB8AC3E}">
        <p14:creationId xmlns:p14="http://schemas.microsoft.com/office/powerpoint/2010/main" val="3043922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E86A9134-7E0C-8145-B787-879027ABD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762000"/>
            <a:ext cx="6934200" cy="91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BLEU – Its Motivation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3F9B5480-8664-EB45-A248-2141B7B0D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1828800"/>
            <a:ext cx="8229600" cy="518571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CC"/>
                </a:solidFill>
              </a:rPr>
              <a:t>BLEU – Bilingual evaluation understudy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CC"/>
                </a:solidFill>
              </a:rPr>
              <a:t>Central Idea: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“The closer a machine translation is to a professional human translation, the better it is.”</a:t>
            </a:r>
            <a:endParaRPr lang="en-US" altLang="en-US" sz="2000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CC"/>
                </a:solidFill>
              </a:rPr>
              <a:t>Implication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A evaluation metric could be evaluated</a:t>
            </a:r>
          </a:p>
          <a:p>
            <a:pPr marL="1257300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If it correlates with human evaluation, it would be a useful metric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CC"/>
                </a:solidFill>
              </a:rPr>
              <a:t>BLEU was proposed 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as an </a:t>
            </a:r>
            <a:r>
              <a:rPr lang="en-US" altLang="en-US" sz="2800" i="1" dirty="0">
                <a:solidFill>
                  <a:srgbClr val="3333CC"/>
                </a:solidFill>
              </a:rPr>
              <a:t>aid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as a </a:t>
            </a:r>
            <a:r>
              <a:rPr lang="en-US" altLang="en-US" sz="2800" i="1" dirty="0">
                <a:solidFill>
                  <a:srgbClr val="3333CC"/>
                </a:solidFill>
              </a:rPr>
              <a:t>quick substitute for</a:t>
            </a:r>
            <a:r>
              <a:rPr lang="en-US" altLang="en-US" sz="2800" dirty="0">
                <a:solidFill>
                  <a:srgbClr val="3333CC"/>
                </a:solidFill>
              </a:rPr>
              <a:t> humans when </a:t>
            </a:r>
            <a:r>
              <a:rPr lang="en-US" altLang="en-US" sz="2800" i="1" dirty="0">
                <a:solidFill>
                  <a:srgbClr val="3333CC"/>
                </a:solidFill>
              </a:rPr>
              <a:t>needed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42" dirty="0"/>
          </a:p>
        </p:txBody>
      </p:sp>
    </p:spTree>
    <p:extLst>
      <p:ext uri="{BB962C8B-B14F-4D97-AF65-F5344CB8AC3E}">
        <p14:creationId xmlns:p14="http://schemas.microsoft.com/office/powerpoint/2010/main" val="2788826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FD0C5225-6F13-644B-92A9-14D040D7B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7700" y="38100"/>
            <a:ext cx="8092172" cy="67710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Rouge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8A227FBC-A1AB-8D4B-8864-A279DB611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2300" y="1066800"/>
            <a:ext cx="9814828" cy="6942891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CC"/>
                </a:solidFill>
              </a:rPr>
              <a:t>ROUGE-N: Overlap of N-grams between the system and reference summaries.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CC"/>
                </a:solidFill>
              </a:rPr>
              <a:t>ROUGE-1 refers to the overlap of unigram (each word) between the system and reference summaries.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CC"/>
                </a:solidFill>
              </a:rPr>
              <a:t>ROUGE-2 refers to the overlap of bigrams between the system and reference summaries.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CC"/>
                </a:solidFill>
              </a:rPr>
              <a:t>ROUGE-L: Longest Common Subsequence (LCS)[3] based statistics. Longest common subsequence problem takes into account sentence level structure similarity naturally and identifies longest co-occurring in sequence n-grams automatically.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CC"/>
                </a:solidFill>
              </a:rPr>
              <a:t>ROUGE-W: Weighted LCS-based statistics that favors consecutive </a:t>
            </a:r>
            <a:r>
              <a:rPr lang="en-US" altLang="en-US" sz="2400" dirty="0" err="1">
                <a:solidFill>
                  <a:srgbClr val="3333CC"/>
                </a:solidFill>
              </a:rPr>
              <a:t>LCSes</a:t>
            </a:r>
            <a:r>
              <a:rPr lang="en-US" altLang="en-US" sz="2400" dirty="0">
                <a:solidFill>
                  <a:srgbClr val="3333CC"/>
                </a:solidFill>
              </a:rPr>
              <a:t> 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CC"/>
                </a:solidFill>
              </a:rPr>
              <a:t>ROUGE-S: Skip-bigram[4] based co-occurrence statistics. Skip-bigram is any pair of words in their sentence order.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3333CC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CC"/>
                </a:solidFill>
              </a:rPr>
              <a:t>ROUGE-SU: Skip-bigram plus unigram-based co-occurrence statistics.</a:t>
            </a:r>
          </a:p>
        </p:txBody>
      </p:sp>
    </p:spTree>
    <p:extLst>
      <p:ext uri="{BB962C8B-B14F-4D97-AF65-F5344CB8AC3E}">
        <p14:creationId xmlns:p14="http://schemas.microsoft.com/office/powerpoint/2010/main" val="317222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56C24B3C-394D-F648-9ADD-8984D486B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9180" y="304801"/>
            <a:ext cx="8125719" cy="762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N-gram Precision: an Example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ECF4CABA-F2EC-874C-A2B5-BC8C644DD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4700" y="1676400"/>
            <a:ext cx="8991600" cy="586006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solidFill>
                  <a:srgbClr val="3333CC"/>
                </a:solidFill>
              </a:rPr>
              <a:t>Candidate 1: </a:t>
            </a:r>
            <a:r>
              <a:rPr lang="en-US" altLang="en-US" sz="2800" i="1" dirty="0">
                <a:solidFill>
                  <a:srgbClr val="3333CC"/>
                </a:solidFill>
              </a:rPr>
              <a:t>It is a guide to action which ensures that the military always obey the commands of the party.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b="1" i="1" dirty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solidFill>
                  <a:srgbClr val="3333CC"/>
                </a:solidFill>
              </a:rPr>
              <a:t>Candidate 2: </a:t>
            </a:r>
            <a:r>
              <a:rPr lang="en-US" altLang="en-US" sz="2800" i="1" dirty="0">
                <a:solidFill>
                  <a:srgbClr val="3333CC"/>
                </a:solidFill>
              </a:rPr>
              <a:t>It is to insure the troops forever hearing the activity guidebook that party direct.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i="1" dirty="0">
              <a:solidFill>
                <a:srgbClr val="3333CC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u="sng" dirty="0">
                <a:solidFill>
                  <a:srgbClr val="3333CC"/>
                </a:solidFill>
              </a:rPr>
              <a:t>Clearly Candidate 1 is better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i="1" dirty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solidFill>
                  <a:srgbClr val="3333CC"/>
                </a:solidFill>
              </a:rPr>
              <a:t>Reference 1: </a:t>
            </a:r>
            <a:r>
              <a:rPr lang="en-US" altLang="en-US" sz="2800" i="1" dirty="0">
                <a:solidFill>
                  <a:srgbClr val="3333CC"/>
                </a:solidFill>
              </a:rPr>
              <a:t>It is a guide to action that ensures that the military will forever heed Party commands. </a:t>
            </a:r>
            <a:endParaRPr lang="en-US" altLang="en-US" sz="2800" dirty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solidFill>
                  <a:srgbClr val="3333CC"/>
                </a:solidFill>
              </a:rPr>
              <a:t>Reference 2: </a:t>
            </a:r>
            <a:r>
              <a:rPr lang="en-US" altLang="en-US" sz="2800" i="1" dirty="0">
                <a:solidFill>
                  <a:srgbClr val="3333CC"/>
                </a:solidFill>
              </a:rPr>
              <a:t>It is the guiding principle which guarantees the military forces always being under the command of the Party.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solidFill>
                  <a:srgbClr val="3333CC"/>
                </a:solidFill>
              </a:rPr>
              <a:t>Reference 3: </a:t>
            </a:r>
            <a:r>
              <a:rPr lang="en-US" altLang="en-US" sz="2800" i="1" dirty="0">
                <a:solidFill>
                  <a:srgbClr val="3333CC"/>
                </a:solidFill>
              </a:rPr>
              <a:t>It is the practical guide for the army always to heed directions of the party</a:t>
            </a:r>
            <a:endParaRPr lang="en-US" altLang="en-US" sz="1800" i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71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587D2A9-FB87-BE4A-8382-DF3C9B26B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3500" y="304800"/>
            <a:ext cx="5186142" cy="2708434"/>
          </a:xfrm>
        </p:spPr>
        <p:txBody>
          <a:bodyPr/>
          <a:lstStyle/>
          <a:p>
            <a:pPr eaLnBrk="1" hangingPunct="1"/>
            <a:r>
              <a:rPr lang="en-US" altLang="en-US"/>
              <a:t>N-gram Precision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E3B7053-36B0-F148-8F0C-AF7BF7A49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022" y="1889898"/>
            <a:ext cx="9349278" cy="4062651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rgbClr val="3333CC"/>
                </a:solidFill>
              </a:rPr>
              <a:t>To rank Candidate 1 higher than 2</a:t>
            </a:r>
          </a:p>
          <a:p>
            <a:pPr eaLnBrk="1" hangingPunct="1"/>
            <a:endParaRPr lang="en-US" altLang="en-US" sz="4400" dirty="0">
              <a:solidFill>
                <a:srgbClr val="3333CC"/>
              </a:solidFill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Just count the number of N-gram matches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The match could be position-independent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Reference could be matched multiple times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3333CC"/>
                </a:solidFill>
              </a:rPr>
              <a:t>No need to be linguistically-motivated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6564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DC8C3FF1-3897-A94D-B38A-18AD48394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6300" y="381000"/>
            <a:ext cx="7085168" cy="984885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BLEU – Example : Unigram Precision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BFBA1728-C8D7-C440-9CE6-576174D1D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1676931"/>
            <a:ext cx="8837768" cy="4875181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2858590" algn="l"/>
              </a:tabLst>
            </a:pPr>
            <a:r>
              <a:rPr lang="en-US" altLang="en-US" sz="2800" dirty="0"/>
              <a:t>Candidate 1: </a:t>
            </a:r>
            <a:r>
              <a:rPr lang="en-US" altLang="en-US" sz="2800" i="1" dirty="0">
                <a:solidFill>
                  <a:srgbClr val="FF0000"/>
                </a:solidFill>
              </a:rPr>
              <a:t>It is a guide to action which ensures that the military always</a:t>
            </a:r>
            <a:r>
              <a:rPr lang="en-US" altLang="en-US" sz="2800" i="1" dirty="0"/>
              <a:t> obey </a:t>
            </a:r>
            <a:r>
              <a:rPr lang="en-US" altLang="en-US" sz="2800" i="1" dirty="0">
                <a:solidFill>
                  <a:srgbClr val="FF0000"/>
                </a:solidFill>
              </a:rPr>
              <a:t>the commands of the party.</a:t>
            </a:r>
          </a:p>
          <a:p>
            <a:pPr>
              <a:lnSpc>
                <a:spcPct val="80000"/>
              </a:lnSpc>
              <a:tabLst>
                <a:tab pos="2858590" algn="l"/>
              </a:tabLst>
            </a:pPr>
            <a:endParaRPr lang="en-US" altLang="en-US" sz="2800" i="1" dirty="0"/>
          </a:p>
          <a:p>
            <a:pPr>
              <a:lnSpc>
                <a:spcPct val="80000"/>
              </a:lnSpc>
              <a:tabLst>
                <a:tab pos="2858590" algn="l"/>
              </a:tabLst>
            </a:pPr>
            <a:r>
              <a:rPr lang="en-US" altLang="en-US" sz="2800" dirty="0"/>
              <a:t>Reference 1: </a:t>
            </a:r>
            <a:r>
              <a:rPr lang="en-US" altLang="en-US" sz="2800" i="1" dirty="0">
                <a:solidFill>
                  <a:srgbClr val="FF0000"/>
                </a:solidFill>
              </a:rPr>
              <a:t>It is a guide to action</a:t>
            </a:r>
            <a:r>
              <a:rPr lang="en-US" altLang="en-US" sz="2800" i="1" dirty="0">
                <a:solidFill>
                  <a:schemeClr val="accent1"/>
                </a:solidFill>
              </a:rPr>
              <a:t> </a:t>
            </a:r>
            <a:r>
              <a:rPr lang="en-US" altLang="en-US" sz="2800" i="1" dirty="0"/>
              <a:t>that</a:t>
            </a:r>
            <a:r>
              <a:rPr lang="en-US" altLang="en-US" sz="2800" i="1" dirty="0">
                <a:solidFill>
                  <a:schemeClr val="accent1"/>
                </a:solidFill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ensures that the military</a:t>
            </a:r>
            <a:r>
              <a:rPr lang="en-US" altLang="en-US" sz="2800" i="1" dirty="0">
                <a:solidFill>
                  <a:schemeClr val="accent1"/>
                </a:solidFill>
              </a:rPr>
              <a:t> </a:t>
            </a:r>
            <a:r>
              <a:rPr lang="en-US" altLang="en-US" sz="2800" i="1" dirty="0"/>
              <a:t>will forever heed </a:t>
            </a:r>
            <a:r>
              <a:rPr lang="en-US" altLang="en-US" sz="2800" i="1" dirty="0">
                <a:solidFill>
                  <a:srgbClr val="FF0000"/>
                </a:solidFill>
              </a:rPr>
              <a:t>Party commands</a:t>
            </a:r>
            <a:r>
              <a:rPr lang="en-US" altLang="en-US" sz="2800" i="1" dirty="0"/>
              <a:t>. </a:t>
            </a:r>
          </a:p>
          <a:p>
            <a:pPr>
              <a:lnSpc>
                <a:spcPct val="80000"/>
              </a:lnSpc>
              <a:tabLst>
                <a:tab pos="2858590" algn="l"/>
              </a:tabLst>
            </a:pPr>
            <a:endParaRPr lang="en-US" altLang="en-US" sz="2800" dirty="0"/>
          </a:p>
          <a:p>
            <a:pPr>
              <a:lnSpc>
                <a:spcPct val="80000"/>
              </a:lnSpc>
              <a:tabLst>
                <a:tab pos="2858590" algn="l"/>
              </a:tabLst>
            </a:pPr>
            <a:r>
              <a:rPr lang="en-US" altLang="en-US" sz="2800" dirty="0"/>
              <a:t>Reference 2: </a:t>
            </a:r>
            <a:r>
              <a:rPr lang="en-US" altLang="en-US" sz="2800" i="1" dirty="0"/>
              <a:t>It is the guiding principle </a:t>
            </a:r>
            <a:r>
              <a:rPr lang="en-US" altLang="en-US" sz="2800" i="1" dirty="0">
                <a:solidFill>
                  <a:srgbClr val="FF0000"/>
                </a:solidFill>
              </a:rPr>
              <a:t>which</a:t>
            </a:r>
            <a:r>
              <a:rPr lang="en-US" altLang="en-US" sz="2800" i="1" dirty="0"/>
              <a:t> guarantees </a:t>
            </a:r>
            <a:r>
              <a:rPr lang="en-US" altLang="en-US" sz="2800" i="1" dirty="0">
                <a:solidFill>
                  <a:srgbClr val="FF0000"/>
                </a:solidFill>
              </a:rPr>
              <a:t>the</a:t>
            </a:r>
            <a:r>
              <a:rPr lang="en-US" altLang="en-US" sz="2800" i="1" dirty="0"/>
              <a:t> military forces </a:t>
            </a:r>
            <a:r>
              <a:rPr lang="en-US" altLang="en-US" sz="2800" i="1" dirty="0">
                <a:solidFill>
                  <a:srgbClr val="FF0000"/>
                </a:solidFill>
              </a:rPr>
              <a:t>always</a:t>
            </a:r>
            <a:r>
              <a:rPr lang="en-US" altLang="en-US" sz="2800" i="1" dirty="0"/>
              <a:t> being under </a:t>
            </a:r>
            <a:r>
              <a:rPr lang="en-US" altLang="en-US" sz="2800" i="1" dirty="0">
                <a:solidFill>
                  <a:srgbClr val="FF0000"/>
                </a:solidFill>
              </a:rPr>
              <a:t>the</a:t>
            </a:r>
            <a:r>
              <a:rPr lang="en-US" altLang="en-US" sz="2800" i="1" dirty="0"/>
              <a:t> command </a:t>
            </a:r>
            <a:r>
              <a:rPr lang="en-US" altLang="en-US" sz="2800" i="1" dirty="0">
                <a:solidFill>
                  <a:srgbClr val="FF0000"/>
                </a:solidFill>
              </a:rPr>
              <a:t>of</a:t>
            </a:r>
            <a:r>
              <a:rPr lang="en-US" altLang="en-US" sz="2800" i="1" dirty="0"/>
              <a:t> the Party.</a:t>
            </a:r>
          </a:p>
          <a:p>
            <a:pPr>
              <a:lnSpc>
                <a:spcPct val="80000"/>
              </a:lnSpc>
              <a:tabLst>
                <a:tab pos="2858590" algn="l"/>
              </a:tabLst>
            </a:pPr>
            <a:endParaRPr lang="en-US" altLang="en-US" sz="2800" dirty="0"/>
          </a:p>
          <a:p>
            <a:pPr>
              <a:lnSpc>
                <a:spcPct val="80000"/>
              </a:lnSpc>
              <a:tabLst>
                <a:tab pos="2858590" algn="l"/>
              </a:tabLst>
            </a:pPr>
            <a:r>
              <a:rPr lang="en-US" altLang="en-US" sz="2800" dirty="0"/>
              <a:t>Reference 3: </a:t>
            </a:r>
            <a:r>
              <a:rPr lang="en-US" altLang="en-US" sz="2800" i="1" dirty="0"/>
              <a:t>It is the practical guide for the army always to heed directions of the party.</a:t>
            </a:r>
          </a:p>
          <a:p>
            <a:pPr>
              <a:lnSpc>
                <a:spcPct val="80000"/>
              </a:lnSpc>
              <a:tabLst>
                <a:tab pos="2858590" algn="l"/>
              </a:tabLst>
            </a:pPr>
            <a:endParaRPr lang="en-US" altLang="en-US" sz="2800" i="1" dirty="0"/>
          </a:p>
          <a:p>
            <a:pPr>
              <a:lnSpc>
                <a:spcPct val="80000"/>
              </a:lnSpc>
              <a:tabLst>
                <a:tab pos="2858590" algn="l"/>
              </a:tabLst>
            </a:pPr>
            <a:r>
              <a:rPr lang="en-US" altLang="en-US" dirty="0">
                <a:latin typeface="Arial" panose="020B0604020202020204" pitchFamily="34" charset="0"/>
              </a:rPr>
              <a:t>N-gram Precision : 17</a:t>
            </a:r>
          </a:p>
        </p:txBody>
      </p:sp>
    </p:spTree>
    <p:extLst>
      <p:ext uri="{BB962C8B-B14F-4D97-AF65-F5344CB8AC3E}">
        <p14:creationId xmlns:p14="http://schemas.microsoft.com/office/powerpoint/2010/main" val="2015836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D5498CB-1A92-DA4B-BB93-2014955D4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609600"/>
            <a:ext cx="6007088" cy="2159887"/>
          </a:xfrm>
        </p:spPr>
        <p:txBody>
          <a:bodyPr/>
          <a:lstStyle/>
          <a:p>
            <a:pPr eaLnBrk="1" hangingPunct="1"/>
            <a:r>
              <a:rPr lang="en-US" altLang="en-US" sz="2807" dirty="0"/>
              <a:t>Example : Unigram Precision (cont.)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D201FBE7-B04A-5E4B-8DAA-B4AE28459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4700" y="1828800"/>
            <a:ext cx="8610600" cy="548457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/>
              <a:t>Candidate 2: </a:t>
            </a:r>
            <a:r>
              <a:rPr lang="en-US" altLang="en-US" sz="2800" i="1" dirty="0">
                <a:solidFill>
                  <a:srgbClr val="FF0000"/>
                </a:solidFill>
              </a:rPr>
              <a:t>It is</a:t>
            </a:r>
            <a:r>
              <a:rPr lang="en-US" altLang="en-US" sz="2800" i="1" dirty="0"/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to</a:t>
            </a:r>
            <a:r>
              <a:rPr lang="en-US" altLang="en-US" sz="2800" i="1" dirty="0"/>
              <a:t> insure </a:t>
            </a:r>
            <a:r>
              <a:rPr lang="en-US" altLang="en-US" sz="2800" i="1" dirty="0">
                <a:solidFill>
                  <a:srgbClr val="FF0000"/>
                </a:solidFill>
              </a:rPr>
              <a:t>the</a:t>
            </a:r>
            <a:r>
              <a:rPr lang="en-US" altLang="en-US" sz="2800" i="1" dirty="0"/>
              <a:t> troops </a:t>
            </a:r>
            <a:r>
              <a:rPr lang="en-US" altLang="en-US" sz="2800" i="1" dirty="0">
                <a:solidFill>
                  <a:srgbClr val="FF0000"/>
                </a:solidFill>
              </a:rPr>
              <a:t>forever</a:t>
            </a:r>
            <a:r>
              <a:rPr lang="en-US" altLang="en-US" sz="2800" i="1" dirty="0"/>
              <a:t> hearing </a:t>
            </a:r>
            <a:r>
              <a:rPr lang="en-US" altLang="en-US" sz="2800" i="1" dirty="0">
                <a:solidFill>
                  <a:srgbClr val="FF0000"/>
                </a:solidFill>
              </a:rPr>
              <a:t>the</a:t>
            </a:r>
            <a:r>
              <a:rPr lang="en-US" altLang="en-US" sz="2800" i="1" dirty="0"/>
              <a:t> activity guidebook </a:t>
            </a:r>
            <a:r>
              <a:rPr lang="en-US" altLang="en-US" sz="2800" i="1" dirty="0">
                <a:solidFill>
                  <a:srgbClr val="FF0000"/>
                </a:solidFill>
              </a:rPr>
              <a:t>that</a:t>
            </a:r>
            <a:r>
              <a:rPr lang="en-US" altLang="en-US" sz="2800" i="1" dirty="0"/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party</a:t>
            </a:r>
            <a:r>
              <a:rPr lang="en-US" altLang="en-US" sz="2800" i="1" dirty="0"/>
              <a:t> direct.</a:t>
            </a:r>
            <a:r>
              <a:rPr lang="en-US" altLang="en-US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/>
              <a:t>Reference 1: </a:t>
            </a:r>
            <a:r>
              <a:rPr lang="en-US" altLang="en-US" sz="2800" i="1" dirty="0">
                <a:solidFill>
                  <a:srgbClr val="FF0000"/>
                </a:solidFill>
              </a:rPr>
              <a:t>It is</a:t>
            </a:r>
            <a:r>
              <a:rPr lang="en-US" altLang="en-US" sz="2800" i="1" dirty="0"/>
              <a:t> a guide </a:t>
            </a:r>
            <a:r>
              <a:rPr lang="en-US" altLang="en-US" sz="2800" i="1" dirty="0">
                <a:solidFill>
                  <a:srgbClr val="FF0000"/>
                </a:solidFill>
              </a:rPr>
              <a:t>to</a:t>
            </a:r>
            <a:r>
              <a:rPr lang="en-US" altLang="en-US" sz="2800" i="1" dirty="0"/>
              <a:t> action </a:t>
            </a:r>
            <a:r>
              <a:rPr lang="en-US" altLang="en-US" sz="2800" i="1" dirty="0">
                <a:solidFill>
                  <a:srgbClr val="FF0000"/>
                </a:solidFill>
              </a:rPr>
              <a:t>that</a:t>
            </a:r>
            <a:r>
              <a:rPr lang="en-US" altLang="en-US" sz="2800" i="1" dirty="0"/>
              <a:t> ensures that </a:t>
            </a:r>
            <a:r>
              <a:rPr lang="en-US" altLang="en-US" sz="2800" i="1" dirty="0">
                <a:solidFill>
                  <a:srgbClr val="FF0000"/>
                </a:solidFill>
              </a:rPr>
              <a:t>the</a:t>
            </a:r>
            <a:r>
              <a:rPr lang="en-US" altLang="en-US" sz="2800" i="1" dirty="0"/>
              <a:t> military will </a:t>
            </a:r>
            <a:r>
              <a:rPr lang="en-US" altLang="en-US" sz="2800" i="1" dirty="0">
                <a:solidFill>
                  <a:srgbClr val="FF0000"/>
                </a:solidFill>
              </a:rPr>
              <a:t>forever</a:t>
            </a:r>
            <a:r>
              <a:rPr lang="en-US" altLang="en-US" sz="2800" i="1" dirty="0"/>
              <a:t> heed </a:t>
            </a:r>
            <a:r>
              <a:rPr lang="en-US" altLang="en-US" sz="2800" i="1" dirty="0">
                <a:solidFill>
                  <a:srgbClr val="FF0000"/>
                </a:solidFill>
              </a:rPr>
              <a:t>Party</a:t>
            </a:r>
            <a:r>
              <a:rPr lang="en-US" altLang="en-US" sz="2800" i="1" dirty="0"/>
              <a:t> commands.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i="1" dirty="0"/>
              <a:t> 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/>
              <a:t>Reference 2: </a:t>
            </a:r>
            <a:r>
              <a:rPr lang="en-US" altLang="en-US" sz="2800" i="1" dirty="0"/>
              <a:t>It is </a:t>
            </a:r>
            <a:r>
              <a:rPr lang="en-US" altLang="en-US" sz="2800" i="1" dirty="0">
                <a:solidFill>
                  <a:srgbClr val="FF0000"/>
                </a:solidFill>
              </a:rPr>
              <a:t>the</a:t>
            </a:r>
            <a:r>
              <a:rPr lang="en-US" altLang="en-US" sz="2800" i="1" dirty="0"/>
              <a:t> guiding principle which guarantees the military forces always being under the command of the Party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i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/>
              <a:t>Reference 3: </a:t>
            </a:r>
            <a:r>
              <a:rPr lang="en-US" altLang="en-US" sz="2800" i="1" dirty="0"/>
              <a:t>It is the practical guide for the army always to heed directions of the party.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</a:rPr>
              <a:t>N-gram Precision : 8</a:t>
            </a:r>
          </a:p>
        </p:txBody>
      </p:sp>
    </p:spTree>
    <p:extLst>
      <p:ext uri="{BB962C8B-B14F-4D97-AF65-F5344CB8AC3E}">
        <p14:creationId xmlns:p14="http://schemas.microsoft.com/office/powerpoint/2010/main" val="159842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5660" y="963168"/>
            <a:ext cx="856063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Recommended </a:t>
            </a:r>
            <a:r>
              <a:rPr lang="en-US" spc="-20" dirty="0"/>
              <a:t>D</a:t>
            </a:r>
            <a:r>
              <a:rPr spc="-20" dirty="0"/>
              <a:t>esign</a:t>
            </a:r>
            <a:r>
              <a:rPr spc="-90" dirty="0"/>
              <a:t> </a:t>
            </a:r>
            <a:r>
              <a:rPr lang="en-US" spc="-25" dirty="0"/>
              <a:t>P</a:t>
            </a:r>
            <a:r>
              <a:rPr spc="-25" dirty="0"/>
              <a:t>rocess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723" y="2021114"/>
            <a:ext cx="8769985" cy="51904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Determine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goals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Error metrics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target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value for error</a:t>
            </a:r>
            <a:r>
              <a:rPr sz="2800" spc="-10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metric</a:t>
            </a:r>
            <a:endParaRPr sz="2800">
              <a:latin typeface="Arial"/>
              <a:cs typeface="Arial"/>
            </a:endParaRPr>
          </a:p>
          <a:p>
            <a:pPr marL="1143000" lvl="2" indent="-226695">
              <a:lnSpc>
                <a:spcPct val="100000"/>
              </a:lnSpc>
              <a:spcBef>
                <a:spcPts val="545"/>
              </a:spcBef>
              <a:buChar char="•"/>
              <a:tabLst>
                <a:tab pos="1143000" algn="l"/>
                <a:tab pos="218186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Driven	by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problem application intended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2400" spc="-8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solve</a:t>
            </a:r>
            <a:endParaRPr sz="24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1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Establish working end-to-end</a:t>
            </a:r>
            <a:r>
              <a:rPr sz="32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pipeline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6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As soon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possible,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including</a:t>
            </a:r>
            <a:r>
              <a:rPr sz="2800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metrics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Determine bottlenecks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performance</a:t>
            </a:r>
            <a:endParaRPr sz="3200">
              <a:latin typeface="Arial"/>
              <a:cs typeface="Arial"/>
            </a:endParaRPr>
          </a:p>
          <a:p>
            <a:pPr marL="747395" marR="5080" lvl="1" indent="-282575">
              <a:lnSpc>
                <a:spcPts val="3310"/>
              </a:lnSpc>
              <a:spcBef>
                <a:spcPts val="790"/>
              </a:spcBef>
              <a:buChar char="–"/>
              <a:tabLst>
                <a:tab pos="747395" algn="l"/>
              </a:tabLst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poor performance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due 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under/overfitting, defect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in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software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or</a:t>
            </a:r>
            <a:r>
              <a:rPr sz="2800" spc="-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53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Make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incremental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changes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6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New data, adjust</a:t>
            </a:r>
            <a:r>
              <a:rPr sz="2800" spc="-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hyperparameters/algorithms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4ADBC54B-D826-A240-8445-C99AD0892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1100" y="762000"/>
            <a:ext cx="4953000" cy="685801"/>
          </a:xfrm>
        </p:spPr>
        <p:txBody>
          <a:bodyPr/>
          <a:lstStyle/>
          <a:p>
            <a:pPr eaLnBrk="1" hangingPunct="1"/>
            <a:r>
              <a:rPr lang="en-US" altLang="en-US" sz="3333" dirty="0"/>
              <a:t>Issue of N-gram Precision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5558CEE-B468-B14B-A1C7-344826BF5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4700" y="1828800"/>
            <a:ext cx="8990168" cy="467820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What if some words are over-generated?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dirty="0"/>
              <a:t>e.g. “the”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An extreme example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/>
              <a:t>Candidate: </a:t>
            </a:r>
            <a:r>
              <a:rPr lang="en-US" altLang="en-US" i="1" dirty="0">
                <a:solidFill>
                  <a:srgbClr val="FF0000"/>
                </a:solidFill>
              </a:rPr>
              <a:t>the the the the the the the</a:t>
            </a:r>
            <a:r>
              <a:rPr lang="en-US" altLang="en-US" i="1" dirty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i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/>
              <a:t>Reference 1: </a:t>
            </a:r>
            <a:r>
              <a:rPr lang="en-US" altLang="en-US" i="1" dirty="0">
                <a:solidFill>
                  <a:srgbClr val="FF0000"/>
                </a:solidFill>
              </a:rPr>
              <a:t>The</a:t>
            </a:r>
            <a:r>
              <a:rPr lang="en-US" altLang="en-US" i="1" dirty="0"/>
              <a:t> cat is on the mat.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/>
              <a:t>Reference 2: </a:t>
            </a:r>
            <a:r>
              <a:rPr lang="en-US" altLang="en-US" i="1" dirty="0"/>
              <a:t>There is a cat on the mat.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N-gram Precision: 7 (Something wrong)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Intuitively : reference word should be exhausted after it is matched.</a:t>
            </a:r>
          </a:p>
        </p:txBody>
      </p:sp>
    </p:spTree>
    <p:extLst>
      <p:ext uri="{BB962C8B-B14F-4D97-AF65-F5344CB8AC3E}">
        <p14:creationId xmlns:p14="http://schemas.microsoft.com/office/powerpoint/2010/main" val="2808430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>
            <a:extLst>
              <a:ext uri="{FF2B5EF4-FFF2-40B4-BE49-F238E27FC236}">
                <a16:creationId xmlns:a16="http://schemas.microsoft.com/office/drawing/2014/main" id="{47043350-16BD-E545-B3A0-7A785323C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0700" y="533400"/>
            <a:ext cx="6123922" cy="1000381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Modified N-gram Precision : Procedure</a:t>
            </a:r>
          </a:p>
        </p:txBody>
      </p:sp>
      <p:sp>
        <p:nvSpPr>
          <p:cNvPr id="24578" name="Rectangle 5">
            <a:extLst>
              <a:ext uri="{FF2B5EF4-FFF2-40B4-BE49-F238E27FC236}">
                <a16:creationId xmlns:a16="http://schemas.microsoft.com/office/drawing/2014/main" id="{EF222743-947D-524E-8790-11F883C58C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44807" y="2693404"/>
            <a:ext cx="3986076" cy="3206391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Procedure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Count the max number of times a word occurs in any single reference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Clip the total count of each candidate word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Modified N-gram Precision equal to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Clipped count/Total no. of candidate word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62DD5B7D-AACB-EC47-B3FB-83510BB9507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499100" y="2667000"/>
            <a:ext cx="4544695" cy="4088396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Example: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/>
              <a:t>Ref 1: </a:t>
            </a:r>
            <a:r>
              <a:rPr lang="en-US" altLang="en-US" sz="1800" i="1" dirty="0"/>
              <a:t>The cat is on the mat.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/>
              <a:t>Ref 2: </a:t>
            </a:r>
            <a:r>
              <a:rPr lang="en-US" altLang="en-US" sz="1800" i="1" dirty="0"/>
              <a:t>There is a cat on the mat.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i="1" dirty="0"/>
              <a:t>“the” </a:t>
            </a:r>
            <a:r>
              <a:rPr lang="en-US" altLang="en-US" sz="1800" dirty="0"/>
              <a:t>has max count 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Unigram count = 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/>
              <a:t>	Clipped unigram count = 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/>
              <a:t>	Total no. of counts = 7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Modified-</a:t>
            </a:r>
            <a:r>
              <a:rPr lang="en-US" altLang="en-US" sz="1800" dirty="0" err="1"/>
              <a:t>ngram</a:t>
            </a:r>
            <a:r>
              <a:rPr lang="en-US" altLang="en-US" sz="1800" dirty="0"/>
              <a:t> precision: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Clipped count = 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Total no. of counts =7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Modified-</a:t>
            </a:r>
            <a:r>
              <a:rPr lang="en-US" altLang="en-US" dirty="0" err="1"/>
              <a:t>ngram</a:t>
            </a:r>
            <a:r>
              <a:rPr lang="en-US" altLang="en-US" dirty="0"/>
              <a:t> precision = 2/7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403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42" dirty="0"/>
          </a:p>
          <a:p>
            <a:pPr lvl="1" eaLnBrk="1" hangingPunct="1">
              <a:lnSpc>
                <a:spcPct val="80000"/>
              </a:lnSpc>
            </a:pPr>
            <a:endParaRPr lang="en-US" altLang="en-US" sz="1666" dirty="0"/>
          </a:p>
        </p:txBody>
      </p:sp>
    </p:spTree>
    <p:extLst>
      <p:ext uri="{BB962C8B-B14F-4D97-AF65-F5344CB8AC3E}">
        <p14:creationId xmlns:p14="http://schemas.microsoft.com/office/powerpoint/2010/main" val="2940809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DB132EC-F047-A24A-9AF6-FDF878A47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8700" y="838200"/>
            <a:ext cx="7239000" cy="2591863"/>
          </a:xfrm>
        </p:spPr>
        <p:txBody>
          <a:bodyPr/>
          <a:lstStyle/>
          <a:p>
            <a:pPr eaLnBrk="1" hangingPunct="1"/>
            <a:r>
              <a:rPr lang="en-US" altLang="en-US" sz="2807" dirty="0"/>
              <a:t>Different N in Modified N-gram Precision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B7287FE2-F62B-ED4B-B42A-BD798A4AD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0500" y="2667000"/>
            <a:ext cx="8462355" cy="1754326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N &gt; 1 is computed in a similar way</a:t>
            </a:r>
          </a:p>
          <a:p>
            <a:pPr lvl="1" eaLnBrk="1" hangingPunct="1"/>
            <a:r>
              <a:rPr lang="en-US" altLang="en-US" sz="2000" dirty="0"/>
              <a:t>When 1-gram precision is high, the reference tends to satisfy </a:t>
            </a:r>
            <a:r>
              <a:rPr lang="en-US" altLang="en-US" sz="2000" i="1" dirty="0"/>
              <a:t>adequacy</a:t>
            </a:r>
          </a:p>
          <a:p>
            <a:pPr lvl="1" eaLnBrk="1" hangingPunct="1"/>
            <a:r>
              <a:rPr lang="en-US" altLang="en-US" sz="2000" dirty="0"/>
              <a:t>When longer n-gram precision is high, the reference tends to account for </a:t>
            </a:r>
            <a:r>
              <a:rPr lang="en-US" altLang="en-US" sz="2000" i="1" dirty="0"/>
              <a:t>fluency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7387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A1D8FD1F-E031-2041-9C1C-ED1E187C0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0099" y="762000"/>
            <a:ext cx="7848601" cy="431978"/>
          </a:xfrm>
        </p:spPr>
        <p:txBody>
          <a:bodyPr/>
          <a:lstStyle/>
          <a:p>
            <a:pPr eaLnBrk="1" hangingPunct="1"/>
            <a:r>
              <a:rPr lang="en-US" altLang="en-US" sz="2807" dirty="0"/>
              <a:t>Formula of  Corpus-based N-gram Precision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AC8CB53C-EF04-C543-A3A6-09378C7BC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6708" y="3493689"/>
            <a:ext cx="8462355" cy="295465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Note: </a:t>
            </a:r>
            <a:r>
              <a:rPr lang="en-US" altLang="en-US" i="1" dirty="0"/>
              <a:t>Candidate </a:t>
            </a:r>
            <a:r>
              <a:rPr lang="en-US" altLang="en-US" dirty="0"/>
              <a:t>means translated sentences</a:t>
            </a: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F465E0BA-6FE0-1A48-9F5A-E7E3C5CC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133600"/>
            <a:ext cx="6634604" cy="23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225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C9956DD8-62B8-094C-BA8F-47B8223DA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9700" y="381000"/>
            <a:ext cx="6324600" cy="1107996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Modified N-gram Precision on Blocks of Text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D2E8193E-A4E7-CB41-8B0C-47226E747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9932" y="2536279"/>
            <a:ext cx="7422191" cy="4523226"/>
          </a:xfrm>
        </p:spPr>
        <p:txBody>
          <a:bodyPr/>
          <a:lstStyle/>
          <a:p>
            <a:pPr marL="484554" indent="-484554"/>
            <a:r>
              <a:rPr lang="en-US" altLang="en-US" dirty="0"/>
              <a:t>A source sentence could be translated as multiple target sentences</a:t>
            </a:r>
          </a:p>
          <a:p>
            <a:pPr marL="484554" indent="-484554"/>
            <a:r>
              <a:rPr lang="en-US" altLang="en-US" dirty="0"/>
              <a:t>Procedure in the case of corpus evaluation:</a:t>
            </a:r>
          </a:p>
          <a:p>
            <a:pPr marL="484554" indent="-484554">
              <a:buFont typeface="Wingdings" pitchFamily="2" charset="2"/>
              <a:buAutoNum type="arabicPeriod"/>
            </a:pPr>
            <a:r>
              <a:rPr lang="en-US" altLang="en-US" sz="2400" dirty="0"/>
              <a:t>Compute the N-gram matches sentence by sentence</a:t>
            </a:r>
          </a:p>
          <a:p>
            <a:pPr marL="484554" indent="-484554">
              <a:buFont typeface="Wingdings" pitchFamily="2" charset="2"/>
              <a:buAutoNum type="arabicPeriod"/>
            </a:pPr>
            <a:r>
              <a:rPr lang="en-US" altLang="en-US" sz="2400" dirty="0"/>
              <a:t>Add the clipped counts for all candidate sentences</a:t>
            </a:r>
          </a:p>
          <a:p>
            <a:pPr marL="484554" indent="-484554">
              <a:buFont typeface="Wingdings" pitchFamily="2" charset="2"/>
              <a:buAutoNum type="arabicPeriod"/>
            </a:pPr>
            <a:r>
              <a:rPr lang="en-US" altLang="en-US" sz="2400" dirty="0"/>
              <a:t>Divide the sum by the total number of n-grams in the test corpus</a:t>
            </a:r>
          </a:p>
          <a:p>
            <a:pPr marL="484554" indent="-484554"/>
            <a:endParaRPr lang="en-US" altLang="en-US" sz="2400" dirty="0"/>
          </a:p>
          <a:p>
            <a:pPr marL="484554" indent="-484554"/>
            <a:endParaRPr lang="en-US" altLang="en-US" sz="2193" dirty="0"/>
          </a:p>
        </p:txBody>
      </p:sp>
    </p:spTree>
    <p:extLst>
      <p:ext uri="{BB962C8B-B14F-4D97-AF65-F5344CB8AC3E}">
        <p14:creationId xmlns:p14="http://schemas.microsoft.com/office/powerpoint/2010/main" val="1012835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A2024-B635-B84B-9F5F-3DC04A88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381000"/>
            <a:ext cx="5181600" cy="1354217"/>
          </a:xfrm>
        </p:spPr>
        <p:txBody>
          <a:bodyPr/>
          <a:lstStyle/>
          <a:p>
            <a:r>
              <a:rPr lang="en-US" dirty="0"/>
              <a:t>Perplexity for NLP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ED7B1-9D46-1E4C-82C3-04E0AA7BA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24000"/>
            <a:ext cx="9829800" cy="3939540"/>
          </a:xfrm>
        </p:spPr>
        <p:txBody>
          <a:bodyPr/>
          <a:lstStyle/>
          <a:p>
            <a:r>
              <a:rPr lang="en-US" dirty="0">
                <a:solidFill>
                  <a:srgbClr val="3333CC"/>
                </a:solidFill>
              </a:rPr>
              <a:t>In information theory, perplexity is a measurement of how well a probability distribution or probability model predicts a sample. It may be used to compare probability models. A low perplexity indicates the probability distribution is good at predicting the sample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74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C2DE-DC5E-F577-3DE4-345410AC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158" y="963168"/>
            <a:ext cx="1660082" cy="677108"/>
          </a:xfrm>
        </p:spPr>
        <p:txBody>
          <a:bodyPr/>
          <a:lstStyle/>
          <a:p>
            <a:r>
              <a:rPr lang="en-US"/>
              <a:t>Bleu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4F197-3298-C553-E0FE-8AC64EA01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31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3157" y="847293"/>
            <a:ext cx="1671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</a:t>
            </a:r>
            <a:r>
              <a:rPr dirty="0"/>
              <a:t>opics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798022" y="1889898"/>
            <a:ext cx="8462355" cy="296555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038860" indent="-514350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Performance Metrics</a:t>
            </a:r>
          </a:p>
          <a:p>
            <a:pPr marL="1038860" indent="-51435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>
                <a:solidFill>
                  <a:srgbClr val="3333CC"/>
                </a:solidFill>
              </a:rPr>
              <a:t>Default </a:t>
            </a:r>
            <a:r>
              <a:rPr dirty="0">
                <a:solidFill>
                  <a:srgbClr val="3333CC"/>
                </a:solidFill>
              </a:rPr>
              <a:t>Baseline</a:t>
            </a:r>
            <a:r>
              <a:rPr spc="-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Models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Determining whether to gather </a:t>
            </a:r>
            <a:r>
              <a:rPr dirty="0"/>
              <a:t>more</a:t>
            </a:r>
            <a:r>
              <a:rPr spc="30" dirty="0"/>
              <a:t> </a:t>
            </a:r>
            <a:r>
              <a:rPr spc="-5" dirty="0"/>
              <a:t>data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Selecting hyperparamaters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dirty="0"/>
              <a:t>Debugging</a:t>
            </a:r>
            <a:r>
              <a:rPr spc="-5" dirty="0"/>
              <a:t> strategies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5557" y="572654"/>
            <a:ext cx="5307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1400" algn="l"/>
              </a:tabLst>
            </a:pPr>
            <a:r>
              <a:rPr dirty="0"/>
              <a:t>Baseline	Approaches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448954"/>
            <a:ext cx="9522922" cy="4983416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19939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After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choosing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 metrics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 goals,  </a:t>
            </a: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next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step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establish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end-to-end</a:t>
            </a:r>
            <a:r>
              <a:rPr sz="3200" spc="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system</a:t>
            </a:r>
            <a:endParaRPr sz="3200" dirty="0">
              <a:latin typeface="Arial"/>
              <a:cs typeface="Arial"/>
            </a:endParaRPr>
          </a:p>
          <a:p>
            <a:pPr marL="355600" marR="560705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ecommendations for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which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algorithms 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use as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first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baseline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approach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egin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without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using deep</a:t>
            </a:r>
            <a:r>
              <a:rPr sz="32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learning</a:t>
            </a:r>
            <a:endParaRPr sz="3200" dirty="0">
              <a:latin typeface="Arial"/>
              <a:cs typeface="Arial"/>
            </a:endParaRPr>
          </a:p>
          <a:p>
            <a:pPr marL="748665" marR="631190" lvl="1" indent="-279400">
              <a:lnSpc>
                <a:spcPts val="3329"/>
              </a:lnSpc>
              <a:spcBef>
                <a:spcPts val="80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There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may be a chance of choosing a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few</a:t>
            </a:r>
            <a:r>
              <a:rPr sz="2800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linear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weights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as in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logistic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regression</a:t>
            </a:r>
            <a:endParaRPr sz="2800" dirty="0">
              <a:latin typeface="Arial"/>
              <a:cs typeface="Arial"/>
            </a:endParaRPr>
          </a:p>
          <a:p>
            <a:pPr marL="748665" marR="5080" lvl="1" indent="-279400">
              <a:lnSpc>
                <a:spcPct val="100099"/>
              </a:lnSpc>
              <a:spcBef>
                <a:spcPts val="60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If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problem is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AI-complete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such as object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recognition,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speech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recognition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, machine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translation,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etc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appropriate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deep learning model can</a:t>
            </a:r>
            <a:r>
              <a:rPr lang="en-US" sz="2800" dirty="0">
                <a:solidFill>
                  <a:srgbClr val="336600"/>
                </a:solidFill>
                <a:latin typeface="Arial"/>
                <a:cs typeface="Arial"/>
              </a:rPr>
              <a:t> be used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96348" y="603135"/>
            <a:ext cx="836995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60390" algn="l"/>
              </a:tabLst>
            </a:pPr>
            <a:r>
              <a:rPr sz="4000" spc="-5" dirty="0"/>
              <a:t>Architecture</a:t>
            </a:r>
            <a:r>
              <a:rPr sz="4000" spc="15" dirty="0"/>
              <a:t> </a:t>
            </a:r>
            <a:r>
              <a:rPr lang="en-US" sz="4000" spc="15" dirty="0"/>
              <a:t>D</a:t>
            </a:r>
            <a:r>
              <a:rPr sz="4000" dirty="0"/>
              <a:t>epends</a:t>
            </a:r>
            <a:r>
              <a:rPr sz="4000" spc="10" dirty="0"/>
              <a:t> </a:t>
            </a:r>
            <a:r>
              <a:rPr sz="4000" dirty="0"/>
              <a:t>on	</a:t>
            </a:r>
            <a:r>
              <a:rPr lang="en-US" sz="4000" dirty="0"/>
              <a:t>I</a:t>
            </a:r>
            <a:r>
              <a:rPr sz="4000" dirty="0"/>
              <a:t>nput</a:t>
            </a:r>
            <a:r>
              <a:rPr sz="4000" spc="-80" dirty="0"/>
              <a:t> </a:t>
            </a:r>
            <a:r>
              <a:rPr lang="en-US" sz="4000" spc="-5" dirty="0"/>
              <a:t>D</a:t>
            </a:r>
            <a:r>
              <a:rPr sz="4000" spc="-5" dirty="0"/>
              <a:t>ata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852978" y="1982354"/>
            <a:ext cx="8853805" cy="48837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20065" marR="757555" indent="-508000" algn="just">
              <a:lnSpc>
                <a:spcPts val="3800"/>
              </a:lnSpc>
              <a:spcBef>
                <a:spcPts val="260"/>
              </a:spcBef>
              <a:buAutoNum type="arabicPeriod"/>
              <a:tabLst>
                <a:tab pos="52705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Supervised learning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 fixed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size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vector  input: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use 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feedforward network with fully  connected layers</a:t>
            </a:r>
            <a:endParaRPr sz="3200" dirty="0">
              <a:latin typeface="Arial"/>
              <a:cs typeface="Arial"/>
            </a:endParaRPr>
          </a:p>
          <a:p>
            <a:pPr marL="520065" marR="5080" indent="-508000" algn="just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52705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Input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has 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topological structure, e.g.,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images:  use a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CNN</a:t>
            </a:r>
            <a:endParaRPr sz="3200" dirty="0">
              <a:latin typeface="Arial"/>
              <a:cs typeface="Arial"/>
            </a:endParaRPr>
          </a:p>
          <a:p>
            <a:pPr marL="748665" marR="697865" indent="-279400" algn="just">
              <a:lnSpc>
                <a:spcPct val="102000"/>
              </a:lnSpc>
              <a:spcBef>
                <a:spcPts val="56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Use a piecewise ReLU (Leaky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ReLU,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PreLU</a:t>
            </a:r>
            <a:r>
              <a:rPr sz="2800" spc="-1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or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maxout)</a:t>
            </a:r>
            <a:endParaRPr sz="2800" dirty="0">
              <a:latin typeface="Arial"/>
              <a:cs typeface="Arial"/>
            </a:endParaRPr>
          </a:p>
          <a:p>
            <a:pPr marL="520065" marR="726440" indent="-508000" algn="just">
              <a:lnSpc>
                <a:spcPct val="100000"/>
              </a:lnSpc>
              <a:spcBef>
                <a:spcPts val="705"/>
              </a:spcBef>
              <a:buAutoNum type="arabicPeriod" startAt="3"/>
              <a:tabLst>
                <a:tab pos="52705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Input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output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a sequence: use a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gated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recurrent net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(LSTM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GRU)</a:t>
            </a:r>
            <a:endParaRPr sz="3200" dirty="0">
              <a:latin typeface="Arial"/>
              <a:cs typeface="Arial"/>
            </a:endParaRPr>
          </a:p>
          <a:p>
            <a:pPr marR="323850" algn="r">
              <a:lnSpc>
                <a:spcPct val="100000"/>
              </a:lnSpc>
              <a:spcBef>
                <a:spcPts val="830"/>
              </a:spcBef>
            </a:pP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E0A6-7BC5-1A48-8A77-0B985B6F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00" y="457200"/>
            <a:ext cx="6938742" cy="67710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Limits to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78DA-996C-0C47-AFAE-2938F81C4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32" y="1676400"/>
            <a:ext cx="9273078" cy="54168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Bayes error defines the minimum performance error you can obtain even for infinite training data and the true probability distribution is known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Your input features may not contain complete information about the output variable or your system is intrinsically stochastic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You will have a limited amount of training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Collecting data can be expensive!!</a:t>
            </a:r>
          </a:p>
        </p:txBody>
      </p:sp>
    </p:spTree>
    <p:extLst>
      <p:ext uri="{BB962C8B-B14F-4D97-AF65-F5344CB8AC3E}">
        <p14:creationId xmlns:p14="http://schemas.microsoft.com/office/powerpoint/2010/main" val="358597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1388" y="572654"/>
            <a:ext cx="81635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9295" algn="l"/>
              </a:tabLst>
            </a:pPr>
            <a:r>
              <a:rPr dirty="0"/>
              <a:t>Choice</a:t>
            </a:r>
            <a:r>
              <a:rPr spc="1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spc="-5" dirty="0"/>
              <a:t>Optimization	Algorithm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8500" y="1296586"/>
            <a:ext cx="8840470" cy="561435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14097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SGD with momentum with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decaying learning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rate</a:t>
            </a:r>
            <a:endParaRPr sz="32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509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Linear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decay</a:t>
            </a:r>
            <a:endParaRPr sz="28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74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Exponential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decay</a:t>
            </a:r>
            <a:endParaRPr sz="2800" dirty="0">
              <a:latin typeface="Arial"/>
              <a:cs typeface="Arial"/>
            </a:endParaRPr>
          </a:p>
          <a:p>
            <a:pPr marL="748665" marR="584835" lvl="1" indent="-279400">
              <a:lnSpc>
                <a:spcPts val="3329"/>
              </a:lnSpc>
              <a:spcBef>
                <a:spcPts val="77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Decreasing learning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rate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by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factor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of 2-10</a:t>
            </a:r>
            <a:r>
              <a:rPr sz="2800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when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validation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error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rate plateaus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Adam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batch normalization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 have 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dramatic  effect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optimization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</a:t>
            </a:r>
            <a:endParaRPr sz="3200" dirty="0">
              <a:latin typeface="Arial"/>
              <a:cs typeface="Arial"/>
            </a:endParaRPr>
          </a:p>
          <a:p>
            <a:pPr marL="355600" marR="41148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  <a:tab pos="3743325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Reasonable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omit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batch normalization from  very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first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baseline	unless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optimization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 problematic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9991" y="847293"/>
            <a:ext cx="3598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Regularization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0177" y="1982354"/>
            <a:ext cx="7959090" cy="31419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Unless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training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set includes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tens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 millions of examples, should include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some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form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regularization from start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Early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stopping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should used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universally</a:t>
            </a:r>
            <a:endParaRPr sz="3200">
              <a:latin typeface="Arial"/>
              <a:cs typeface="Arial"/>
            </a:endParaRPr>
          </a:p>
          <a:p>
            <a:pPr marL="355600" marR="818515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Dropout is easy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implement amd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compatible with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many</a:t>
            </a:r>
            <a:r>
              <a:rPr sz="3200" spc="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models/training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6300" y="381000"/>
            <a:ext cx="67456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86305" algn="l"/>
              </a:tabLst>
            </a:pPr>
            <a:r>
              <a:rPr sz="4000" spc="-5" dirty="0"/>
              <a:t>Batch</a:t>
            </a:r>
            <a:r>
              <a:rPr sz="4000" spc="-20" dirty="0"/>
              <a:t> </a:t>
            </a:r>
            <a:r>
              <a:rPr sz="4000" spc="-5" dirty="0"/>
              <a:t>Normalization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1036865" y="998646"/>
            <a:ext cx="8952865" cy="63639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indent="-342900">
              <a:spcBef>
                <a:spcPts val="8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Batch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normalization: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exciting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innovation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ts val="3835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Motivation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difficulty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choosing learning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rate</a:t>
            </a:r>
            <a:endParaRPr sz="3200" dirty="0">
              <a:latin typeface="Arial"/>
              <a:cs typeface="Arial"/>
            </a:endParaRPr>
          </a:p>
          <a:p>
            <a:pPr marL="355600">
              <a:lnSpc>
                <a:spcPts val="3835"/>
              </a:lnSpc>
            </a:pPr>
            <a:r>
              <a:rPr sz="3200" dirty="0">
                <a:latin typeface="Times New Roman"/>
                <a:cs typeface="Times New Roman"/>
              </a:rPr>
              <a:t>ε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deep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networks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Method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replace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activations with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zero-mean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unit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variance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activations</a:t>
            </a:r>
            <a:endParaRPr lang="en-US" sz="3200" spc="-5" dirty="0">
              <a:solidFill>
                <a:srgbClr val="3333CC"/>
              </a:solidFill>
              <a:latin typeface="Arial"/>
              <a:cs typeface="Arial"/>
            </a:endParaRPr>
          </a:p>
          <a:p>
            <a:pPr marL="355600" marR="5080" indent="-342900"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Is a technique for training very deep neural networks that standardizes the inputs to a layer for each mini-batch. </a:t>
            </a:r>
          </a:p>
          <a:p>
            <a:pPr marL="355600" marR="5080" indent="-342900"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This has the effect of stabilizing the learning process and dramatically reducing the number of training epochs required to train deep networks.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AE1B7-7337-5449-8267-313093E3F2B0}"/>
              </a:ext>
            </a:extLst>
          </p:cNvPr>
          <p:cNvSpPr txBox="1"/>
          <p:nvPr/>
        </p:nvSpPr>
        <p:spPr>
          <a:xfrm>
            <a:off x="873823" y="7280311"/>
            <a:ext cx="927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machinelearningmastery.com</a:t>
            </a:r>
            <a:r>
              <a:rPr lang="en-US" dirty="0"/>
              <a:t>/batch-normalization-for-training-of-deep-neural-networks/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5014" y="711085"/>
            <a:ext cx="880988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735455" algn="l"/>
                <a:tab pos="4898390" algn="l"/>
                <a:tab pos="6960234" algn="l"/>
              </a:tabLst>
            </a:pPr>
            <a:r>
              <a:rPr sz="4000" dirty="0"/>
              <a:t>Adding	</a:t>
            </a:r>
            <a:r>
              <a:rPr lang="en-US" sz="4000" dirty="0"/>
              <a:t>N</a:t>
            </a:r>
            <a:r>
              <a:rPr sz="4000" dirty="0"/>
              <a:t>ormaliza</a:t>
            </a:r>
            <a:r>
              <a:rPr sz="4000" spc="-5" dirty="0"/>
              <a:t>t</a:t>
            </a:r>
            <a:r>
              <a:rPr sz="4000" dirty="0"/>
              <a:t>ion	</a:t>
            </a:r>
            <a:r>
              <a:rPr lang="en-US" sz="4000" dirty="0"/>
              <a:t>b</a:t>
            </a:r>
            <a:r>
              <a:rPr sz="4000" dirty="0"/>
              <a:t>e</a:t>
            </a:r>
            <a:r>
              <a:rPr sz="4000" spc="-5" dirty="0"/>
              <a:t>t</a:t>
            </a:r>
            <a:r>
              <a:rPr sz="4000" dirty="0"/>
              <a:t>ween	</a:t>
            </a:r>
            <a:r>
              <a:rPr lang="en-US" sz="4000" dirty="0"/>
              <a:t>L</a:t>
            </a:r>
            <a:r>
              <a:rPr sz="4000" dirty="0"/>
              <a:t>ayers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9" y="1540648"/>
            <a:ext cx="8976995" cy="51295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indent="-342900">
              <a:spcBef>
                <a:spcPts val="8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Motivated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by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difficulty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training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deep models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994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Method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adds 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additional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step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between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layers, </a:t>
            </a:r>
            <a:r>
              <a:rPr sz="3200" spc="-869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 which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output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earlier layer is 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normalized</a:t>
            </a:r>
            <a:endParaRPr sz="3200" dirty="0">
              <a:latin typeface="Arial"/>
              <a:cs typeface="Arial"/>
            </a:endParaRPr>
          </a:p>
          <a:p>
            <a:pPr marL="748665" marR="304800" lvl="1" indent="-279400">
              <a:lnSpc>
                <a:spcPts val="3329"/>
              </a:lnSpc>
              <a:spcBef>
                <a:spcPts val="865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By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standardizing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2800" spc="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mean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and</a:t>
            </a:r>
            <a:r>
              <a:rPr sz="2800" spc="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standard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deviation </a:t>
            </a:r>
            <a:r>
              <a:rPr sz="2800" spc="-7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each individual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unit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is a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method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adaptive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re-parameterization</a:t>
            </a:r>
            <a:endParaRPr sz="3200" dirty="0">
              <a:latin typeface="Arial"/>
              <a:cs typeface="Arial"/>
            </a:endParaRPr>
          </a:p>
          <a:p>
            <a:pPr marL="755650" lvl="1" indent="-286385">
              <a:spcBef>
                <a:spcPts val="665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It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not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an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optimization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algorithm</a:t>
            </a:r>
            <a:endParaRPr sz="2800" dirty="0">
              <a:latin typeface="Arial"/>
              <a:cs typeface="Arial"/>
            </a:endParaRPr>
          </a:p>
          <a:p>
            <a:pPr marL="748665" marR="88265" lvl="1" indent="-279400">
              <a:lnSpc>
                <a:spcPts val="3329"/>
              </a:lnSpc>
              <a:spcBef>
                <a:spcPts val="77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method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to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reduce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internal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covariate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shift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in neural </a:t>
            </a:r>
            <a:r>
              <a:rPr sz="2800" spc="-76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networks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636" y="680604"/>
            <a:ext cx="925086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Motivation:</a:t>
            </a:r>
            <a:r>
              <a:rPr dirty="0"/>
              <a:t> </a:t>
            </a:r>
            <a:r>
              <a:rPr spc="-5" dirty="0"/>
              <a:t>Difficulty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lang="en-US" spc="-5" dirty="0"/>
              <a:t>C</a:t>
            </a:r>
            <a:r>
              <a:rPr spc="-5" dirty="0"/>
              <a:t>omposition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279" y="1556904"/>
            <a:ext cx="8466455" cy="20967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68300" marR="499109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Very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deep models involve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compositions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8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several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functions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layers</a:t>
            </a:r>
            <a:endParaRPr sz="3200">
              <a:latin typeface="Arial"/>
              <a:cs typeface="Arial"/>
            </a:endParaRPr>
          </a:p>
          <a:p>
            <a:pPr marL="481965">
              <a:spcBef>
                <a:spcPts val="509"/>
              </a:spcBef>
              <a:tabLst>
                <a:tab pos="14795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Ex:	</a:t>
            </a:r>
            <a:r>
              <a:rPr sz="2400" i="1" spc="-55" dirty="0">
                <a:latin typeface="Georgia"/>
                <a:cs typeface="Georgia"/>
              </a:rPr>
              <a:t>f</a:t>
            </a:r>
            <a:r>
              <a:rPr sz="2400" i="1" spc="215" dirty="0">
                <a:latin typeface="Georgia"/>
                <a:cs typeface="Georgia"/>
              </a:rPr>
              <a:t> </a:t>
            </a:r>
            <a:r>
              <a:rPr sz="2400" spc="70" dirty="0">
                <a:latin typeface="Cambria"/>
                <a:cs typeface="Cambria"/>
              </a:rPr>
              <a:t>(</a:t>
            </a:r>
            <a:r>
              <a:rPr sz="2400" b="1" i="1" spc="70" dirty="0">
                <a:latin typeface="Palatino Linotype"/>
                <a:cs typeface="Palatino Linotype"/>
              </a:rPr>
              <a:t>x,w</a:t>
            </a:r>
            <a:r>
              <a:rPr sz="2400" spc="70" dirty="0">
                <a:latin typeface="Cambria"/>
                <a:cs typeface="Cambria"/>
              </a:rPr>
              <a:t>)</a:t>
            </a:r>
            <a:r>
              <a:rPr sz="2400" i="1" spc="70" dirty="0">
                <a:latin typeface="Georgia"/>
                <a:cs typeface="Georgia"/>
              </a:rPr>
              <a:t>=f</a:t>
            </a:r>
            <a:r>
              <a:rPr sz="2400" i="1" spc="220" dirty="0">
                <a:latin typeface="Georgia"/>
                <a:cs typeface="Georgia"/>
              </a:rPr>
              <a:t> </a:t>
            </a:r>
            <a:r>
              <a:rPr sz="2400" spc="-15" baseline="24305" dirty="0">
                <a:latin typeface="Cambria"/>
                <a:cs typeface="Cambria"/>
              </a:rPr>
              <a:t>(</a:t>
            </a:r>
            <a:r>
              <a:rPr sz="2400" i="1" spc="-15" baseline="24305" dirty="0">
                <a:latin typeface="Georgia"/>
                <a:cs typeface="Georgia"/>
              </a:rPr>
              <a:t>l</a:t>
            </a:r>
            <a:r>
              <a:rPr sz="2400" spc="-15" baseline="24305" dirty="0">
                <a:latin typeface="Cambria"/>
                <a:cs typeface="Cambria"/>
              </a:rPr>
              <a:t>)</a:t>
            </a:r>
            <a:r>
              <a:rPr sz="2400" spc="270" baseline="24305" dirty="0">
                <a:latin typeface="Cambria"/>
                <a:cs typeface="Cambria"/>
              </a:rPr>
              <a:t> </a:t>
            </a:r>
            <a:r>
              <a:rPr sz="2400" spc="210" dirty="0">
                <a:latin typeface="Cambria"/>
                <a:cs typeface="Cambria"/>
              </a:rPr>
              <a:t>[…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i="1" spc="-55" dirty="0">
                <a:latin typeface="Georgia"/>
                <a:cs typeface="Georgia"/>
              </a:rPr>
              <a:t>f</a:t>
            </a:r>
            <a:r>
              <a:rPr sz="2400" i="1" spc="215" dirty="0">
                <a:latin typeface="Georgia"/>
                <a:cs typeface="Georgia"/>
              </a:rPr>
              <a:t> </a:t>
            </a:r>
            <a:r>
              <a:rPr sz="2400" spc="-37" baseline="24305" dirty="0">
                <a:latin typeface="Cambria"/>
                <a:cs typeface="Cambria"/>
              </a:rPr>
              <a:t>(3)</a:t>
            </a:r>
            <a:r>
              <a:rPr sz="2400" spc="270" baseline="24305" dirty="0">
                <a:latin typeface="Cambria"/>
                <a:cs typeface="Cambria"/>
              </a:rPr>
              <a:t> </a:t>
            </a:r>
            <a:r>
              <a:rPr sz="2400" spc="-175" dirty="0">
                <a:latin typeface="Cambria"/>
                <a:cs typeface="Cambria"/>
              </a:rPr>
              <a:t>[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i="1" spc="-55" dirty="0">
                <a:latin typeface="Georgia"/>
                <a:cs typeface="Georgia"/>
              </a:rPr>
              <a:t>f</a:t>
            </a:r>
            <a:r>
              <a:rPr sz="2400" i="1" spc="220" dirty="0">
                <a:latin typeface="Georgia"/>
                <a:cs typeface="Georgia"/>
              </a:rPr>
              <a:t> </a:t>
            </a:r>
            <a:r>
              <a:rPr sz="2400" spc="-37" baseline="24305" dirty="0">
                <a:latin typeface="Cambria"/>
                <a:cs typeface="Cambria"/>
              </a:rPr>
              <a:t>(2)</a:t>
            </a:r>
            <a:r>
              <a:rPr sz="2400" spc="262" baseline="24305" dirty="0">
                <a:latin typeface="Cambria"/>
                <a:cs typeface="Cambria"/>
              </a:rPr>
              <a:t> </a:t>
            </a:r>
            <a:r>
              <a:rPr sz="2400" spc="-175" dirty="0">
                <a:latin typeface="Cambria"/>
                <a:cs typeface="Cambria"/>
              </a:rPr>
              <a:t>[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i="1" spc="-55" dirty="0">
                <a:latin typeface="Georgia"/>
                <a:cs typeface="Georgia"/>
              </a:rPr>
              <a:t>f</a:t>
            </a:r>
            <a:r>
              <a:rPr sz="2400" i="1" spc="220" dirty="0">
                <a:latin typeface="Georgia"/>
                <a:cs typeface="Georgia"/>
              </a:rPr>
              <a:t> </a:t>
            </a:r>
            <a:r>
              <a:rPr sz="2400" spc="-67" baseline="24305" dirty="0">
                <a:latin typeface="Cambria"/>
                <a:cs typeface="Cambria"/>
              </a:rPr>
              <a:t>(1)</a:t>
            </a:r>
            <a:r>
              <a:rPr sz="2400" spc="-45" dirty="0">
                <a:latin typeface="Cambria"/>
                <a:cs typeface="Cambria"/>
              </a:rPr>
              <a:t>(</a:t>
            </a:r>
            <a:r>
              <a:rPr sz="2400" b="1" i="1" spc="-45" dirty="0">
                <a:latin typeface="Palatino Linotype"/>
                <a:cs typeface="Palatino Linotype"/>
              </a:rPr>
              <a:t>x</a:t>
            </a:r>
            <a:r>
              <a:rPr sz="2400" spc="-45" dirty="0">
                <a:latin typeface="Cambria"/>
                <a:cs typeface="Cambria"/>
              </a:rPr>
              <a:t>)]]]</a:t>
            </a:r>
            <a:r>
              <a:rPr sz="2400" spc="400" dirty="0"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has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depth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of</a:t>
            </a:r>
            <a:r>
              <a:rPr sz="2800" spc="1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spc="-85" dirty="0">
                <a:latin typeface="Georgia"/>
                <a:cs typeface="Georgia"/>
              </a:rPr>
              <a:t>l</a:t>
            </a:r>
            <a:endParaRPr sz="2800">
              <a:latin typeface="Georgia"/>
              <a:cs typeface="Georgia"/>
            </a:endParaRPr>
          </a:p>
          <a:p>
            <a:pPr marL="368300" indent="-342900">
              <a:spcBef>
                <a:spcPts val="835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gradient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tells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us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how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to update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each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5878" y="3627004"/>
            <a:ext cx="18783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parameter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177" y="4113669"/>
            <a:ext cx="8376920" cy="24288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98450" indent="-285750">
              <a:spcBef>
                <a:spcPts val="740"/>
              </a:spcBef>
              <a:buChar char="–"/>
              <a:tabLst>
                <a:tab pos="2984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Under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assumption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that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other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layers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do not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change</a:t>
            </a:r>
            <a:endParaRPr sz="2800">
              <a:latin typeface="Arial"/>
              <a:cs typeface="Arial"/>
            </a:endParaRPr>
          </a:p>
          <a:p>
            <a:pPr marL="298450" indent="-285750">
              <a:spcBef>
                <a:spcPts val="640"/>
              </a:spcBef>
              <a:buChar char="–"/>
              <a:tabLst>
                <a:tab pos="2984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We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update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all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spc="-85" dirty="0">
                <a:latin typeface="Georgia"/>
                <a:cs typeface="Georgia"/>
              </a:rPr>
              <a:t>l</a:t>
            </a:r>
            <a:r>
              <a:rPr sz="2800" i="1" spc="95" dirty="0"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layers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simultaneously</a:t>
            </a:r>
            <a:endParaRPr sz="2800">
              <a:latin typeface="Arial"/>
              <a:cs typeface="Arial"/>
            </a:endParaRPr>
          </a:p>
          <a:p>
            <a:pPr marL="292100" marR="5080" indent="-279400">
              <a:lnSpc>
                <a:spcPts val="3329"/>
              </a:lnSpc>
              <a:spcBef>
                <a:spcPts val="875"/>
              </a:spcBef>
              <a:buChar char="–"/>
              <a:tabLst>
                <a:tab pos="2984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When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we make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change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unexpected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results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can </a:t>
            </a:r>
            <a:r>
              <a:rPr sz="2800" spc="-7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happen</a:t>
            </a:r>
            <a:endParaRPr sz="2800">
              <a:latin typeface="Arial"/>
              <a:cs typeface="Arial"/>
            </a:endParaRPr>
          </a:p>
          <a:p>
            <a:pPr marL="698500" lvl="1" indent="-228600">
              <a:spcBef>
                <a:spcPts val="505"/>
              </a:spcBef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Because many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functions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are changed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simultaneously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7378" y="6583057"/>
            <a:ext cx="6929755" cy="72994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41300" marR="5080" indent="-228600">
              <a:lnSpc>
                <a:spcPct val="101499"/>
              </a:lnSpc>
              <a:spcBef>
                <a:spcPts val="55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Under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the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assumption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that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other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functions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remain </a:t>
            </a:r>
            <a:r>
              <a:rPr sz="2400" spc="-6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constant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7138" y="3717015"/>
            <a:ext cx="2365375" cy="3721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spcBef>
                <a:spcPts val="125"/>
              </a:spcBef>
            </a:pPr>
            <a:r>
              <a:rPr sz="2250" b="1" i="1" spc="-135" dirty="0">
                <a:latin typeface="Palatino Linotype"/>
                <a:cs typeface="Palatino Linotype"/>
              </a:rPr>
              <a:t>w</a:t>
            </a:r>
            <a:r>
              <a:rPr sz="2250" b="1" i="1" spc="-360" dirty="0">
                <a:latin typeface="Palatino Linotype"/>
                <a:cs typeface="Palatino Linotype"/>
              </a:rPr>
              <a:t> </a:t>
            </a:r>
            <a:r>
              <a:rPr sz="1950" i="1" spc="337" baseline="42735" dirty="0">
                <a:latin typeface="Calibri"/>
                <a:cs typeface="Calibri"/>
              </a:rPr>
              <a:t>τ</a:t>
            </a:r>
            <a:r>
              <a:rPr sz="1950" spc="-142" baseline="42735" dirty="0">
                <a:latin typeface="Lucida Sans Unicode"/>
                <a:cs typeface="Lucida Sans Unicode"/>
              </a:rPr>
              <a:t>+</a:t>
            </a:r>
            <a:r>
              <a:rPr sz="1950" spc="-7" baseline="42735" dirty="0">
                <a:latin typeface="Calibri"/>
                <a:cs typeface="Calibri"/>
              </a:rPr>
              <a:t>1</a:t>
            </a:r>
            <a:r>
              <a:rPr sz="1950" baseline="42735" dirty="0">
                <a:latin typeface="Calibri"/>
                <a:cs typeface="Calibri"/>
              </a:rPr>
              <a:t> </a:t>
            </a:r>
            <a:r>
              <a:rPr sz="1950" spc="142" baseline="42735" dirty="0">
                <a:latin typeface="Calibri"/>
                <a:cs typeface="Calibri"/>
              </a:rPr>
              <a:t> </a:t>
            </a:r>
            <a:r>
              <a:rPr sz="2250" spc="-25" dirty="0">
                <a:latin typeface="Lucida Sans Unicode"/>
                <a:cs typeface="Lucida Sans Unicode"/>
              </a:rPr>
              <a:t>=</a:t>
            </a:r>
            <a:r>
              <a:rPr sz="2250" spc="-250" dirty="0">
                <a:latin typeface="Lucida Sans Unicode"/>
                <a:cs typeface="Lucida Sans Unicode"/>
              </a:rPr>
              <a:t> </a:t>
            </a:r>
            <a:r>
              <a:rPr sz="2250" b="1" i="1" spc="-135" dirty="0">
                <a:latin typeface="Palatino Linotype"/>
                <a:cs typeface="Palatino Linotype"/>
              </a:rPr>
              <a:t>w</a:t>
            </a:r>
            <a:r>
              <a:rPr sz="2250" b="1" i="1" spc="-360" dirty="0">
                <a:latin typeface="Palatino Linotype"/>
                <a:cs typeface="Palatino Linotype"/>
              </a:rPr>
              <a:t> </a:t>
            </a:r>
            <a:r>
              <a:rPr sz="1950" i="1" spc="195" baseline="42735" dirty="0">
                <a:latin typeface="Calibri"/>
                <a:cs typeface="Calibri"/>
              </a:rPr>
              <a:t>τ</a:t>
            </a:r>
            <a:r>
              <a:rPr sz="1950" i="1" baseline="42735" dirty="0">
                <a:latin typeface="Calibri"/>
                <a:cs typeface="Calibri"/>
              </a:rPr>
              <a:t> </a:t>
            </a:r>
            <a:r>
              <a:rPr sz="1950" i="1" spc="97" baseline="42735" dirty="0">
                <a:latin typeface="Calibri"/>
                <a:cs typeface="Calibri"/>
              </a:rPr>
              <a:t> </a:t>
            </a:r>
            <a:r>
              <a:rPr sz="2250" spc="-25" dirty="0">
                <a:latin typeface="Lucida Sans Unicode"/>
                <a:cs typeface="Lucida Sans Unicode"/>
              </a:rPr>
              <a:t>−</a:t>
            </a:r>
            <a:r>
              <a:rPr sz="2250" spc="-395" dirty="0">
                <a:latin typeface="Lucida Sans Unicode"/>
                <a:cs typeface="Lucida Sans Unicode"/>
              </a:rPr>
              <a:t> </a:t>
            </a:r>
            <a:r>
              <a:rPr sz="2250" i="1" spc="10" dirty="0">
                <a:latin typeface="Calibri"/>
                <a:cs typeface="Calibri"/>
              </a:rPr>
              <a:t>ε</a:t>
            </a:r>
            <a:r>
              <a:rPr sz="2250" spc="-120" dirty="0">
                <a:latin typeface="Lucida Sans Unicode"/>
                <a:cs typeface="Lucida Sans Unicode"/>
              </a:rPr>
              <a:t>∇</a:t>
            </a:r>
            <a:r>
              <a:rPr sz="2250" spc="330" dirty="0">
                <a:latin typeface="Lucida Sans Unicode"/>
                <a:cs typeface="Lucida Sans Unicode"/>
              </a:rPr>
              <a:t> </a:t>
            </a:r>
            <a:r>
              <a:rPr sz="2250" i="1" spc="254" dirty="0">
                <a:latin typeface="Cambria"/>
                <a:cs typeface="Cambria"/>
              </a:rPr>
              <a:t>E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5247" y="3942739"/>
            <a:ext cx="1059815" cy="214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spcBef>
                <a:spcPts val="114"/>
              </a:spcBef>
              <a:tabLst>
                <a:tab pos="374650" algn="l"/>
              </a:tabLst>
            </a:pPr>
            <a:r>
              <a:rPr sz="1300" b="1" i="1" spc="-80" dirty="0">
                <a:latin typeface="Palatino Linotype"/>
                <a:cs typeface="Palatino Linotype"/>
              </a:rPr>
              <a:t>w	</a:t>
            </a:r>
            <a:r>
              <a:rPr sz="1300" b="1" i="1" spc="-60" dirty="0">
                <a:latin typeface="Palatino Linotype"/>
                <a:cs typeface="Palatino Linotype"/>
              </a:rPr>
              <a:t>x</a:t>
            </a:r>
            <a:r>
              <a:rPr sz="1300" spc="-60" dirty="0">
                <a:latin typeface="Calibri"/>
                <a:cs typeface="Calibri"/>
              </a:rPr>
              <a:t>,</a:t>
            </a:r>
            <a:r>
              <a:rPr sz="1300" i="1" spc="-60" dirty="0">
                <a:latin typeface="Cambria"/>
                <a:cs typeface="Cambria"/>
              </a:rPr>
              <a:t>y</a:t>
            </a:r>
            <a:r>
              <a:rPr sz="1300" spc="-60" dirty="0">
                <a:latin typeface="Lucida Sans Unicode"/>
                <a:cs typeface="Lucida Sans Unicode"/>
              </a:rPr>
              <a:t>∈</a:t>
            </a:r>
            <a:r>
              <a:rPr sz="1300" i="1" spc="-60" dirty="0">
                <a:latin typeface="Cambria"/>
                <a:cs typeface="Cambria"/>
              </a:rPr>
              <a:t>p</a:t>
            </a:r>
            <a:r>
              <a:rPr sz="1300" spc="-60" dirty="0">
                <a:latin typeface="Calibri"/>
                <a:cs typeface="Calibri"/>
              </a:rPr>
              <a:t>ˆ</a:t>
            </a:r>
            <a:r>
              <a:rPr sz="1425" i="1" spc="-89" baseline="-29239" dirty="0">
                <a:latin typeface="Cambria"/>
                <a:cs typeface="Cambria"/>
              </a:rPr>
              <a:t>data</a:t>
            </a:r>
            <a:endParaRPr sz="1425" baseline="-29239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4825" y="3564279"/>
            <a:ext cx="1523365" cy="555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250" i="1" spc="450" dirty="0">
                <a:latin typeface="Cambria"/>
                <a:cs typeface="Cambria"/>
              </a:rPr>
              <a:t>L</a:t>
            </a:r>
            <a:r>
              <a:rPr sz="5175" spc="-142" baseline="-4830" dirty="0">
                <a:latin typeface="Lucida Sans Unicode"/>
                <a:cs typeface="Lucida Sans Unicode"/>
              </a:rPr>
              <a:t>(</a:t>
            </a:r>
            <a:r>
              <a:rPr sz="2250" i="1" spc="35" dirty="0">
                <a:latin typeface="Cambria"/>
                <a:cs typeface="Cambria"/>
              </a:rPr>
              <a:t>f</a:t>
            </a:r>
            <a:r>
              <a:rPr sz="2250" i="1" spc="-215" dirty="0">
                <a:latin typeface="Cambria"/>
                <a:cs typeface="Cambria"/>
              </a:rPr>
              <a:t> </a:t>
            </a:r>
            <a:r>
              <a:rPr sz="2250" spc="55" dirty="0">
                <a:latin typeface="Calibri"/>
                <a:cs typeface="Calibri"/>
              </a:rPr>
              <a:t>(</a:t>
            </a:r>
            <a:r>
              <a:rPr sz="2250" b="1" i="1" spc="225" dirty="0">
                <a:latin typeface="Palatino Linotype"/>
                <a:cs typeface="Palatino Linotype"/>
              </a:rPr>
              <a:t>x</a:t>
            </a:r>
            <a:r>
              <a:rPr sz="2250" spc="5" dirty="0">
                <a:latin typeface="Calibri"/>
                <a:cs typeface="Calibri"/>
              </a:rPr>
              <a:t>;</a:t>
            </a:r>
            <a:r>
              <a:rPr sz="2250" b="1" i="1" spc="-50" dirty="0">
                <a:latin typeface="Palatino Linotype"/>
                <a:cs typeface="Palatino Linotype"/>
              </a:rPr>
              <a:t>w</a:t>
            </a:r>
            <a:r>
              <a:rPr sz="2250" spc="160" dirty="0">
                <a:latin typeface="Calibri"/>
                <a:cs typeface="Calibri"/>
              </a:rPr>
              <a:t>)</a:t>
            </a:r>
            <a:r>
              <a:rPr sz="2250" spc="45" dirty="0">
                <a:latin typeface="Calibri"/>
                <a:cs typeface="Calibri"/>
              </a:rPr>
              <a:t>,</a:t>
            </a:r>
            <a:r>
              <a:rPr sz="2250" i="1" spc="220" dirty="0">
                <a:latin typeface="Cambria"/>
                <a:cs typeface="Cambria"/>
              </a:rPr>
              <a:t>y</a:t>
            </a:r>
            <a:r>
              <a:rPr sz="5175" spc="-359" baseline="-4830" dirty="0">
                <a:latin typeface="Lucida Sans Unicode"/>
                <a:cs typeface="Lucida Sans Unicode"/>
              </a:rPr>
              <a:t>)</a:t>
            </a:r>
            <a:endParaRPr sz="5175" baseline="-483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7579" y="1541375"/>
            <a:ext cx="8489315" cy="111188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Simple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example:</a:t>
            </a:r>
            <a:endParaRPr sz="3200">
              <a:latin typeface="Arial"/>
              <a:cs typeface="Arial"/>
            </a:endParaRPr>
          </a:p>
          <a:p>
            <a:pPr marL="469265">
              <a:spcBef>
                <a:spcPts val="635"/>
              </a:spcBef>
              <a:tabLst>
                <a:tab pos="854075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	</a:t>
            </a:r>
            <a:r>
              <a:rPr sz="2800" i="1" spc="-85" dirty="0">
                <a:latin typeface="Georgia"/>
                <a:cs typeface="Georgia"/>
              </a:rPr>
              <a:t>l</a:t>
            </a:r>
            <a:r>
              <a:rPr sz="2800" i="1" spc="95" dirty="0"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layers,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one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unit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per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layer,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no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activation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function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4778" y="3737748"/>
            <a:ext cx="32562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800" spc="-1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Network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computes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6678" y="4791486"/>
            <a:ext cx="7656195" cy="18053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013460" indent="-963294">
              <a:spcBef>
                <a:spcPts val="800"/>
              </a:spcBef>
              <a:buClr>
                <a:srgbClr val="336600"/>
              </a:buClr>
              <a:buChar char="–"/>
              <a:tabLst>
                <a:tab pos="1013460" algn="l"/>
                <a:tab pos="1014094" algn="l"/>
              </a:tabLst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where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spc="-185" dirty="0" err="1">
                <a:latin typeface="Georgia"/>
                <a:cs typeface="Georgia"/>
              </a:rPr>
              <a:t>w</a:t>
            </a:r>
            <a:r>
              <a:rPr sz="2400" i="1" spc="-277" baseline="-20833" dirty="0" err="1">
                <a:latin typeface="Georgia"/>
                <a:cs typeface="Georgia"/>
              </a:rPr>
              <a:t>i</a:t>
            </a:r>
            <a:r>
              <a:rPr sz="2400" i="1" spc="-202" baseline="-20833" dirty="0">
                <a:latin typeface="Georgia"/>
                <a:cs typeface="Georgia"/>
              </a:rPr>
              <a:t> </a:t>
            </a:r>
            <a:r>
              <a:rPr lang="en-US" sz="2400" i="1" spc="-202" baseline="-20833" dirty="0"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provides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weight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layer</a:t>
            </a:r>
            <a:r>
              <a:rPr sz="2400" spc="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spc="20" dirty="0">
                <a:latin typeface="Georgia"/>
                <a:cs typeface="Georgia"/>
              </a:rPr>
              <a:t>i</a:t>
            </a:r>
            <a:endParaRPr sz="2400" dirty="0">
              <a:latin typeface="Georgia"/>
              <a:cs typeface="Georgia"/>
            </a:endParaRPr>
          </a:p>
          <a:p>
            <a:pPr marL="336550" indent="-285750">
              <a:spcBef>
                <a:spcPts val="819"/>
              </a:spcBef>
              <a:buChar char="–"/>
              <a:tabLst>
                <a:tab pos="3365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Output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spc="25" dirty="0">
                <a:solidFill>
                  <a:srgbClr val="336600"/>
                </a:solidFill>
                <a:latin typeface="Georgia"/>
                <a:cs typeface="Georgia"/>
              </a:rPr>
              <a:t>i</a:t>
            </a:r>
            <a:r>
              <a:rPr sz="2800" i="1" spc="90" dirty="0">
                <a:solidFill>
                  <a:srgbClr val="336600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spc="-15" dirty="0">
                <a:latin typeface="Georgia"/>
                <a:cs typeface="Georgia"/>
              </a:rPr>
              <a:t>h</a:t>
            </a:r>
            <a:r>
              <a:rPr sz="2775" i="1" spc="-22" baseline="-21021" dirty="0">
                <a:latin typeface="Georgia"/>
                <a:cs typeface="Georgia"/>
              </a:rPr>
              <a:t>i</a:t>
            </a:r>
            <a:r>
              <a:rPr sz="2800" spc="-15" dirty="0">
                <a:latin typeface="Cambria"/>
                <a:cs typeface="Cambria"/>
              </a:rPr>
              <a:t>=</a:t>
            </a:r>
            <a:r>
              <a:rPr sz="2800" i="1" spc="-15" dirty="0">
                <a:latin typeface="Georgia"/>
                <a:cs typeface="Georgia"/>
              </a:rPr>
              <a:t>h</a:t>
            </a:r>
            <a:r>
              <a:rPr sz="2775" i="1" spc="-22" baseline="-21021" dirty="0">
                <a:latin typeface="Georgia"/>
                <a:cs typeface="Georgia"/>
              </a:rPr>
              <a:t>i</a:t>
            </a:r>
            <a:r>
              <a:rPr sz="2775" spc="-22" baseline="-21021" dirty="0">
                <a:latin typeface="Cambria"/>
                <a:cs typeface="Cambria"/>
              </a:rPr>
              <a:t>-1</a:t>
            </a:r>
            <a:r>
              <a:rPr sz="2800" i="1" spc="-15" dirty="0">
                <a:latin typeface="Georgia"/>
                <a:cs typeface="Georgia"/>
              </a:rPr>
              <a:t>w</a:t>
            </a:r>
            <a:r>
              <a:rPr sz="2775" i="1" spc="-22" baseline="-21021" dirty="0">
                <a:latin typeface="Georgia"/>
                <a:cs typeface="Georgia"/>
              </a:rPr>
              <a:t>i</a:t>
            </a:r>
            <a:endParaRPr sz="2775" baseline="-21021" dirty="0">
              <a:latin typeface="Georgia"/>
              <a:cs typeface="Georgia"/>
            </a:endParaRPr>
          </a:p>
          <a:p>
            <a:pPr marL="736600" marR="43180" lvl="1" indent="-228600">
              <a:lnSpc>
                <a:spcPts val="2820"/>
              </a:lnSpc>
              <a:spcBef>
                <a:spcPts val="690"/>
              </a:spcBef>
              <a:buChar char="•"/>
              <a:tabLst>
                <a:tab pos="7366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Output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linear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function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input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spc="-90" dirty="0">
                <a:latin typeface="Georgia"/>
                <a:cs typeface="Georgia"/>
              </a:rPr>
              <a:t>x</a:t>
            </a:r>
            <a:r>
              <a:rPr sz="2400" i="1" spc="80" dirty="0"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but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nonlinear </a:t>
            </a:r>
            <a:r>
              <a:rPr sz="2400" spc="-65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function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the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weights </a:t>
            </a:r>
            <a:r>
              <a:rPr sz="2400" i="1" spc="-185" dirty="0">
                <a:latin typeface="Georgia"/>
                <a:cs typeface="Georgia"/>
              </a:rPr>
              <a:t>w</a:t>
            </a:r>
            <a:r>
              <a:rPr sz="2400" i="1" spc="-277" baseline="-20833" dirty="0">
                <a:latin typeface="Georgia"/>
                <a:cs typeface="Georgia"/>
              </a:rPr>
              <a:t>i</a:t>
            </a:r>
            <a:endParaRPr sz="2400" baseline="-20833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2049" y="711085"/>
            <a:ext cx="83432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99970" algn="l"/>
                <a:tab pos="4248785" algn="l"/>
                <a:tab pos="6155690" algn="l"/>
              </a:tabLst>
            </a:pPr>
            <a:r>
              <a:rPr sz="4000" dirty="0"/>
              <a:t>Choosing	learning	</a:t>
            </a:r>
            <a:r>
              <a:rPr sz="4000" spc="-5" dirty="0"/>
              <a:t>rate</a:t>
            </a:r>
            <a:r>
              <a:rPr sz="4000" dirty="0"/>
              <a:t> </a:t>
            </a:r>
            <a:r>
              <a:rPr sz="4000" dirty="0">
                <a:solidFill>
                  <a:srgbClr val="000000"/>
                </a:solidFill>
                <a:latin typeface="Times New Roman"/>
                <a:cs typeface="Times New Roman"/>
              </a:rPr>
              <a:t>ε</a:t>
            </a:r>
            <a:r>
              <a:rPr sz="400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dirty="0"/>
              <a:t>in	</a:t>
            </a:r>
            <a:r>
              <a:rPr sz="4000" spc="-5" dirty="0"/>
              <a:t>multilayer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06087" y="2812934"/>
            <a:ext cx="7169150" cy="927100"/>
            <a:chOff x="1606087" y="2704984"/>
            <a:chExt cx="7169150" cy="927100"/>
          </a:xfrm>
        </p:grpSpPr>
        <p:sp>
          <p:nvSpPr>
            <p:cNvPr id="8" name="object 8"/>
            <p:cNvSpPr/>
            <p:nvPr/>
          </p:nvSpPr>
          <p:spPr>
            <a:xfrm>
              <a:off x="2145837" y="27113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3945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8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4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399" y="457199"/>
                  </a:lnTo>
                  <a:lnTo>
                    <a:pt x="912039" y="503945"/>
                  </a:lnTo>
                  <a:lnTo>
                    <a:pt x="905111" y="549341"/>
                  </a:lnTo>
                  <a:lnTo>
                    <a:pt x="893844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8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5" y="912039"/>
                  </a:lnTo>
                  <a:lnTo>
                    <a:pt x="457199" y="914399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5"/>
                  </a:lnTo>
                  <a:lnTo>
                    <a:pt x="0" y="4571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3637" y="27113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3945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399" y="457199"/>
                  </a:lnTo>
                  <a:lnTo>
                    <a:pt x="912039" y="503945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5" y="912039"/>
                  </a:lnTo>
                  <a:lnTo>
                    <a:pt x="457199" y="914399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5"/>
                  </a:lnTo>
                  <a:lnTo>
                    <a:pt x="0" y="4571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60237" y="31685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5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7728" y="3109580"/>
              <a:ext cx="115909" cy="1179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12437" y="31685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5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9928" y="3109580"/>
              <a:ext cx="115909" cy="11790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27437" y="27113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3945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399" y="457199"/>
                  </a:lnTo>
                  <a:lnTo>
                    <a:pt x="912039" y="503945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5" y="912039"/>
                  </a:lnTo>
                  <a:lnTo>
                    <a:pt x="457199" y="914399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5"/>
                  </a:lnTo>
                  <a:lnTo>
                    <a:pt x="0" y="4571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94037" y="31685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4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11528" y="3109580"/>
              <a:ext cx="115909" cy="11790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241837" y="31685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4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59328" y="3109580"/>
              <a:ext cx="115909" cy="11790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041437" y="27113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3945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399" y="457199"/>
                  </a:lnTo>
                  <a:lnTo>
                    <a:pt x="912039" y="503945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5" y="912039"/>
                  </a:lnTo>
                  <a:lnTo>
                    <a:pt x="457199" y="914399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5"/>
                  </a:lnTo>
                  <a:lnTo>
                    <a:pt x="0" y="4571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322877" y="3004704"/>
            <a:ext cx="1778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800" i="1" spc="-105" dirty="0">
                <a:latin typeface="Georgia"/>
                <a:cs typeface="Georgia"/>
              </a:rPr>
              <a:t>x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94988" y="2986215"/>
            <a:ext cx="56184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spcBef>
                <a:spcPts val="100"/>
              </a:spcBef>
              <a:tabLst>
                <a:tab pos="1523365" algn="l"/>
                <a:tab pos="2380615" algn="l"/>
                <a:tab pos="2971165" algn="l"/>
                <a:tab pos="3904615" algn="l"/>
                <a:tab pos="5257165" algn="l"/>
              </a:tabLst>
            </a:pPr>
            <a:r>
              <a:rPr sz="2800" i="1" spc="-270" dirty="0">
                <a:latin typeface="Georgia"/>
                <a:cs typeface="Georgia"/>
              </a:rPr>
              <a:t>w</a:t>
            </a:r>
            <a:r>
              <a:rPr sz="2775" spc="-405" baseline="-21021" dirty="0">
                <a:latin typeface="Cambria"/>
                <a:cs typeface="Cambria"/>
              </a:rPr>
              <a:t>1	</a:t>
            </a:r>
            <a:r>
              <a:rPr sz="2800" i="1" spc="-270" dirty="0">
                <a:latin typeface="Georgia"/>
                <a:cs typeface="Georgia"/>
              </a:rPr>
              <a:t>w</a:t>
            </a:r>
            <a:r>
              <a:rPr sz="2775" spc="-405" baseline="-21021" dirty="0">
                <a:latin typeface="Cambria"/>
                <a:cs typeface="Cambria"/>
              </a:rPr>
              <a:t>2	</a:t>
            </a:r>
            <a:r>
              <a:rPr sz="2700" baseline="7716" dirty="0">
                <a:latin typeface="MS PGothic"/>
                <a:cs typeface="MS PGothic"/>
              </a:rPr>
              <a:t>…	</a:t>
            </a:r>
            <a:r>
              <a:rPr sz="2800" i="1" spc="-215" dirty="0">
                <a:latin typeface="Georgia"/>
                <a:cs typeface="Georgia"/>
              </a:rPr>
              <a:t>w</a:t>
            </a:r>
            <a:r>
              <a:rPr sz="2775" i="1" spc="-322" baseline="-21021" dirty="0">
                <a:latin typeface="Georgia"/>
                <a:cs typeface="Georgia"/>
              </a:rPr>
              <a:t>i	</a:t>
            </a:r>
            <a:r>
              <a:rPr sz="2700" baseline="7716" dirty="0">
                <a:latin typeface="MS PGothic"/>
                <a:cs typeface="MS PGothic"/>
              </a:rPr>
              <a:t>…	</a:t>
            </a:r>
            <a:r>
              <a:rPr sz="2800" i="1" spc="-250" dirty="0">
                <a:latin typeface="Georgia"/>
                <a:cs typeface="Georgia"/>
              </a:rPr>
              <a:t>w</a:t>
            </a:r>
            <a:r>
              <a:rPr sz="2775" i="1" spc="-375" baseline="-21021" dirty="0">
                <a:latin typeface="Georgia"/>
                <a:cs typeface="Georgia"/>
              </a:rPr>
              <a:t>l</a:t>
            </a:r>
            <a:endParaRPr sz="2775" baseline="-21021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41075" y="4262322"/>
            <a:ext cx="4104004" cy="485388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33655">
              <a:spcBef>
                <a:spcPts val="484"/>
              </a:spcBef>
            </a:pPr>
            <a:r>
              <a:rPr sz="2750" i="1" spc="-980" dirty="0">
                <a:latin typeface="Cambria"/>
                <a:cs typeface="Cambria"/>
              </a:rPr>
              <a:t>y</a:t>
            </a:r>
            <a:r>
              <a:rPr sz="4125" spc="427" baseline="1010" dirty="0">
                <a:latin typeface="Calibri"/>
                <a:cs typeface="Calibri"/>
              </a:rPr>
              <a:t>ˆ</a:t>
            </a:r>
            <a:r>
              <a:rPr sz="4125" spc="15" baseline="1010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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i="1" spc="35" dirty="0">
                <a:latin typeface="Cambria"/>
                <a:cs typeface="Cambria"/>
              </a:rPr>
              <a:t>x</a:t>
            </a:r>
            <a:r>
              <a:rPr sz="2750" i="1" spc="125" dirty="0">
                <a:latin typeface="Cambria"/>
                <a:cs typeface="Cambria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220" dirty="0">
                <a:latin typeface="Cambria"/>
                <a:cs typeface="Cambria"/>
              </a:rPr>
              <a:t>w</a:t>
            </a:r>
            <a:r>
              <a:rPr sz="2325" spc="7" baseline="-35842" dirty="0">
                <a:latin typeface="Calibri"/>
                <a:cs typeface="Calibri"/>
              </a:rPr>
              <a:t>1</a:t>
            </a:r>
            <a:r>
              <a:rPr sz="2325" baseline="-35842" dirty="0">
                <a:latin typeface="Calibri"/>
                <a:cs typeface="Calibri"/>
              </a:rPr>
              <a:t> </a:t>
            </a:r>
            <a:r>
              <a:rPr sz="2325" spc="-67" baseline="-35842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120" dirty="0">
                <a:latin typeface="Cambria"/>
                <a:cs typeface="Cambria"/>
              </a:rPr>
              <a:t>w</a:t>
            </a:r>
            <a:r>
              <a:rPr sz="2325" spc="7" baseline="-35842" dirty="0">
                <a:latin typeface="Calibri"/>
                <a:cs typeface="Calibri"/>
              </a:rPr>
              <a:t>2</a:t>
            </a:r>
            <a:r>
              <a:rPr sz="2325" baseline="-35842" dirty="0">
                <a:latin typeface="Calibri"/>
                <a:cs typeface="Calibri"/>
              </a:rPr>
              <a:t> </a:t>
            </a:r>
            <a:r>
              <a:rPr sz="2325" spc="-15" baseline="-35842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120" dirty="0">
                <a:latin typeface="Cambria"/>
                <a:cs typeface="Cambria"/>
              </a:rPr>
              <a:t>w</a:t>
            </a:r>
            <a:r>
              <a:rPr sz="2325" spc="7" baseline="-35842" dirty="0">
                <a:latin typeface="Calibri"/>
                <a:cs typeface="Calibri"/>
              </a:rPr>
              <a:t>3</a:t>
            </a:r>
            <a:r>
              <a:rPr sz="2325" spc="-60" baseline="-35842" dirty="0">
                <a:latin typeface="Calibri"/>
                <a:cs typeface="Calibri"/>
              </a:rPr>
              <a:t> </a:t>
            </a:r>
            <a:r>
              <a:rPr sz="2750" spc="225" dirty="0">
                <a:latin typeface="Symbol"/>
                <a:cs typeface="Symbol"/>
              </a:rPr>
              <a:t>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180" dirty="0">
                <a:latin typeface="Cambria"/>
                <a:cs typeface="Cambria"/>
              </a:rPr>
              <a:t>w</a:t>
            </a:r>
            <a:r>
              <a:rPr sz="2325" i="1" spc="97" baseline="-35842" dirty="0">
                <a:latin typeface="Cambria"/>
                <a:cs typeface="Cambria"/>
              </a:rPr>
              <a:t>i</a:t>
            </a:r>
            <a:r>
              <a:rPr sz="2325" i="1" spc="-150" baseline="-35842" dirty="0">
                <a:latin typeface="Cambria"/>
                <a:cs typeface="Cambria"/>
              </a:rPr>
              <a:t> </a:t>
            </a:r>
            <a:r>
              <a:rPr sz="2750" spc="45" dirty="0">
                <a:latin typeface="Calibri"/>
                <a:cs typeface="Calibri"/>
              </a:rPr>
              <a:t>..</a:t>
            </a:r>
            <a:r>
              <a:rPr sz="2750" spc="65" dirty="0">
                <a:latin typeface="Calibri"/>
                <a:cs typeface="Calibri"/>
              </a:rPr>
              <a:t>.</a:t>
            </a:r>
            <a:r>
              <a:rPr sz="2750" spc="-350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220" dirty="0">
                <a:latin typeface="Cambria"/>
                <a:cs typeface="Cambria"/>
              </a:rPr>
              <a:t>w</a:t>
            </a:r>
            <a:r>
              <a:rPr sz="2325" i="1" spc="-15" baseline="-35842" dirty="0">
                <a:latin typeface="Cambria"/>
                <a:cs typeface="Cambria"/>
              </a:rPr>
              <a:t>l</a:t>
            </a:r>
            <a:endParaRPr sz="2325" baseline="-35842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80488" y="2929913"/>
            <a:ext cx="22352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2750" i="1" spc="-985" dirty="0">
                <a:latin typeface="Cambria"/>
                <a:cs typeface="Cambria"/>
              </a:rPr>
              <a:t>y</a:t>
            </a:r>
            <a:r>
              <a:rPr sz="4125" spc="427" baseline="1010" dirty="0">
                <a:latin typeface="Calibri"/>
                <a:cs typeface="Calibri"/>
              </a:rPr>
              <a:t>ˆ</a:t>
            </a:r>
            <a:endParaRPr sz="4125" baseline="101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31437" y="2743084"/>
            <a:ext cx="7924800" cy="1066800"/>
          </a:xfrm>
          <a:custGeom>
            <a:avLst/>
            <a:gdLst/>
            <a:ahLst/>
            <a:cxnLst/>
            <a:rect l="l" t="t" r="r" b="b"/>
            <a:pathLst>
              <a:path w="7924800" h="1066800">
                <a:moveTo>
                  <a:pt x="0" y="0"/>
                </a:moveTo>
                <a:lnTo>
                  <a:pt x="7924797" y="0"/>
                </a:lnTo>
                <a:lnTo>
                  <a:pt x="7924797" y="1066799"/>
                </a:lnTo>
                <a:lnTo>
                  <a:pt x="0" y="10667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4014" y="756804"/>
            <a:ext cx="68903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901315" algn="l"/>
                <a:tab pos="4765040" algn="l"/>
              </a:tabLst>
            </a:pPr>
            <a:r>
              <a:rPr spc="-5" dirty="0"/>
              <a:t>G</a:t>
            </a:r>
            <a:r>
              <a:rPr dirty="0"/>
              <a:t>radient</a:t>
            </a:r>
            <a:r>
              <a:rPr spc="-5" dirty="0"/>
              <a:t> </a:t>
            </a:r>
            <a:r>
              <a:rPr dirty="0"/>
              <a:t>in	Simple	example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75794" y="6764872"/>
            <a:ext cx="9906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29887" y="1517536"/>
            <a:ext cx="7169150" cy="927100"/>
            <a:chOff x="1529887" y="1409586"/>
            <a:chExt cx="7169150" cy="927100"/>
          </a:xfrm>
        </p:grpSpPr>
        <p:sp>
          <p:nvSpPr>
            <p:cNvPr id="7" name="object 7"/>
            <p:cNvSpPr/>
            <p:nvPr/>
          </p:nvSpPr>
          <p:spPr>
            <a:xfrm>
              <a:off x="2069637" y="141593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3945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8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4" y="321242"/>
                  </a:lnTo>
                  <a:lnTo>
                    <a:pt x="905110" y="365058"/>
                  </a:lnTo>
                  <a:lnTo>
                    <a:pt x="912039" y="410453"/>
                  </a:lnTo>
                  <a:lnTo>
                    <a:pt x="914399" y="457199"/>
                  </a:lnTo>
                  <a:lnTo>
                    <a:pt x="912039" y="503945"/>
                  </a:lnTo>
                  <a:lnTo>
                    <a:pt x="905110" y="549341"/>
                  </a:lnTo>
                  <a:lnTo>
                    <a:pt x="893844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8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5" y="912039"/>
                  </a:lnTo>
                  <a:lnTo>
                    <a:pt x="457199" y="914399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5"/>
                  </a:lnTo>
                  <a:lnTo>
                    <a:pt x="0" y="4571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17437" y="141593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3945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399" y="457199"/>
                  </a:lnTo>
                  <a:lnTo>
                    <a:pt x="912039" y="503945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5" y="912039"/>
                  </a:lnTo>
                  <a:lnTo>
                    <a:pt x="457199" y="914399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5"/>
                  </a:lnTo>
                  <a:lnTo>
                    <a:pt x="0" y="4571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84037" y="18731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5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1528" y="1814181"/>
              <a:ext cx="115909" cy="1179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536237" y="18731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5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728" y="1814181"/>
              <a:ext cx="115909" cy="1179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251237" y="141593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3945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399" y="457199"/>
                  </a:lnTo>
                  <a:lnTo>
                    <a:pt x="912039" y="503945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5" y="912039"/>
                  </a:lnTo>
                  <a:lnTo>
                    <a:pt x="457199" y="914399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5"/>
                  </a:lnTo>
                  <a:lnTo>
                    <a:pt x="0" y="4571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17837" y="18731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4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5328" y="1814181"/>
              <a:ext cx="115909" cy="11790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65637" y="18731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4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3128" y="1814181"/>
              <a:ext cx="115909" cy="11790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965237" y="1415936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199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3945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399" y="457199"/>
                  </a:lnTo>
                  <a:lnTo>
                    <a:pt x="912039" y="503945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5" y="912039"/>
                  </a:lnTo>
                  <a:lnTo>
                    <a:pt x="457199" y="914399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5"/>
                  </a:lnTo>
                  <a:lnTo>
                    <a:pt x="0" y="4571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46678" y="1709304"/>
            <a:ext cx="77812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7557134" algn="l"/>
              </a:tabLst>
            </a:pPr>
            <a:r>
              <a:rPr sz="2800" i="1" spc="-105" dirty="0">
                <a:latin typeface="Georgia"/>
                <a:cs typeface="Georgia"/>
              </a:rPr>
              <a:t>x	</a:t>
            </a:r>
            <a:r>
              <a:rPr sz="4125" i="1" spc="-1477" baseline="1010" dirty="0">
                <a:latin typeface="Cambria"/>
                <a:cs typeface="Cambria"/>
              </a:rPr>
              <a:t>y</a:t>
            </a:r>
            <a:r>
              <a:rPr sz="4125" spc="427" baseline="2020" dirty="0">
                <a:latin typeface="Calibri"/>
                <a:cs typeface="Calibri"/>
              </a:rPr>
              <a:t>ˆ</a:t>
            </a:r>
            <a:endParaRPr sz="4125" baseline="202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18788" y="1690815"/>
            <a:ext cx="56184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spcBef>
                <a:spcPts val="100"/>
              </a:spcBef>
              <a:tabLst>
                <a:tab pos="1523365" algn="l"/>
                <a:tab pos="2456815" algn="l"/>
                <a:tab pos="2971165" algn="l"/>
                <a:tab pos="3904615" algn="l"/>
                <a:tab pos="5257165" algn="l"/>
              </a:tabLst>
            </a:pPr>
            <a:r>
              <a:rPr sz="2800" i="1" spc="-270" dirty="0">
                <a:latin typeface="Georgia"/>
                <a:cs typeface="Georgia"/>
              </a:rPr>
              <a:t>w</a:t>
            </a:r>
            <a:r>
              <a:rPr sz="2775" spc="-405" baseline="-21021" dirty="0">
                <a:latin typeface="Cambria"/>
                <a:cs typeface="Cambria"/>
              </a:rPr>
              <a:t>1	</a:t>
            </a:r>
            <a:r>
              <a:rPr sz="2800" i="1" spc="-270" dirty="0">
                <a:latin typeface="Georgia"/>
                <a:cs typeface="Georgia"/>
              </a:rPr>
              <a:t>w</a:t>
            </a:r>
            <a:r>
              <a:rPr sz="2775" spc="-405" baseline="-21021" dirty="0">
                <a:latin typeface="Cambria"/>
                <a:cs typeface="Cambria"/>
              </a:rPr>
              <a:t>2	</a:t>
            </a:r>
            <a:r>
              <a:rPr sz="2700" baseline="7716" dirty="0">
                <a:latin typeface="MS PGothic"/>
                <a:cs typeface="MS PGothic"/>
              </a:rPr>
              <a:t>…	</a:t>
            </a:r>
            <a:r>
              <a:rPr sz="2800" i="1" spc="-215" dirty="0">
                <a:latin typeface="Georgia"/>
                <a:cs typeface="Georgia"/>
              </a:rPr>
              <a:t>w</a:t>
            </a:r>
            <a:r>
              <a:rPr sz="2775" i="1" spc="-322" baseline="-21021" dirty="0">
                <a:latin typeface="Georgia"/>
                <a:cs typeface="Georgia"/>
              </a:rPr>
              <a:t>i	</a:t>
            </a:r>
            <a:r>
              <a:rPr sz="2700" baseline="7716" dirty="0">
                <a:latin typeface="MS PGothic"/>
                <a:cs typeface="MS PGothic"/>
              </a:rPr>
              <a:t>…	</a:t>
            </a:r>
            <a:r>
              <a:rPr sz="2800" i="1" spc="-250" dirty="0">
                <a:latin typeface="Georgia"/>
                <a:cs typeface="Georgia"/>
              </a:rPr>
              <a:t>w</a:t>
            </a:r>
            <a:r>
              <a:rPr sz="2775" i="1" spc="-375" baseline="-21021" dirty="0">
                <a:latin typeface="Georgia"/>
                <a:cs typeface="Georgia"/>
              </a:rPr>
              <a:t>l</a:t>
            </a:r>
            <a:endParaRPr sz="2775" baseline="-21021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7579" y="2623704"/>
            <a:ext cx="8620125" cy="9956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0" marR="30480" indent="-342900">
              <a:lnSpc>
                <a:spcPts val="3800"/>
              </a:lnSpc>
              <a:spcBef>
                <a:spcPts val="24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Suppose cost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has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put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gradient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75" dirty="0">
                <a:latin typeface="Cambria"/>
                <a:cs typeface="Cambria"/>
              </a:rPr>
              <a:t>1</a:t>
            </a:r>
            <a:r>
              <a:rPr sz="3200" spc="180" dirty="0"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</a:t>
            </a:r>
            <a:r>
              <a:rPr sz="3200" spc="-4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4125" i="1" spc="-1477" baseline="-3030" dirty="0">
                <a:latin typeface="Cambria"/>
                <a:cs typeface="Cambria"/>
              </a:rPr>
              <a:t>y</a:t>
            </a:r>
            <a:r>
              <a:rPr sz="4125" spc="427" baseline="-2020" dirty="0">
                <a:latin typeface="Calibri"/>
                <a:cs typeface="Calibri"/>
              </a:rPr>
              <a:t>ˆ</a:t>
            </a:r>
            <a:r>
              <a:rPr sz="4125" baseline="-2020" dirty="0">
                <a:latin typeface="Calibri"/>
                <a:cs typeface="Calibri"/>
              </a:rPr>
              <a:t> </a:t>
            </a:r>
            <a:r>
              <a:rPr sz="4125" spc="-450" baseline="-2020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,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so  we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wish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decrease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4425" i="1" spc="-52" baseline="8474" dirty="0">
                <a:latin typeface="Cambria"/>
                <a:cs typeface="Cambria"/>
              </a:rPr>
              <a:t>y</a:t>
            </a:r>
            <a:r>
              <a:rPr sz="4425" spc="-52" baseline="9416" dirty="0">
                <a:latin typeface="Calibri"/>
                <a:cs typeface="Calibri"/>
              </a:rPr>
              <a:t>ˆ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slightly</a:t>
            </a:r>
            <a:endParaRPr sz="3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0178" y="3662056"/>
            <a:ext cx="5682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400" spc="2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Note: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value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130" dirty="0">
                <a:latin typeface="Cambria"/>
                <a:cs typeface="Cambria"/>
              </a:rPr>
              <a:t>1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quite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large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gradient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74877" y="6903152"/>
            <a:ext cx="10604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450" spc="-5" dirty="0">
                <a:latin typeface="Calibri"/>
                <a:cs typeface="Calibri"/>
              </a:rPr>
              <a:t>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6092" y="6755995"/>
            <a:ext cx="4041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spcBef>
                <a:spcPts val="110"/>
              </a:spcBef>
            </a:pP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45" dirty="0">
                <a:latin typeface="Calibri"/>
                <a:cs typeface="Calibri"/>
              </a:rPr>
              <a:t> 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204" dirty="0">
                <a:latin typeface="Palatino Linotype"/>
                <a:cs typeface="Palatino Linotype"/>
              </a:rPr>
              <a:t>x</a:t>
            </a:r>
            <a:r>
              <a:rPr sz="1450" spc="125" dirty="0">
                <a:latin typeface="Calibri"/>
                <a:cs typeface="Calibri"/>
              </a:rPr>
              <a:t>)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≈</a:t>
            </a:r>
            <a:r>
              <a:rPr sz="1450" spc="-40" dirty="0">
                <a:latin typeface="Lucida Sans Unicode"/>
                <a:cs typeface="Lucida Sans Unicode"/>
              </a:rPr>
              <a:t> </a:t>
            </a: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45" dirty="0">
                <a:latin typeface="Calibri"/>
                <a:cs typeface="Calibri"/>
              </a:rPr>
              <a:t> 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210" dirty="0">
                <a:latin typeface="Palatino Linotype"/>
                <a:cs typeface="Palatino Linotype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</a:t>
            </a:r>
            <a:r>
              <a:rPr sz="1275" spc="22" baseline="42483" dirty="0">
                <a:latin typeface="Calibri"/>
                <a:cs typeface="Calibri"/>
              </a:rPr>
              <a:t>0</a:t>
            </a:r>
            <a:r>
              <a:rPr sz="1275" spc="179" baseline="42483" dirty="0">
                <a:latin typeface="Calibri"/>
                <a:cs typeface="Calibri"/>
              </a:rPr>
              <a:t>)</a:t>
            </a:r>
            <a:r>
              <a:rPr sz="1450" spc="125" dirty="0">
                <a:latin typeface="Calibri"/>
                <a:cs typeface="Calibri"/>
              </a:rPr>
              <a:t>)</a:t>
            </a:r>
            <a:r>
              <a:rPr sz="1450" spc="-165" dirty="0">
                <a:latin typeface="Calibri"/>
                <a:cs typeface="Calibri"/>
              </a:rPr>
              <a:t> </a:t>
            </a:r>
            <a:r>
              <a:rPr sz="1450" spc="160" dirty="0">
                <a:latin typeface="Lucida Sans Unicode"/>
                <a:cs typeface="Lucida Sans Unicode"/>
              </a:rPr>
              <a:t>+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90" dirty="0">
                <a:latin typeface="Palatino Linotype"/>
                <a:cs typeface="Palatino Linotype"/>
              </a:rPr>
              <a:t>x</a:t>
            </a:r>
            <a:r>
              <a:rPr sz="1450" b="1" i="1" spc="130" dirty="0">
                <a:latin typeface="Palatino Linotype"/>
                <a:cs typeface="Palatino Linotype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145" dirty="0">
                <a:latin typeface="Calibri"/>
                <a:cs typeface="Calibri"/>
              </a:rPr>
              <a:t> </a:t>
            </a:r>
            <a:r>
              <a:rPr sz="1450" b="1" i="1" spc="210" dirty="0">
                <a:latin typeface="Palatino Linotype"/>
                <a:cs typeface="Palatino Linotype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</a:t>
            </a:r>
            <a:r>
              <a:rPr sz="1275" spc="22" baseline="42483" dirty="0">
                <a:latin typeface="Calibri"/>
                <a:cs typeface="Calibri"/>
              </a:rPr>
              <a:t>0</a:t>
            </a:r>
            <a:r>
              <a:rPr sz="1275" spc="179" baseline="42483" dirty="0">
                <a:latin typeface="Calibri"/>
                <a:cs typeface="Calibri"/>
              </a:rPr>
              <a:t>)</a:t>
            </a:r>
            <a:r>
              <a:rPr sz="1450" spc="-45" dirty="0">
                <a:latin typeface="Calibri"/>
                <a:cs typeface="Calibri"/>
              </a:rPr>
              <a:t>)</a:t>
            </a:r>
            <a:r>
              <a:rPr sz="1275" i="1" spc="284" baseline="42483" dirty="0">
                <a:latin typeface="Calibri"/>
                <a:cs typeface="Calibri"/>
              </a:rPr>
              <a:t>T</a:t>
            </a:r>
            <a:r>
              <a:rPr sz="1275" i="1" spc="-7" baseline="42483" dirty="0">
                <a:latin typeface="Calibri"/>
                <a:cs typeface="Calibri"/>
              </a:rPr>
              <a:t> </a:t>
            </a:r>
            <a:r>
              <a:rPr sz="1450" b="1" i="1" spc="50" dirty="0">
                <a:latin typeface="Palatino Linotype"/>
                <a:cs typeface="Palatino Linotype"/>
              </a:rPr>
              <a:t>g</a:t>
            </a:r>
            <a:r>
              <a:rPr sz="1450" b="1" i="1" spc="20" dirty="0">
                <a:latin typeface="Palatino Linotype"/>
                <a:cs typeface="Palatino Linotype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+</a:t>
            </a:r>
            <a:r>
              <a:rPr sz="1450" spc="-110" dirty="0">
                <a:latin typeface="Lucida Sans Unicode"/>
                <a:cs typeface="Lucida Sans Unicode"/>
              </a:rPr>
              <a:t> </a:t>
            </a:r>
            <a:r>
              <a:rPr sz="2175" u="sng" spc="-7" baseline="3448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175" spc="-209" baseline="34482" dirty="0">
                <a:latin typeface="Calibri"/>
                <a:cs typeface="Calibri"/>
              </a:rPr>
              <a:t> 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90" dirty="0">
                <a:latin typeface="Palatino Linotype"/>
                <a:cs typeface="Palatino Linotype"/>
              </a:rPr>
              <a:t>x</a:t>
            </a:r>
            <a:r>
              <a:rPr sz="1450" b="1" i="1" spc="130" dirty="0">
                <a:latin typeface="Palatino Linotype"/>
                <a:cs typeface="Palatino Linotype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145" dirty="0">
                <a:latin typeface="Calibri"/>
                <a:cs typeface="Calibri"/>
              </a:rPr>
              <a:t> </a:t>
            </a:r>
            <a:r>
              <a:rPr sz="1450" b="1" i="1" spc="210" dirty="0">
                <a:latin typeface="Palatino Linotype"/>
                <a:cs typeface="Palatino Linotype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</a:t>
            </a:r>
            <a:r>
              <a:rPr sz="1275" spc="22" baseline="42483" dirty="0">
                <a:latin typeface="Calibri"/>
                <a:cs typeface="Calibri"/>
              </a:rPr>
              <a:t>0</a:t>
            </a:r>
            <a:r>
              <a:rPr sz="1275" spc="179" baseline="42483" dirty="0">
                <a:latin typeface="Calibri"/>
                <a:cs typeface="Calibri"/>
              </a:rPr>
              <a:t>)</a:t>
            </a:r>
            <a:r>
              <a:rPr sz="1450" spc="-45" dirty="0">
                <a:latin typeface="Calibri"/>
                <a:cs typeface="Calibri"/>
              </a:rPr>
              <a:t>)</a:t>
            </a:r>
            <a:r>
              <a:rPr sz="1275" i="1" spc="284" baseline="42483" dirty="0">
                <a:latin typeface="Calibri"/>
                <a:cs typeface="Calibri"/>
              </a:rPr>
              <a:t>T</a:t>
            </a:r>
            <a:r>
              <a:rPr sz="1275" i="1" spc="37" baseline="42483" dirty="0">
                <a:latin typeface="Calibri"/>
                <a:cs typeface="Calibri"/>
              </a:rPr>
              <a:t> </a:t>
            </a:r>
            <a:r>
              <a:rPr sz="1450" i="1" spc="300" dirty="0">
                <a:latin typeface="Calibri"/>
                <a:cs typeface="Calibri"/>
              </a:rPr>
              <a:t>H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90" dirty="0">
                <a:latin typeface="Palatino Linotype"/>
                <a:cs typeface="Palatino Linotype"/>
              </a:rPr>
              <a:t>x</a:t>
            </a:r>
            <a:r>
              <a:rPr sz="1450" b="1" i="1" spc="130" dirty="0">
                <a:latin typeface="Palatino Linotype"/>
                <a:cs typeface="Palatino Linotype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145" dirty="0">
                <a:latin typeface="Calibri"/>
                <a:cs typeface="Calibri"/>
              </a:rPr>
              <a:t> </a:t>
            </a:r>
            <a:r>
              <a:rPr sz="1450" b="1" i="1" spc="210" dirty="0">
                <a:latin typeface="Palatino Linotype"/>
                <a:cs typeface="Palatino Linotype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</a:t>
            </a:r>
            <a:r>
              <a:rPr sz="1275" spc="22" baseline="42483" dirty="0">
                <a:latin typeface="Calibri"/>
                <a:cs typeface="Calibri"/>
              </a:rPr>
              <a:t>0</a:t>
            </a:r>
            <a:r>
              <a:rPr sz="1275" spc="179" baseline="42483" dirty="0">
                <a:latin typeface="Calibri"/>
                <a:cs typeface="Calibri"/>
              </a:rPr>
              <a:t>)</a:t>
            </a:r>
            <a:r>
              <a:rPr sz="1450" spc="125" dirty="0">
                <a:latin typeface="Calibri"/>
                <a:cs typeface="Calibri"/>
              </a:rPr>
              <a:t>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21876" y="6624522"/>
            <a:ext cx="4037329" cy="520700"/>
          </a:xfrm>
          <a:custGeom>
            <a:avLst/>
            <a:gdLst/>
            <a:ahLst/>
            <a:cxnLst/>
            <a:rect l="l" t="t" r="r" b="b"/>
            <a:pathLst>
              <a:path w="4037329" h="520700">
                <a:moveTo>
                  <a:pt x="0" y="0"/>
                </a:moveTo>
                <a:lnTo>
                  <a:pt x="4037010" y="0"/>
                </a:lnTo>
                <a:lnTo>
                  <a:pt x="4037010" y="520699"/>
                </a:lnTo>
                <a:lnTo>
                  <a:pt x="0" y="52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17838" y="6629285"/>
            <a:ext cx="3035300" cy="511175"/>
          </a:xfrm>
          <a:custGeom>
            <a:avLst/>
            <a:gdLst/>
            <a:ahLst/>
            <a:cxnLst/>
            <a:rect l="l" t="t" r="r" b="b"/>
            <a:pathLst>
              <a:path w="3035300" h="511175">
                <a:moveTo>
                  <a:pt x="3035298" y="0"/>
                </a:moveTo>
                <a:lnTo>
                  <a:pt x="0" y="0"/>
                </a:lnTo>
                <a:lnTo>
                  <a:pt x="0" y="511174"/>
                </a:lnTo>
                <a:lnTo>
                  <a:pt x="3035298" y="511174"/>
                </a:lnTo>
                <a:lnTo>
                  <a:pt x="3035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013188" y="6903152"/>
            <a:ext cx="10604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450" spc="-5" dirty="0">
                <a:latin typeface="Calibri"/>
                <a:cs typeface="Calibri"/>
              </a:rPr>
              <a:t>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27281" y="6755995"/>
            <a:ext cx="3016250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spcBef>
                <a:spcPts val="110"/>
              </a:spcBef>
            </a:pP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45" dirty="0">
                <a:latin typeface="Calibri"/>
                <a:cs typeface="Calibri"/>
              </a:rPr>
              <a:t> 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210" dirty="0">
                <a:latin typeface="Palatino Linotype"/>
                <a:cs typeface="Palatino Linotype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</a:t>
            </a:r>
            <a:r>
              <a:rPr sz="1275" spc="22" baseline="42483" dirty="0">
                <a:latin typeface="Calibri"/>
                <a:cs typeface="Calibri"/>
              </a:rPr>
              <a:t>0</a:t>
            </a:r>
            <a:r>
              <a:rPr sz="1275" spc="104" baseline="42483" dirty="0">
                <a:latin typeface="Calibri"/>
                <a:cs typeface="Calibri"/>
              </a:rPr>
              <a:t>)</a:t>
            </a:r>
            <a:r>
              <a:rPr sz="1275" baseline="42483" dirty="0">
                <a:latin typeface="Calibri"/>
                <a:cs typeface="Calibri"/>
              </a:rPr>
              <a:t> </a:t>
            </a:r>
            <a:r>
              <a:rPr sz="1275" spc="60" baseline="42483" dirty="0">
                <a:latin typeface="Calibri"/>
                <a:cs typeface="Calibri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i="1" spc="-75" dirty="0">
                <a:latin typeface="Calibri"/>
                <a:cs typeface="Calibri"/>
              </a:rPr>
              <a:t>ε</a:t>
            </a:r>
            <a:r>
              <a:rPr sz="1450" b="1" i="1" spc="145" dirty="0">
                <a:latin typeface="Palatino Linotype"/>
                <a:cs typeface="Palatino Linotype"/>
              </a:rPr>
              <a:t>g</a:t>
            </a:r>
            <a:r>
              <a:rPr sz="1450" spc="125" dirty="0">
                <a:latin typeface="Calibri"/>
                <a:cs typeface="Calibri"/>
              </a:rPr>
              <a:t>)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≈</a:t>
            </a:r>
            <a:r>
              <a:rPr sz="1450" spc="-40" dirty="0">
                <a:latin typeface="Lucida Sans Unicode"/>
                <a:cs typeface="Lucida Sans Unicode"/>
              </a:rPr>
              <a:t> </a:t>
            </a: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45" dirty="0">
                <a:latin typeface="Calibri"/>
                <a:cs typeface="Calibri"/>
              </a:rPr>
              <a:t> 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210" dirty="0">
                <a:latin typeface="Palatino Linotype"/>
                <a:cs typeface="Palatino Linotype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</a:t>
            </a:r>
            <a:r>
              <a:rPr sz="1275" spc="22" baseline="42483" dirty="0">
                <a:latin typeface="Calibri"/>
                <a:cs typeface="Calibri"/>
              </a:rPr>
              <a:t>0</a:t>
            </a:r>
            <a:r>
              <a:rPr sz="1275" spc="179" baseline="42483" dirty="0">
                <a:latin typeface="Calibri"/>
                <a:cs typeface="Calibri"/>
              </a:rPr>
              <a:t>)</a:t>
            </a:r>
            <a:r>
              <a:rPr sz="1450" spc="125" dirty="0">
                <a:latin typeface="Calibri"/>
                <a:cs typeface="Calibri"/>
              </a:rPr>
              <a:t>)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i="1" spc="-75" dirty="0">
                <a:latin typeface="Calibri"/>
                <a:cs typeface="Calibri"/>
              </a:rPr>
              <a:t>ε</a:t>
            </a:r>
            <a:r>
              <a:rPr sz="1450" b="1" i="1" spc="95" dirty="0">
                <a:latin typeface="Palatino Linotype"/>
                <a:cs typeface="Palatino Linotype"/>
              </a:rPr>
              <a:t>g</a:t>
            </a:r>
            <a:r>
              <a:rPr sz="1275" i="1" spc="390" baseline="42483" dirty="0">
                <a:latin typeface="Calibri"/>
                <a:cs typeface="Calibri"/>
              </a:rPr>
              <a:t>T</a:t>
            </a:r>
            <a:r>
              <a:rPr sz="1450" b="1" i="1" spc="50" dirty="0">
                <a:latin typeface="Palatino Linotype"/>
                <a:cs typeface="Palatino Linotype"/>
              </a:rPr>
              <a:t>g</a:t>
            </a:r>
            <a:r>
              <a:rPr sz="1450" b="1" i="1" spc="20" dirty="0">
                <a:latin typeface="Palatino Linotype"/>
                <a:cs typeface="Palatino Linotype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+</a:t>
            </a:r>
            <a:r>
              <a:rPr sz="1450" spc="-110" dirty="0">
                <a:latin typeface="Lucida Sans Unicode"/>
                <a:cs typeface="Lucida Sans Unicode"/>
              </a:rPr>
              <a:t> </a:t>
            </a:r>
            <a:r>
              <a:rPr sz="2175" u="sng" spc="-7" baseline="3448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175" spc="-75" baseline="34482" dirty="0">
                <a:latin typeface="Calibri"/>
                <a:cs typeface="Calibri"/>
              </a:rPr>
              <a:t> </a:t>
            </a:r>
            <a:r>
              <a:rPr sz="1450" i="1" spc="55" dirty="0">
                <a:latin typeface="Calibri"/>
                <a:cs typeface="Calibri"/>
              </a:rPr>
              <a:t>ε</a:t>
            </a:r>
            <a:r>
              <a:rPr sz="1275" spc="-112" baseline="42483" dirty="0">
                <a:latin typeface="Calibri"/>
                <a:cs typeface="Calibri"/>
              </a:rPr>
              <a:t>2</a:t>
            </a:r>
            <a:r>
              <a:rPr sz="1450" b="1" i="1" spc="95" dirty="0">
                <a:latin typeface="Palatino Linotype"/>
                <a:cs typeface="Palatino Linotype"/>
              </a:rPr>
              <a:t>g</a:t>
            </a:r>
            <a:r>
              <a:rPr sz="1275" i="1" spc="434" baseline="42483" dirty="0">
                <a:latin typeface="Calibri"/>
                <a:cs typeface="Calibri"/>
              </a:rPr>
              <a:t>T</a:t>
            </a:r>
            <a:r>
              <a:rPr sz="1450" i="1" spc="155" dirty="0">
                <a:latin typeface="Calibri"/>
                <a:cs typeface="Calibri"/>
              </a:rPr>
              <a:t>H</a:t>
            </a:r>
            <a:r>
              <a:rPr sz="1450" b="1" i="1" spc="50" dirty="0">
                <a:latin typeface="Palatino Linotype"/>
                <a:cs typeface="Palatino Linotype"/>
              </a:rPr>
              <a:t>g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13075" y="6624522"/>
            <a:ext cx="3044825" cy="520700"/>
          </a:xfrm>
          <a:custGeom>
            <a:avLst/>
            <a:gdLst/>
            <a:ahLst/>
            <a:cxnLst/>
            <a:rect l="l" t="t" r="r" b="b"/>
            <a:pathLst>
              <a:path w="3044825" h="520700">
                <a:moveTo>
                  <a:pt x="0" y="0"/>
                </a:moveTo>
                <a:lnTo>
                  <a:pt x="3044824" y="0"/>
                </a:lnTo>
                <a:lnTo>
                  <a:pt x="3044824" y="520699"/>
                </a:lnTo>
                <a:lnTo>
                  <a:pt x="0" y="52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242454" y="3766675"/>
            <a:ext cx="1143000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spcBef>
                <a:spcPts val="125"/>
              </a:spcBef>
            </a:pPr>
            <a:r>
              <a:rPr sz="2325" b="1" i="1" spc="89" baseline="19713" dirty="0">
                <a:latin typeface="Palatino Linotype"/>
                <a:cs typeface="Palatino Linotype"/>
              </a:rPr>
              <a:t>g</a:t>
            </a:r>
            <a:r>
              <a:rPr sz="2325" b="1" i="1" spc="179" baseline="19713" dirty="0">
                <a:latin typeface="Palatino Linotype"/>
                <a:cs typeface="Palatino Linotype"/>
              </a:rPr>
              <a:t> </a:t>
            </a:r>
            <a:r>
              <a:rPr sz="2325" spc="-22" baseline="19713" dirty="0">
                <a:latin typeface="Lucida Sans Unicode"/>
                <a:cs typeface="Lucida Sans Unicode"/>
              </a:rPr>
              <a:t>=</a:t>
            </a:r>
            <a:r>
              <a:rPr sz="2325" spc="-165" baseline="19713" dirty="0">
                <a:latin typeface="Lucida Sans Unicode"/>
                <a:cs typeface="Lucida Sans Unicode"/>
              </a:rPr>
              <a:t> </a:t>
            </a:r>
            <a:r>
              <a:rPr sz="2325" spc="-142" baseline="19713" dirty="0">
                <a:latin typeface="Lucida Sans Unicode"/>
                <a:cs typeface="Lucida Sans Unicode"/>
              </a:rPr>
              <a:t>∇</a:t>
            </a:r>
            <a:r>
              <a:rPr sz="900" b="1" i="1" spc="-15" dirty="0">
                <a:latin typeface="Palatino Linotype"/>
                <a:cs typeface="Palatino Linotype"/>
              </a:rPr>
              <a:t>w</a:t>
            </a:r>
            <a:r>
              <a:rPr sz="2325" i="1" spc="315" baseline="19713" dirty="0">
                <a:latin typeface="Cambria"/>
                <a:cs typeface="Cambria"/>
              </a:rPr>
              <a:t>E</a:t>
            </a:r>
            <a:r>
              <a:rPr sz="900" b="1" i="1" spc="135" dirty="0">
                <a:latin typeface="Palatino Linotype"/>
                <a:cs typeface="Palatino Linotype"/>
              </a:rPr>
              <a:t>x</a:t>
            </a:r>
            <a:r>
              <a:rPr sz="900" spc="-10" dirty="0">
                <a:latin typeface="Calibri"/>
                <a:cs typeface="Calibri"/>
              </a:rPr>
              <a:t>,</a:t>
            </a:r>
            <a:r>
              <a:rPr sz="900" i="1" spc="70" dirty="0">
                <a:latin typeface="Cambria"/>
                <a:cs typeface="Cambria"/>
              </a:rPr>
              <a:t>y</a:t>
            </a:r>
            <a:r>
              <a:rPr sz="900" spc="-114" dirty="0">
                <a:latin typeface="Lucida Sans Unicode"/>
                <a:cs typeface="Lucida Sans Unicode"/>
              </a:rPr>
              <a:t>∈</a:t>
            </a:r>
            <a:r>
              <a:rPr sz="900" i="1" spc="-420" dirty="0">
                <a:latin typeface="Cambria"/>
                <a:cs typeface="Cambria"/>
              </a:rPr>
              <a:t>p</a:t>
            </a:r>
            <a:r>
              <a:rPr sz="900" spc="95" dirty="0">
                <a:latin typeface="Calibri"/>
                <a:cs typeface="Calibri"/>
              </a:rPr>
              <a:t>ˆ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36040" y="3927111"/>
            <a:ext cx="165100" cy="114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650" i="1" spc="-15" dirty="0">
                <a:latin typeface="Cambria"/>
                <a:cs typeface="Cambria"/>
              </a:rPr>
              <a:t>d</a:t>
            </a:r>
            <a:r>
              <a:rPr sz="650" i="1" spc="-20" dirty="0">
                <a:latin typeface="Cambria"/>
                <a:cs typeface="Cambria"/>
              </a:rPr>
              <a:t>a</a:t>
            </a:r>
            <a:r>
              <a:rPr sz="650" i="1" spc="-25" dirty="0">
                <a:latin typeface="Cambria"/>
                <a:cs typeface="Cambria"/>
              </a:rPr>
              <a:t>t</a:t>
            </a:r>
            <a:r>
              <a:rPr sz="650" i="1" spc="-10" dirty="0">
                <a:latin typeface="Cambria"/>
                <a:cs typeface="Cambria"/>
              </a:rPr>
              <a:t>a</a:t>
            </a:r>
            <a:endParaRPr sz="65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02213" y="3589049"/>
            <a:ext cx="105029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550" i="1" spc="310" dirty="0">
                <a:latin typeface="Cambria"/>
                <a:cs typeface="Cambria"/>
              </a:rPr>
              <a:t>L</a:t>
            </a:r>
            <a:r>
              <a:rPr sz="3600" spc="-104" baseline="-4629" dirty="0">
                <a:latin typeface="Lucida Sans Unicode"/>
                <a:cs typeface="Lucida Sans Unicode"/>
              </a:rPr>
              <a:t>(</a:t>
            </a:r>
            <a:r>
              <a:rPr sz="1550" i="1" spc="25" dirty="0">
                <a:latin typeface="Cambria"/>
                <a:cs typeface="Cambria"/>
              </a:rPr>
              <a:t>f</a:t>
            </a:r>
            <a:r>
              <a:rPr sz="1550" i="1" spc="-145" dirty="0">
                <a:latin typeface="Cambria"/>
                <a:cs typeface="Cambria"/>
              </a:rPr>
              <a:t> </a:t>
            </a:r>
            <a:r>
              <a:rPr sz="1550" spc="40" dirty="0">
                <a:latin typeface="Calibri"/>
                <a:cs typeface="Calibri"/>
              </a:rPr>
              <a:t>(</a:t>
            </a:r>
            <a:r>
              <a:rPr sz="1550" b="1" i="1" spc="160" dirty="0">
                <a:latin typeface="Palatino Linotype"/>
                <a:cs typeface="Palatino Linotype"/>
              </a:rPr>
              <a:t>x</a:t>
            </a:r>
            <a:r>
              <a:rPr sz="1550" spc="5" dirty="0">
                <a:latin typeface="Calibri"/>
                <a:cs typeface="Calibri"/>
              </a:rPr>
              <a:t>;</a:t>
            </a:r>
            <a:r>
              <a:rPr sz="1550" b="1" i="1" spc="-30" dirty="0">
                <a:latin typeface="Palatino Linotype"/>
                <a:cs typeface="Palatino Linotype"/>
              </a:rPr>
              <a:t>w</a:t>
            </a:r>
            <a:r>
              <a:rPr sz="1550" spc="114" dirty="0">
                <a:latin typeface="Calibri"/>
                <a:cs typeface="Calibri"/>
              </a:rPr>
              <a:t>)</a:t>
            </a:r>
            <a:r>
              <a:rPr sz="1550" spc="30" dirty="0">
                <a:latin typeface="Calibri"/>
                <a:cs typeface="Calibri"/>
              </a:rPr>
              <a:t>,</a:t>
            </a:r>
            <a:r>
              <a:rPr sz="1550" i="1" spc="155" dirty="0">
                <a:latin typeface="Cambria"/>
                <a:cs typeface="Cambria"/>
              </a:rPr>
              <a:t>y</a:t>
            </a:r>
            <a:r>
              <a:rPr sz="3600" spc="-254" baseline="-4629" dirty="0">
                <a:latin typeface="Lucida Sans Unicode"/>
                <a:cs typeface="Lucida Sans Unicode"/>
              </a:rPr>
              <a:t>)</a:t>
            </a:r>
            <a:endParaRPr sz="3600" baseline="-4629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246475" y="3652723"/>
            <a:ext cx="2319655" cy="409575"/>
          </a:xfrm>
          <a:custGeom>
            <a:avLst/>
            <a:gdLst/>
            <a:ahLst/>
            <a:cxnLst/>
            <a:rect l="l" t="t" r="r" b="b"/>
            <a:pathLst>
              <a:path w="2319654" h="409575">
                <a:moveTo>
                  <a:pt x="0" y="0"/>
                </a:moveTo>
                <a:lnTo>
                  <a:pt x="2319336" y="0"/>
                </a:lnTo>
                <a:lnTo>
                  <a:pt x="2319336" y="409574"/>
                </a:lnTo>
                <a:lnTo>
                  <a:pt x="0" y="4095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27579" y="4063643"/>
            <a:ext cx="9018905" cy="24828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81000" indent="-342900">
              <a:spcBef>
                <a:spcPts val="630"/>
              </a:spcBef>
              <a:buChar char="•"/>
              <a:tabLst>
                <a:tab pos="380365" algn="l"/>
                <a:tab pos="381000" algn="l"/>
                <a:tab pos="797115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Backpropagation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</a:t>
            </a:r>
            <a:r>
              <a:rPr sz="32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compute</a:t>
            </a:r>
            <a:r>
              <a:rPr sz="32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gradient	</a:t>
            </a:r>
            <a:r>
              <a:rPr sz="3300" b="1" i="1" spc="37" baseline="6313" dirty="0">
                <a:latin typeface="Calibri"/>
                <a:cs typeface="Calibri"/>
              </a:rPr>
              <a:t>g</a:t>
            </a:r>
            <a:r>
              <a:rPr sz="3300" b="1" i="1" spc="412" baseline="6313" dirty="0">
                <a:latin typeface="Calibri"/>
                <a:cs typeface="Calibri"/>
              </a:rPr>
              <a:t> </a:t>
            </a:r>
            <a:r>
              <a:rPr sz="3300" spc="22" baseline="6313" dirty="0">
                <a:latin typeface="Symbol"/>
                <a:cs typeface="Symbol"/>
              </a:rPr>
              <a:t></a:t>
            </a:r>
            <a:r>
              <a:rPr sz="3300" spc="89" baseline="6313" dirty="0">
                <a:latin typeface="Times New Roman"/>
                <a:cs typeface="Times New Roman"/>
              </a:rPr>
              <a:t> </a:t>
            </a:r>
            <a:r>
              <a:rPr sz="3300" spc="-165" baseline="6313" dirty="0">
                <a:latin typeface="Symbol"/>
                <a:cs typeface="Symbol"/>
              </a:rPr>
              <a:t></a:t>
            </a:r>
            <a:r>
              <a:rPr sz="1875" b="1" i="1" spc="-165" baseline="-24444" dirty="0">
                <a:latin typeface="Calibri"/>
                <a:cs typeface="Calibri"/>
              </a:rPr>
              <a:t>w</a:t>
            </a:r>
            <a:r>
              <a:rPr sz="3300" i="1" spc="-165" baseline="6313" dirty="0">
                <a:latin typeface="Cambria"/>
                <a:cs typeface="Cambria"/>
              </a:rPr>
              <a:t>y</a:t>
            </a:r>
            <a:r>
              <a:rPr sz="3300" spc="-165" baseline="6313" dirty="0">
                <a:latin typeface="Calibri"/>
                <a:cs typeface="Calibri"/>
              </a:rPr>
              <a:t>ˆ</a:t>
            </a:r>
            <a:endParaRPr sz="3300" baseline="6313" dirty="0">
              <a:latin typeface="Calibri"/>
              <a:cs typeface="Calibri"/>
            </a:endParaRPr>
          </a:p>
          <a:p>
            <a:pPr marL="781050" lvl="1" indent="-286385">
              <a:spcBef>
                <a:spcPts val="509"/>
              </a:spcBef>
              <a:buChar char="–"/>
              <a:tabLst>
                <a:tab pos="781050" algn="l"/>
                <a:tab pos="3914775" algn="l"/>
                <a:tab pos="6312535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which is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gradient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b="1" i="1" spc="85" dirty="0">
                <a:latin typeface="Palatino Linotype"/>
                <a:cs typeface="Palatino Linotype"/>
              </a:rPr>
              <a:t>g	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evaluated</a:t>
            </a:r>
            <a:r>
              <a:rPr sz="2800" spc="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at</a:t>
            </a:r>
            <a:r>
              <a:rPr sz="2800" spc="3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950" i="1" spc="80" dirty="0">
                <a:latin typeface="Cambria"/>
                <a:cs typeface="Cambria"/>
              </a:rPr>
              <a:t>y	</a:t>
            </a:r>
            <a:r>
              <a:rPr sz="2950" spc="10" dirty="0">
                <a:latin typeface="Symbol"/>
                <a:cs typeface="Symbol"/>
              </a:rPr>
              <a:t></a:t>
            </a:r>
            <a:r>
              <a:rPr sz="2950" spc="-50" dirty="0">
                <a:latin typeface="Times New Roman"/>
                <a:cs typeface="Times New Roman"/>
              </a:rPr>
              <a:t> </a:t>
            </a:r>
            <a:r>
              <a:rPr sz="2950" i="1" spc="-370" dirty="0">
                <a:latin typeface="Cambria"/>
                <a:cs typeface="Cambria"/>
              </a:rPr>
              <a:t>y</a:t>
            </a:r>
            <a:r>
              <a:rPr sz="2950" spc="-370" dirty="0">
                <a:latin typeface="Calibri"/>
                <a:cs typeface="Calibri"/>
              </a:rPr>
              <a:t>ˆ</a:t>
            </a:r>
            <a:endParaRPr sz="2950" dirty="0">
              <a:latin typeface="Calibri"/>
              <a:cs typeface="Calibri"/>
            </a:endParaRPr>
          </a:p>
          <a:p>
            <a:pPr marL="381000" indent="-342900">
              <a:spcBef>
                <a:spcPts val="71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Consider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upda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endParaRPr sz="2800" dirty="0">
              <a:latin typeface="Palatino Linotype"/>
              <a:cs typeface="Palatino Linotype"/>
            </a:endParaRPr>
          </a:p>
          <a:p>
            <a:pPr marL="774065" marR="30480" lvl="1" indent="-279400">
              <a:lnSpc>
                <a:spcPct val="101499"/>
              </a:lnSpc>
              <a:spcBef>
                <a:spcPts val="525"/>
              </a:spcBef>
              <a:buChar char="–"/>
              <a:tabLst>
                <a:tab pos="781050" algn="l"/>
                <a:tab pos="1191260" algn="l"/>
                <a:tab pos="1536700" algn="l"/>
              </a:tabLst>
            </a:pP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First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order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 Taylor’s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series approx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400" spc="2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3600" i="1" spc="-442" baseline="4629" dirty="0">
                <a:latin typeface="Cambria"/>
                <a:cs typeface="Cambria"/>
              </a:rPr>
              <a:t>y</a:t>
            </a:r>
            <a:r>
              <a:rPr sz="3600" spc="-442" baseline="5787" dirty="0">
                <a:latin typeface="Calibri"/>
                <a:cs typeface="Calibri"/>
              </a:rPr>
              <a:t>ˆ</a:t>
            </a:r>
            <a:r>
              <a:rPr sz="3600" spc="-82" baseline="5787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predicts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that the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 value </a:t>
            </a:r>
            <a:r>
              <a:rPr sz="2400" spc="-6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of	</a:t>
            </a:r>
            <a:r>
              <a:rPr sz="3600" i="1" spc="-442" baseline="3472" dirty="0">
                <a:latin typeface="Cambria"/>
                <a:cs typeface="Cambria"/>
              </a:rPr>
              <a:t>y</a:t>
            </a:r>
            <a:r>
              <a:rPr sz="3600" spc="-442" baseline="4629" dirty="0">
                <a:latin typeface="Calibri"/>
                <a:cs typeface="Calibri"/>
              </a:rPr>
              <a:t>ˆ	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will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decrease by</a:t>
            </a:r>
            <a:r>
              <a:rPr sz="24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ε</a:t>
            </a:r>
            <a:r>
              <a:rPr sz="2400" b="1" i="1" spc="80" dirty="0">
                <a:latin typeface="Palatino Linotype"/>
                <a:cs typeface="Palatino Linotype"/>
              </a:rPr>
              <a:t>g</a:t>
            </a:r>
            <a:r>
              <a:rPr sz="2400" spc="120" baseline="24305" dirty="0">
                <a:latin typeface="Cambria"/>
                <a:cs typeface="Cambria"/>
              </a:rPr>
              <a:t>T</a:t>
            </a:r>
            <a:r>
              <a:rPr sz="2400" b="1" i="1" spc="80" dirty="0">
                <a:latin typeface="Palatino Linotype"/>
                <a:cs typeface="Palatino Linotype"/>
              </a:rPr>
              <a:t>g</a:t>
            </a:r>
            <a:r>
              <a:rPr sz="2400" spc="80" dirty="0">
                <a:solidFill>
                  <a:srgbClr val="336600"/>
                </a:solidFill>
                <a:latin typeface="Arial"/>
                <a:cs typeface="Arial"/>
              </a:rPr>
              <a:t>,</a:t>
            </a:r>
            <a:r>
              <a:rPr sz="24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because: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94777" y="6586104"/>
            <a:ext cx="127127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130"/>
              </a:lnSpc>
              <a:spcBef>
                <a:spcPts val="100"/>
              </a:spcBef>
            </a:pPr>
            <a:r>
              <a:rPr spc="-5" dirty="0">
                <a:solidFill>
                  <a:srgbClr val="660066"/>
                </a:solidFill>
                <a:latin typeface="Arial"/>
                <a:cs typeface="Arial"/>
              </a:rPr>
              <a:t>Substituting</a:t>
            </a:r>
            <a:endParaRPr>
              <a:latin typeface="Arial"/>
              <a:cs typeface="Arial"/>
            </a:endParaRPr>
          </a:p>
          <a:p>
            <a:pPr marL="38100">
              <a:lnSpc>
                <a:spcPts val="2130"/>
              </a:lnSpc>
            </a:pPr>
            <a:r>
              <a:rPr b="1" i="1" spc="70" dirty="0">
                <a:latin typeface="Palatino Linotype"/>
                <a:cs typeface="Palatino Linotype"/>
              </a:rPr>
              <a:t>x</a:t>
            </a:r>
            <a:r>
              <a:rPr spc="70" dirty="0">
                <a:latin typeface="Cambria"/>
                <a:cs typeface="Cambria"/>
              </a:rPr>
              <a:t>=</a:t>
            </a:r>
            <a:r>
              <a:rPr b="1" i="1" spc="70" dirty="0">
                <a:latin typeface="Palatino Linotype"/>
                <a:cs typeface="Palatino Linotype"/>
              </a:rPr>
              <a:t>x</a:t>
            </a:r>
            <a:r>
              <a:rPr spc="104" baseline="25462" dirty="0">
                <a:latin typeface="Cambria"/>
                <a:cs typeface="Cambria"/>
              </a:rPr>
              <a:t>(0)</a:t>
            </a:r>
            <a:r>
              <a:rPr spc="70" dirty="0">
                <a:latin typeface="Cambria"/>
                <a:cs typeface="Cambria"/>
              </a:rPr>
              <a:t>-</a:t>
            </a:r>
            <a:r>
              <a:rPr spc="70" dirty="0">
                <a:latin typeface="Times New Roman"/>
                <a:cs typeface="Times New Roman"/>
              </a:rPr>
              <a:t>ε</a:t>
            </a:r>
            <a:r>
              <a:rPr b="1" i="1" spc="70" dirty="0">
                <a:latin typeface="Palatino Linotype"/>
                <a:cs typeface="Palatino Linotype"/>
              </a:rPr>
              <a:t>g</a:t>
            </a:r>
            <a:endParaRPr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31437" y="1447686"/>
            <a:ext cx="7848600" cy="1066800"/>
          </a:xfrm>
          <a:custGeom>
            <a:avLst/>
            <a:gdLst/>
            <a:ahLst/>
            <a:cxnLst/>
            <a:rect l="l" t="t" r="r" b="b"/>
            <a:pathLst>
              <a:path w="7848600" h="1066800">
                <a:moveTo>
                  <a:pt x="0" y="0"/>
                </a:moveTo>
                <a:lnTo>
                  <a:pt x="7848597" y="0"/>
                </a:lnTo>
                <a:lnTo>
                  <a:pt x="7848597" y="1066799"/>
                </a:lnTo>
                <a:lnTo>
                  <a:pt x="0" y="10667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44D917-23AD-8C4E-B840-FB80E42CA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19" y="5305068"/>
            <a:ext cx="1985981" cy="425567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7083" y="718704"/>
            <a:ext cx="87845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7590790" algn="l"/>
              </a:tabLst>
            </a:pPr>
            <a:r>
              <a:rPr dirty="0"/>
              <a:t>Di</a:t>
            </a:r>
            <a:r>
              <a:rPr spc="-5" dirty="0"/>
              <a:t>ff</a:t>
            </a:r>
            <a:r>
              <a:rPr dirty="0"/>
              <a:t>icul</a:t>
            </a:r>
            <a:r>
              <a:rPr spc="-5" dirty="0"/>
              <a:t>t</a:t>
            </a:r>
            <a:r>
              <a:rPr dirty="0"/>
              <a:t>y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Mul</a:t>
            </a:r>
            <a:r>
              <a:rPr spc="-5" dirty="0"/>
              <a:t>t</a:t>
            </a:r>
            <a:r>
              <a:rPr dirty="0"/>
              <a:t>ilayer</a:t>
            </a:r>
            <a:r>
              <a:rPr spc="-5" dirty="0"/>
              <a:t> </a:t>
            </a:r>
            <a:r>
              <a:rPr dirty="0"/>
              <a:t>learning	Ra</a:t>
            </a:r>
            <a:r>
              <a:rPr spc="-5" dirty="0"/>
              <a:t>t</a:t>
            </a:r>
            <a:r>
              <a:rPr dirty="0"/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4879" y="1556904"/>
            <a:ext cx="7394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42900">
              <a:spcBef>
                <a:spcPts val="100"/>
              </a:spcBef>
              <a:buChar char="•"/>
              <a:tabLst>
                <a:tab pos="393065" algn="l"/>
                <a:tab pos="393700" algn="l"/>
                <a:tab pos="321691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decrease</a:t>
            </a:r>
            <a:r>
              <a:rPr sz="3200" spc="-2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4125" i="1" spc="-525" baseline="9090" dirty="0">
                <a:latin typeface="Cambria"/>
                <a:cs typeface="Cambria"/>
              </a:rPr>
              <a:t>y</a:t>
            </a:r>
            <a:r>
              <a:rPr sz="4125" spc="-525" baseline="10101" dirty="0">
                <a:latin typeface="Calibri"/>
                <a:cs typeface="Calibri"/>
              </a:rPr>
              <a:t>ˆ	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by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40" dirty="0">
                <a:latin typeface="Cambria"/>
                <a:cs typeface="Cambria"/>
              </a:rPr>
              <a:t>0</a:t>
            </a:r>
            <a:r>
              <a:rPr sz="2800" spc="-40" dirty="0">
                <a:latin typeface="Cambria"/>
                <a:cs typeface="Cambria"/>
              </a:rPr>
              <a:t>.1</a:t>
            </a:r>
            <a:r>
              <a:rPr sz="2800" spc="254" dirty="0"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we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could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set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75" dirty="0">
                <a:latin typeface="Times New Roman"/>
                <a:cs typeface="Times New Roman"/>
              </a:rPr>
              <a:t>ε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7377" y="3776864"/>
            <a:ext cx="55206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second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order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term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arising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 from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this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update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 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7377" y="4145164"/>
            <a:ext cx="3487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This</a:t>
            </a:r>
            <a:r>
              <a:rPr sz="20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term</a:t>
            </a:r>
            <a:r>
              <a:rPr sz="20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can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be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negligible</a:t>
            </a:r>
            <a:r>
              <a:rPr sz="20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if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5978" y="4452504"/>
            <a:ext cx="47072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weights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on layers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110" dirty="0">
                <a:latin typeface="Cambria"/>
                <a:cs typeface="Cambria"/>
              </a:rPr>
              <a:t>3</a:t>
            </a:r>
            <a:r>
              <a:rPr sz="2000" spc="114" dirty="0"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2000" spc="10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i="1" spc="-65" dirty="0">
                <a:latin typeface="Georgia"/>
                <a:cs typeface="Georgia"/>
              </a:rPr>
              <a:t>l</a:t>
            </a:r>
            <a:r>
              <a:rPr sz="2000" i="1" spc="180" dirty="0"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greater than </a:t>
            </a:r>
            <a:r>
              <a:rPr sz="2000" spc="-110" dirty="0">
                <a:latin typeface="Cambria"/>
                <a:cs typeface="Cambria"/>
              </a:rPr>
              <a:t>1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7977" y="4143132"/>
            <a:ext cx="3834129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3000" i="1" spc="-179" baseline="2777" dirty="0">
                <a:latin typeface="Cambria"/>
                <a:cs typeface="Cambria"/>
              </a:rPr>
              <a:t>w</a:t>
            </a:r>
            <a:r>
              <a:rPr sz="3000" i="1" spc="600" baseline="2777" dirty="0"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small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or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exponentially</a:t>
            </a:r>
            <a:r>
              <a:rPr sz="20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large</a:t>
            </a:r>
            <a:r>
              <a:rPr sz="20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60066"/>
                </a:solidFill>
                <a:latin typeface="Arial"/>
                <a:cs typeface="Arial"/>
              </a:rPr>
              <a:t>if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2978" y="4854841"/>
            <a:ext cx="8675370" cy="2425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marR="179705" indent="-342900" algn="just">
              <a:lnSpc>
                <a:spcPct val="99400"/>
              </a:lnSpc>
              <a:spcBef>
                <a:spcPts val="120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makes it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very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hard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choose </a:t>
            </a:r>
            <a:r>
              <a:rPr sz="3200" spc="75" dirty="0">
                <a:latin typeface="Times New Roman"/>
                <a:cs typeface="Times New Roman"/>
              </a:rPr>
              <a:t>ε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because </a:t>
            </a:r>
            <a:r>
              <a:rPr sz="3200" spc="-8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effects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update for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one layer depend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so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strongly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all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other layers</a:t>
            </a:r>
            <a:endParaRPr sz="3200">
              <a:latin typeface="Arial"/>
              <a:cs typeface="Arial"/>
            </a:endParaRPr>
          </a:p>
          <a:p>
            <a:pPr marL="748665" marR="5080" indent="-279400" algn="just">
              <a:lnSpc>
                <a:spcPts val="3329"/>
              </a:lnSpc>
              <a:spcBef>
                <a:spcPts val="86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Second-order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optimization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algorithms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address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this </a:t>
            </a:r>
            <a:r>
              <a:rPr sz="2800" spc="-7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issue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but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it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seems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hopeless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for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spc="-85" dirty="0">
                <a:latin typeface="Georgia"/>
                <a:cs typeface="Georgia"/>
              </a:rPr>
              <a:t>l</a:t>
            </a:r>
            <a:r>
              <a:rPr sz="2800" i="1" spc="254" dirty="0">
                <a:latin typeface="Georgia"/>
                <a:cs typeface="Georgia"/>
              </a:rPr>
              <a:t> </a:t>
            </a:r>
            <a:r>
              <a:rPr sz="2800" spc="235" dirty="0">
                <a:latin typeface="Cambria"/>
                <a:cs typeface="Cambria"/>
              </a:rPr>
              <a:t>&gt;2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15566" y="3799863"/>
            <a:ext cx="83820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00" dirty="0"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20385" y="3805122"/>
            <a:ext cx="413384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600" spc="-5" dirty="0">
                <a:latin typeface="Symbol"/>
                <a:cs typeface="Symbol"/>
              </a:rPr>
              <a:t>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i="1" spc="-105" dirty="0">
                <a:latin typeface="Cambria"/>
                <a:cs typeface="Cambria"/>
              </a:rPr>
              <a:t>g</a:t>
            </a:r>
            <a:r>
              <a:rPr sz="1600" i="1" spc="20" dirty="0">
                <a:latin typeface="Cambria"/>
                <a:cs typeface="Cambria"/>
              </a:rPr>
              <a:t> </a:t>
            </a:r>
            <a:r>
              <a:rPr sz="1600" i="1" spc="-105" dirty="0">
                <a:latin typeface="Cambria"/>
                <a:cs typeface="Cambria"/>
              </a:rPr>
              <a:t>g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63858" y="3962880"/>
            <a:ext cx="23685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00" dirty="0">
                <a:latin typeface="Calibri"/>
                <a:cs typeface="Calibri"/>
              </a:rPr>
              <a:t>1  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45898" y="3805122"/>
            <a:ext cx="16002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600" i="1" spc="-110" dirty="0">
                <a:latin typeface="Cambria"/>
                <a:cs typeface="Cambria"/>
              </a:rPr>
              <a:t>w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79992" y="3962880"/>
            <a:ext cx="61594" cy="1538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900" i="1" spc="35" dirty="0">
                <a:latin typeface="Cambria"/>
                <a:cs typeface="Cambria"/>
              </a:rPr>
              <a:t>i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0804" y="3679127"/>
            <a:ext cx="205104" cy="46291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spcBef>
                <a:spcPts val="735"/>
              </a:spcBef>
            </a:pPr>
            <a:r>
              <a:rPr sz="900" i="1" spc="-10" dirty="0">
                <a:latin typeface="Cambria"/>
                <a:cs typeface="Cambria"/>
              </a:rPr>
              <a:t>l</a:t>
            </a:r>
            <a:endParaRPr sz="900">
              <a:latin typeface="Cambria"/>
              <a:cs typeface="Cambria"/>
            </a:endParaRPr>
          </a:p>
          <a:p>
            <a:pPr marL="15240">
              <a:spcBef>
                <a:spcPts val="645"/>
              </a:spcBef>
            </a:pPr>
            <a:r>
              <a:rPr sz="900" i="1" spc="35" dirty="0">
                <a:latin typeface="Cambria"/>
                <a:cs typeface="Cambria"/>
              </a:rPr>
              <a:t>i</a:t>
            </a:r>
            <a:r>
              <a:rPr sz="900" i="1" spc="-100" dirty="0">
                <a:latin typeface="Cambria"/>
                <a:cs typeface="Cambria"/>
              </a:rPr>
              <a:t> </a:t>
            </a:r>
            <a:r>
              <a:rPr sz="900" spc="55" dirty="0">
                <a:latin typeface="Symbol"/>
                <a:cs typeface="Symbol"/>
              </a:rPr>
              <a:t></a:t>
            </a:r>
            <a:r>
              <a:rPr sz="900" dirty="0"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93134" y="3747278"/>
            <a:ext cx="27495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350" spc="25" dirty="0">
                <a:latin typeface="Symbol"/>
                <a:cs typeface="Symbol"/>
              </a:rPr>
              <a:t>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4878" y="2612388"/>
            <a:ext cx="8901430" cy="114427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342265" marR="74295" indent="-342265" algn="r">
              <a:spcBef>
                <a:spcPts val="955"/>
              </a:spcBef>
              <a:buChar char="•"/>
              <a:tabLst>
                <a:tab pos="342265" algn="l"/>
                <a:tab pos="3429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However,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update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includes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20" dirty="0">
                <a:latin typeface="Cambria"/>
                <a:cs typeface="Cambria"/>
              </a:rPr>
              <a:t>2</a:t>
            </a:r>
            <a:r>
              <a:rPr sz="2775" spc="-30" baseline="25525" dirty="0">
                <a:latin typeface="Cambria"/>
                <a:cs typeface="Cambria"/>
              </a:rPr>
              <a:t>nd</a:t>
            </a:r>
            <a:r>
              <a:rPr sz="2800" spc="-20" dirty="0">
                <a:latin typeface="Cambria"/>
                <a:cs typeface="Cambria"/>
              </a:rPr>
              <a:t>,3</a:t>
            </a:r>
            <a:r>
              <a:rPr sz="2775" spc="-30" baseline="25525" dirty="0">
                <a:latin typeface="Cambria"/>
                <a:cs typeface="Cambria"/>
              </a:rPr>
              <a:t>rd</a:t>
            </a:r>
            <a:r>
              <a:rPr sz="2775" spc="780" baseline="25525" dirty="0">
                <a:latin typeface="Cambria"/>
                <a:cs typeface="Cambria"/>
              </a:rPr>
              <a:t> </a:t>
            </a:r>
            <a:r>
              <a:rPr sz="2800" spc="200" dirty="0">
                <a:latin typeface="Cambria"/>
                <a:cs typeface="Cambria"/>
              </a:rPr>
              <a:t>..</a:t>
            </a:r>
            <a:r>
              <a:rPr sz="2800" spc="310" dirty="0"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order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effects</a:t>
            </a:r>
            <a:endParaRPr sz="3200" dirty="0">
              <a:latin typeface="Arial"/>
              <a:cs typeface="Arial"/>
            </a:endParaRPr>
          </a:p>
          <a:p>
            <a:pPr marR="55880" algn="r">
              <a:spcBef>
                <a:spcPts val="750"/>
              </a:spcBef>
              <a:tabLst>
                <a:tab pos="2640965" algn="l"/>
                <a:tab pos="4813935" algn="l"/>
              </a:tabLst>
            </a:pPr>
            <a:r>
              <a:rPr sz="4200" baseline="1984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4200" spc="-135" baseline="1984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4200" baseline="1984" dirty="0">
                <a:solidFill>
                  <a:srgbClr val="336600"/>
                </a:solidFill>
                <a:latin typeface="Arial"/>
                <a:cs typeface="Arial"/>
              </a:rPr>
              <a:t>Since </a:t>
            </a:r>
            <a:r>
              <a:rPr sz="2700" b="1" i="1" spc="-802" baseline="3086" dirty="0">
                <a:latin typeface="Palatino Linotype"/>
                <a:cs typeface="Palatino Linotype"/>
              </a:rPr>
              <a:t>	</a:t>
            </a:r>
            <a:r>
              <a:rPr sz="4200" baseline="1984" dirty="0">
                <a:solidFill>
                  <a:srgbClr val="336600"/>
                </a:solidFill>
                <a:latin typeface="Arial"/>
                <a:cs typeface="Arial"/>
              </a:rPr>
              <a:t>new value of	</a:t>
            </a:r>
            <a:r>
              <a:rPr sz="2750" i="1" spc="-350" dirty="0">
                <a:latin typeface="Cambria"/>
                <a:cs typeface="Cambria"/>
              </a:rPr>
              <a:t>y</a:t>
            </a:r>
            <a:r>
              <a:rPr sz="4125" spc="-525" baseline="1010" dirty="0">
                <a:latin typeface="Calibri"/>
                <a:cs typeface="Calibri"/>
              </a:rPr>
              <a:t>ˆ</a:t>
            </a:r>
            <a:r>
              <a:rPr sz="4125" spc="330" baseline="1010" dirty="0">
                <a:latin typeface="Calibri"/>
                <a:cs typeface="Calibri"/>
              </a:rPr>
              <a:t> </a:t>
            </a:r>
            <a:r>
              <a:rPr sz="4200" baseline="1984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3000" i="1" spc="-75" baseline="2777" dirty="0">
                <a:latin typeface="Georgia"/>
                <a:cs typeface="Georgia"/>
              </a:rPr>
              <a:t>x</a:t>
            </a:r>
            <a:r>
              <a:rPr sz="3000" spc="-75" baseline="2777" dirty="0">
                <a:latin typeface="Cambria"/>
                <a:cs typeface="Cambria"/>
              </a:rPr>
              <a:t>(</a:t>
            </a:r>
            <a:r>
              <a:rPr sz="3000" i="1" spc="-75" baseline="2777" dirty="0">
                <a:latin typeface="Georgia"/>
                <a:cs typeface="Georgia"/>
              </a:rPr>
              <a:t>w</a:t>
            </a:r>
            <a:r>
              <a:rPr sz="1950" spc="-75" baseline="-17094" dirty="0">
                <a:latin typeface="Cambria"/>
                <a:cs typeface="Cambria"/>
              </a:rPr>
              <a:t>1</a:t>
            </a:r>
            <a:r>
              <a:rPr sz="3000" spc="-75" baseline="2777" dirty="0">
                <a:latin typeface="Cambria"/>
                <a:cs typeface="Cambria"/>
              </a:rPr>
              <a:t>-</a:t>
            </a:r>
            <a:r>
              <a:rPr sz="3000" spc="-75" baseline="2777" dirty="0">
                <a:latin typeface="Times New Roman"/>
                <a:cs typeface="Times New Roman"/>
              </a:rPr>
              <a:t>ε</a:t>
            </a:r>
            <a:r>
              <a:rPr sz="3000" i="1" spc="-75" baseline="2777" dirty="0">
                <a:latin typeface="Georgia"/>
                <a:cs typeface="Georgia"/>
              </a:rPr>
              <a:t>g</a:t>
            </a:r>
            <a:r>
              <a:rPr sz="1950" spc="-75" baseline="-17094" dirty="0">
                <a:latin typeface="Cambria"/>
                <a:cs typeface="Cambria"/>
              </a:rPr>
              <a:t>1</a:t>
            </a:r>
            <a:r>
              <a:rPr sz="3000" spc="-75" baseline="2777" dirty="0">
                <a:latin typeface="Cambria"/>
                <a:cs typeface="Cambria"/>
              </a:rPr>
              <a:t>)(</a:t>
            </a:r>
            <a:r>
              <a:rPr sz="3000" i="1" spc="-75" baseline="2777" dirty="0">
                <a:latin typeface="Georgia"/>
                <a:cs typeface="Georgia"/>
              </a:rPr>
              <a:t>w</a:t>
            </a:r>
            <a:r>
              <a:rPr sz="1950" spc="-75" baseline="-17094" dirty="0">
                <a:latin typeface="Cambria"/>
                <a:cs typeface="Cambria"/>
              </a:rPr>
              <a:t>2</a:t>
            </a:r>
            <a:r>
              <a:rPr sz="3000" spc="-75" baseline="2777" dirty="0">
                <a:latin typeface="Cambria"/>
                <a:cs typeface="Cambria"/>
              </a:rPr>
              <a:t>-</a:t>
            </a:r>
            <a:r>
              <a:rPr sz="3000" spc="-75" baseline="2777" dirty="0">
                <a:latin typeface="Times New Roman"/>
                <a:cs typeface="Times New Roman"/>
              </a:rPr>
              <a:t>ε</a:t>
            </a:r>
            <a:r>
              <a:rPr sz="3000" i="1" spc="-75" baseline="2777" dirty="0">
                <a:latin typeface="Georgia"/>
                <a:cs typeface="Georgia"/>
              </a:rPr>
              <a:t>g</a:t>
            </a:r>
            <a:r>
              <a:rPr sz="1950" spc="-75" baseline="-17094" dirty="0">
                <a:latin typeface="Cambria"/>
                <a:cs typeface="Cambria"/>
              </a:rPr>
              <a:t>2</a:t>
            </a:r>
            <a:r>
              <a:rPr sz="3000" spc="-75" baseline="2777" dirty="0">
                <a:latin typeface="Cambria"/>
                <a:cs typeface="Cambria"/>
              </a:rPr>
              <a:t>)…(</a:t>
            </a:r>
            <a:r>
              <a:rPr sz="3000" i="1" spc="-75" baseline="2777" dirty="0">
                <a:latin typeface="Georgia"/>
                <a:cs typeface="Georgia"/>
              </a:rPr>
              <a:t>w</a:t>
            </a:r>
            <a:r>
              <a:rPr sz="1950" spc="-75" baseline="-17094" dirty="0">
                <a:latin typeface="Cambria"/>
                <a:cs typeface="Cambria"/>
              </a:rPr>
              <a:t>l</a:t>
            </a:r>
            <a:r>
              <a:rPr sz="3000" spc="-75" baseline="2777" dirty="0">
                <a:latin typeface="Cambria"/>
                <a:cs typeface="Cambria"/>
              </a:rPr>
              <a:t>-</a:t>
            </a:r>
            <a:r>
              <a:rPr sz="3000" spc="-75" baseline="2777" dirty="0">
                <a:latin typeface="Times New Roman"/>
                <a:cs typeface="Times New Roman"/>
              </a:rPr>
              <a:t>ε</a:t>
            </a:r>
            <a:r>
              <a:rPr sz="3000" i="1" spc="-75" baseline="2777" dirty="0">
                <a:latin typeface="Georgia"/>
                <a:cs typeface="Georgia"/>
              </a:rPr>
              <a:t>g</a:t>
            </a:r>
            <a:r>
              <a:rPr sz="1950" i="1" spc="-75" baseline="-17094" dirty="0">
                <a:latin typeface="Georgia"/>
                <a:cs typeface="Georgia"/>
              </a:rPr>
              <a:t>l</a:t>
            </a:r>
            <a:r>
              <a:rPr sz="3000" spc="-75" baseline="2777" dirty="0">
                <a:latin typeface="Cambria"/>
                <a:cs typeface="Cambria"/>
              </a:rPr>
              <a:t>)</a:t>
            </a:r>
            <a:endParaRPr sz="3000" baseline="2777" dirty="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39489" y="4334489"/>
            <a:ext cx="71120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i="1" spc="45" dirty="0">
                <a:latin typeface="Cambria"/>
                <a:cs typeface="Cambria"/>
              </a:rPr>
              <a:t>i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17047" y="4350491"/>
            <a:ext cx="251460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i="1" spc="45" dirty="0">
                <a:latin typeface="Cambria"/>
                <a:cs typeface="Cambria"/>
              </a:rPr>
              <a:t>i</a:t>
            </a:r>
            <a:r>
              <a:rPr sz="1150" i="1" spc="-110" dirty="0">
                <a:latin typeface="Cambria"/>
                <a:cs typeface="Cambria"/>
              </a:rPr>
              <a:t> </a:t>
            </a:r>
            <a:r>
              <a:rPr sz="1150" spc="50" dirty="0">
                <a:latin typeface="Symbol"/>
                <a:cs typeface="Symbol"/>
              </a:rPr>
              <a:t></a:t>
            </a:r>
            <a:r>
              <a:rPr sz="1150" dirty="0">
                <a:latin typeface="Calibri"/>
                <a:cs typeface="Calibri"/>
              </a:rPr>
              <a:t>3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13710" y="4073123"/>
            <a:ext cx="63500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150" i="1" spc="-10" dirty="0">
                <a:latin typeface="Cambria"/>
                <a:cs typeface="Cambria"/>
              </a:rPr>
              <a:t>l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89372" y="4061123"/>
            <a:ext cx="342265" cy="4864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3000" spc="20" dirty="0">
                <a:latin typeface="Symbol"/>
                <a:cs typeface="Symbol"/>
              </a:rPr>
              <a:t></a:t>
            </a:r>
            <a:endParaRPr sz="30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13276" y="1519123"/>
            <a:ext cx="466725" cy="6194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41275">
              <a:spcBef>
                <a:spcPts val="250"/>
              </a:spcBef>
            </a:pPr>
            <a:r>
              <a:rPr sz="1700" u="sng" spc="-1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0.1</a:t>
            </a:r>
            <a:endParaRPr sz="1700">
              <a:latin typeface="Cambria"/>
              <a:cs typeface="Cambria"/>
            </a:endParaRPr>
          </a:p>
          <a:p>
            <a:pPr marL="40005">
              <a:spcBef>
                <a:spcPts val="490"/>
              </a:spcBef>
            </a:pPr>
            <a:r>
              <a:rPr sz="1700" b="1" i="1" spc="20" dirty="0">
                <a:latin typeface="Calibri"/>
                <a:cs typeface="Calibri"/>
              </a:rPr>
              <a:t>g</a:t>
            </a:r>
            <a:r>
              <a:rPr sz="1700" b="1" i="1" spc="-204" dirty="0">
                <a:latin typeface="Calibri"/>
                <a:cs typeface="Calibri"/>
              </a:rPr>
              <a:t> </a:t>
            </a:r>
            <a:r>
              <a:rPr sz="1500" spc="89" baseline="41666" dirty="0">
                <a:latin typeface="Cambria"/>
                <a:cs typeface="Cambria"/>
              </a:rPr>
              <a:t>T</a:t>
            </a:r>
            <a:r>
              <a:rPr sz="1700" b="1" i="1" spc="20" dirty="0">
                <a:latin typeface="Calibri"/>
                <a:cs typeface="Calibri"/>
              </a:rPr>
              <a:t>g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65037" y="2057285"/>
            <a:ext cx="3035300" cy="511175"/>
          </a:xfrm>
          <a:custGeom>
            <a:avLst/>
            <a:gdLst/>
            <a:ahLst/>
            <a:cxnLst/>
            <a:rect l="l" t="t" r="r" b="b"/>
            <a:pathLst>
              <a:path w="3035300" h="511175">
                <a:moveTo>
                  <a:pt x="3035300" y="0"/>
                </a:moveTo>
                <a:lnTo>
                  <a:pt x="0" y="0"/>
                </a:lnTo>
                <a:lnTo>
                  <a:pt x="0" y="511175"/>
                </a:lnTo>
                <a:lnTo>
                  <a:pt x="3035300" y="511175"/>
                </a:lnTo>
                <a:lnTo>
                  <a:pt x="3035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60387" y="2331152"/>
            <a:ext cx="10604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450" spc="-5" dirty="0">
                <a:latin typeface="Calibri"/>
                <a:cs typeface="Calibri"/>
              </a:rPr>
              <a:t>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74481" y="2183995"/>
            <a:ext cx="3016250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spcBef>
                <a:spcPts val="110"/>
              </a:spcBef>
            </a:pP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45" dirty="0">
                <a:latin typeface="Calibri"/>
                <a:cs typeface="Calibri"/>
              </a:rPr>
              <a:t> 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210" dirty="0">
                <a:latin typeface="Palatino Linotype"/>
                <a:cs typeface="Palatino Linotype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</a:t>
            </a:r>
            <a:r>
              <a:rPr sz="1275" spc="22" baseline="42483" dirty="0">
                <a:latin typeface="Calibri"/>
                <a:cs typeface="Calibri"/>
              </a:rPr>
              <a:t>0</a:t>
            </a:r>
            <a:r>
              <a:rPr sz="1275" spc="104" baseline="42483" dirty="0">
                <a:latin typeface="Calibri"/>
                <a:cs typeface="Calibri"/>
              </a:rPr>
              <a:t>)</a:t>
            </a:r>
            <a:r>
              <a:rPr sz="1275" baseline="42483" dirty="0">
                <a:latin typeface="Calibri"/>
                <a:cs typeface="Calibri"/>
              </a:rPr>
              <a:t> </a:t>
            </a:r>
            <a:r>
              <a:rPr sz="1275" spc="60" baseline="42483" dirty="0">
                <a:latin typeface="Calibri"/>
                <a:cs typeface="Calibri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i="1" spc="-75" dirty="0">
                <a:latin typeface="Calibri"/>
                <a:cs typeface="Calibri"/>
              </a:rPr>
              <a:t>ε</a:t>
            </a:r>
            <a:r>
              <a:rPr sz="1450" b="1" i="1" spc="145" dirty="0">
                <a:latin typeface="Palatino Linotype"/>
                <a:cs typeface="Palatino Linotype"/>
              </a:rPr>
              <a:t>g</a:t>
            </a:r>
            <a:r>
              <a:rPr sz="1450" spc="125" dirty="0">
                <a:latin typeface="Calibri"/>
                <a:cs typeface="Calibri"/>
              </a:rPr>
              <a:t>)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≈</a:t>
            </a:r>
            <a:r>
              <a:rPr sz="1450" spc="-40" dirty="0">
                <a:latin typeface="Lucida Sans Unicode"/>
                <a:cs typeface="Lucida Sans Unicode"/>
              </a:rPr>
              <a:t> </a:t>
            </a:r>
            <a:r>
              <a:rPr sz="1450" i="1" spc="5" dirty="0">
                <a:latin typeface="Calibri"/>
                <a:cs typeface="Calibri"/>
              </a:rPr>
              <a:t>f</a:t>
            </a:r>
            <a:r>
              <a:rPr sz="1450" i="1" spc="-145" dirty="0">
                <a:latin typeface="Calibri"/>
                <a:cs typeface="Calibri"/>
              </a:rPr>
              <a:t> </a:t>
            </a:r>
            <a:r>
              <a:rPr sz="1450" spc="35" dirty="0">
                <a:latin typeface="Calibri"/>
                <a:cs typeface="Calibri"/>
              </a:rPr>
              <a:t>(</a:t>
            </a:r>
            <a:r>
              <a:rPr sz="1450" b="1" i="1" spc="210" dirty="0">
                <a:latin typeface="Palatino Linotype"/>
                <a:cs typeface="Palatino Linotype"/>
              </a:rPr>
              <a:t>x</a:t>
            </a:r>
            <a:r>
              <a:rPr sz="1275" spc="150" baseline="42483" dirty="0">
                <a:latin typeface="Calibri"/>
                <a:cs typeface="Calibri"/>
              </a:rPr>
              <a:t>(</a:t>
            </a:r>
            <a:r>
              <a:rPr sz="1275" spc="22" baseline="42483" dirty="0">
                <a:latin typeface="Calibri"/>
                <a:cs typeface="Calibri"/>
              </a:rPr>
              <a:t>0</a:t>
            </a:r>
            <a:r>
              <a:rPr sz="1275" spc="179" baseline="42483" dirty="0">
                <a:latin typeface="Calibri"/>
                <a:cs typeface="Calibri"/>
              </a:rPr>
              <a:t>)</a:t>
            </a:r>
            <a:r>
              <a:rPr sz="1450" spc="125" dirty="0">
                <a:latin typeface="Calibri"/>
                <a:cs typeface="Calibri"/>
              </a:rPr>
              <a:t>)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40" dirty="0">
                <a:latin typeface="Calibri"/>
                <a:cs typeface="Calibri"/>
              </a:rPr>
              <a:t>-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i="1" spc="-75" dirty="0">
                <a:latin typeface="Calibri"/>
                <a:cs typeface="Calibri"/>
              </a:rPr>
              <a:t>ε</a:t>
            </a:r>
            <a:r>
              <a:rPr sz="1450" b="1" i="1" spc="95" dirty="0">
                <a:latin typeface="Palatino Linotype"/>
                <a:cs typeface="Palatino Linotype"/>
              </a:rPr>
              <a:t>g</a:t>
            </a:r>
            <a:r>
              <a:rPr sz="1275" i="1" spc="390" baseline="42483" dirty="0">
                <a:latin typeface="Calibri"/>
                <a:cs typeface="Calibri"/>
              </a:rPr>
              <a:t>T</a:t>
            </a:r>
            <a:r>
              <a:rPr sz="1450" b="1" i="1" spc="50" dirty="0">
                <a:latin typeface="Palatino Linotype"/>
                <a:cs typeface="Palatino Linotype"/>
              </a:rPr>
              <a:t>g</a:t>
            </a:r>
            <a:r>
              <a:rPr sz="1450" b="1" i="1" spc="20" dirty="0">
                <a:latin typeface="Palatino Linotype"/>
                <a:cs typeface="Palatino Linotype"/>
              </a:rPr>
              <a:t> </a:t>
            </a:r>
            <a:r>
              <a:rPr sz="1450" spc="-15" dirty="0">
                <a:latin typeface="Lucida Sans Unicode"/>
                <a:cs typeface="Lucida Sans Unicode"/>
              </a:rPr>
              <a:t>+</a:t>
            </a:r>
            <a:r>
              <a:rPr sz="1450" spc="-110" dirty="0">
                <a:latin typeface="Lucida Sans Unicode"/>
                <a:cs typeface="Lucida Sans Unicode"/>
              </a:rPr>
              <a:t> </a:t>
            </a:r>
            <a:r>
              <a:rPr sz="2175" u="sng" spc="-7" baseline="3448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175" spc="-75" baseline="34482" dirty="0">
                <a:latin typeface="Calibri"/>
                <a:cs typeface="Calibri"/>
              </a:rPr>
              <a:t> </a:t>
            </a:r>
            <a:r>
              <a:rPr sz="1450" i="1" spc="55" dirty="0">
                <a:latin typeface="Calibri"/>
                <a:cs typeface="Calibri"/>
              </a:rPr>
              <a:t>ε</a:t>
            </a:r>
            <a:r>
              <a:rPr sz="1275" spc="-112" baseline="42483" dirty="0">
                <a:latin typeface="Calibri"/>
                <a:cs typeface="Calibri"/>
              </a:rPr>
              <a:t>2</a:t>
            </a:r>
            <a:r>
              <a:rPr sz="1450" b="1" i="1" spc="95" dirty="0">
                <a:latin typeface="Palatino Linotype"/>
                <a:cs typeface="Palatino Linotype"/>
              </a:rPr>
              <a:t>g</a:t>
            </a:r>
            <a:r>
              <a:rPr sz="1275" i="1" spc="434" baseline="42483" dirty="0">
                <a:latin typeface="Calibri"/>
                <a:cs typeface="Calibri"/>
              </a:rPr>
              <a:t>T</a:t>
            </a:r>
            <a:r>
              <a:rPr sz="1450" i="1" spc="155" dirty="0">
                <a:latin typeface="Calibri"/>
                <a:cs typeface="Calibri"/>
              </a:rPr>
              <a:t>H</a:t>
            </a:r>
            <a:r>
              <a:rPr sz="1450" b="1" i="1" spc="50" dirty="0">
                <a:latin typeface="Palatino Linotype"/>
                <a:cs typeface="Palatino Linotype"/>
              </a:rPr>
              <a:t>g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60276" y="2052522"/>
            <a:ext cx="3044825" cy="520700"/>
          </a:xfrm>
          <a:custGeom>
            <a:avLst/>
            <a:gdLst/>
            <a:ahLst/>
            <a:cxnLst/>
            <a:rect l="l" t="t" r="r" b="b"/>
            <a:pathLst>
              <a:path w="3044825" h="520700">
                <a:moveTo>
                  <a:pt x="0" y="0"/>
                </a:moveTo>
                <a:lnTo>
                  <a:pt x="3044824" y="0"/>
                </a:lnTo>
                <a:lnTo>
                  <a:pt x="3044824" y="520699"/>
                </a:lnTo>
                <a:lnTo>
                  <a:pt x="0" y="520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62EEA9B-461F-5743-A1E2-747F8AFF1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11" y="3366278"/>
            <a:ext cx="14097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9552" y="985404"/>
            <a:ext cx="83197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30300" algn="l"/>
                <a:tab pos="6286500" algn="l"/>
              </a:tabLst>
            </a:pPr>
            <a:r>
              <a:rPr spc="-5" dirty="0"/>
              <a:t>The	Batch</a:t>
            </a:r>
            <a:r>
              <a:rPr spc="35" dirty="0"/>
              <a:t> </a:t>
            </a:r>
            <a:r>
              <a:rPr spc="-5" dirty="0"/>
              <a:t>Normalization	Solution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979" y="2090304"/>
            <a:ext cx="8886825" cy="31419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480059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Provides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elegant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way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reparameterizing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almost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any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network</a:t>
            </a:r>
            <a:endParaRPr sz="3200">
              <a:latin typeface="Arial"/>
              <a:cs typeface="Arial"/>
            </a:endParaRPr>
          </a:p>
          <a:p>
            <a:pPr marL="355600" marR="1135380" indent="-342900"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Significantly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reduces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problem of 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coordinating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updates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across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many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layers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applied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any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input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hidden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layer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5611" y="566304"/>
            <a:ext cx="7667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168265" algn="l"/>
              </a:tabLst>
            </a:pPr>
            <a:r>
              <a:rPr spc="-5" dirty="0"/>
              <a:t>Batch</a:t>
            </a:r>
            <a:r>
              <a:rPr spc="40" dirty="0"/>
              <a:t> </a:t>
            </a:r>
            <a:r>
              <a:rPr spc="-5" dirty="0"/>
              <a:t>Normalization	Equations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978" y="1328305"/>
            <a:ext cx="8954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3200" b="1" i="1" spc="185" dirty="0">
                <a:latin typeface="Palatino Linotype"/>
                <a:cs typeface="Palatino Linotype"/>
              </a:rPr>
              <a:t>H</a:t>
            </a:r>
            <a:r>
              <a:rPr sz="3200" spc="185" dirty="0">
                <a:solidFill>
                  <a:srgbClr val="3333CC"/>
                </a:solidFill>
                <a:latin typeface="Arial"/>
                <a:cs typeface="Arial"/>
              </a:rPr>
              <a:t>: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minibatch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activations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layer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normalize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178" y="1815646"/>
            <a:ext cx="4719955" cy="141224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98450" indent="-285750">
              <a:spcBef>
                <a:spcPts val="735"/>
              </a:spcBef>
              <a:buChar char="–"/>
              <a:tabLst>
                <a:tab pos="2984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arranged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as</a:t>
            </a:r>
            <a:r>
              <a:rPr sz="2800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design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matrix</a:t>
            </a:r>
            <a:endParaRPr sz="2800">
              <a:latin typeface="Arial"/>
              <a:cs typeface="Arial"/>
            </a:endParaRPr>
          </a:p>
          <a:p>
            <a:pPr marL="723900" marR="242570" lvl="1" indent="-254635">
              <a:lnSpc>
                <a:spcPts val="3500"/>
              </a:lnSpc>
              <a:spcBef>
                <a:spcPts val="20"/>
              </a:spcBef>
              <a:buChar char="•"/>
              <a:tabLst>
                <a:tab pos="6985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With activations for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each 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example</a:t>
            </a:r>
            <a:r>
              <a:rPr sz="24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appearing</a:t>
            </a:r>
            <a:r>
              <a:rPr sz="24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in</a:t>
            </a:r>
            <a:r>
              <a:rPr sz="24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24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row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978" y="3292740"/>
            <a:ext cx="6424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normalize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b="1" i="1" spc="375" dirty="0">
                <a:latin typeface="Palatino Linotype"/>
                <a:cs typeface="Palatino Linotype"/>
              </a:rPr>
              <a:t>H</a:t>
            </a:r>
            <a:r>
              <a:rPr sz="3200" b="1" i="1" spc="75" dirty="0">
                <a:latin typeface="Palatino Linotype"/>
                <a:cs typeface="Palatino Linotype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we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replace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it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0206" y="4017789"/>
            <a:ext cx="8538845" cy="26396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17500" marR="557530" indent="-279400">
              <a:lnSpc>
                <a:spcPct val="102000"/>
              </a:lnSpc>
              <a:spcBef>
                <a:spcPts val="30"/>
              </a:spcBef>
              <a:buChar char="–"/>
              <a:tabLst>
                <a:tab pos="3238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Where </a:t>
            </a:r>
            <a:r>
              <a:rPr sz="2800" b="1" spc="120" dirty="0">
                <a:latin typeface="Times New Roman"/>
                <a:cs typeface="Times New Roman"/>
              </a:rPr>
              <a:t>μ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 a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vector containing the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mean of each </a:t>
            </a:r>
            <a:r>
              <a:rPr sz="2800" spc="-7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unit and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σ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std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deviation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of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each unit</a:t>
            </a:r>
            <a:endParaRPr sz="2800" dirty="0">
              <a:latin typeface="Arial"/>
              <a:cs typeface="Arial"/>
            </a:endParaRPr>
          </a:p>
          <a:p>
            <a:pPr marL="723900" lvl="1" indent="-228600">
              <a:spcBef>
                <a:spcPts val="515"/>
              </a:spcBef>
              <a:buChar char="•"/>
              <a:tabLst>
                <a:tab pos="7239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lang="en-US" sz="2400" spc="-5" dirty="0">
                <a:solidFill>
                  <a:srgbClr val="660066"/>
                </a:solidFill>
                <a:latin typeface="Arial"/>
                <a:cs typeface="Arial"/>
              </a:rPr>
              <a:t>operation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is based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on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broadcasting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vector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μ</a:t>
            </a:r>
            <a:endParaRPr sz="2400" dirty="0">
              <a:latin typeface="Times New Roman"/>
              <a:cs typeface="Times New Roman"/>
            </a:endParaRPr>
          </a:p>
          <a:p>
            <a:pPr marR="671830" algn="ctr">
              <a:spcBef>
                <a:spcPts val="45"/>
              </a:spcBef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the vector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σ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be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applied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every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row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spc="-175" dirty="0">
                <a:latin typeface="Georgia"/>
                <a:cs typeface="Georgia"/>
              </a:rPr>
              <a:t>H</a:t>
            </a:r>
            <a:endParaRPr sz="2400" dirty="0">
              <a:latin typeface="Georgia"/>
              <a:cs typeface="Georgia"/>
            </a:endParaRPr>
          </a:p>
          <a:p>
            <a:pPr marL="323850" marR="757555" indent="-323850">
              <a:spcBef>
                <a:spcPts val="695"/>
              </a:spcBef>
              <a:buChar char="–"/>
              <a:tabLst>
                <a:tab pos="3238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Within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each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row,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arithmetic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element-wise</a:t>
            </a:r>
            <a:endParaRPr sz="2800" dirty="0">
              <a:latin typeface="Arial"/>
              <a:cs typeface="Arial"/>
            </a:endParaRPr>
          </a:p>
          <a:p>
            <a:pPr marL="723900" indent="-228600">
              <a:spcBef>
                <a:spcPts val="540"/>
              </a:spcBef>
              <a:buFont typeface="Cambria"/>
              <a:buChar char="•"/>
              <a:tabLst>
                <a:tab pos="723900" algn="l"/>
                <a:tab pos="5535930" algn="l"/>
              </a:tabLst>
            </a:pPr>
            <a:r>
              <a:rPr sz="2400" i="1" spc="-20" dirty="0">
                <a:latin typeface="Georgia"/>
                <a:cs typeface="Georgia"/>
              </a:rPr>
              <a:t>H</a:t>
            </a:r>
            <a:r>
              <a:rPr sz="2400" i="1" spc="-30" baseline="-20833" dirty="0">
                <a:latin typeface="Georgia"/>
                <a:cs typeface="Georgia"/>
              </a:rPr>
              <a:t>i,j</a:t>
            </a:r>
            <a:r>
              <a:rPr sz="2400" i="1" spc="225" baseline="-20833" dirty="0"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normalized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by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subtracting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μ</a:t>
            </a:r>
            <a:r>
              <a:rPr sz="2400" i="1" spc="15" baseline="-20833" dirty="0">
                <a:latin typeface="Times New Roman"/>
                <a:cs typeface="Times New Roman"/>
              </a:rPr>
              <a:t>i,j	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&amp;</a:t>
            </a:r>
            <a:r>
              <a:rPr sz="24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dividing</a:t>
            </a:r>
            <a:r>
              <a:rPr sz="24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by</a:t>
            </a:r>
            <a:r>
              <a:rPr sz="24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σ</a:t>
            </a:r>
            <a:r>
              <a:rPr sz="2400" i="1" spc="30" baseline="-20833" dirty="0">
                <a:latin typeface="Times New Roman"/>
                <a:cs typeface="Times New Roman"/>
              </a:rPr>
              <a:t>j</a:t>
            </a:r>
            <a:endParaRPr sz="2400" baseline="-20833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28155" y="3290534"/>
            <a:ext cx="127254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spcBef>
                <a:spcPts val="120"/>
              </a:spcBef>
            </a:pPr>
            <a:r>
              <a:rPr sz="2925" i="1" spc="375" baseline="-35612" dirty="0">
                <a:latin typeface="Calibri"/>
                <a:cs typeface="Calibri"/>
              </a:rPr>
              <a:t>H</a:t>
            </a:r>
            <a:r>
              <a:rPr sz="2925" i="1" spc="104" baseline="-35612" dirty="0">
                <a:latin typeface="Calibri"/>
                <a:cs typeface="Calibri"/>
              </a:rPr>
              <a:t> </a:t>
            </a:r>
            <a:r>
              <a:rPr sz="2925" spc="-112" baseline="-35612" dirty="0">
                <a:latin typeface="Calibri"/>
                <a:cs typeface="Calibri"/>
              </a:rPr>
              <a:t>'</a:t>
            </a:r>
            <a:r>
              <a:rPr sz="2925" spc="142" baseline="-35612" dirty="0">
                <a:latin typeface="Calibri"/>
                <a:cs typeface="Calibri"/>
              </a:rPr>
              <a:t> </a:t>
            </a:r>
            <a:r>
              <a:rPr sz="2925" spc="15" baseline="-35612" dirty="0">
                <a:latin typeface="Symbol"/>
                <a:cs typeface="Symbol"/>
              </a:rPr>
              <a:t></a:t>
            </a:r>
            <a:r>
              <a:rPr sz="2925" spc="254" baseline="-35612" dirty="0">
                <a:latin typeface="Times New Roman"/>
                <a:cs typeface="Times New Roman"/>
              </a:rPr>
              <a:t> </a:t>
            </a:r>
            <a:r>
              <a:rPr sz="1950" i="1" u="sng" spc="2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</a:t>
            </a:r>
            <a:r>
              <a:rPr sz="1950" i="1" u="sng" spc="2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50" u="sng" spc="1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195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u="sng" spc="1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</a:t>
            </a:r>
            <a:endParaRPr sz="1950" dirty="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2115" y="3644808"/>
            <a:ext cx="16446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950" spc="10" dirty="0">
                <a:latin typeface="Symbol"/>
                <a:cs typeface="Symbol"/>
              </a:rPr>
              <a:t>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22675" y="3271722"/>
            <a:ext cx="1304925" cy="698500"/>
          </a:xfrm>
          <a:custGeom>
            <a:avLst/>
            <a:gdLst/>
            <a:ahLst/>
            <a:cxnLst/>
            <a:rect l="l" t="t" r="r" b="b"/>
            <a:pathLst>
              <a:path w="1304925" h="698500">
                <a:moveTo>
                  <a:pt x="0" y="0"/>
                </a:moveTo>
                <a:lnTo>
                  <a:pt x="1304924" y="0"/>
                </a:lnTo>
                <a:lnTo>
                  <a:pt x="1304924" y="698499"/>
                </a:lnTo>
                <a:lnTo>
                  <a:pt x="0" y="698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40795" y="2064439"/>
            <a:ext cx="12128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600" i="1" spc="10" dirty="0">
                <a:latin typeface="Cambria"/>
                <a:cs typeface="Cambria"/>
              </a:rPr>
              <a:t>a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49468" y="2869369"/>
            <a:ext cx="194310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900" i="1" spc="25" dirty="0">
                <a:latin typeface="Cambria"/>
                <a:cs typeface="Cambria"/>
              </a:rPr>
              <a:t>N</a:t>
            </a:r>
            <a:r>
              <a:rPr sz="900" i="1" spc="-40" dirty="0">
                <a:latin typeface="Cambria"/>
                <a:cs typeface="Cambria"/>
              </a:rPr>
              <a:t> </a:t>
            </a:r>
            <a:r>
              <a:rPr sz="900" spc="-70" dirty="0">
                <a:latin typeface="Cambria"/>
                <a:cs typeface="Cambria"/>
              </a:rPr>
              <a:t>,</a:t>
            </a:r>
            <a:r>
              <a:rPr sz="900" spc="20" dirty="0">
                <a:latin typeface="Cambria"/>
                <a:cs typeface="Cambria"/>
              </a:rPr>
              <a:t>1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38329" y="2869369"/>
            <a:ext cx="196850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900" i="1" spc="25" dirty="0">
                <a:latin typeface="Cambria"/>
                <a:cs typeface="Cambria"/>
              </a:rPr>
              <a:t>N</a:t>
            </a:r>
            <a:r>
              <a:rPr sz="900" i="1" spc="-40" dirty="0">
                <a:latin typeface="Cambria"/>
                <a:cs typeface="Cambria"/>
              </a:rPr>
              <a:t> </a:t>
            </a:r>
            <a:r>
              <a:rPr sz="900" spc="-50" dirty="0">
                <a:latin typeface="Cambria"/>
                <a:cs typeface="Cambria"/>
              </a:rPr>
              <a:t>,</a:t>
            </a:r>
            <a:r>
              <a:rPr sz="900" spc="20" dirty="0">
                <a:latin typeface="Cambria"/>
                <a:cs typeface="Cambria"/>
              </a:rPr>
              <a:t>2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34762" y="2708382"/>
            <a:ext cx="61023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  <a:tabLst>
                <a:tab pos="488315" algn="l"/>
              </a:tabLst>
            </a:pPr>
            <a:r>
              <a:rPr sz="1600" i="1" spc="10" dirty="0">
                <a:latin typeface="Cambria"/>
                <a:cs typeface="Cambria"/>
              </a:rPr>
              <a:t>a	a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27189" y="2869369"/>
            <a:ext cx="196850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spcBef>
                <a:spcPts val="135"/>
              </a:spcBef>
            </a:pPr>
            <a:r>
              <a:rPr sz="900" i="1" spc="25" dirty="0">
                <a:latin typeface="Cambria"/>
                <a:cs typeface="Cambria"/>
              </a:rPr>
              <a:t>N</a:t>
            </a:r>
            <a:r>
              <a:rPr sz="900" i="1" spc="-40" dirty="0">
                <a:latin typeface="Cambria"/>
                <a:cs typeface="Cambria"/>
              </a:rPr>
              <a:t> </a:t>
            </a:r>
            <a:r>
              <a:rPr sz="900" spc="-50" dirty="0">
                <a:latin typeface="Cambria"/>
                <a:cs typeface="Cambria"/>
              </a:rPr>
              <a:t>,</a:t>
            </a:r>
            <a:r>
              <a:rPr sz="900" spc="20" dirty="0">
                <a:latin typeface="Cambria"/>
                <a:cs typeface="Cambria"/>
              </a:rPr>
              <a:t>3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53255" y="2926787"/>
            <a:ext cx="9207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600" spc="5" dirty="0">
                <a:latin typeface="Symbol"/>
                <a:cs typeface="Symbol"/>
              </a:rPr>
              <a:t>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02455" y="2092237"/>
            <a:ext cx="1529715" cy="6127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0800">
              <a:spcBef>
                <a:spcPts val="484"/>
              </a:spcBef>
              <a:tabLst>
                <a:tab pos="260350" algn="l"/>
                <a:tab pos="845185" algn="l"/>
                <a:tab pos="1334135" algn="l"/>
              </a:tabLst>
            </a:pPr>
            <a:r>
              <a:rPr sz="2400" spc="7" baseline="-17361" dirty="0">
                <a:latin typeface="Symbol"/>
                <a:cs typeface="Symbol"/>
              </a:rPr>
              <a:t></a:t>
            </a:r>
            <a:r>
              <a:rPr sz="2400" spc="7" baseline="-17361" dirty="0">
                <a:latin typeface="Times New Roman"/>
                <a:cs typeface="Times New Roman"/>
              </a:rPr>
              <a:t>	</a:t>
            </a:r>
            <a:r>
              <a:rPr sz="2400" i="1" spc="-22" baseline="20833" dirty="0">
                <a:latin typeface="Cambria"/>
                <a:cs typeface="Cambria"/>
              </a:rPr>
              <a:t>a</a:t>
            </a:r>
            <a:r>
              <a:rPr sz="900" spc="-15" dirty="0">
                <a:latin typeface="Cambria"/>
                <a:cs typeface="Cambria"/>
              </a:rPr>
              <a:t>1,1	</a:t>
            </a:r>
            <a:r>
              <a:rPr sz="900" spc="15" dirty="0">
                <a:latin typeface="Cambria"/>
                <a:cs typeface="Cambria"/>
              </a:rPr>
              <a:t>1,2	1,3</a:t>
            </a:r>
            <a:endParaRPr sz="900">
              <a:latin typeface="Cambria"/>
              <a:cs typeface="Cambria"/>
            </a:endParaRPr>
          </a:p>
          <a:p>
            <a:pPr marL="861060">
              <a:spcBef>
                <a:spcPts val="390"/>
              </a:spcBef>
              <a:tabLst>
                <a:tab pos="1349375" algn="l"/>
              </a:tabLst>
            </a:pPr>
            <a:r>
              <a:rPr sz="1600" dirty="0">
                <a:latin typeface="Cambria"/>
                <a:cs typeface="Cambria"/>
              </a:rPr>
              <a:t>.	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86565" y="2432023"/>
            <a:ext cx="76898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spcBef>
                <a:spcPts val="120"/>
              </a:spcBef>
              <a:tabLst>
                <a:tab pos="687705" algn="l"/>
              </a:tabLst>
            </a:pPr>
            <a:r>
              <a:rPr sz="1600" i="1" spc="15" dirty="0">
                <a:latin typeface="Cambria"/>
                <a:cs typeface="Cambria"/>
              </a:rPr>
              <a:t>H</a:t>
            </a:r>
            <a:r>
              <a:rPr sz="1600" i="1" spc="5" dirty="0">
                <a:latin typeface="Cambria"/>
                <a:cs typeface="Cambria"/>
              </a:rPr>
              <a:t> </a:t>
            </a:r>
            <a:r>
              <a:rPr sz="1600" spc="10" dirty="0">
                <a:latin typeface="Symbol"/>
                <a:cs typeface="Symbol"/>
              </a:rPr>
              <a:t>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2400" spc="7" baseline="10416" dirty="0">
                <a:latin typeface="Symbol"/>
                <a:cs typeface="Symbol"/>
              </a:rPr>
              <a:t></a:t>
            </a:r>
            <a:r>
              <a:rPr sz="2400" spc="7" baseline="10416" dirty="0">
                <a:latin typeface="Times New Roman"/>
                <a:cs typeface="Times New Roman"/>
              </a:rPr>
              <a:t>	</a:t>
            </a:r>
            <a:r>
              <a:rPr sz="1600" dirty="0"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27855" y="2594082"/>
            <a:ext cx="36512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spcBef>
                <a:spcPts val="120"/>
              </a:spcBef>
            </a:pPr>
            <a:r>
              <a:rPr sz="1600" spc="5" dirty="0">
                <a:latin typeface="Symbol"/>
                <a:cs typeface="Symbol"/>
              </a:rPr>
              <a:t>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2400" i="1" spc="15" baseline="-31250" dirty="0">
                <a:latin typeface="Cambria"/>
                <a:cs typeface="Cambria"/>
              </a:rPr>
              <a:t>a</a:t>
            </a:r>
            <a:endParaRPr sz="2400" baseline="-3125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53255" y="2791558"/>
            <a:ext cx="9207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600" spc="5" dirty="0">
                <a:latin typeface="Symbol"/>
                <a:cs typeface="Symbol"/>
              </a:rPr>
              <a:t>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43797" y="2926787"/>
            <a:ext cx="9207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600" spc="5" dirty="0">
                <a:latin typeface="Symbol"/>
                <a:cs typeface="Symbol"/>
              </a:rPr>
              <a:t>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43797" y="2001655"/>
            <a:ext cx="92075" cy="8655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ts val="1735"/>
              </a:lnSpc>
              <a:spcBef>
                <a:spcPts val="120"/>
              </a:spcBef>
            </a:pPr>
            <a:r>
              <a:rPr sz="1600" spc="5" dirty="0">
                <a:latin typeface="Symbol"/>
                <a:cs typeface="Symbol"/>
              </a:rPr>
              <a:t></a:t>
            </a:r>
            <a:endParaRPr sz="1600">
              <a:latin typeface="Symbol"/>
              <a:cs typeface="Symbol"/>
            </a:endParaRPr>
          </a:p>
          <a:p>
            <a:pPr>
              <a:lnSpc>
                <a:spcPts val="1555"/>
              </a:lnSpc>
            </a:pPr>
            <a:r>
              <a:rPr sz="1600" spc="5" dirty="0">
                <a:latin typeface="Symbol"/>
                <a:cs typeface="Symbol"/>
              </a:rPr>
              <a:t></a:t>
            </a:r>
            <a:endParaRPr sz="1600">
              <a:latin typeface="Symbol"/>
              <a:cs typeface="Symbol"/>
            </a:endParaRPr>
          </a:p>
          <a:p>
            <a:pPr>
              <a:lnSpc>
                <a:spcPts val="1555"/>
              </a:lnSpc>
            </a:pPr>
            <a:r>
              <a:rPr sz="1600" spc="5" dirty="0">
                <a:latin typeface="Symbol"/>
                <a:cs typeface="Symbol"/>
              </a:rPr>
              <a:t></a:t>
            </a:r>
            <a:endParaRPr sz="1600">
              <a:latin typeface="Symbol"/>
              <a:cs typeface="Symbol"/>
            </a:endParaRPr>
          </a:p>
          <a:p>
            <a:pPr>
              <a:lnSpc>
                <a:spcPts val="1735"/>
              </a:lnSpc>
            </a:pPr>
            <a:r>
              <a:rPr sz="1600" spc="5" dirty="0">
                <a:latin typeface="Symbol"/>
                <a:cs typeface="Symbol"/>
              </a:rPr>
              <a:t>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43797" y="2791558"/>
            <a:ext cx="9207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spcBef>
                <a:spcPts val="120"/>
              </a:spcBef>
            </a:pPr>
            <a:r>
              <a:rPr sz="1600" spc="5" dirty="0">
                <a:latin typeface="Symbol"/>
                <a:cs typeface="Symbol"/>
              </a:rPr>
              <a:t></a:t>
            </a:r>
            <a:endParaRPr sz="1600">
              <a:latin typeface="Symbol"/>
              <a:cs typeface="Symbo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02088" y="1998331"/>
            <a:ext cx="539750" cy="118110"/>
            <a:chOff x="7702088" y="1890381"/>
            <a:chExt cx="539750" cy="118110"/>
          </a:xfrm>
        </p:grpSpPr>
        <p:sp>
          <p:nvSpPr>
            <p:cNvPr id="26" name="object 26"/>
            <p:cNvSpPr/>
            <p:nvPr/>
          </p:nvSpPr>
          <p:spPr>
            <a:xfrm>
              <a:off x="7708438" y="1949334"/>
              <a:ext cx="508634" cy="0"/>
            </a:xfrm>
            <a:custGeom>
              <a:avLst/>
              <a:gdLst/>
              <a:ahLst/>
              <a:cxnLst/>
              <a:rect l="l" t="t" r="r" b="b"/>
              <a:pathLst>
                <a:path w="508634">
                  <a:moveTo>
                    <a:pt x="0" y="0"/>
                  </a:moveTo>
                  <a:lnTo>
                    <a:pt x="508195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5929" y="1890381"/>
              <a:ext cx="115909" cy="11790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727855" y="1861704"/>
            <a:ext cx="870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  <a:tabLst>
                <a:tab pos="233679" algn="l"/>
              </a:tabLst>
            </a:pPr>
            <a:r>
              <a:rPr sz="2400" spc="7" baseline="-31250" dirty="0">
                <a:latin typeface="Symbol"/>
                <a:cs typeface="Symbol"/>
              </a:rPr>
              <a:t></a:t>
            </a:r>
            <a:r>
              <a:rPr sz="2400" spc="7" baseline="-31250" dirty="0">
                <a:latin typeface="Times New Roman"/>
                <a:cs typeface="Times New Roman"/>
              </a:rPr>
              <a:t>	</a:t>
            </a:r>
            <a:r>
              <a:rPr spc="10" dirty="0">
                <a:latin typeface="Arial"/>
                <a:cs typeface="Arial"/>
              </a:rPr>
              <a:t>units</a:t>
            </a:r>
            <a:r>
              <a:rPr sz="2400" i="1" spc="15" baseline="-48611" dirty="0">
                <a:latin typeface="Cambria"/>
                <a:cs typeface="Cambria"/>
              </a:rPr>
              <a:t>a</a:t>
            </a:r>
            <a:endParaRPr sz="2400" baseline="-48611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48912" y="2069817"/>
            <a:ext cx="269304" cy="876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>
                <a:latin typeface="Arial"/>
                <a:cs typeface="Arial"/>
              </a:rPr>
              <a:t>samples</a:t>
            </a:r>
            <a:endParaRPr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84437" y="1828685"/>
            <a:ext cx="2667000" cy="1371600"/>
          </a:xfrm>
          <a:custGeom>
            <a:avLst/>
            <a:gdLst/>
            <a:ahLst/>
            <a:cxnLst/>
            <a:rect l="l" t="t" r="r" b="b"/>
            <a:pathLst>
              <a:path w="2667000" h="1371600">
                <a:moveTo>
                  <a:pt x="0" y="0"/>
                </a:moveTo>
                <a:lnTo>
                  <a:pt x="2666999" y="0"/>
                </a:lnTo>
                <a:lnTo>
                  <a:pt x="2666999" y="1371599"/>
                </a:lnTo>
                <a:lnTo>
                  <a:pt x="0" y="13715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E0A6-7BC5-1A48-8A77-0B985B6F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300" y="685800"/>
            <a:ext cx="5490942" cy="67710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Metric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78DA-996C-0C47-AFAE-2938F81C4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22" y="1889898"/>
            <a:ext cx="8462355" cy="344709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Appropriate for the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Usually from the cost function used to train the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CC"/>
                </a:solidFill>
              </a:rPr>
              <a:t>Accuracy or error rate of the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CC"/>
                </a:solidFill>
              </a:rPr>
              <a:t>Advanced metrics may be needed</a:t>
            </a:r>
          </a:p>
        </p:txBody>
      </p:sp>
    </p:spTree>
    <p:extLst>
      <p:ext uri="{BB962C8B-B14F-4D97-AF65-F5344CB8AC3E}">
        <p14:creationId xmlns:p14="http://schemas.microsoft.com/office/powerpoint/2010/main" val="30097094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6376" y="955243"/>
            <a:ext cx="5305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583940" algn="l"/>
              </a:tabLst>
            </a:pPr>
            <a:r>
              <a:rPr spc="-5" dirty="0"/>
              <a:t>Normalization	Details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1078" y="1785504"/>
            <a:ext cx="8905240" cy="9956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spcBef>
                <a:spcPts val="24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Rest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the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operates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60" dirty="0">
                <a:latin typeface="Georgia"/>
                <a:cs typeface="Georgia"/>
              </a:rPr>
              <a:t>H’</a:t>
            </a:r>
            <a:r>
              <a:rPr sz="3200" i="1" spc="290" dirty="0"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the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same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way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the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original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 operated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on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-235" dirty="0">
                <a:latin typeface="Georgia"/>
                <a:cs typeface="Georgia"/>
              </a:rPr>
              <a:t>H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078" y="2848240"/>
            <a:ext cx="54508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  <a:tab pos="965200" algn="l"/>
                <a:tab pos="4759325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At	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raining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ime	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2877" y="3408057"/>
            <a:ext cx="8415020" cy="37471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23900" marR="59690" indent="-228600">
              <a:lnSpc>
                <a:spcPct val="101499"/>
              </a:lnSpc>
              <a:spcBef>
                <a:spcPts val="55"/>
              </a:spcBef>
              <a:buChar char="•"/>
              <a:tabLst>
                <a:tab pos="723900" algn="l"/>
              </a:tabLst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where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200" dirty="0">
                <a:latin typeface="Times New Roman"/>
                <a:cs typeface="Times New Roman"/>
              </a:rPr>
              <a:t>δ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small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positive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value such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as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90" dirty="0">
                <a:latin typeface="Cambria"/>
                <a:cs typeface="Cambria"/>
              </a:rPr>
              <a:t>10</a:t>
            </a:r>
            <a:r>
              <a:rPr sz="2400" spc="-135" baseline="24305" dirty="0">
                <a:latin typeface="Cambria"/>
                <a:cs typeface="Cambria"/>
              </a:rPr>
              <a:t>-8</a:t>
            </a:r>
            <a:r>
              <a:rPr sz="2400" spc="-120" baseline="24305" dirty="0"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imposed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to </a:t>
            </a:r>
            <a:r>
              <a:rPr sz="2400" spc="-65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avoid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encountering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undefined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gradient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of </a:t>
            </a:r>
            <a:r>
              <a:rPr sz="2400" spc="305" dirty="0">
                <a:latin typeface="Calibri"/>
                <a:cs typeface="Calibri"/>
              </a:rPr>
              <a:t>√</a:t>
            </a:r>
            <a:r>
              <a:rPr sz="2400" i="1" spc="305" dirty="0">
                <a:latin typeface="Georgia"/>
                <a:cs typeface="Georgia"/>
              </a:rPr>
              <a:t>z</a:t>
            </a:r>
            <a:r>
              <a:rPr sz="2400" i="1" spc="220" dirty="0"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at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i="1" spc="105" dirty="0">
                <a:latin typeface="Georgia"/>
                <a:cs typeface="Georgia"/>
              </a:rPr>
              <a:t>z</a:t>
            </a:r>
            <a:r>
              <a:rPr sz="2400" spc="105" dirty="0">
                <a:latin typeface="Cambria"/>
                <a:cs typeface="Cambria"/>
              </a:rPr>
              <a:t>=0</a:t>
            </a:r>
            <a:endParaRPr sz="2400">
              <a:latin typeface="Cambria"/>
              <a:cs typeface="Cambria"/>
            </a:endParaRPr>
          </a:p>
          <a:p>
            <a:pPr marL="317500" marR="656590" indent="-279400">
              <a:lnSpc>
                <a:spcPts val="3329"/>
              </a:lnSpc>
              <a:spcBef>
                <a:spcPts val="830"/>
              </a:spcBef>
              <a:buChar char="–"/>
              <a:tabLst>
                <a:tab pos="3238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Crucially we back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propagate through these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operations for computing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mean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and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std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dev</a:t>
            </a:r>
            <a:endParaRPr sz="2800">
              <a:latin typeface="Arial"/>
              <a:cs typeface="Arial"/>
            </a:endParaRPr>
          </a:p>
          <a:p>
            <a:pPr marL="323850" indent="-285750">
              <a:spcBef>
                <a:spcPts val="600"/>
              </a:spcBef>
              <a:buChar char="–"/>
              <a:tabLst>
                <a:tab pos="3238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And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for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applying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them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to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normalize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i="1" spc="-204" dirty="0">
                <a:latin typeface="Georgia"/>
                <a:cs typeface="Georgia"/>
              </a:rPr>
              <a:t>H</a:t>
            </a:r>
            <a:endParaRPr sz="2800">
              <a:latin typeface="Georgia"/>
              <a:cs typeface="Georgia"/>
            </a:endParaRPr>
          </a:p>
          <a:p>
            <a:pPr marL="723900" marR="30480" lvl="1" indent="-228600">
              <a:lnSpc>
                <a:spcPct val="99800"/>
              </a:lnSpc>
              <a:spcBef>
                <a:spcPts val="550"/>
              </a:spcBef>
              <a:buChar char="•"/>
              <a:tabLst>
                <a:tab pos="7239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This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means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that the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gradient will never propose an 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operation that acts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simply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increase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std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dev or mean of </a:t>
            </a:r>
            <a:r>
              <a:rPr sz="2400" spc="-65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10" dirty="0">
                <a:latin typeface="Cambria"/>
                <a:cs typeface="Cambria"/>
              </a:rPr>
              <a:t>h</a:t>
            </a:r>
            <a:r>
              <a:rPr sz="2400" i="1" spc="15" baseline="-20833" dirty="0">
                <a:latin typeface="Georgia"/>
                <a:cs typeface="Georgia"/>
              </a:rPr>
              <a:t>i</a:t>
            </a:r>
            <a:r>
              <a:rPr sz="2400" i="1" spc="419" baseline="-20833" dirty="0"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normalization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operations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remove</a:t>
            </a:r>
            <a:r>
              <a:rPr sz="2400" spc="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2400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effect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of such </a:t>
            </a:r>
            <a:r>
              <a:rPr sz="2400" spc="-6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an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action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aero out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component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gradient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8891" y="3127758"/>
            <a:ext cx="185420" cy="26802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650" i="1" spc="40" dirty="0">
                <a:latin typeface="Cambria"/>
                <a:cs typeface="Cambria"/>
              </a:rPr>
              <a:t>m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1829" y="3129958"/>
            <a:ext cx="50165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950" i="1" spc="35" dirty="0">
                <a:latin typeface="Cambria"/>
                <a:cs typeface="Cambria"/>
              </a:rPr>
              <a:t>i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3217" y="3259197"/>
            <a:ext cx="50165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950" i="1" spc="35" dirty="0">
                <a:latin typeface="Cambria"/>
                <a:cs typeface="Cambria"/>
              </a:rPr>
              <a:t>i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4215" y="2859381"/>
            <a:ext cx="1063625" cy="40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spcBef>
                <a:spcPts val="95"/>
              </a:spcBef>
            </a:pPr>
            <a:r>
              <a:rPr sz="1650" spc="5" dirty="0">
                <a:latin typeface="Symbol"/>
                <a:cs typeface="Symbol"/>
              </a:rPr>
              <a:t></a:t>
            </a:r>
            <a:r>
              <a:rPr sz="1650" spc="85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</a:t>
            </a:r>
            <a:r>
              <a:rPr sz="1650" spc="130" dirty="0">
                <a:latin typeface="Times New Roman"/>
                <a:cs typeface="Times New Roman"/>
              </a:rPr>
              <a:t> </a:t>
            </a:r>
            <a:r>
              <a:rPr sz="2475" u="sng" spc="-75" baseline="35353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75" u="sng" spc="-127" baseline="35353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</a:t>
            </a:r>
            <a:r>
              <a:rPr sz="2475" baseline="35353" dirty="0">
                <a:latin typeface="Cambria"/>
                <a:cs typeface="Cambria"/>
              </a:rPr>
              <a:t> </a:t>
            </a:r>
            <a:r>
              <a:rPr sz="2475" spc="-142" baseline="35353" dirty="0">
                <a:latin typeface="Cambria"/>
                <a:cs typeface="Cambria"/>
              </a:rPr>
              <a:t> </a:t>
            </a:r>
            <a:r>
              <a:rPr sz="3750" spc="-15" baseline="-7777" dirty="0">
                <a:latin typeface="Symbol"/>
                <a:cs typeface="Symbol"/>
              </a:rPr>
              <a:t></a:t>
            </a:r>
            <a:r>
              <a:rPr sz="3750" spc="-697" baseline="-7777" dirty="0">
                <a:latin typeface="Times New Roman"/>
                <a:cs typeface="Times New Roman"/>
              </a:rPr>
              <a:t> </a:t>
            </a:r>
            <a:r>
              <a:rPr sz="1650" i="1" spc="130" dirty="0">
                <a:latin typeface="Cambria"/>
                <a:cs typeface="Cambria"/>
              </a:rPr>
              <a:t>H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98476" y="2814523"/>
            <a:ext cx="1152525" cy="625475"/>
          </a:xfrm>
          <a:custGeom>
            <a:avLst/>
            <a:gdLst/>
            <a:ahLst/>
            <a:cxnLst/>
            <a:rect l="l" t="t" r="r" b="b"/>
            <a:pathLst>
              <a:path w="1152525" h="625475">
                <a:moveTo>
                  <a:pt x="0" y="0"/>
                </a:moveTo>
                <a:lnTo>
                  <a:pt x="1152524" y="0"/>
                </a:lnTo>
                <a:lnTo>
                  <a:pt x="1152524" y="625474"/>
                </a:lnTo>
                <a:lnTo>
                  <a:pt x="0" y="6254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49798" y="2974005"/>
            <a:ext cx="826769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Bef>
                <a:spcPts val="130"/>
              </a:spcBef>
              <a:tabLst>
                <a:tab pos="532765" algn="l"/>
              </a:tabLst>
            </a:pPr>
            <a:r>
              <a:rPr sz="1700" spc="15" dirty="0">
                <a:latin typeface="Symbol"/>
                <a:cs typeface="Symbol"/>
              </a:rPr>
              <a:t></a:t>
            </a:r>
            <a:r>
              <a:rPr sz="1700" spc="120" dirty="0">
                <a:latin typeface="Times New Roman"/>
                <a:cs typeface="Times New Roman"/>
              </a:rPr>
              <a:t> </a:t>
            </a:r>
            <a:r>
              <a:rPr sz="1700" spc="10" dirty="0">
                <a:latin typeface="Symbol"/>
                <a:cs typeface="Symbol"/>
              </a:rPr>
              <a:t></a:t>
            </a:r>
            <a:r>
              <a:rPr sz="1700" spc="10" dirty="0">
                <a:latin typeface="Times New Roman"/>
                <a:cs typeface="Times New Roman"/>
              </a:rPr>
              <a:t>	</a:t>
            </a:r>
            <a:r>
              <a:rPr sz="1700" spc="10" dirty="0">
                <a:latin typeface="Symbol"/>
                <a:cs typeface="Symbol"/>
              </a:rPr>
              <a:t></a:t>
            </a:r>
            <a:r>
              <a:rPr sz="1700" spc="-90" dirty="0">
                <a:latin typeface="Times New Roman"/>
                <a:cs typeface="Times New Roman"/>
              </a:rPr>
              <a:t> </a:t>
            </a:r>
            <a:r>
              <a:rPr sz="1700" spc="10" dirty="0">
                <a:latin typeface="Symbol"/>
                <a:cs typeface="Symbol"/>
              </a:rPr>
              <a:t></a:t>
            </a:r>
            <a:endParaRPr sz="17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0706" y="2785566"/>
            <a:ext cx="192405" cy="64706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35">
              <a:spcBef>
                <a:spcPts val="500"/>
              </a:spcBef>
            </a:pPr>
            <a:r>
              <a:rPr sz="17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endParaRPr sz="1700">
              <a:latin typeface="Calibri"/>
              <a:cs typeface="Calibri"/>
            </a:endParaRPr>
          </a:p>
          <a:p>
            <a:pPr>
              <a:spcBef>
                <a:spcPts val="405"/>
              </a:spcBef>
            </a:pPr>
            <a:r>
              <a:rPr sz="1700" i="1" spc="50" dirty="0">
                <a:latin typeface="Cambria"/>
                <a:cs typeface="Cambria"/>
              </a:rPr>
              <a:t>m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3527" y="2974005"/>
            <a:ext cx="713740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Bef>
                <a:spcPts val="130"/>
              </a:spcBef>
            </a:pPr>
            <a:r>
              <a:rPr sz="1700" spc="114" dirty="0">
                <a:latin typeface="Calibri"/>
                <a:cs typeface="Calibri"/>
              </a:rPr>
              <a:t>(</a:t>
            </a:r>
            <a:r>
              <a:rPr sz="1700" i="1" spc="114" dirty="0">
                <a:latin typeface="Cambria"/>
                <a:cs typeface="Cambria"/>
              </a:rPr>
              <a:t>H</a:t>
            </a:r>
            <a:r>
              <a:rPr sz="1700" i="1" spc="195" dirty="0">
                <a:latin typeface="Cambria"/>
                <a:cs typeface="Cambria"/>
              </a:rPr>
              <a:t> </a:t>
            </a:r>
            <a:r>
              <a:rPr sz="1700" spc="10" dirty="0">
                <a:latin typeface="Symbol"/>
                <a:cs typeface="Symbol"/>
              </a:rPr>
              <a:t>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85" dirty="0">
                <a:latin typeface="Symbol"/>
                <a:cs typeface="Symbol"/>
              </a:rPr>
              <a:t></a:t>
            </a:r>
            <a:r>
              <a:rPr sz="1700" spc="85" dirty="0">
                <a:latin typeface="Calibri"/>
                <a:cs typeface="Calibri"/>
              </a:rPr>
              <a:t>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9524" y="2943324"/>
            <a:ext cx="81280" cy="3803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080">
              <a:spcBef>
                <a:spcPts val="295"/>
              </a:spcBef>
            </a:pPr>
            <a:r>
              <a:rPr sz="1000" spc="-10" dirty="0"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  <a:p>
            <a:pPr>
              <a:spcBef>
                <a:spcPts val="200"/>
              </a:spcBef>
            </a:pPr>
            <a:r>
              <a:rPr sz="1000" i="1" spc="35" dirty="0">
                <a:latin typeface="Cambria"/>
                <a:cs typeface="Cambria"/>
              </a:rPr>
              <a:t>i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47153" y="3280247"/>
            <a:ext cx="5206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000" i="1" spc="35" dirty="0">
                <a:latin typeface="Cambria"/>
                <a:cs typeface="Cambria"/>
              </a:rPr>
              <a:t>i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56980" y="2907604"/>
            <a:ext cx="24765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2600" spc="-10" dirty="0">
                <a:latin typeface="Symbol"/>
                <a:cs typeface="Symbol"/>
              </a:rPr>
              <a:t></a:t>
            </a:r>
            <a:endParaRPr sz="2600">
              <a:latin typeface="Symbol"/>
              <a:cs typeface="Symbo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708312" y="2757374"/>
            <a:ext cx="2228850" cy="733425"/>
            <a:chOff x="6708312" y="2649423"/>
            <a:chExt cx="2228850" cy="733425"/>
          </a:xfrm>
        </p:grpSpPr>
        <p:sp>
          <p:nvSpPr>
            <p:cNvPr id="19" name="object 19"/>
            <p:cNvSpPr/>
            <p:nvPr/>
          </p:nvSpPr>
          <p:spPr>
            <a:xfrm>
              <a:off x="7143589" y="2703023"/>
              <a:ext cx="1741170" cy="572135"/>
            </a:xfrm>
            <a:custGeom>
              <a:avLst/>
              <a:gdLst/>
              <a:ahLst/>
              <a:cxnLst/>
              <a:rect l="l" t="t" r="r" b="b"/>
              <a:pathLst>
                <a:path w="1741170" h="572135">
                  <a:moveTo>
                    <a:pt x="30247" y="376077"/>
                  </a:moveTo>
                  <a:lnTo>
                    <a:pt x="0" y="419581"/>
                  </a:lnTo>
                </a:path>
                <a:path w="1741170" h="572135">
                  <a:moveTo>
                    <a:pt x="77046" y="571843"/>
                  </a:moveTo>
                  <a:lnTo>
                    <a:pt x="30247" y="376077"/>
                  </a:lnTo>
                </a:path>
                <a:path w="1741170" h="572135">
                  <a:moveTo>
                    <a:pt x="131264" y="0"/>
                  </a:moveTo>
                  <a:lnTo>
                    <a:pt x="77046" y="571843"/>
                  </a:lnTo>
                </a:path>
                <a:path w="1741170" h="572135">
                  <a:moveTo>
                    <a:pt x="1740674" y="0"/>
                  </a:moveTo>
                  <a:lnTo>
                    <a:pt x="1312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43589" y="2703023"/>
              <a:ext cx="1741170" cy="626745"/>
            </a:xfrm>
            <a:custGeom>
              <a:avLst/>
              <a:gdLst/>
              <a:ahLst/>
              <a:cxnLst/>
              <a:rect l="l" t="t" r="r" b="b"/>
              <a:pathLst>
                <a:path w="1741170" h="626745">
                  <a:moveTo>
                    <a:pt x="1740673" y="0"/>
                  </a:moveTo>
                  <a:lnTo>
                    <a:pt x="131263" y="0"/>
                  </a:lnTo>
                  <a:lnTo>
                    <a:pt x="77045" y="571842"/>
                  </a:lnTo>
                  <a:lnTo>
                    <a:pt x="30247" y="376077"/>
                  </a:lnTo>
                  <a:lnTo>
                    <a:pt x="0" y="419581"/>
                  </a:lnTo>
                  <a:lnTo>
                    <a:pt x="5707" y="423586"/>
                  </a:lnTo>
                  <a:lnTo>
                    <a:pt x="17691" y="404698"/>
                  </a:lnTo>
                  <a:lnTo>
                    <a:pt x="71909" y="626223"/>
                  </a:lnTo>
                  <a:lnTo>
                    <a:pt x="82753" y="626223"/>
                  </a:lnTo>
                  <a:lnTo>
                    <a:pt x="140966" y="10876"/>
                  </a:lnTo>
                  <a:lnTo>
                    <a:pt x="1740673" y="10876"/>
                  </a:lnTo>
                  <a:lnTo>
                    <a:pt x="17406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13074" y="2654185"/>
              <a:ext cx="2219325" cy="723900"/>
            </a:xfrm>
            <a:custGeom>
              <a:avLst/>
              <a:gdLst/>
              <a:ahLst/>
              <a:cxnLst/>
              <a:rect l="l" t="t" r="r" b="b"/>
              <a:pathLst>
                <a:path w="2219325" h="723900">
                  <a:moveTo>
                    <a:pt x="0" y="0"/>
                  </a:moveTo>
                  <a:lnTo>
                    <a:pt x="2219324" y="0"/>
                  </a:lnTo>
                  <a:lnTo>
                    <a:pt x="2219324" y="723899"/>
                  </a:lnTo>
                  <a:lnTo>
                    <a:pt x="0" y="7238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6456" y="457200"/>
            <a:ext cx="856124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168265" algn="l"/>
              </a:tabLst>
            </a:pPr>
            <a:r>
              <a:rPr spc="-5" dirty="0"/>
              <a:t>Batch</a:t>
            </a:r>
            <a:r>
              <a:rPr spc="40" dirty="0"/>
              <a:t> </a:t>
            </a:r>
            <a:r>
              <a:rPr spc="-5" dirty="0"/>
              <a:t>Normalization	</a:t>
            </a:r>
            <a:r>
              <a:rPr dirty="0"/>
              <a:t>at</a:t>
            </a:r>
            <a:r>
              <a:rPr spc="-40" dirty="0"/>
              <a:t> </a:t>
            </a:r>
            <a:r>
              <a:rPr spc="-5" dirty="0"/>
              <a:t>Test</a:t>
            </a:r>
            <a:r>
              <a:rPr spc="-40" dirty="0"/>
              <a:t> </a:t>
            </a:r>
            <a:r>
              <a:rPr lang="en-US" spc="-5" dirty="0"/>
              <a:t>T</a:t>
            </a:r>
            <a:r>
              <a:rPr spc="-5" dirty="0"/>
              <a:t>ime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9" y="1633105"/>
            <a:ext cx="8863965" cy="353567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615315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  <a:tab pos="9652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At	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test time, </a:t>
            </a:r>
            <a:r>
              <a:rPr sz="3200" b="1" spc="140" dirty="0">
                <a:latin typeface="Times New Roman"/>
                <a:cs typeface="Times New Roman"/>
              </a:rPr>
              <a:t>μ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3200" spc="50" dirty="0">
                <a:latin typeface="Times New Roman"/>
                <a:cs typeface="Times New Roman"/>
              </a:rPr>
              <a:t>σ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may be replaced by 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running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averages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were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collected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during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training time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99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  <a:tab pos="2851785" algn="l"/>
                <a:tab pos="3314065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allows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model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evaluated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a 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single example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without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needing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use 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definitions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	</a:t>
            </a:r>
            <a:r>
              <a:rPr sz="3200" b="1" spc="140" dirty="0">
                <a:latin typeface="Times New Roman"/>
                <a:cs typeface="Times New Roman"/>
              </a:rPr>
              <a:t>μ	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3200" spc="50" dirty="0">
                <a:latin typeface="Times New Roman"/>
                <a:cs typeface="Times New Roman"/>
              </a:rPr>
              <a:t>σ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depend on 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entire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minibatch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40166" y="680604"/>
            <a:ext cx="797373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590165" algn="l"/>
                <a:tab pos="3522345" algn="l"/>
                <a:tab pos="5292725" algn="l"/>
              </a:tabLst>
            </a:pPr>
            <a:r>
              <a:rPr dirty="0"/>
              <a:t>Revisi</a:t>
            </a:r>
            <a:r>
              <a:rPr spc="-5" dirty="0"/>
              <a:t>t</a:t>
            </a:r>
            <a:r>
              <a:rPr dirty="0"/>
              <a:t>ing	</a:t>
            </a:r>
            <a:r>
              <a:rPr spc="-5" dirty="0"/>
              <a:t>t</a:t>
            </a:r>
            <a:r>
              <a:rPr dirty="0"/>
              <a:t>he	</a:t>
            </a:r>
            <a:r>
              <a:rPr lang="en-US" dirty="0"/>
              <a:t>S</a:t>
            </a:r>
            <a:r>
              <a:rPr dirty="0"/>
              <a:t>imple	</a:t>
            </a:r>
            <a:r>
              <a:rPr lang="en-US" dirty="0"/>
              <a:t>E</a:t>
            </a:r>
            <a:r>
              <a:rPr dirty="0"/>
              <a:t>xample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979" y="1556904"/>
            <a:ext cx="28086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Revisiting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1632" y="1556904"/>
            <a:ext cx="15621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example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578" y="2039505"/>
            <a:ext cx="9015730" cy="372617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0" marR="65405">
              <a:lnSpc>
                <a:spcPts val="3800"/>
              </a:lnSpc>
              <a:spcBef>
                <a:spcPts val="260"/>
              </a:spcBef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we can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mostly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resolve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difficulties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 learning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model by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normalizing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-110" dirty="0">
                <a:latin typeface="Georgia"/>
                <a:cs typeface="Georgia"/>
              </a:rPr>
              <a:t>h</a:t>
            </a:r>
            <a:r>
              <a:rPr sz="3150" i="1" spc="-165" baseline="-21164" dirty="0">
                <a:latin typeface="Georgia"/>
                <a:cs typeface="Georgia"/>
              </a:rPr>
              <a:t>l</a:t>
            </a:r>
            <a:r>
              <a:rPr sz="3150" i="1" spc="292" baseline="-21164" dirty="0">
                <a:latin typeface="Georgia"/>
                <a:cs typeface="Georgia"/>
              </a:rPr>
              <a:t> </a:t>
            </a:r>
            <a:r>
              <a:rPr sz="3150" spc="-67" baseline="-21164" dirty="0">
                <a:latin typeface="Cambria"/>
                <a:cs typeface="Cambria"/>
              </a:rPr>
              <a:t>-1</a:t>
            </a:r>
            <a:endParaRPr sz="3150" baseline="-21164">
              <a:latin typeface="Cambria"/>
              <a:cs typeface="Cambria"/>
            </a:endParaRPr>
          </a:p>
          <a:p>
            <a:pPr marL="381000" indent="-342900">
              <a:spcBef>
                <a:spcPts val="705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Suppose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that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-120" dirty="0">
                <a:latin typeface="Georgia"/>
                <a:cs typeface="Georgia"/>
              </a:rPr>
              <a:t>x</a:t>
            </a:r>
            <a:r>
              <a:rPr sz="3200" i="1" spc="110" dirty="0"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drawn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from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unit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Gaussian</a:t>
            </a:r>
            <a:endParaRPr sz="3200">
              <a:latin typeface="Arial"/>
              <a:cs typeface="Arial"/>
            </a:endParaRPr>
          </a:p>
          <a:p>
            <a:pPr marL="381000" marR="142875" indent="-342900">
              <a:spcBef>
                <a:spcPts val="76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Then </a:t>
            </a:r>
            <a:r>
              <a:rPr sz="3200" i="1" spc="-110" dirty="0">
                <a:latin typeface="Georgia"/>
                <a:cs typeface="Georgia"/>
              </a:rPr>
              <a:t>h</a:t>
            </a:r>
            <a:r>
              <a:rPr sz="3150" i="1" spc="-165" baseline="-21164" dirty="0">
                <a:latin typeface="Georgia"/>
                <a:cs typeface="Georgia"/>
              </a:rPr>
              <a:t>l</a:t>
            </a:r>
            <a:r>
              <a:rPr sz="3150" i="1" spc="-157" baseline="-21164" dirty="0">
                <a:latin typeface="Georgia"/>
                <a:cs typeface="Georgia"/>
              </a:rPr>
              <a:t> </a:t>
            </a:r>
            <a:r>
              <a:rPr sz="3150" spc="-67" baseline="-21164" dirty="0">
                <a:latin typeface="Cambria"/>
                <a:cs typeface="Cambria"/>
              </a:rPr>
              <a:t>-1</a:t>
            </a:r>
            <a:r>
              <a:rPr sz="3150" spc="-60" baseline="-21164" dirty="0"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will also come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from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Gaussian,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because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the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transformation from </a:t>
            </a:r>
            <a:r>
              <a:rPr sz="3200" i="1" spc="-120" dirty="0">
                <a:latin typeface="Georgia"/>
                <a:cs typeface="Georgia"/>
              </a:rPr>
              <a:t>x</a:t>
            </a:r>
            <a:r>
              <a:rPr sz="3200" i="1" spc="110" dirty="0"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-110" dirty="0">
                <a:latin typeface="Georgia"/>
                <a:cs typeface="Georgia"/>
              </a:rPr>
              <a:t>h</a:t>
            </a:r>
            <a:r>
              <a:rPr sz="3150" i="1" spc="-165" baseline="-21164" dirty="0">
                <a:latin typeface="Georgia"/>
                <a:cs typeface="Georgia"/>
              </a:rPr>
              <a:t>l</a:t>
            </a:r>
            <a:r>
              <a:rPr sz="3150" i="1" spc="292" baseline="-21164" dirty="0"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linear</a:t>
            </a:r>
            <a:endParaRPr sz="3200">
              <a:latin typeface="Arial"/>
              <a:cs typeface="Arial"/>
            </a:endParaRPr>
          </a:p>
          <a:p>
            <a:pPr marL="381000" marR="30480" indent="-342900">
              <a:spcBef>
                <a:spcPts val="72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However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-114" dirty="0">
                <a:latin typeface="Georgia"/>
                <a:cs typeface="Georgia"/>
              </a:rPr>
              <a:t>h</a:t>
            </a:r>
            <a:r>
              <a:rPr sz="3150" i="1" spc="-172" baseline="-21164" dirty="0">
                <a:latin typeface="Georgia"/>
                <a:cs typeface="Georgia"/>
              </a:rPr>
              <a:t>l</a:t>
            </a:r>
            <a:r>
              <a:rPr sz="3150" i="1" spc="284" baseline="-21164" dirty="0">
                <a:latin typeface="Georgia"/>
                <a:cs typeface="Georgia"/>
              </a:rPr>
              <a:t> </a:t>
            </a:r>
            <a:r>
              <a:rPr sz="3150" i="1" spc="-37" baseline="-21164" dirty="0">
                <a:latin typeface="Georgia"/>
                <a:cs typeface="Georgia"/>
              </a:rPr>
              <a:t>-</a:t>
            </a:r>
            <a:r>
              <a:rPr sz="3150" spc="-37" baseline="-21164" dirty="0">
                <a:latin typeface="Cambria"/>
                <a:cs typeface="Cambria"/>
              </a:rPr>
              <a:t>1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will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longer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have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zero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mean,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unit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variance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7475" y="1519123"/>
            <a:ext cx="4104004" cy="485388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33655">
              <a:spcBef>
                <a:spcPts val="484"/>
              </a:spcBef>
            </a:pPr>
            <a:r>
              <a:rPr sz="2750" i="1" spc="-980" dirty="0">
                <a:latin typeface="Cambria"/>
                <a:cs typeface="Cambria"/>
              </a:rPr>
              <a:t>y</a:t>
            </a:r>
            <a:r>
              <a:rPr sz="4125" spc="427" baseline="1010" dirty="0">
                <a:latin typeface="Calibri"/>
                <a:cs typeface="Calibri"/>
              </a:rPr>
              <a:t>ˆ</a:t>
            </a:r>
            <a:r>
              <a:rPr sz="4125" spc="15" baseline="1010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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i="1" spc="35" dirty="0">
                <a:latin typeface="Cambria"/>
                <a:cs typeface="Cambria"/>
              </a:rPr>
              <a:t>x</a:t>
            </a:r>
            <a:r>
              <a:rPr sz="2750" i="1" spc="125" dirty="0">
                <a:latin typeface="Cambria"/>
                <a:cs typeface="Cambria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220" dirty="0">
                <a:latin typeface="Cambria"/>
                <a:cs typeface="Cambria"/>
              </a:rPr>
              <a:t>w</a:t>
            </a:r>
            <a:r>
              <a:rPr sz="2325" spc="7" baseline="-35842" dirty="0">
                <a:latin typeface="Calibri"/>
                <a:cs typeface="Calibri"/>
              </a:rPr>
              <a:t>1</a:t>
            </a:r>
            <a:r>
              <a:rPr sz="2325" baseline="-35842" dirty="0">
                <a:latin typeface="Calibri"/>
                <a:cs typeface="Calibri"/>
              </a:rPr>
              <a:t> </a:t>
            </a:r>
            <a:r>
              <a:rPr sz="2325" spc="-67" baseline="-35842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120" dirty="0">
                <a:latin typeface="Cambria"/>
                <a:cs typeface="Cambria"/>
              </a:rPr>
              <a:t>w</a:t>
            </a:r>
            <a:r>
              <a:rPr sz="2325" spc="7" baseline="-35842" dirty="0">
                <a:latin typeface="Calibri"/>
                <a:cs typeface="Calibri"/>
              </a:rPr>
              <a:t>2</a:t>
            </a:r>
            <a:r>
              <a:rPr sz="2325" baseline="-35842" dirty="0">
                <a:latin typeface="Calibri"/>
                <a:cs typeface="Calibri"/>
              </a:rPr>
              <a:t> </a:t>
            </a:r>
            <a:r>
              <a:rPr sz="2325" spc="-15" baseline="-35842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120" dirty="0">
                <a:latin typeface="Cambria"/>
                <a:cs typeface="Cambria"/>
              </a:rPr>
              <a:t>w</a:t>
            </a:r>
            <a:r>
              <a:rPr sz="2325" spc="7" baseline="-35842" dirty="0">
                <a:latin typeface="Calibri"/>
                <a:cs typeface="Calibri"/>
              </a:rPr>
              <a:t>3</a:t>
            </a:r>
            <a:r>
              <a:rPr sz="2325" spc="-60" baseline="-35842" dirty="0">
                <a:latin typeface="Calibri"/>
                <a:cs typeface="Calibri"/>
              </a:rPr>
              <a:t> </a:t>
            </a:r>
            <a:r>
              <a:rPr sz="2750" spc="225" dirty="0">
                <a:latin typeface="Symbol"/>
                <a:cs typeface="Symbol"/>
              </a:rPr>
              <a:t>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180" dirty="0">
                <a:latin typeface="Cambria"/>
                <a:cs typeface="Cambria"/>
              </a:rPr>
              <a:t>w</a:t>
            </a:r>
            <a:r>
              <a:rPr sz="2325" i="1" spc="97" baseline="-35842" dirty="0">
                <a:latin typeface="Cambria"/>
                <a:cs typeface="Cambria"/>
              </a:rPr>
              <a:t>i</a:t>
            </a:r>
            <a:r>
              <a:rPr sz="2325" i="1" spc="-150" baseline="-35842" dirty="0">
                <a:latin typeface="Cambria"/>
                <a:cs typeface="Cambria"/>
              </a:rPr>
              <a:t> </a:t>
            </a:r>
            <a:r>
              <a:rPr sz="2750" spc="45" dirty="0">
                <a:latin typeface="Calibri"/>
                <a:cs typeface="Calibri"/>
              </a:rPr>
              <a:t>..</a:t>
            </a:r>
            <a:r>
              <a:rPr sz="2750" spc="65" dirty="0">
                <a:latin typeface="Calibri"/>
                <a:cs typeface="Calibri"/>
              </a:rPr>
              <a:t>.</a:t>
            </a:r>
            <a:r>
              <a:rPr sz="2750" spc="-350" dirty="0">
                <a:latin typeface="Calibri"/>
                <a:cs typeface="Calibri"/>
              </a:rPr>
              <a:t> </a:t>
            </a:r>
            <a:r>
              <a:rPr sz="2750" spc="-5" dirty="0">
                <a:latin typeface="Symbol"/>
                <a:cs typeface="Symbol"/>
              </a:rPr>
              <a:t></a:t>
            </a:r>
            <a:r>
              <a:rPr sz="2750" spc="-395" dirty="0">
                <a:latin typeface="Times New Roman"/>
                <a:cs typeface="Times New Roman"/>
              </a:rPr>
              <a:t> </a:t>
            </a:r>
            <a:r>
              <a:rPr sz="2750" i="1" spc="-220" dirty="0">
                <a:latin typeface="Cambria"/>
                <a:cs typeface="Cambria"/>
              </a:rPr>
              <a:t>w</a:t>
            </a:r>
            <a:r>
              <a:rPr sz="2325" i="1" spc="-15" baseline="-35842" dirty="0">
                <a:latin typeface="Cambria"/>
                <a:cs typeface="Cambria"/>
              </a:rPr>
              <a:t>l</a:t>
            </a:r>
            <a:endParaRPr sz="2325" baseline="-35842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5406" y="680604"/>
            <a:ext cx="931049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559050" algn="l"/>
                <a:tab pos="5386070" algn="l"/>
              </a:tabLst>
            </a:pPr>
            <a:r>
              <a:rPr spc="-5" dirty="0"/>
              <a:t>Restoring	</a:t>
            </a:r>
            <a:r>
              <a:rPr lang="en-US" spc="-5" dirty="0"/>
              <a:t>Z</a:t>
            </a:r>
            <a:r>
              <a:rPr dirty="0"/>
              <a:t>ero-mean	</a:t>
            </a:r>
            <a:r>
              <a:rPr lang="en-US" dirty="0"/>
              <a:t>U</a:t>
            </a:r>
            <a:r>
              <a:rPr dirty="0"/>
              <a:t>nit</a:t>
            </a:r>
            <a:r>
              <a:rPr spc="-100" dirty="0"/>
              <a:t> </a:t>
            </a:r>
            <a:r>
              <a:rPr lang="en-US" spc="-100" dirty="0"/>
              <a:t>V</a:t>
            </a:r>
            <a:r>
              <a:rPr dirty="0"/>
              <a:t>ariance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556904"/>
            <a:ext cx="8456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After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applying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batch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normalization,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we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obtain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5878" y="2522104"/>
            <a:ext cx="2330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unit</a:t>
            </a:r>
            <a:r>
              <a:rPr sz="3200" spc="-9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variance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7778" y="2039504"/>
            <a:ext cx="85153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spcBef>
                <a:spcPts val="100"/>
              </a:spcBef>
              <a:tabLst>
                <a:tab pos="339344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normalized</a:t>
            </a:r>
            <a:r>
              <a:rPr sz="3200" spc="1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975" i="1" spc="-337" baseline="1048" dirty="0">
                <a:latin typeface="Cambria"/>
                <a:cs typeface="Cambria"/>
              </a:rPr>
              <a:t>h</a:t>
            </a:r>
            <a:r>
              <a:rPr sz="3975" spc="-337" baseline="16771" dirty="0">
                <a:latin typeface="Cambria"/>
                <a:cs typeface="Cambria"/>
              </a:rPr>
              <a:t>ˆ	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restores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zero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mean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9577" y="3525404"/>
            <a:ext cx="36830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remain</a:t>
            </a:r>
            <a:r>
              <a:rPr sz="2800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unit</a:t>
            </a:r>
            <a:r>
              <a:rPr sz="2800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Gaussian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2078" y="3102748"/>
            <a:ext cx="80829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spcBef>
                <a:spcPts val="100"/>
              </a:spcBef>
              <a:tabLst>
                <a:tab pos="75501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For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almost any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update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to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2800" spc="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lower layers,</a:t>
            </a:r>
            <a:r>
              <a:rPr sz="2800" spc="1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3975" i="1" spc="-337" baseline="5241" dirty="0">
                <a:latin typeface="Cambria"/>
                <a:cs typeface="Cambria"/>
              </a:rPr>
              <a:t>h</a:t>
            </a:r>
            <a:r>
              <a:rPr sz="3975" spc="-337" baseline="19916" dirty="0">
                <a:latin typeface="Cambria"/>
                <a:cs typeface="Cambria"/>
              </a:rPr>
              <a:t>ˆ	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will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0177" y="4042548"/>
            <a:ext cx="75057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174875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Output	may</a:t>
            </a:r>
            <a:r>
              <a:rPr sz="2800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be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learned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as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simple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linear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0879" y="2364466"/>
            <a:ext cx="304165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500" i="1" spc="-10" dirty="0">
                <a:latin typeface="Cambria"/>
                <a:cs typeface="Cambria"/>
              </a:rPr>
              <a:t>l</a:t>
            </a:r>
            <a:r>
              <a:rPr sz="1500" i="1" spc="-120" dirty="0">
                <a:latin typeface="Cambria"/>
                <a:cs typeface="Cambria"/>
              </a:rPr>
              <a:t> </a:t>
            </a:r>
            <a:r>
              <a:rPr sz="1500" spc="-5" dirty="0">
                <a:latin typeface="Symbol"/>
                <a:cs typeface="Symbol"/>
              </a:rPr>
              <a:t></a:t>
            </a:r>
            <a:r>
              <a:rPr sz="1500" spc="-65" dirty="0">
                <a:latin typeface="Cambria"/>
                <a:cs typeface="Cambria"/>
              </a:rPr>
              <a:t>1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4279" y="3355066"/>
            <a:ext cx="304165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500" i="1" spc="-10" dirty="0">
                <a:latin typeface="Cambria"/>
                <a:cs typeface="Cambria"/>
              </a:rPr>
              <a:t>l</a:t>
            </a:r>
            <a:r>
              <a:rPr sz="1500" i="1" spc="-120" dirty="0">
                <a:latin typeface="Cambria"/>
                <a:cs typeface="Cambria"/>
              </a:rPr>
              <a:t> </a:t>
            </a:r>
            <a:r>
              <a:rPr sz="1500" spc="-5" dirty="0">
                <a:latin typeface="Symbol"/>
                <a:cs typeface="Symbol"/>
              </a:rPr>
              <a:t></a:t>
            </a:r>
            <a:r>
              <a:rPr sz="1500" spc="-65" dirty="0">
                <a:latin typeface="Cambria"/>
                <a:cs typeface="Cambria"/>
              </a:rPr>
              <a:t>1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6571" y="3994332"/>
            <a:ext cx="253365" cy="478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950" i="1" spc="-1055" dirty="0">
                <a:latin typeface="Cambria"/>
                <a:cs typeface="Cambria"/>
              </a:rPr>
              <a:t>y</a:t>
            </a:r>
            <a:r>
              <a:rPr sz="2950" spc="315" dirty="0">
                <a:latin typeface="Calibri"/>
                <a:cs typeface="Calibri"/>
              </a:rPr>
              <a:t>ˆ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2979" y="4699781"/>
            <a:ext cx="8992235" cy="21856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913380">
              <a:spcBef>
                <a:spcPts val="270"/>
              </a:spcBef>
              <a:tabLst>
                <a:tab pos="3129280" algn="l"/>
              </a:tabLst>
            </a:pPr>
            <a:r>
              <a:rPr sz="1500" i="1" spc="-20" dirty="0">
                <a:latin typeface="Cambria"/>
                <a:cs typeface="Cambria"/>
              </a:rPr>
              <a:t>l	l</a:t>
            </a:r>
            <a:endParaRPr sz="1500">
              <a:latin typeface="Cambria"/>
              <a:cs typeface="Cambria"/>
            </a:endParaRPr>
          </a:p>
          <a:p>
            <a:pPr marL="355600" indent="-342900">
              <a:spcBef>
                <a:spcPts val="3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Learning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this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model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now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very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simple</a:t>
            </a:r>
            <a:endParaRPr sz="3200">
              <a:latin typeface="Arial"/>
              <a:cs typeface="Arial"/>
            </a:endParaRPr>
          </a:p>
          <a:p>
            <a:pPr marL="748665" marR="5080" lvl="1" indent="-279400">
              <a:lnSpc>
                <a:spcPts val="3329"/>
              </a:lnSpc>
              <a:spcBef>
                <a:spcPts val="800"/>
              </a:spcBef>
              <a:buChar char="–"/>
              <a:tabLst>
                <a:tab pos="7556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Because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parameters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at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lower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layers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do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not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have </a:t>
            </a:r>
            <a:r>
              <a:rPr sz="2800" spc="-7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an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effect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in most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cases</a:t>
            </a:r>
            <a:endParaRPr sz="2800">
              <a:latin typeface="Arial"/>
              <a:cs typeface="Arial"/>
            </a:endParaRPr>
          </a:p>
          <a:p>
            <a:pPr marL="1155700" lvl="2" indent="-229235">
              <a:spcBef>
                <a:spcPts val="505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Their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output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is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always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renormalized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 a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unit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 Gaussian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64177" y="4465204"/>
            <a:ext cx="30264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1447165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unc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ion	</a:t>
            </a:r>
            <a:r>
              <a:rPr sz="3900" i="1" spc="-1395" baseline="4273" dirty="0">
                <a:latin typeface="Cambria"/>
                <a:cs typeface="Cambria"/>
              </a:rPr>
              <a:t>y</a:t>
            </a:r>
            <a:r>
              <a:rPr sz="3900" spc="839" baseline="5341" dirty="0">
                <a:latin typeface="Cambria"/>
                <a:cs typeface="Cambria"/>
              </a:rPr>
              <a:t>ˆ</a:t>
            </a:r>
            <a:r>
              <a:rPr sz="3900" spc="44" baseline="5341" dirty="0">
                <a:latin typeface="Cambria"/>
                <a:cs typeface="Cambria"/>
              </a:rPr>
              <a:t> </a:t>
            </a:r>
            <a:r>
              <a:rPr sz="3900" baseline="4273" dirty="0">
                <a:latin typeface="Symbol"/>
                <a:cs typeface="Symbol"/>
              </a:rPr>
              <a:t></a:t>
            </a:r>
            <a:r>
              <a:rPr sz="3900" spc="-22" baseline="4273" dirty="0">
                <a:latin typeface="Times New Roman"/>
                <a:cs typeface="Times New Roman"/>
              </a:rPr>
              <a:t> </a:t>
            </a:r>
            <a:r>
              <a:rPr sz="3900" i="1" spc="-247" baseline="4273" dirty="0">
                <a:latin typeface="Cambria"/>
                <a:cs typeface="Cambria"/>
              </a:rPr>
              <a:t>w</a:t>
            </a:r>
            <a:r>
              <a:rPr sz="3900" i="1" spc="-232" baseline="4273" dirty="0">
                <a:latin typeface="Cambria"/>
                <a:cs typeface="Cambria"/>
              </a:rPr>
              <a:t> </a:t>
            </a:r>
            <a:r>
              <a:rPr sz="3900" i="1" spc="-1507" baseline="4273" dirty="0">
                <a:latin typeface="Cambria"/>
                <a:cs typeface="Cambria"/>
              </a:rPr>
              <a:t>h</a:t>
            </a:r>
            <a:r>
              <a:rPr sz="3900" spc="839" baseline="19230" dirty="0">
                <a:latin typeface="Cambria"/>
                <a:cs typeface="Cambria"/>
              </a:rPr>
              <a:t>ˆ</a:t>
            </a:r>
            <a:r>
              <a:rPr sz="3900" baseline="19230" dirty="0">
                <a:latin typeface="Cambria"/>
                <a:cs typeface="Cambria"/>
              </a:rPr>
              <a:t> </a:t>
            </a:r>
            <a:r>
              <a:rPr sz="3900" spc="-390" baseline="19230" dirty="0">
                <a:latin typeface="Cambria"/>
                <a:cs typeface="Cambria"/>
              </a:rPr>
              <a:t> </a:t>
            </a:r>
            <a:r>
              <a:rPr sz="3900" baseline="4273" dirty="0">
                <a:latin typeface="Symbol"/>
                <a:cs typeface="Symbol"/>
              </a:rPr>
              <a:t></a:t>
            </a:r>
            <a:r>
              <a:rPr sz="3900" spc="-345" baseline="4273" dirty="0">
                <a:latin typeface="Times New Roman"/>
                <a:cs typeface="Times New Roman"/>
              </a:rPr>
              <a:t> </a:t>
            </a:r>
            <a:r>
              <a:rPr sz="3900" spc="-209" baseline="4273" dirty="0">
                <a:latin typeface="Cambria"/>
                <a:cs typeface="Cambria"/>
              </a:rPr>
              <a:t>1</a:t>
            </a:r>
            <a:endParaRPr sz="3900" baseline="4273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0686" y="985723"/>
            <a:ext cx="82765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7190105" algn="l"/>
              </a:tabLst>
            </a:pPr>
            <a:r>
              <a:rPr sz="4000" dirty="0"/>
              <a:t>Ba</a:t>
            </a:r>
            <a:r>
              <a:rPr sz="4000" spc="-5" dirty="0"/>
              <a:t>t</a:t>
            </a:r>
            <a:r>
              <a:rPr sz="4000" dirty="0"/>
              <a:t>ch Normaliza</a:t>
            </a:r>
            <a:r>
              <a:rPr sz="4000" spc="-5" dirty="0"/>
              <a:t>t</a:t>
            </a:r>
            <a:r>
              <a:rPr sz="4000" dirty="0"/>
              <a:t>io</a:t>
            </a:r>
            <a:r>
              <a:rPr sz="4000" spc="-5" dirty="0"/>
              <a:t>n</a:t>
            </a:r>
            <a:r>
              <a:rPr sz="4000" dirty="0">
                <a:solidFill>
                  <a:srgbClr val="FF2600"/>
                </a:solidFill>
                <a:latin typeface="Wingdings"/>
                <a:cs typeface="Wingdings"/>
              </a:rPr>
              <a:t></a:t>
            </a:r>
            <a:r>
              <a:rPr sz="4000" spc="110" dirty="0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sz="4000" dirty="0"/>
              <a:t>learning	easy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850900" y="1697747"/>
            <a:ext cx="8462355" cy="555536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0365" marR="16510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80365" algn="l"/>
                <a:tab pos="381000" algn="l"/>
              </a:tabLst>
            </a:pPr>
            <a:r>
              <a:rPr spc="-5" dirty="0">
                <a:solidFill>
                  <a:srgbClr val="3333CC"/>
                </a:solidFill>
              </a:rPr>
              <a:t>Without normalization,</a:t>
            </a:r>
            <a:r>
              <a:rPr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updates</a:t>
            </a:r>
            <a:r>
              <a:rPr dirty="0">
                <a:solidFill>
                  <a:srgbClr val="3333CC"/>
                </a:solidFill>
              </a:rPr>
              <a:t> would</a:t>
            </a:r>
            <a:r>
              <a:rPr spc="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have an </a:t>
            </a:r>
            <a:r>
              <a:rPr spc="-869"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extreme</a:t>
            </a:r>
            <a:r>
              <a:rPr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effect </a:t>
            </a:r>
            <a:r>
              <a:rPr dirty="0">
                <a:solidFill>
                  <a:srgbClr val="3333CC"/>
                </a:solidFill>
              </a:rPr>
              <a:t>of</a:t>
            </a:r>
            <a:r>
              <a:rPr spc="-5" dirty="0">
                <a:solidFill>
                  <a:srgbClr val="3333CC"/>
                </a:solidFill>
              </a:rPr>
              <a:t> the</a:t>
            </a:r>
            <a:r>
              <a:rPr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statistics </a:t>
            </a:r>
            <a:r>
              <a:rPr dirty="0">
                <a:solidFill>
                  <a:srgbClr val="3333CC"/>
                </a:solidFill>
              </a:rPr>
              <a:t>of </a:t>
            </a:r>
            <a:r>
              <a:rPr i="1" spc="-80" dirty="0">
                <a:solidFill>
                  <a:srgbClr val="000000"/>
                </a:solidFill>
                <a:latin typeface="Georgia"/>
                <a:cs typeface="Georgia"/>
              </a:rPr>
              <a:t>h</a:t>
            </a:r>
            <a:r>
              <a:rPr sz="3150" i="1" spc="-120" baseline="-21164" dirty="0">
                <a:solidFill>
                  <a:srgbClr val="000000"/>
                </a:solidFill>
                <a:latin typeface="Georgia"/>
                <a:cs typeface="Georgia"/>
              </a:rPr>
              <a:t>l</a:t>
            </a:r>
            <a:r>
              <a:rPr sz="3150" spc="-120" baseline="-21164" dirty="0">
                <a:solidFill>
                  <a:srgbClr val="000000"/>
                </a:solidFill>
                <a:latin typeface="Cambria"/>
                <a:cs typeface="Cambria"/>
              </a:rPr>
              <a:t>-1</a:t>
            </a:r>
            <a:endParaRPr sz="3150" baseline="-21164" dirty="0">
              <a:latin typeface="Cambria"/>
              <a:cs typeface="Cambria"/>
            </a:endParaRPr>
          </a:p>
          <a:p>
            <a:pPr marL="380365" marR="165735" indent="-342900">
              <a:spcBef>
                <a:spcPts val="605"/>
              </a:spcBef>
              <a:buChar char="•"/>
              <a:tabLst>
                <a:tab pos="380365" algn="l"/>
                <a:tab pos="381000" algn="l"/>
              </a:tabLst>
            </a:pPr>
            <a:r>
              <a:rPr spc="-5" dirty="0">
                <a:solidFill>
                  <a:srgbClr val="3333CC"/>
                </a:solidFill>
              </a:rPr>
              <a:t>Batch</a:t>
            </a:r>
            <a:r>
              <a:rPr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normalization</a:t>
            </a:r>
            <a:r>
              <a:rPr dirty="0">
                <a:solidFill>
                  <a:srgbClr val="3333CC"/>
                </a:solidFill>
              </a:rPr>
              <a:t> has </a:t>
            </a:r>
            <a:r>
              <a:rPr spc="-5" dirty="0">
                <a:solidFill>
                  <a:srgbClr val="3333CC"/>
                </a:solidFill>
              </a:rPr>
              <a:t>thus </a:t>
            </a:r>
            <a:r>
              <a:rPr dirty="0">
                <a:solidFill>
                  <a:srgbClr val="3333CC"/>
                </a:solidFill>
              </a:rPr>
              <a:t>made </a:t>
            </a:r>
            <a:r>
              <a:rPr spc="-5" dirty="0">
                <a:solidFill>
                  <a:srgbClr val="3333CC"/>
                </a:solidFill>
              </a:rPr>
              <a:t>this </a:t>
            </a:r>
            <a:r>
              <a:rPr dirty="0">
                <a:solidFill>
                  <a:srgbClr val="3333CC"/>
                </a:solidFill>
              </a:rPr>
              <a:t>model </a:t>
            </a:r>
            <a:r>
              <a:rPr spc="-869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easier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to</a:t>
            </a:r>
            <a:r>
              <a:rPr dirty="0">
                <a:solidFill>
                  <a:srgbClr val="3333CC"/>
                </a:solidFill>
              </a:rPr>
              <a:t> learn</a:t>
            </a:r>
          </a:p>
          <a:p>
            <a:pPr marL="380365" marR="30480" indent="-342900">
              <a:spcBef>
                <a:spcPts val="819"/>
              </a:spcBef>
              <a:buChar char="•"/>
              <a:tabLst>
                <a:tab pos="380365" algn="l"/>
                <a:tab pos="381000" algn="l"/>
              </a:tabLst>
            </a:pPr>
            <a:r>
              <a:rPr spc="-5" dirty="0">
                <a:solidFill>
                  <a:srgbClr val="3333CC"/>
                </a:solidFill>
              </a:rPr>
              <a:t>In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this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example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the </a:t>
            </a:r>
            <a:r>
              <a:rPr dirty="0">
                <a:solidFill>
                  <a:srgbClr val="3333CC"/>
                </a:solidFill>
              </a:rPr>
              <a:t>ease</a:t>
            </a:r>
            <a:r>
              <a:rPr spc="-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of</a:t>
            </a:r>
            <a:r>
              <a:rPr spc="-1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learning</a:t>
            </a:r>
            <a:r>
              <a:rPr spc="-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came</a:t>
            </a:r>
            <a:r>
              <a:rPr spc="-5" dirty="0">
                <a:solidFill>
                  <a:srgbClr val="3333CC"/>
                </a:solidFill>
              </a:rPr>
              <a:t> from </a:t>
            </a:r>
            <a:r>
              <a:rPr spc="-87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making</a:t>
            </a:r>
            <a:r>
              <a:rPr spc="-5" dirty="0">
                <a:solidFill>
                  <a:srgbClr val="3333CC"/>
                </a:solidFill>
              </a:rPr>
              <a:t> the</a:t>
            </a:r>
            <a:r>
              <a:rPr dirty="0">
                <a:solidFill>
                  <a:srgbClr val="3333CC"/>
                </a:solidFill>
              </a:rPr>
              <a:t> lower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layers </a:t>
            </a:r>
            <a:r>
              <a:rPr dirty="0">
                <a:solidFill>
                  <a:srgbClr val="3333CC"/>
                </a:solidFill>
              </a:rPr>
              <a:t>useless</a:t>
            </a:r>
          </a:p>
          <a:p>
            <a:pPr marL="781050" lvl="1" indent="-286385">
              <a:spcBef>
                <a:spcPts val="625"/>
              </a:spcBef>
              <a:buChar char="–"/>
              <a:tabLst>
                <a:tab pos="781050" algn="l"/>
              </a:tabLst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Lower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layers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not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harmful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but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not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beneficial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either</a:t>
            </a:r>
            <a:endParaRPr sz="2800" dirty="0">
              <a:latin typeface="Arial"/>
              <a:cs typeface="Arial"/>
            </a:endParaRPr>
          </a:p>
          <a:p>
            <a:pPr marL="1181100" lvl="2" indent="-229235">
              <a:spcBef>
                <a:spcPts val="645"/>
              </a:spcBef>
              <a:buChar char="•"/>
              <a:tabLst>
                <a:tab pos="1181100" algn="l"/>
              </a:tabLst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Because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we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have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normalized-out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35" dirty="0">
                <a:latin typeface="Cambria"/>
                <a:cs typeface="Cambria"/>
              </a:rPr>
              <a:t>1</a:t>
            </a:r>
            <a:r>
              <a:rPr sz="2400" spc="-52" baseline="24305" dirty="0">
                <a:latin typeface="Cambria"/>
                <a:cs typeface="Cambria"/>
              </a:rPr>
              <a:t>st</a:t>
            </a:r>
            <a:r>
              <a:rPr sz="2400" spc="-7" baseline="24305" dirty="0"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and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45" dirty="0">
                <a:latin typeface="Cambria"/>
                <a:cs typeface="Cambria"/>
              </a:rPr>
              <a:t>2</a:t>
            </a:r>
            <a:r>
              <a:rPr sz="2400" spc="-67" baseline="24305" dirty="0">
                <a:latin typeface="Cambria"/>
                <a:cs typeface="Cambria"/>
              </a:rPr>
              <a:t>nd</a:t>
            </a:r>
            <a:r>
              <a:rPr sz="2400" baseline="24305" dirty="0"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order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stats</a:t>
            </a:r>
            <a:endParaRPr sz="2400" dirty="0">
              <a:latin typeface="Arial"/>
              <a:cs typeface="Arial"/>
            </a:endParaRPr>
          </a:p>
          <a:p>
            <a:pPr marL="381000" indent="-342900">
              <a:spcBef>
                <a:spcPts val="710"/>
              </a:spcBef>
              <a:buChar char="•"/>
              <a:tabLst>
                <a:tab pos="380365" algn="l"/>
                <a:tab pos="381000" algn="l"/>
              </a:tabLst>
            </a:pPr>
            <a:r>
              <a:rPr spc="-5" dirty="0">
                <a:solidFill>
                  <a:srgbClr val="3333CC"/>
                </a:solidFill>
              </a:rPr>
              <a:t>In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a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deep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neural</a:t>
            </a:r>
            <a:r>
              <a:rPr spc="-5" dirty="0">
                <a:solidFill>
                  <a:srgbClr val="3333CC"/>
                </a:solidFill>
              </a:rPr>
              <a:t> network</a:t>
            </a:r>
            <a:r>
              <a:rPr spc="-1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lower</a:t>
            </a:r>
            <a:r>
              <a:rPr spc="-15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levels</a:t>
            </a:r>
            <a:r>
              <a:rPr spc="-10" dirty="0">
                <a:solidFill>
                  <a:srgbClr val="3333CC"/>
                </a:solidFill>
              </a:rPr>
              <a:t> </a:t>
            </a:r>
            <a:r>
              <a:rPr dirty="0">
                <a:solidFill>
                  <a:srgbClr val="3333CC"/>
                </a:solidFill>
              </a:rPr>
              <a:t>can</a:t>
            </a:r>
            <a:r>
              <a:rPr lang="en-US" dirty="0">
                <a:solidFill>
                  <a:srgbClr val="3333CC"/>
                </a:solidFill>
              </a:rPr>
              <a:t> perform useful nonlinear transformations</a:t>
            </a:r>
            <a:endParaRPr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421" y="955243"/>
            <a:ext cx="81019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615690" algn="l"/>
              </a:tabLst>
            </a:pPr>
            <a:r>
              <a:rPr spc="-5" dirty="0"/>
              <a:t>Reintroducing	</a:t>
            </a:r>
            <a:r>
              <a:rPr dirty="0"/>
              <a:t>Expressive</a:t>
            </a:r>
            <a:r>
              <a:rPr spc="-95" dirty="0"/>
              <a:t> </a:t>
            </a:r>
            <a:r>
              <a:rPr dirty="0"/>
              <a:t>Power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2090305"/>
            <a:ext cx="8705850" cy="46004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Normalizing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mean and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standard deviation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can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reduce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expressive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power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neural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network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containing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unit</a:t>
            </a:r>
            <a:endParaRPr sz="3200" dirty="0">
              <a:latin typeface="Arial"/>
              <a:cs typeface="Arial"/>
            </a:endParaRPr>
          </a:p>
          <a:p>
            <a:pPr marL="355600" marR="100965" indent="-342900"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maintain 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expressive power replace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batch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hidden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unit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activations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i="1" spc="60" dirty="0">
                <a:latin typeface="Georgia"/>
                <a:cs typeface="Georgia"/>
              </a:rPr>
              <a:t>H’</a:t>
            </a:r>
            <a:r>
              <a:rPr sz="3200" i="1" spc="114" dirty="0"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with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235" dirty="0">
                <a:latin typeface="Times New Roman"/>
                <a:cs typeface="Times New Roman"/>
              </a:rPr>
              <a:t>γ</a:t>
            </a:r>
            <a:r>
              <a:rPr sz="3200" i="1" spc="235" dirty="0">
                <a:latin typeface="Georgia"/>
                <a:cs typeface="Georgia"/>
              </a:rPr>
              <a:t>H’</a:t>
            </a:r>
            <a:r>
              <a:rPr sz="3200" spc="235" dirty="0">
                <a:latin typeface="Cambria"/>
                <a:cs typeface="Cambria"/>
              </a:rPr>
              <a:t>+</a:t>
            </a:r>
            <a:r>
              <a:rPr sz="3200" spc="235" dirty="0">
                <a:latin typeface="Times New Roman"/>
                <a:cs typeface="Times New Roman"/>
              </a:rPr>
              <a:t>β</a:t>
            </a:r>
            <a:endParaRPr sz="3200" dirty="0">
              <a:latin typeface="Times New Roman"/>
              <a:cs typeface="Times New Roman"/>
            </a:endParaRPr>
          </a:p>
          <a:p>
            <a:pPr marL="748665" marR="44450" indent="-279400">
              <a:lnSpc>
                <a:spcPct val="102000"/>
              </a:lnSpc>
              <a:spcBef>
                <a:spcPts val="560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160" dirty="0">
                <a:latin typeface="Times New Roman"/>
                <a:cs typeface="Times New Roman"/>
              </a:rPr>
              <a:t>γ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spc="130" dirty="0">
                <a:latin typeface="Times New Roman"/>
                <a:cs typeface="Times New Roman"/>
              </a:rPr>
              <a:t>β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are learned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parameters that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allow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new </a:t>
            </a:r>
            <a:r>
              <a:rPr sz="2800" spc="-7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variable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to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have any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mean and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standard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deviation</a:t>
            </a:r>
            <a:endParaRPr sz="2800" dirty="0">
              <a:latin typeface="Arial"/>
              <a:cs typeface="Arial"/>
            </a:endParaRPr>
          </a:p>
          <a:p>
            <a:pPr marL="355600" marR="1744980" indent="-342900"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Has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different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learning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dynamics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than </a:t>
            </a:r>
            <a:r>
              <a:rPr sz="3200" spc="-8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unnormalized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approach</a:t>
            </a:r>
            <a:endParaRPr lang="en-US" sz="3200" dirty="0">
              <a:solidFill>
                <a:srgbClr val="3333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3157" y="847293"/>
            <a:ext cx="1671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</a:t>
            </a:r>
            <a:r>
              <a:rPr dirty="0"/>
              <a:t>opics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798022" y="1889898"/>
            <a:ext cx="8462355" cy="35605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867410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867410" algn="l"/>
                <a:tab pos="868044" algn="l"/>
              </a:tabLst>
            </a:pPr>
            <a:r>
              <a:rPr spc="-5" dirty="0"/>
              <a:t>Overview</a:t>
            </a:r>
          </a:p>
          <a:p>
            <a:pPr marL="1038860" indent="-51435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Performance Metrics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Default </a:t>
            </a:r>
            <a:r>
              <a:rPr dirty="0"/>
              <a:t>Baseline</a:t>
            </a:r>
            <a:r>
              <a:rPr spc="-5" dirty="0"/>
              <a:t> </a:t>
            </a:r>
            <a:r>
              <a:rPr dirty="0"/>
              <a:t>Models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>
                <a:solidFill>
                  <a:srgbClr val="3333CC"/>
                </a:solidFill>
              </a:rPr>
              <a:t>Determining whether to gather </a:t>
            </a:r>
            <a:r>
              <a:rPr dirty="0">
                <a:solidFill>
                  <a:srgbClr val="3333CC"/>
                </a:solidFill>
              </a:rPr>
              <a:t>more</a:t>
            </a:r>
            <a:r>
              <a:rPr spc="30" dirty="0">
                <a:solidFill>
                  <a:srgbClr val="3333CC"/>
                </a:solidFill>
              </a:rPr>
              <a:t> </a:t>
            </a:r>
            <a:r>
              <a:rPr spc="-5" dirty="0">
                <a:solidFill>
                  <a:srgbClr val="3333CC"/>
                </a:solidFill>
              </a:rPr>
              <a:t>data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Selecting hyperparamaters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dirty="0"/>
              <a:t>Debugging</a:t>
            </a:r>
            <a:r>
              <a:rPr spc="-5" dirty="0"/>
              <a:t> strategies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9989" y="847293"/>
            <a:ext cx="909731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3510" algn="l"/>
                <a:tab pos="3305175" algn="l"/>
              </a:tabLst>
            </a:pPr>
            <a:r>
              <a:rPr dirty="0"/>
              <a:t>More</a:t>
            </a:r>
            <a:r>
              <a:rPr spc="5" dirty="0"/>
              <a:t> </a:t>
            </a:r>
            <a:r>
              <a:rPr lang="en-US" spc="-5" dirty="0"/>
              <a:t>D</a:t>
            </a:r>
            <a:r>
              <a:rPr spc="-5" dirty="0"/>
              <a:t>ata	to	</a:t>
            </a:r>
            <a:r>
              <a:rPr lang="en-US" spc="-5" dirty="0"/>
              <a:t>I</a:t>
            </a:r>
            <a:r>
              <a:rPr dirty="0"/>
              <a:t>mprove</a:t>
            </a:r>
            <a:r>
              <a:rPr spc="-45" dirty="0"/>
              <a:t> </a:t>
            </a:r>
            <a:r>
              <a:rPr lang="en-US" spc="-5" dirty="0"/>
              <a:t>P</a:t>
            </a:r>
            <a:r>
              <a:rPr spc="-5" dirty="0"/>
              <a:t>erformance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982354"/>
            <a:ext cx="8817610" cy="3040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After end-to-end system established,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it 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time  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measure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determine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how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improve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it</a:t>
            </a:r>
            <a:endParaRPr sz="3200">
              <a:latin typeface="Arial"/>
              <a:cs typeface="Arial"/>
            </a:endParaRPr>
          </a:p>
          <a:p>
            <a:pPr marL="355600" marR="320675" indent="-342900" algn="just">
              <a:lnSpc>
                <a:spcPct val="99400"/>
              </a:lnSpc>
              <a:spcBef>
                <a:spcPts val="730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Instead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other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learning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algorithms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it 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often  better 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get more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data than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improve learning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algorithms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796" y="381000"/>
            <a:ext cx="966810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92425" algn="l"/>
                <a:tab pos="7269480" algn="l"/>
              </a:tabLst>
            </a:pPr>
            <a:r>
              <a:rPr sz="4000" dirty="0"/>
              <a:t>De</a:t>
            </a:r>
            <a:r>
              <a:rPr sz="4000" spc="-5" dirty="0"/>
              <a:t>t</a:t>
            </a:r>
            <a:r>
              <a:rPr sz="4000" dirty="0"/>
              <a:t>ermining	</a:t>
            </a:r>
            <a:r>
              <a:rPr lang="en-US" sz="4000" dirty="0"/>
              <a:t>W</a:t>
            </a:r>
            <a:r>
              <a:rPr sz="4000" dirty="0"/>
              <a:t>he</a:t>
            </a:r>
            <a:r>
              <a:rPr sz="4000" spc="-5" dirty="0"/>
              <a:t>t</a:t>
            </a:r>
            <a:r>
              <a:rPr sz="4000" dirty="0"/>
              <a:t>her</a:t>
            </a:r>
            <a:r>
              <a:rPr sz="4000" spc="-5" dirty="0"/>
              <a:t> </a:t>
            </a:r>
            <a:r>
              <a:rPr lang="en-US" sz="4000" spc="-5" dirty="0"/>
              <a:t>M</a:t>
            </a:r>
            <a:r>
              <a:rPr sz="4000" dirty="0"/>
              <a:t>ore </a:t>
            </a:r>
            <a:r>
              <a:rPr lang="en-US" sz="4000" dirty="0"/>
              <a:t>D</a:t>
            </a:r>
            <a:r>
              <a:rPr sz="4000" dirty="0"/>
              <a:t>a</a:t>
            </a:r>
            <a:r>
              <a:rPr sz="4000" spc="-5" dirty="0"/>
              <a:t>t</a:t>
            </a:r>
            <a:r>
              <a:rPr sz="4000" dirty="0"/>
              <a:t>a</a:t>
            </a:r>
            <a:r>
              <a:rPr lang="en-US" sz="4000" dirty="0"/>
              <a:t> </a:t>
            </a:r>
            <a:r>
              <a:rPr sz="4000" dirty="0"/>
              <a:t>needed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0196" y="1709107"/>
            <a:ext cx="9363304" cy="5841471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Determine pe</a:t>
            </a:r>
            <a:r>
              <a:rPr lang="en-US" sz="3200" spc="-5" dirty="0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formance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training</a:t>
            </a:r>
            <a:r>
              <a:rPr sz="3200" spc="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data</a:t>
            </a:r>
            <a:endParaRPr sz="3200" dirty="0">
              <a:latin typeface="Arial"/>
              <a:cs typeface="Arial"/>
            </a:endParaRPr>
          </a:p>
          <a:p>
            <a:pPr marL="355600" marR="809625" indent="-342900">
              <a:lnSpc>
                <a:spcPct val="994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If performance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training data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poor</a:t>
            </a: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,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algorithm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</a:t>
            </a: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 probable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not using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training data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already  available, so more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data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not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needed</a:t>
            </a:r>
            <a:endParaRPr sz="32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73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Instead try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increasing model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size</a:t>
            </a:r>
            <a:endParaRPr sz="28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45"/>
              </a:spcBef>
              <a:buChar char="•"/>
              <a:tabLst>
                <a:tab pos="1155700" algn="l"/>
              </a:tabLst>
            </a:pP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More layers, more hidden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units within</a:t>
            </a:r>
            <a:r>
              <a:rPr sz="2400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layers</a:t>
            </a:r>
            <a:endParaRPr sz="24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715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Try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improving learning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 algorithm</a:t>
            </a:r>
            <a:endParaRPr sz="28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45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E.g., tuning the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learning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rate</a:t>
            </a:r>
            <a:r>
              <a:rPr sz="2400" spc="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hyperparameter</a:t>
            </a:r>
            <a:endParaRPr sz="2400" dirty="0">
              <a:latin typeface="Arial"/>
              <a:cs typeface="Arial"/>
            </a:endParaRPr>
          </a:p>
          <a:p>
            <a:pPr marL="1155065" marR="5080" lvl="2" indent="-228600">
              <a:lnSpc>
                <a:spcPts val="2820"/>
              </a:lnSpc>
              <a:spcBef>
                <a:spcPts val="765"/>
              </a:spcBef>
              <a:buChar char="•"/>
              <a:tabLst>
                <a:tab pos="11557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If performance unsatisfactory, quality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if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training data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may  be responsible;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too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noisy, not include right</a:t>
            </a:r>
            <a:r>
              <a:rPr sz="2400" spc="-4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inputs</a:t>
            </a:r>
            <a:endParaRPr lang="en-US" sz="2400" spc="-5" dirty="0">
              <a:solidFill>
                <a:srgbClr val="660066"/>
              </a:solidFill>
              <a:latin typeface="Arial"/>
              <a:cs typeface="Arial"/>
            </a:endParaRPr>
          </a:p>
          <a:p>
            <a:pPr marL="1155065" marR="5080" lvl="2" indent="-228600">
              <a:lnSpc>
                <a:spcPts val="2820"/>
              </a:lnSpc>
              <a:spcBef>
                <a:spcPts val="765"/>
              </a:spcBef>
              <a:buChar char="•"/>
              <a:tabLst>
                <a:tab pos="1155700" algn="l"/>
              </a:tabLst>
            </a:pPr>
            <a:r>
              <a:rPr lang="en-US" sz="2400" spc="-5" dirty="0">
                <a:solidFill>
                  <a:srgbClr val="660066"/>
                </a:solidFill>
                <a:latin typeface="Arial"/>
                <a:cs typeface="Arial"/>
              </a:rPr>
              <a:t>Suggest starting over with new data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9594" y="847293"/>
            <a:ext cx="88792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5365" algn="l"/>
                <a:tab pos="3415665" algn="l"/>
              </a:tabLst>
            </a:pPr>
            <a:r>
              <a:rPr dirty="0"/>
              <a:t>If</a:t>
            </a:r>
            <a:r>
              <a:rPr spc="10" dirty="0"/>
              <a:t> </a:t>
            </a:r>
            <a:r>
              <a:rPr sz="4000" spc="-5" dirty="0"/>
              <a:t>training	data	performance acceptable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852978" y="1889898"/>
            <a:ext cx="8715375" cy="484632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Measure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testing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set</a:t>
            </a:r>
            <a:endParaRPr sz="3200" dirty="0">
              <a:latin typeface="Arial"/>
              <a:cs typeface="Arial"/>
            </a:endParaRPr>
          </a:p>
          <a:p>
            <a:pPr marL="355600" marR="151130" indent="-342900">
              <a:lnSpc>
                <a:spcPct val="100000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  <a:tab pos="503047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If test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set</a:t>
            </a:r>
            <a:r>
              <a:rPr sz="3200" spc="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</a:t>
            </a:r>
            <a:r>
              <a:rPr sz="3200" spc="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	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acceptable, nothing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more need</a:t>
            </a:r>
            <a:r>
              <a:rPr lang="en-US" sz="3200" dirty="0">
                <a:solidFill>
                  <a:srgbClr val="3333CC"/>
                </a:solidFill>
                <a:latin typeface="Arial"/>
                <a:cs typeface="Arial"/>
              </a:rPr>
              <a:t>s to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 be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done</a:t>
            </a:r>
            <a:endParaRPr sz="3200" dirty="0">
              <a:latin typeface="Arial"/>
              <a:cs typeface="Arial"/>
            </a:endParaRPr>
          </a:p>
          <a:p>
            <a:pPr marL="355600" marR="173355" indent="-342900">
              <a:lnSpc>
                <a:spcPct val="100699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If test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set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much worse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than  training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set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performance, gathering data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an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effective solution</a:t>
            </a:r>
            <a:endParaRPr sz="32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630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E.g.,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large labeled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data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 key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object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recognition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Larger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data sets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may be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infeasible</a:t>
            </a:r>
            <a:endParaRPr sz="32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665"/>
              </a:spcBef>
              <a:buChar char="–"/>
              <a:tabLst>
                <a:tab pos="7556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medical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applications, data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set is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small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7377" y="6779906"/>
            <a:ext cx="7708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Try adjusting hyperparameters, regularization</a:t>
            </a:r>
            <a:r>
              <a:rPr sz="2400" spc="1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(dropout)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E0A6-7BC5-1A48-8A77-0B985B6F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304800"/>
            <a:ext cx="9223058" cy="67710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Measuring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78DA-996C-0C47-AFAE-2938F81C4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143000"/>
            <a:ext cx="9753600" cy="647700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333CC"/>
                </a:solidFill>
              </a:rPr>
              <a:t>Reasonable level of performance?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Often problem dependent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3333CC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333CC"/>
                </a:solidFill>
              </a:rPr>
              <a:t>Academic problem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Error rates based on previous benchmark data 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Or totally new problem with new data 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3333CC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333CC"/>
                </a:solidFill>
              </a:rPr>
              <a:t>Real-world setting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Error rate such that the application is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safe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cost-effective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appeals to customers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Design decisions follow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Is it more costly to make one kind of mistake than another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333CC"/>
                </a:solidFill>
              </a:rPr>
              <a:t>Spam classification</a:t>
            </a:r>
            <a:endParaRPr lang="en-US" sz="26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599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8898" y="585354"/>
            <a:ext cx="72009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5240" algn="l"/>
                <a:tab pos="4795520" algn="l"/>
              </a:tabLst>
            </a:pPr>
            <a:r>
              <a:rPr dirty="0"/>
              <a:t>How	many</a:t>
            </a:r>
            <a:r>
              <a:rPr spc="-5" dirty="0"/>
              <a:t> t</a:t>
            </a:r>
            <a:r>
              <a:rPr dirty="0"/>
              <a:t>raining	samples?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978" y="1448954"/>
            <a:ext cx="4164329" cy="5580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502920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Extrapolating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from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curves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helps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499"/>
              </a:lnSpc>
              <a:spcBef>
                <a:spcPts val="58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Adding a small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fraction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total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no of examples will  not have an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effect</a:t>
            </a:r>
            <a:r>
              <a:rPr sz="32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generalization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error</a:t>
            </a:r>
            <a:endParaRPr sz="3200">
              <a:latin typeface="Arial"/>
              <a:cs typeface="Arial"/>
            </a:endParaRPr>
          </a:p>
          <a:p>
            <a:pPr marL="355600" marR="661035" indent="-342900">
              <a:lnSpc>
                <a:spcPct val="100099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Adding on a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logarithmic</a:t>
            </a:r>
            <a:r>
              <a:rPr sz="32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scale,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e.g., twice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 recommended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80670" y="1664588"/>
            <a:ext cx="4876608" cy="2303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7085" y="4213330"/>
            <a:ext cx="4528355" cy="2336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</a:t>
            </a:r>
            <a:r>
              <a:rPr spc="-25" dirty="0"/>
              <a:t>op</a:t>
            </a:r>
            <a:r>
              <a:rPr spc="-15" dirty="0"/>
              <a:t>i</a:t>
            </a:r>
            <a:r>
              <a:rPr spc="-30" dirty="0"/>
              <a:t>c</a:t>
            </a:r>
            <a:r>
              <a:rPr dirty="0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7844" y="2017775"/>
            <a:ext cx="7851140" cy="349903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Overview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Performance</a:t>
            </a:r>
            <a:r>
              <a:rPr sz="3200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Metrics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Default Baseline</a:t>
            </a:r>
            <a:r>
              <a:rPr sz="3200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Models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Determining whether </a:t>
            </a:r>
            <a:r>
              <a:rPr sz="3200" spc="-10" dirty="0">
                <a:solidFill>
                  <a:srgbClr val="808080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gather more</a:t>
            </a:r>
            <a:r>
              <a:rPr sz="3200" spc="-13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data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Selecting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hyperparamaters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Debugging</a:t>
            </a:r>
            <a:r>
              <a:rPr sz="3200" spc="-4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strategies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9649" y="963168"/>
            <a:ext cx="790045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Types </a:t>
            </a:r>
            <a:r>
              <a:rPr spc="-15" dirty="0"/>
              <a:t>of</a:t>
            </a:r>
            <a:r>
              <a:rPr spc="-100" dirty="0"/>
              <a:t> </a:t>
            </a:r>
            <a:r>
              <a:rPr lang="en-US" spc="-25" dirty="0"/>
              <a:t>H</a:t>
            </a:r>
            <a:r>
              <a:rPr spc="-25" dirty="0"/>
              <a:t>yperparameters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723" y="2017775"/>
            <a:ext cx="8664575" cy="321310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control algorithm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behavior</a:t>
            </a:r>
            <a:endParaRPr sz="3200">
              <a:latin typeface="Arial"/>
              <a:cs typeface="Arial"/>
            </a:endParaRPr>
          </a:p>
          <a:p>
            <a:pPr marL="351155" marR="988060" indent="-339090">
              <a:lnSpc>
                <a:spcPts val="3790"/>
              </a:lnSpc>
              <a:spcBef>
                <a:spcPts val="8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Some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affect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time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memory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cost</a:t>
            </a:r>
            <a:r>
              <a:rPr sz="32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algorithm</a:t>
            </a:r>
            <a:endParaRPr sz="3200">
              <a:latin typeface="Arial"/>
              <a:cs typeface="Arial"/>
            </a:endParaRPr>
          </a:p>
          <a:p>
            <a:pPr marL="351155" marR="5080" indent="-339090">
              <a:lnSpc>
                <a:spcPts val="379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Some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affect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quality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the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model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recovered  during training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process</a:t>
            </a:r>
            <a:endParaRPr sz="320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55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ability to infer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correct results with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new</a:t>
            </a:r>
            <a:r>
              <a:rPr sz="2800" spc="-2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inputs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4154" y="992631"/>
            <a:ext cx="1035374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Approaches </a:t>
            </a:r>
            <a:r>
              <a:rPr sz="4000" spc="-10" dirty="0"/>
              <a:t>to </a:t>
            </a:r>
            <a:r>
              <a:rPr lang="en-US" sz="4000" spc="-25" dirty="0"/>
              <a:t>C</a:t>
            </a:r>
            <a:r>
              <a:rPr sz="4000" spc="-25" dirty="0"/>
              <a:t>hoosing</a:t>
            </a:r>
            <a:r>
              <a:rPr sz="4000" spc="-65" dirty="0"/>
              <a:t> </a:t>
            </a:r>
            <a:r>
              <a:rPr lang="en-US" sz="4000" spc="-25" dirty="0"/>
              <a:t>H</a:t>
            </a:r>
            <a:r>
              <a:rPr sz="4000" spc="-25" dirty="0"/>
              <a:t>yperparam</a:t>
            </a:r>
            <a:r>
              <a:rPr lang="en-US" sz="4000" spc="-25" dirty="0"/>
              <a:t>eter</a:t>
            </a:r>
            <a:r>
              <a:rPr sz="4000" spc="-25" dirty="0"/>
              <a:t>s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585723" y="2021114"/>
            <a:ext cx="7604125" cy="36029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Choosing them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manually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Requires understanding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what they</a:t>
            </a:r>
            <a:r>
              <a:rPr sz="2800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do</a:t>
            </a:r>
            <a:endParaRPr sz="2800">
              <a:latin typeface="Arial"/>
              <a:cs typeface="Arial"/>
            </a:endParaRPr>
          </a:p>
          <a:p>
            <a:pPr marL="747395" marR="1009650" lvl="1" indent="-282575">
              <a:lnSpc>
                <a:spcPts val="3290"/>
              </a:lnSpc>
              <a:spcBef>
                <a:spcPts val="81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Knowledge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how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they achieve</a:t>
            </a:r>
            <a:r>
              <a:rPr sz="2800" spc="-1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good  generalization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Choosing them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automatically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7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Reduce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need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understand these</a:t>
            </a:r>
            <a:r>
              <a:rPr sz="2800" spc="-1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ideas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62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But computationally</a:t>
            </a:r>
            <a:r>
              <a:rPr sz="28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expensive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51186" y="728471"/>
            <a:ext cx="90485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Manual </a:t>
            </a:r>
            <a:r>
              <a:rPr lang="en-US" spc="-25" dirty="0"/>
              <a:t>H</a:t>
            </a:r>
            <a:r>
              <a:rPr spc="-25" dirty="0"/>
              <a:t>yperparameter</a:t>
            </a:r>
            <a:r>
              <a:rPr spc="-95" dirty="0"/>
              <a:t> </a:t>
            </a:r>
            <a:r>
              <a:rPr lang="en-US" spc="-20" dirty="0"/>
              <a:t>T</a:t>
            </a:r>
            <a:r>
              <a:rPr spc="-20" dirty="0"/>
              <a:t>uning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1639679"/>
            <a:ext cx="8270240" cy="483044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Need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understand relationship</a:t>
            </a:r>
            <a:r>
              <a:rPr sz="3200" spc="-1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between</a:t>
            </a:r>
            <a:endParaRPr sz="3200">
              <a:latin typeface="Arial"/>
              <a:cs typeface="Arial"/>
            </a:endParaRPr>
          </a:p>
          <a:p>
            <a:pPr marL="747395" marR="5080" lvl="1" indent="-282575">
              <a:lnSpc>
                <a:spcPts val="3290"/>
              </a:lnSpc>
              <a:spcBef>
                <a:spcPts val="73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Hyperparameters, Training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error,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Generalization 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error,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Computational resources (memory,</a:t>
            </a:r>
            <a:r>
              <a:rPr sz="2800" spc="-10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time)</a:t>
            </a:r>
            <a:endParaRPr sz="28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Goal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search:</a:t>
            </a:r>
            <a:endParaRPr sz="3200">
              <a:latin typeface="Arial"/>
              <a:cs typeface="Arial"/>
            </a:endParaRPr>
          </a:p>
          <a:p>
            <a:pPr marL="747395" marR="840105" lvl="1" indent="-282575">
              <a:lnSpc>
                <a:spcPts val="3310"/>
              </a:lnSpc>
              <a:spcBef>
                <a:spcPts val="79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Adjust effective capacity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model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match  complexity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800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336600"/>
                </a:solidFill>
                <a:latin typeface="Arial"/>
                <a:cs typeface="Arial"/>
              </a:rPr>
              <a:t>task</a:t>
            </a:r>
            <a:endParaRPr sz="28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Capacity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controlled</a:t>
            </a:r>
            <a:r>
              <a:rPr sz="2800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by</a:t>
            </a:r>
            <a:endParaRPr sz="2800">
              <a:latin typeface="Arial"/>
              <a:cs typeface="Arial"/>
            </a:endParaRPr>
          </a:p>
          <a:p>
            <a:pPr marL="1369060" lvl="2" indent="-452755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1368425" algn="l"/>
                <a:tab pos="136906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Representational capacity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of</a:t>
            </a:r>
            <a:r>
              <a:rPr sz="2400" spc="-4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  <a:p>
            <a:pPr marL="1369060" lvl="2" indent="-45275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1368425" algn="l"/>
                <a:tab pos="1369060" algn="l"/>
              </a:tabLst>
            </a:pP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Ability of learning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algorithm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minimize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2400" spc="-1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1369060" lvl="2" indent="-452755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1368425" algn="l"/>
                <a:tab pos="1369060" algn="l"/>
              </a:tabLst>
            </a:pP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Degree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to which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cost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and training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regularize</a:t>
            </a:r>
            <a:r>
              <a:rPr sz="2400" spc="-114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6274" y="691895"/>
            <a:ext cx="822522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Capacity </a:t>
            </a:r>
            <a:r>
              <a:rPr spc="-20" dirty="0"/>
              <a:t>and</a:t>
            </a:r>
            <a:r>
              <a:rPr spc="-70" dirty="0"/>
              <a:t> </a:t>
            </a:r>
            <a:r>
              <a:rPr lang="en-US" spc="-25" dirty="0"/>
              <a:t>H</a:t>
            </a:r>
            <a:r>
              <a:rPr spc="-25" dirty="0"/>
              <a:t>yperparameters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1569720"/>
            <a:ext cx="8341995" cy="2575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1155" marR="351155" indent="-339090">
              <a:lnSpc>
                <a:spcPts val="3820"/>
              </a:lnSpc>
              <a:spcBef>
                <a:spcPts val="24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model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with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more layers and more</a:t>
            </a:r>
            <a:r>
              <a:rPr sz="3200" spc="-1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hidden  nodes per layer has higher</a:t>
            </a:r>
            <a:r>
              <a:rPr sz="3200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capacity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2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But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learning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algorithm may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not learn the</a:t>
            </a:r>
            <a:r>
              <a:rPr sz="2800" spc="-14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function</a:t>
            </a:r>
            <a:endParaRPr sz="2800">
              <a:latin typeface="Arial"/>
              <a:cs typeface="Arial"/>
            </a:endParaRPr>
          </a:p>
          <a:p>
            <a:pPr marL="338455" marR="756285" indent="-338455" algn="r">
              <a:lnSpc>
                <a:spcPct val="100000"/>
              </a:lnSpc>
              <a:spcBef>
                <a:spcPts val="750"/>
              </a:spcBef>
              <a:buChar char="•"/>
              <a:tabLst>
                <a:tab pos="338455" algn="l"/>
                <a:tab pos="3390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Generalization error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U-shaped</a:t>
            </a:r>
            <a:r>
              <a:rPr sz="3200" spc="-1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curve</a:t>
            </a:r>
            <a:endParaRPr sz="3200">
              <a:latin typeface="Arial"/>
              <a:cs typeface="Arial"/>
            </a:endParaRPr>
          </a:p>
          <a:p>
            <a:pPr marL="282575" marR="730885" lvl="1" indent="-282575" algn="r">
              <a:lnSpc>
                <a:spcPct val="100000"/>
              </a:lnSpc>
              <a:spcBef>
                <a:spcPts val="570"/>
              </a:spcBef>
              <a:buChar char="–"/>
              <a:tabLst>
                <a:tab pos="28257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Plotted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function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one</a:t>
            </a:r>
            <a:r>
              <a:rPr sz="2800" spc="-1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hyperparameter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7844" y="6219951"/>
            <a:ext cx="78955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Not every hyperparameter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will be able to</a:t>
            </a:r>
            <a:r>
              <a:rPr sz="2800" spc="-2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explore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0419" y="6637528"/>
            <a:ext cx="18688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entire</a:t>
            </a:r>
            <a:r>
              <a:rPr sz="2800" spc="-9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curve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23326" y="4258879"/>
            <a:ext cx="4162113" cy="1968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0308" y="691895"/>
            <a:ext cx="8712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Learning </a:t>
            </a:r>
            <a:r>
              <a:rPr lang="en-US" spc="-15" dirty="0"/>
              <a:t>R</a:t>
            </a:r>
            <a:r>
              <a:rPr spc="-15" dirty="0"/>
              <a:t>ate </a:t>
            </a:r>
            <a:r>
              <a:rPr spc="-10" dirty="0"/>
              <a:t>is </a:t>
            </a:r>
            <a:r>
              <a:rPr spc="-25" dirty="0"/>
              <a:t>most</a:t>
            </a:r>
            <a:r>
              <a:rPr spc="-135" dirty="0"/>
              <a:t> </a:t>
            </a:r>
            <a:r>
              <a:rPr lang="en-US" spc="-25" dirty="0"/>
              <a:t>I</a:t>
            </a:r>
            <a:r>
              <a:rPr spc="-25" dirty="0"/>
              <a:t>mportant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5723" y="1414271"/>
            <a:ext cx="8712200" cy="328676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4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Most important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</a:t>
            </a:r>
            <a:r>
              <a:rPr sz="3200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rate</a:t>
            </a:r>
            <a:endParaRPr sz="3200">
              <a:latin typeface="Arial"/>
              <a:cs typeface="Arial"/>
            </a:endParaRPr>
          </a:p>
          <a:p>
            <a:pPr marL="351155" marR="323850" indent="-339090">
              <a:lnSpc>
                <a:spcPts val="3820"/>
              </a:lnSpc>
              <a:spcBef>
                <a:spcPts val="79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controls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model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capacity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more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complicated way than other</a:t>
            </a:r>
            <a:r>
              <a:rPr sz="3200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hyperparameters</a:t>
            </a:r>
            <a:endParaRPr sz="3200">
              <a:latin typeface="Arial"/>
              <a:cs typeface="Arial"/>
            </a:endParaRPr>
          </a:p>
          <a:p>
            <a:pPr marL="351155" marR="5080" indent="-339090">
              <a:lnSpc>
                <a:spcPts val="3790"/>
              </a:lnSpc>
              <a:spcBef>
                <a:spcPts val="68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Effective capacity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highest when learning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rate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correct, not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when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it 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large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or</a:t>
            </a:r>
            <a:r>
              <a:rPr sz="3200" spc="-1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small</a:t>
            </a:r>
            <a:endParaRPr sz="320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655"/>
              </a:spcBef>
              <a:buChar char="•"/>
              <a:tabLst>
                <a:tab pos="351155" algn="l"/>
                <a:tab pos="351790" algn="l"/>
                <a:tab pos="692848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rate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vs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training error</a:t>
            </a:r>
            <a:r>
              <a:rPr sz="3200" spc="-7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has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	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U-curve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7952" y="4817376"/>
            <a:ext cx="4839078" cy="227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6477" y="721359"/>
            <a:ext cx="84950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/>
              <a:t>Effect </a:t>
            </a:r>
            <a:r>
              <a:rPr sz="4000" spc="-15" dirty="0"/>
              <a:t>of </a:t>
            </a:r>
            <a:r>
              <a:rPr sz="4000" spc="-25" dirty="0"/>
              <a:t>hyperparameters </a:t>
            </a:r>
            <a:r>
              <a:rPr sz="4000" spc="-15" dirty="0"/>
              <a:t>on</a:t>
            </a:r>
            <a:r>
              <a:rPr sz="4000" spc="-75" dirty="0"/>
              <a:t> </a:t>
            </a:r>
            <a:r>
              <a:rPr sz="4000" spc="-20" dirty="0"/>
              <a:t>capacity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85723" y="1420368"/>
            <a:ext cx="8101330" cy="99504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508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 set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based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on</a:t>
            </a:r>
            <a:r>
              <a:rPr sz="32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whether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they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increase/decrease</a:t>
            </a:r>
            <a:r>
              <a:rPr sz="32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capacity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4058" y="2542098"/>
            <a:ext cx="6441441" cy="4773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7219" y="2478755"/>
            <a:ext cx="6771589" cy="4899788"/>
          </a:xfrm>
          <a:custGeom>
            <a:avLst/>
            <a:gdLst/>
            <a:ahLst/>
            <a:cxnLst/>
            <a:rect l="l" t="t" r="r" b="b"/>
            <a:pathLst>
              <a:path w="6113145" h="4551045">
                <a:moveTo>
                  <a:pt x="0" y="0"/>
                </a:moveTo>
                <a:lnTo>
                  <a:pt x="6113039" y="0"/>
                </a:lnTo>
                <a:lnTo>
                  <a:pt x="6113039" y="4551027"/>
                </a:lnTo>
                <a:lnTo>
                  <a:pt x="0" y="4551027"/>
                </a:lnTo>
                <a:lnTo>
                  <a:pt x="0" y="0"/>
                </a:lnTo>
                <a:close/>
              </a:path>
            </a:pathLst>
          </a:custGeom>
          <a:ln w="9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6477" y="721359"/>
            <a:ext cx="84950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/>
              <a:t>Effect </a:t>
            </a:r>
            <a:r>
              <a:rPr sz="4000" spc="-15" dirty="0"/>
              <a:t>of </a:t>
            </a:r>
            <a:r>
              <a:rPr sz="4000" spc="-25" dirty="0"/>
              <a:t>hyperparameters </a:t>
            </a:r>
            <a:r>
              <a:rPr sz="4000" spc="-15" dirty="0"/>
              <a:t>on</a:t>
            </a:r>
            <a:r>
              <a:rPr sz="4000" spc="-75" dirty="0"/>
              <a:t> </a:t>
            </a:r>
            <a:r>
              <a:rPr sz="4000" spc="-20" dirty="0"/>
              <a:t>capacity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85723" y="1420368"/>
            <a:ext cx="32232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10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Table</a:t>
            </a:r>
            <a:r>
              <a:rPr sz="3200" spc="-10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continued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5724" y="2590800"/>
            <a:ext cx="8948802" cy="3300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4436" y="992631"/>
            <a:ext cx="957906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Automatic </a:t>
            </a:r>
            <a:r>
              <a:rPr lang="en-US" sz="4000" spc="-25" dirty="0"/>
              <a:t>H</a:t>
            </a:r>
            <a:r>
              <a:rPr sz="4000" spc="-25" dirty="0"/>
              <a:t>yperparameter</a:t>
            </a:r>
            <a:r>
              <a:rPr sz="4000" spc="-40" dirty="0"/>
              <a:t> </a:t>
            </a:r>
            <a:r>
              <a:rPr lang="en-US" sz="4000" spc="-20" dirty="0"/>
              <a:t>O</a:t>
            </a:r>
            <a:r>
              <a:rPr sz="4000" spc="-20" dirty="0"/>
              <a:t>ptimization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585723" y="2100072"/>
            <a:ext cx="8395970" cy="39909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51155" marR="211454" indent="-339090">
              <a:lnSpc>
                <a:spcPct val="97900"/>
              </a:lnSpc>
              <a:spcBef>
                <a:spcPts val="18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principle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it is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possible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develop  hyperparameter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optimization algorithms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that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wrap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 algorithm and choose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its 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hyperparameters</a:t>
            </a:r>
            <a:endParaRPr sz="320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665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Thus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hiding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hyperparameters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from the</a:t>
            </a:r>
            <a:r>
              <a:rPr sz="2800" spc="-229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user</a:t>
            </a:r>
            <a:endParaRPr sz="2800">
              <a:latin typeface="Arial"/>
              <a:cs typeface="Arial"/>
            </a:endParaRPr>
          </a:p>
          <a:p>
            <a:pPr marL="351155" marR="5080" indent="-339090">
              <a:lnSpc>
                <a:spcPts val="3790"/>
              </a:lnSpc>
              <a:spcBef>
                <a:spcPts val="819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But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learning algorithms have  their own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hyperparameters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such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as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range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values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be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explored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</a:t>
            </a:r>
            <a:r>
              <a:rPr spc="-25" dirty="0"/>
              <a:t>op</a:t>
            </a:r>
            <a:r>
              <a:rPr spc="-15" dirty="0"/>
              <a:t>i</a:t>
            </a:r>
            <a:r>
              <a:rPr spc="-30" dirty="0"/>
              <a:t>c</a:t>
            </a:r>
            <a:r>
              <a:rPr dirty="0"/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7844" y="2017775"/>
            <a:ext cx="7851140" cy="347599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521334" indent="-508634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Performance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Metrics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Default Baseline</a:t>
            </a:r>
            <a:r>
              <a:rPr sz="3200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Models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Determining whether </a:t>
            </a:r>
            <a:r>
              <a:rPr sz="3200" spc="-10" dirty="0">
                <a:solidFill>
                  <a:srgbClr val="808080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gather more</a:t>
            </a:r>
            <a:r>
              <a:rPr sz="3200" spc="-13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data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Selecting</a:t>
            </a:r>
            <a:r>
              <a:rPr sz="3200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hyperparamaters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Debugging</a:t>
            </a:r>
            <a:r>
              <a:rPr sz="3200" spc="-4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strategies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Example: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multi-digit </a:t>
            </a:r>
            <a:r>
              <a:rPr sz="3200" spc="-25" dirty="0">
                <a:solidFill>
                  <a:srgbClr val="808080"/>
                </a:solidFill>
                <a:latin typeface="Arial"/>
                <a:cs typeface="Arial"/>
              </a:rPr>
              <a:t>number</a:t>
            </a:r>
            <a:r>
              <a:rPr sz="3200" spc="-45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808080"/>
                </a:solidFill>
                <a:latin typeface="Arial"/>
                <a:cs typeface="Arial"/>
              </a:rPr>
              <a:t>recognition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1614" y="963168"/>
            <a:ext cx="29787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Grid</a:t>
            </a:r>
            <a:r>
              <a:rPr spc="-110" dirty="0"/>
              <a:t> </a:t>
            </a:r>
            <a:r>
              <a:rPr spc="-25" dirty="0"/>
              <a:t>Search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723" y="2100072"/>
            <a:ext cx="8866505" cy="31038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302895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When there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are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three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fewer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it</a:t>
            </a:r>
            <a:r>
              <a:rPr sz="3200" spc="-1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 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common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do grid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search</a:t>
            </a:r>
            <a:endParaRPr sz="3200">
              <a:latin typeface="Arial"/>
              <a:cs typeface="Arial"/>
            </a:endParaRPr>
          </a:p>
          <a:p>
            <a:pPr marL="351155" marR="1544955" indent="-339090">
              <a:lnSpc>
                <a:spcPts val="3820"/>
              </a:lnSpc>
              <a:spcBef>
                <a:spcPts val="68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User selects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small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set 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values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sz="3200" spc="-1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be 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explored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each</a:t>
            </a:r>
            <a:r>
              <a:rPr sz="32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</a:t>
            </a:r>
            <a:endParaRPr sz="3200">
              <a:latin typeface="Arial"/>
              <a:cs typeface="Arial"/>
            </a:endParaRPr>
          </a:p>
          <a:p>
            <a:pPr marL="351155" marR="5080" indent="-339090">
              <a:lnSpc>
                <a:spcPts val="3820"/>
              </a:lnSpc>
              <a:spcBef>
                <a:spcPts val="66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Then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trains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model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every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joint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specification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parameter</a:t>
            </a:r>
            <a:r>
              <a:rPr sz="32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values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85723" y="1194815"/>
            <a:ext cx="8691245" cy="44018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1155" marR="167640" indent="-339090">
              <a:lnSpc>
                <a:spcPts val="3790"/>
              </a:lnSpc>
              <a:spcBef>
                <a:spcPts val="26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For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grid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search: provide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set 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values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sz="32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each 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</a:t>
            </a:r>
            <a:endParaRPr sz="3200">
              <a:latin typeface="Arial"/>
              <a:cs typeface="Arial"/>
            </a:endParaRPr>
          </a:p>
          <a:p>
            <a:pPr marL="747395" marR="5080" lvl="1" indent="-282575">
              <a:lnSpc>
                <a:spcPts val="3290"/>
              </a:lnSpc>
              <a:spcBef>
                <a:spcPts val="62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Search algorithm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runs training for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every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joint 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hyperparameter setting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cross product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800" spc="-1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sets</a:t>
            </a:r>
            <a:endParaRPr sz="2800">
              <a:latin typeface="Arial"/>
              <a:cs typeface="Arial"/>
            </a:endParaRPr>
          </a:p>
          <a:p>
            <a:pPr marL="351155" marR="1125220" indent="-339090">
              <a:lnSpc>
                <a:spcPts val="3790"/>
              </a:lnSpc>
              <a:spcBef>
                <a:spcPts val="819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For random search: provide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-9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probability  distribution over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joint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configurations</a:t>
            </a:r>
            <a:endParaRPr sz="320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45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Hyperparameters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are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usually</a:t>
            </a:r>
            <a:r>
              <a:rPr sz="2800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independent</a:t>
            </a:r>
            <a:endParaRPr sz="2800">
              <a:latin typeface="Arial"/>
              <a:cs typeface="Arial"/>
            </a:endParaRPr>
          </a:p>
          <a:p>
            <a:pPr marL="747395" marR="335915" lvl="1" indent="-282575">
              <a:lnSpc>
                <a:spcPts val="3290"/>
              </a:lnSpc>
              <a:spcBef>
                <a:spcPts val="81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randomly sample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joint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hyperparameter  configurations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 run training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with each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</a:t>
            </a:r>
            <a:r>
              <a:rPr sz="2800" spc="-1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them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32457" y="5692804"/>
            <a:ext cx="2704792" cy="1455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6E4CE14-E806-F640-BD97-C884AE48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0" y="304800"/>
            <a:ext cx="7620000" cy="1354217"/>
          </a:xfrm>
        </p:spPr>
        <p:txBody>
          <a:bodyPr/>
          <a:lstStyle/>
          <a:p>
            <a:r>
              <a:rPr lang="en-US" dirty="0"/>
              <a:t>Grid search vs random search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3354" y="963168"/>
            <a:ext cx="70364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Choosing </a:t>
            </a:r>
            <a:r>
              <a:rPr spc="-15" dirty="0"/>
              <a:t>lists of</a:t>
            </a:r>
            <a:r>
              <a:rPr spc="-90" dirty="0"/>
              <a:t> </a:t>
            </a:r>
            <a:r>
              <a:rPr spc="-25" dirty="0"/>
              <a:t>parameters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723" y="2021114"/>
            <a:ext cx="8792845" cy="462934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72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For numerical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hyper-parameters</a:t>
            </a:r>
            <a:endParaRPr sz="3200" dirty="0">
              <a:latin typeface="Arial"/>
              <a:cs typeface="Arial"/>
            </a:endParaRPr>
          </a:p>
          <a:p>
            <a:pPr marL="747395" lvl="1" indent="-282575">
              <a:lnSpc>
                <a:spcPct val="100000"/>
              </a:lnSpc>
              <a:spcBef>
                <a:spcPts val="545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smallest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and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largest element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each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list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2800" spc="-1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chosen</a:t>
            </a:r>
            <a:endParaRPr sz="2800" dirty="0">
              <a:latin typeface="Arial"/>
              <a:cs typeface="Arial"/>
            </a:endParaRPr>
          </a:p>
          <a:p>
            <a:pPr marL="747395" marR="5080" lvl="1" indent="-282575">
              <a:lnSpc>
                <a:spcPct val="98200"/>
              </a:lnSpc>
              <a:spcBef>
                <a:spcPts val="710"/>
              </a:spcBef>
              <a:buChar char="–"/>
              <a:tabLst>
                <a:tab pos="747395" algn="l"/>
              </a:tabLst>
            </a:pP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based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on prior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experience with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similar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experiments, 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to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make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sure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that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optimal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value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very likely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to 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be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2800" spc="-10" dirty="0">
                <a:solidFill>
                  <a:srgbClr val="33660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selected</a:t>
            </a:r>
            <a:r>
              <a:rPr sz="2800" spc="-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range</a:t>
            </a:r>
            <a:endParaRPr sz="2800" dirty="0">
              <a:latin typeface="Arial"/>
              <a:cs typeface="Arial"/>
            </a:endParaRPr>
          </a:p>
          <a:p>
            <a:pPr marL="351790" indent="-339090">
              <a:lnSpc>
                <a:spcPct val="100000"/>
              </a:lnSpc>
              <a:spcBef>
                <a:spcPts val="725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E.g., Learning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rate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3200" spc="-1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set</a:t>
            </a:r>
            <a:endParaRPr sz="3200" dirty="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570"/>
              </a:spcBef>
            </a:pPr>
            <a:r>
              <a:rPr sz="2800" dirty="0">
                <a:latin typeface="Times New Roman"/>
                <a:cs typeface="Times New Roman"/>
              </a:rPr>
              <a:t>– </a:t>
            </a:r>
            <a:r>
              <a:rPr sz="2800" spc="-10" dirty="0">
                <a:latin typeface="Times New Roman"/>
                <a:cs typeface="Times New Roman"/>
              </a:rPr>
              <a:t>{.1, </a:t>
            </a:r>
            <a:r>
              <a:rPr sz="2800" spc="-15" dirty="0">
                <a:latin typeface="Times New Roman"/>
                <a:cs typeface="Times New Roman"/>
              </a:rPr>
              <a:t>.01, </a:t>
            </a:r>
            <a:r>
              <a:rPr sz="2800" spc="-20" dirty="0">
                <a:latin typeface="Times New Roman"/>
                <a:cs typeface="Times New Roman"/>
              </a:rPr>
              <a:t>10−3, 10−4 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10−5}</a:t>
            </a:r>
            <a:endParaRPr sz="2800" dirty="0">
              <a:latin typeface="Times New Roman"/>
              <a:cs typeface="Times New Roman"/>
            </a:endParaRPr>
          </a:p>
          <a:p>
            <a:pPr marL="351790" indent="-339090">
              <a:lnSpc>
                <a:spcPct val="100000"/>
              </a:lnSpc>
              <a:spcBef>
                <a:spcPts val="750"/>
              </a:spcBef>
              <a:buChar char="•"/>
              <a:tabLst>
                <a:tab pos="351155" algn="l"/>
                <a:tab pos="351790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E.g., No.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hidden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units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sz="3200" spc="-1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set</a:t>
            </a:r>
            <a:endParaRPr sz="3200" dirty="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  <a:spcBef>
                <a:spcPts val="640"/>
              </a:spcBef>
            </a:pP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{</a:t>
            </a:r>
            <a:r>
              <a:rPr sz="2800" spc="-15" dirty="0">
                <a:latin typeface="Times New Roman"/>
                <a:cs typeface="Times New Roman"/>
              </a:rPr>
              <a:t>50, 100, 200, 500, </a:t>
            </a:r>
            <a:r>
              <a:rPr sz="2800" spc="-20" dirty="0">
                <a:latin typeface="Times New Roman"/>
                <a:cs typeface="Times New Roman"/>
              </a:rPr>
              <a:t>1000,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2000}</a:t>
            </a:r>
            <a:endParaRPr lang="en-US" sz="2800" spc="-2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3157" y="847293"/>
            <a:ext cx="1671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</a:t>
            </a:r>
            <a:r>
              <a:rPr dirty="0"/>
              <a:t>opics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798022" y="1889898"/>
            <a:ext cx="8462355" cy="35605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867410" indent="-342900">
              <a:lnSpc>
                <a:spcPct val="100000"/>
              </a:lnSpc>
              <a:spcBef>
                <a:spcPts val="825"/>
              </a:spcBef>
              <a:buChar char="•"/>
              <a:tabLst>
                <a:tab pos="867410" algn="l"/>
                <a:tab pos="868044" algn="l"/>
              </a:tabLst>
            </a:pPr>
            <a:r>
              <a:rPr spc="-5" dirty="0"/>
              <a:t>Overview</a:t>
            </a:r>
          </a:p>
          <a:p>
            <a:pPr marL="1038860" indent="-51435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Performance Metrics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Default </a:t>
            </a:r>
            <a:r>
              <a:rPr dirty="0"/>
              <a:t>Baseline</a:t>
            </a:r>
            <a:r>
              <a:rPr spc="-5" dirty="0"/>
              <a:t> </a:t>
            </a:r>
            <a:r>
              <a:rPr dirty="0"/>
              <a:t>Models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Determining whether to gather </a:t>
            </a:r>
            <a:r>
              <a:rPr dirty="0"/>
              <a:t>more</a:t>
            </a:r>
            <a:r>
              <a:rPr spc="30" dirty="0"/>
              <a:t> </a:t>
            </a:r>
            <a:r>
              <a:rPr spc="-5" dirty="0"/>
              <a:t>data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spc="-5" dirty="0"/>
              <a:t>Selecting hyperparameters</a:t>
            </a:r>
          </a:p>
          <a:p>
            <a:pPr marL="1038860" indent="-51435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1038860" algn="l"/>
                <a:tab pos="1039494" algn="l"/>
              </a:tabLst>
            </a:pPr>
            <a:r>
              <a:rPr dirty="0">
                <a:solidFill>
                  <a:srgbClr val="3333CC"/>
                </a:solidFill>
              </a:rPr>
              <a:t>Debugging</a:t>
            </a:r>
            <a:r>
              <a:rPr spc="-5" dirty="0">
                <a:solidFill>
                  <a:srgbClr val="3333CC"/>
                </a:solidFill>
              </a:rPr>
              <a:t> strategies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0577" y="725054"/>
            <a:ext cx="56172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Difficulty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Debugging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753754"/>
            <a:ext cx="8795385" cy="4704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4930" indent="-342900">
              <a:lnSpc>
                <a:spcPct val="998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When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ML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system performs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poorly,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difficult to  tell whether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poor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intrinsic to  algorithm itself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whether there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an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implementation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bug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Cannot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tell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priori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behavior of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algorithm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Entire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point of ML 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it will discover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useful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behavior we were not able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specify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ourselves</a:t>
            </a:r>
            <a:endParaRPr sz="3200">
              <a:latin typeface="Arial"/>
              <a:cs typeface="Arial"/>
            </a:endParaRPr>
          </a:p>
          <a:p>
            <a:pPr marL="355600" marR="210185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If classification test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error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rate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175" dirty="0">
                <a:latin typeface="Calibri"/>
                <a:cs typeface="Calibri"/>
              </a:rPr>
              <a:t>5%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we cannot 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tell whether this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expected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behavior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5878" y="6427354"/>
            <a:ext cx="36633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suboptimal</a:t>
            </a:r>
            <a:r>
              <a:rPr sz="32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behavior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4410" y="847293"/>
            <a:ext cx="6549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2960" algn="l"/>
                <a:tab pos="4920615" algn="l"/>
              </a:tabLst>
            </a:pPr>
            <a:r>
              <a:rPr dirty="0"/>
              <a:t>Mul</a:t>
            </a:r>
            <a:r>
              <a:rPr spc="-5" dirty="0"/>
              <a:t>t</a:t>
            </a:r>
            <a:r>
              <a:rPr dirty="0"/>
              <a:t>iple	Adap</a:t>
            </a:r>
            <a:r>
              <a:rPr spc="-5" dirty="0"/>
              <a:t>t</a:t>
            </a:r>
            <a:r>
              <a:rPr dirty="0"/>
              <a:t>a</a:t>
            </a:r>
            <a:r>
              <a:rPr spc="-5" dirty="0"/>
              <a:t>t</a:t>
            </a:r>
            <a:r>
              <a:rPr dirty="0"/>
              <a:t>ion	Levels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982354"/>
            <a:ext cx="8818245" cy="2062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796925" indent="-342900">
              <a:lnSpc>
                <a:spcPts val="38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difficulty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ML models have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multiple  parts 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are each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adaptive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If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one part is broken,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other parts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can adapt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  get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acceptable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performance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19357" y="572654"/>
            <a:ext cx="5307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0835" algn="l"/>
              </a:tabLst>
            </a:pPr>
            <a:r>
              <a:rPr dirty="0"/>
              <a:t>Debugging	</a:t>
            </a:r>
            <a:r>
              <a:rPr spc="-5" dirty="0"/>
              <a:t>strategies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978" y="1890624"/>
            <a:ext cx="8975725" cy="419925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Need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get around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both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difficulties:</a:t>
            </a:r>
            <a:endParaRPr sz="3200">
              <a:latin typeface="Arial"/>
              <a:cs typeface="Arial"/>
            </a:endParaRPr>
          </a:p>
          <a:p>
            <a:pPr marL="926465" marR="219710" lvl="1" indent="-520700">
              <a:lnSpc>
                <a:spcPts val="3329"/>
              </a:lnSpc>
              <a:spcBef>
                <a:spcPts val="770"/>
              </a:spcBef>
              <a:buAutoNum type="arabicPeriod"/>
              <a:tabLst>
                <a:tab pos="920115" algn="l"/>
                <a:tab pos="9207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Whether performance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intrinsically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poor or has a 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bug</a:t>
            </a:r>
            <a:endParaRPr sz="2800">
              <a:latin typeface="Arial"/>
              <a:cs typeface="Arial"/>
            </a:endParaRPr>
          </a:p>
          <a:p>
            <a:pPr marL="920750" lvl="1" indent="-51435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920115" algn="l"/>
                <a:tab pos="920750" algn="l"/>
              </a:tabLst>
            </a:pP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Whether parts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compensating for </a:t>
            </a:r>
            <a:r>
              <a:rPr sz="2800" dirty="0">
                <a:solidFill>
                  <a:srgbClr val="336600"/>
                </a:solidFill>
                <a:latin typeface="Arial"/>
                <a:cs typeface="Arial"/>
              </a:rPr>
              <a:t>each</a:t>
            </a:r>
            <a:r>
              <a:rPr sz="2800" spc="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00"/>
                </a:solidFill>
                <a:latin typeface="Arial"/>
                <a:cs typeface="Arial"/>
              </a:rPr>
              <a:t>other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Design 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test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case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is so simple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that the test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behavior can be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predicted,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 marL="355600" marR="885190" indent="-342900">
              <a:lnSpc>
                <a:spcPct val="1000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Design 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test that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exercises one part of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neural net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implementation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isolation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5951" y="847293"/>
            <a:ext cx="67659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86705" algn="l"/>
              </a:tabLst>
            </a:pPr>
            <a:r>
              <a:rPr spc="-5" dirty="0"/>
              <a:t>I</a:t>
            </a:r>
            <a:r>
              <a:rPr dirty="0"/>
              <a:t>mpor</a:t>
            </a:r>
            <a:r>
              <a:rPr spc="-5" dirty="0"/>
              <a:t>t</a:t>
            </a:r>
            <a:r>
              <a:rPr dirty="0"/>
              <a:t>ant</a:t>
            </a:r>
            <a:r>
              <a:rPr spc="-5" dirty="0"/>
              <a:t> </a:t>
            </a:r>
            <a:r>
              <a:rPr dirty="0"/>
              <a:t>Debugging	</a:t>
            </a:r>
            <a:r>
              <a:rPr spc="-5" dirty="0"/>
              <a:t>T</a:t>
            </a:r>
            <a:r>
              <a:rPr dirty="0"/>
              <a:t>es</a:t>
            </a:r>
            <a:r>
              <a:rPr spc="-5" dirty="0"/>
              <a:t>t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978" y="1889898"/>
            <a:ext cx="8853170" cy="497649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82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Visualize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model in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action</a:t>
            </a:r>
            <a:endParaRPr sz="3200" dirty="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Visualize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worst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mistakes</a:t>
            </a:r>
            <a:endParaRPr sz="3200" dirty="0">
              <a:latin typeface="Arial"/>
              <a:cs typeface="Arial"/>
            </a:endParaRPr>
          </a:p>
          <a:p>
            <a:pPr marL="520065" marR="48895" indent="-50800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Reasoning about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software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using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train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test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error</a:t>
            </a:r>
            <a:endParaRPr sz="3200" dirty="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Fit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tiny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dataset</a:t>
            </a:r>
            <a:endParaRPr sz="3200" dirty="0">
              <a:latin typeface="Arial"/>
              <a:cs typeface="Arial"/>
            </a:endParaRPr>
          </a:p>
          <a:p>
            <a:pPr marL="520065" marR="975360" indent="-508000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Compare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back-propagated derivatives to 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numerical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 derivatives</a:t>
            </a:r>
            <a:endParaRPr sz="3200" dirty="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Monitor histograms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activations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sz="3200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gradient</a:t>
            </a:r>
            <a:endParaRPr sz="3200" dirty="0">
              <a:latin typeface="Arial"/>
              <a:cs typeface="Arial"/>
            </a:endParaRPr>
          </a:p>
          <a:p>
            <a:pPr marR="323215" algn="r">
              <a:lnSpc>
                <a:spcPct val="100000"/>
              </a:lnSpc>
              <a:spcBef>
                <a:spcPts val="2065"/>
              </a:spcBef>
            </a:pP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6500" y="914400"/>
            <a:ext cx="381454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</a:t>
            </a:r>
            <a:r>
              <a:rPr spc="-25" dirty="0"/>
              <a:t>op</a:t>
            </a:r>
            <a:r>
              <a:rPr spc="-15" dirty="0"/>
              <a:t>i</a:t>
            </a:r>
            <a:r>
              <a:rPr spc="-30" dirty="0"/>
              <a:t>c</a:t>
            </a:r>
            <a:r>
              <a:rPr dirty="0"/>
              <a:t>s</a:t>
            </a:r>
            <a:r>
              <a:rPr lang="en-US" dirty="0"/>
              <a:t> covered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037844" y="2017775"/>
            <a:ext cx="7851140" cy="291682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521334" indent="-508634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Performance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Metrics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Default Baseline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Models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Determining whether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to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gather more</a:t>
            </a:r>
            <a:r>
              <a:rPr sz="3200" spc="-1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data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Selecting</a:t>
            </a:r>
            <a:r>
              <a:rPr sz="32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hyperparameters</a:t>
            </a:r>
            <a:endParaRPr sz="32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>
                <a:solidFill>
                  <a:srgbClr val="3333CC"/>
                </a:solidFill>
                <a:latin typeface="Arial"/>
                <a:cs typeface="Arial"/>
              </a:rPr>
              <a:t>Debugging</a:t>
            </a:r>
            <a:r>
              <a:rPr sz="3200" spc="-4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>
                <a:solidFill>
                  <a:srgbClr val="3333CC"/>
                </a:solidFill>
                <a:latin typeface="Arial"/>
                <a:cs typeface="Arial"/>
              </a:rPr>
              <a:t>strategies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33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483" y="304800"/>
            <a:ext cx="84747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Performance </a:t>
            </a:r>
            <a:r>
              <a:rPr spc="-25" dirty="0"/>
              <a:t>Metrics </a:t>
            </a:r>
            <a:r>
              <a:rPr spc="-15" dirty="0"/>
              <a:t>for </a:t>
            </a:r>
            <a:r>
              <a:rPr spc="-25" dirty="0"/>
              <a:t>ML</a:t>
            </a:r>
            <a:r>
              <a:rPr spc="-95" dirty="0"/>
              <a:t> </a:t>
            </a:r>
            <a:r>
              <a:rPr spc="-25" dirty="0"/>
              <a:t>Tasks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573" y="1258824"/>
            <a:ext cx="8581390" cy="52908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1334" indent="-5086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Regression: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Squared error,</a:t>
            </a:r>
            <a:r>
              <a:rPr sz="2000" spc="-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RMS</a:t>
            </a:r>
            <a:endParaRPr sz="20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Classification: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Accuracy</a:t>
            </a:r>
            <a:endParaRPr sz="2000" dirty="0">
              <a:latin typeface="Arial"/>
              <a:cs typeface="Arial"/>
            </a:endParaRPr>
          </a:p>
          <a:p>
            <a:pPr marL="408305">
              <a:lnSpc>
                <a:spcPct val="100000"/>
              </a:lnSpc>
              <a:spcBef>
                <a:spcPts val="1065"/>
              </a:spcBef>
              <a:tabLst>
                <a:tab pos="916305" algn="l"/>
              </a:tabLst>
            </a:pP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–	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Unbalanced data: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Loss,</a:t>
            </a:r>
            <a:r>
              <a:rPr sz="2000" spc="7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Specificity/Sensitivity</a:t>
            </a:r>
            <a:endParaRPr sz="20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15"/>
              </a:spcBef>
              <a:buAutoNum type="arabicPeriod" startAt="3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Density Estimation: </a:t>
            </a:r>
            <a:r>
              <a:rPr sz="2000" spc="-10" dirty="0">
                <a:solidFill>
                  <a:srgbClr val="7030A0"/>
                </a:solidFill>
                <a:latin typeface="Arial"/>
                <a:cs typeface="Arial"/>
              </a:rPr>
              <a:t>KL</a:t>
            </a:r>
            <a:r>
              <a:rPr sz="2000" spc="-5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divergence</a:t>
            </a:r>
            <a:endParaRPr sz="20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765"/>
              </a:spcBef>
              <a:buAutoNum type="arabicPeriod" startAt="3"/>
              <a:tabLst>
                <a:tab pos="520700" algn="l"/>
                <a:tab pos="521334" algn="l"/>
              </a:tabLst>
            </a:pP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Information Retrieval: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Precision-Recall,</a:t>
            </a:r>
            <a:r>
              <a:rPr sz="2000" spc="-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F-Measure</a:t>
            </a:r>
            <a:endParaRPr sz="20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50"/>
              </a:spcBef>
              <a:buAutoNum type="arabicPeriod" startAt="3"/>
              <a:tabLst>
                <a:tab pos="520700" algn="l"/>
                <a:tab pos="521334" algn="l"/>
              </a:tabLst>
            </a:pPr>
            <a:r>
              <a:rPr sz="3200" spc="-25" dirty="0">
                <a:solidFill>
                  <a:srgbClr val="3333CC"/>
                </a:solidFill>
                <a:latin typeface="Arial"/>
                <a:cs typeface="Arial"/>
              </a:rPr>
              <a:t>Image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Analysis and</a:t>
            </a:r>
            <a:r>
              <a:rPr sz="3200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Synthesis</a:t>
            </a:r>
            <a:endParaRPr sz="3200" dirty="0">
              <a:latin typeface="Arial"/>
              <a:cs typeface="Arial"/>
            </a:endParaRPr>
          </a:p>
          <a:p>
            <a:pPr marL="916940" lvl="1" indent="-508634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916305" algn="l"/>
                <a:tab pos="916940" algn="l"/>
              </a:tabLst>
            </a:pP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Image Segmentation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: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IOU</a:t>
            </a:r>
            <a:r>
              <a:rPr sz="2400" spc="-15" dirty="0">
                <a:solidFill>
                  <a:srgbClr val="7030A0"/>
                </a:solidFill>
                <a:latin typeface="Arial"/>
                <a:cs typeface="Arial"/>
              </a:rPr>
              <a:t>,</a:t>
            </a:r>
            <a:r>
              <a:rPr sz="2400" spc="-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7030A0"/>
                </a:solidFill>
                <a:latin typeface="Arial"/>
                <a:cs typeface="Arial"/>
              </a:rPr>
              <a:t>Dice</a:t>
            </a:r>
            <a:endParaRPr sz="2000" dirty="0">
              <a:latin typeface="Arial"/>
              <a:cs typeface="Arial"/>
            </a:endParaRPr>
          </a:p>
          <a:p>
            <a:pPr marL="916940" lvl="1" indent="-508634">
              <a:lnSpc>
                <a:spcPct val="100000"/>
              </a:lnSpc>
              <a:spcBef>
                <a:spcPts val="545"/>
              </a:spcBef>
              <a:buAutoNum type="arabicPeriod"/>
              <a:tabLst>
                <a:tab pos="916305" algn="l"/>
                <a:tab pos="916940" algn="l"/>
                <a:tab pos="3698240" algn="l"/>
              </a:tabLst>
            </a:pPr>
            <a:r>
              <a:rPr sz="2400" spc="-15" dirty="0">
                <a:solidFill>
                  <a:srgbClr val="00662D"/>
                </a:solidFill>
                <a:latin typeface="Arial"/>
                <a:cs typeface="Arial"/>
              </a:rPr>
              <a:t>Generative Models:	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Inception Score, Frechet Inception</a:t>
            </a:r>
            <a:r>
              <a:rPr sz="2000" spc="-3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7030A0"/>
                </a:solidFill>
                <a:latin typeface="Arial"/>
                <a:cs typeface="Arial"/>
              </a:rPr>
              <a:t>Distance</a:t>
            </a:r>
            <a:endParaRPr sz="2000" dirty="0">
              <a:latin typeface="Arial"/>
              <a:cs typeface="Arial"/>
            </a:endParaRPr>
          </a:p>
          <a:p>
            <a:pPr marL="521334" indent="-508634">
              <a:lnSpc>
                <a:spcPct val="100000"/>
              </a:lnSpc>
              <a:spcBef>
                <a:spcPts val="605"/>
              </a:spcBef>
              <a:buAutoNum type="arabicPeriod" startAt="3"/>
              <a:tabLst>
                <a:tab pos="520700" algn="l"/>
                <a:tab pos="521334" algn="l"/>
              </a:tabLst>
            </a:pP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Natural Language</a:t>
            </a:r>
            <a:r>
              <a:rPr sz="28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Arial"/>
                <a:cs typeface="Arial"/>
              </a:rPr>
              <a:t>Processing</a:t>
            </a:r>
            <a:endParaRPr sz="2800" dirty="0">
              <a:latin typeface="Arial"/>
              <a:cs typeface="Arial"/>
            </a:endParaRPr>
          </a:p>
          <a:p>
            <a:pPr marL="464184">
              <a:lnSpc>
                <a:spcPct val="100000"/>
              </a:lnSpc>
              <a:spcBef>
                <a:spcPts val="545"/>
              </a:spcBef>
            </a:pP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Recognizing Textual</a:t>
            </a:r>
            <a:r>
              <a:rPr sz="2400" spc="1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Entailment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5693" y="6604000"/>
            <a:ext cx="40811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6600"/>
                </a:solidFill>
                <a:latin typeface="Arial"/>
                <a:cs typeface="Arial"/>
              </a:rPr>
              <a:t>– </a:t>
            </a:r>
            <a:r>
              <a:rPr sz="2400" spc="-15" dirty="0">
                <a:solidFill>
                  <a:srgbClr val="336600"/>
                </a:solidFill>
                <a:latin typeface="Arial"/>
                <a:cs typeface="Arial"/>
              </a:rPr>
              <a:t>Machine Translation</a:t>
            </a:r>
            <a:r>
              <a:rPr sz="2800" spc="-15" dirty="0">
                <a:solidFill>
                  <a:srgbClr val="336600"/>
                </a:solidFill>
                <a:latin typeface="Arial"/>
                <a:cs typeface="Arial"/>
              </a:rPr>
              <a:t>:</a:t>
            </a:r>
            <a:r>
              <a:rPr sz="2800" spc="-5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7030A0"/>
                </a:solidFill>
                <a:latin typeface="Arial"/>
                <a:cs typeface="Arial"/>
              </a:rPr>
              <a:t>METEOR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9999</TotalTime>
  <Words>5794</Words>
  <Application>Microsoft Macintosh PowerPoint</Application>
  <PresentationFormat>Custom</PresentationFormat>
  <Paragraphs>831</Paragraphs>
  <Slides>88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9" baseType="lpstr">
      <vt:lpstr>MS PGothic</vt:lpstr>
      <vt:lpstr>Arial</vt:lpstr>
      <vt:lpstr>Calibri</vt:lpstr>
      <vt:lpstr>Cambria</vt:lpstr>
      <vt:lpstr>Georgia</vt:lpstr>
      <vt:lpstr>Lucida Sans Unicode</vt:lpstr>
      <vt:lpstr>Palatino Linotype</vt:lpstr>
      <vt:lpstr>Symbol</vt:lpstr>
      <vt:lpstr>Times New Roman</vt:lpstr>
      <vt:lpstr>Wingdings</vt:lpstr>
      <vt:lpstr>Office Theme</vt:lpstr>
      <vt:lpstr>Practical Considerations</vt:lpstr>
      <vt:lpstr>Topics</vt:lpstr>
      <vt:lpstr>What a ML Practitioner Needs to Know</vt:lpstr>
      <vt:lpstr>Recommended Design Process</vt:lpstr>
      <vt:lpstr>Limits to Performance</vt:lpstr>
      <vt:lpstr>Metric Choices</vt:lpstr>
      <vt:lpstr>Measuring Performance</vt:lpstr>
      <vt:lpstr>Topics</vt:lpstr>
      <vt:lpstr>Performance Metrics for ML Tasks</vt:lpstr>
      <vt:lpstr>Metrics for Regression</vt:lpstr>
      <vt:lpstr>Metrics for Classification</vt:lpstr>
      <vt:lpstr>Loss Function for Classification</vt:lpstr>
      <vt:lpstr>Loss for Regression/Classification</vt:lpstr>
      <vt:lpstr>Metric for Density estimation</vt:lpstr>
      <vt:lpstr>Information Retrieval: Precision and Recall</vt:lpstr>
      <vt:lpstr>Precision-Recall in IR</vt:lpstr>
      <vt:lpstr>Text to Image Search</vt:lpstr>
      <vt:lpstr>Combined Precision-Recall</vt:lpstr>
      <vt:lpstr>Example of Precision/Recall and F-measure</vt:lpstr>
      <vt:lpstr>PowerPoint Presentation</vt:lpstr>
      <vt:lpstr>Precision/Recall Curves</vt:lpstr>
      <vt:lpstr>Precision/Recall Curve Comparison</vt:lpstr>
      <vt:lpstr>Metric for Image Segmentation</vt:lpstr>
      <vt:lpstr>Generative Models</vt:lpstr>
      <vt:lpstr>Metrics for Generative Models</vt:lpstr>
      <vt:lpstr>Inception Score (IS) — Formula</vt:lpstr>
      <vt:lpstr>Fréchet Inception Distance (FID)</vt:lpstr>
      <vt:lpstr>Fréchet Inception Distance (FID) —  Intuition</vt:lpstr>
      <vt:lpstr>Fréchet Inception Distance (FID) —  Formula</vt:lpstr>
      <vt:lpstr>Textual Entailment</vt:lpstr>
      <vt:lpstr>Recognizing Textual Entailment</vt:lpstr>
      <vt:lpstr>Bleu vs Rouge</vt:lpstr>
      <vt:lpstr>BLEU – Its Motivation</vt:lpstr>
      <vt:lpstr>BLEU – Its Motivation</vt:lpstr>
      <vt:lpstr>Rouge</vt:lpstr>
      <vt:lpstr>N-gram Precision: an Example</vt:lpstr>
      <vt:lpstr>N-gram Precision</vt:lpstr>
      <vt:lpstr>BLEU – Example : Unigram Precision</vt:lpstr>
      <vt:lpstr>Example : Unigram Precision (cont.)</vt:lpstr>
      <vt:lpstr>Issue of N-gram Precision</vt:lpstr>
      <vt:lpstr>Modified N-gram Precision : Procedure</vt:lpstr>
      <vt:lpstr>Different N in Modified N-gram Precision</vt:lpstr>
      <vt:lpstr>Formula of  Corpus-based N-gram Precision</vt:lpstr>
      <vt:lpstr>Modified N-gram Precision on Blocks of Text</vt:lpstr>
      <vt:lpstr>Perplexity for NLP</vt:lpstr>
      <vt:lpstr>Bleu </vt:lpstr>
      <vt:lpstr>Topics</vt:lpstr>
      <vt:lpstr>Baseline Approaches</vt:lpstr>
      <vt:lpstr>Architecture Depends on Input Data</vt:lpstr>
      <vt:lpstr>Choice of Optimization Algorithm</vt:lpstr>
      <vt:lpstr>Regularization</vt:lpstr>
      <vt:lpstr>Batch Normalization</vt:lpstr>
      <vt:lpstr>Adding Normalization between Layers</vt:lpstr>
      <vt:lpstr>Motivation: Difficulty of Composition</vt:lpstr>
      <vt:lpstr>Choosing learning rate ε in multilayer</vt:lpstr>
      <vt:lpstr>Gradient in Simple example</vt:lpstr>
      <vt:lpstr>Difficulty of Multilayer learning Rate</vt:lpstr>
      <vt:lpstr>The Batch Normalization Solution</vt:lpstr>
      <vt:lpstr>Batch Normalization Equations</vt:lpstr>
      <vt:lpstr>Normalization Details</vt:lpstr>
      <vt:lpstr>Batch Normalization at Test Time</vt:lpstr>
      <vt:lpstr>Revisiting the Simple Example</vt:lpstr>
      <vt:lpstr>Restoring Zero-mean Unit Variance</vt:lpstr>
      <vt:lpstr>Batch Normalization learning easy</vt:lpstr>
      <vt:lpstr>Reintroducing Expressive Power</vt:lpstr>
      <vt:lpstr>Topics</vt:lpstr>
      <vt:lpstr>More Data to Improve Performance</vt:lpstr>
      <vt:lpstr>Determining Whether More Data needed</vt:lpstr>
      <vt:lpstr>If training data performance acceptable</vt:lpstr>
      <vt:lpstr>How many training samples?</vt:lpstr>
      <vt:lpstr>Topics</vt:lpstr>
      <vt:lpstr>Types of Hyperparameters</vt:lpstr>
      <vt:lpstr>Approaches to Choosing Hyperparameters</vt:lpstr>
      <vt:lpstr>Manual Hyperparameter Tuning</vt:lpstr>
      <vt:lpstr>Capacity and Hyperparameters</vt:lpstr>
      <vt:lpstr>Learning Rate is most Important</vt:lpstr>
      <vt:lpstr>Effect of hyperparameters on capacity</vt:lpstr>
      <vt:lpstr>Effect of hyperparameters on capacity</vt:lpstr>
      <vt:lpstr>Automatic Hyperparameter Optimization</vt:lpstr>
      <vt:lpstr>Grid Search</vt:lpstr>
      <vt:lpstr>Grid search vs random search</vt:lpstr>
      <vt:lpstr>Choosing lists of parameters</vt:lpstr>
      <vt:lpstr>Topics</vt:lpstr>
      <vt:lpstr>Difficulty of Debugging</vt:lpstr>
      <vt:lpstr>Multiple Adaptation Levels</vt:lpstr>
      <vt:lpstr>Debugging strategies</vt:lpstr>
      <vt:lpstr>Important Debugging Tests</vt:lpstr>
      <vt:lpstr>Topics covered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11.0 PractMethOverview</dc:title>
  <dc:creator>Sargur Srihari</dc:creator>
  <cp:lastModifiedBy>Giles, C Lee</cp:lastModifiedBy>
  <cp:revision>31</cp:revision>
  <dcterms:created xsi:type="dcterms:W3CDTF">2021-03-19T17:00:46Z</dcterms:created>
  <dcterms:modified xsi:type="dcterms:W3CDTF">2023-09-12T17:19:02Z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2021-02-04T00:00:00Z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2021-03-19T00:00:00Z</vt:filetime>
  </property>
</Properties>
</file>